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77" r:id="rId3"/>
    <p:sldId id="273" r:id="rId4"/>
    <p:sldId id="258" r:id="rId5"/>
    <p:sldId id="280" r:id="rId6"/>
    <p:sldId id="276" r:id="rId7"/>
    <p:sldId id="269" r:id="rId8"/>
    <p:sldId id="297" r:id="rId9"/>
    <p:sldId id="299" r:id="rId10"/>
    <p:sldId id="301" r:id="rId11"/>
    <p:sldId id="270" r:id="rId12"/>
    <p:sldId id="282" r:id="rId13"/>
    <p:sldId id="283" r:id="rId14"/>
    <p:sldId id="293" r:id="rId15"/>
    <p:sldId id="259" r:id="rId16"/>
    <p:sldId id="285" r:id="rId17"/>
    <p:sldId id="272" r:id="rId18"/>
    <p:sldId id="271" r:id="rId19"/>
    <p:sldId id="284" r:id="rId20"/>
    <p:sldId id="281" r:id="rId21"/>
    <p:sldId id="288" r:id="rId22"/>
    <p:sldId id="264" r:id="rId23"/>
    <p:sldId id="287" r:id="rId24"/>
    <p:sldId id="286" r:id="rId25"/>
    <p:sldId id="294" r:id="rId26"/>
    <p:sldId id="303" r:id="rId27"/>
    <p:sldId id="304" r:id="rId28"/>
    <p:sldId id="300" r:id="rId29"/>
    <p:sldId id="290" r:id="rId30"/>
    <p:sldId id="292" r:id="rId31"/>
    <p:sldId id="268" r:id="rId32"/>
    <p:sldId id="295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24" autoAdjust="0"/>
  </p:normalViewPr>
  <p:slideViewPr>
    <p:cSldViewPr>
      <p:cViewPr varScale="1">
        <p:scale>
          <a:sx n="63" d="100"/>
          <a:sy n="63" d="100"/>
        </p:scale>
        <p:origin x="-156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F9673-09C5-4FE8-9DE2-12C3686821E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5F91AC-E386-43C3-AF07-0AEE737AAB09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Ex</a:t>
          </a:r>
          <a:r>
            <a:rPr lang="es-ES" sz="2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á</a:t>
          </a:r>
          <a:r>
            <a:rPr lang="es-ES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men Físico: Aspecto, color, olor , presencia de espuma, reacción y densidad</a:t>
          </a:r>
          <a:endParaRPr lang="es-ES" sz="2800" dirty="0">
            <a:latin typeface="Aharoni" pitchFamily="2" charset="-79"/>
            <a:cs typeface="Aharoni" pitchFamily="2" charset="-79"/>
          </a:endParaRPr>
        </a:p>
      </dgm:t>
    </dgm:pt>
    <dgm:pt modelId="{AD63F663-19D0-4C52-8E53-B05A1D7EF22C}" type="parTrans" cxnId="{00B7E6BF-C8FB-431E-B266-573E323B80FA}">
      <dgm:prSet/>
      <dgm:spPr/>
      <dgm:t>
        <a:bodyPr/>
        <a:lstStyle/>
        <a:p>
          <a:endParaRPr lang="es-ES"/>
        </a:p>
      </dgm:t>
    </dgm:pt>
    <dgm:pt modelId="{A920B667-C1AC-4898-93AC-4FBD49F243DA}" type="sibTrans" cxnId="{00B7E6BF-C8FB-431E-B266-573E323B80FA}">
      <dgm:prSet/>
      <dgm:spPr/>
      <dgm:t>
        <a:bodyPr/>
        <a:lstStyle/>
        <a:p>
          <a:endParaRPr lang="es-ES"/>
        </a:p>
      </dgm:t>
    </dgm:pt>
    <dgm:pt modelId="{B6DB4C58-2E9D-4DB0-B4C0-440FA2488948}">
      <dgm:prSet phldrT="[Texto]" phldr="1" custT="1"/>
      <dgm:spPr/>
      <dgm:t>
        <a:bodyPr/>
        <a:lstStyle/>
        <a:p>
          <a:endParaRPr lang="es-ES" sz="2800">
            <a:latin typeface="Aharoni" pitchFamily="2" charset="-79"/>
            <a:cs typeface="Aharoni" pitchFamily="2" charset="-79"/>
          </a:endParaRPr>
        </a:p>
      </dgm:t>
    </dgm:pt>
    <dgm:pt modelId="{46F2D89E-9DF9-4E93-ACC8-F24AA9227AAA}" type="parTrans" cxnId="{91474977-30ED-4DE6-88DC-BA2C1165DB5D}">
      <dgm:prSet/>
      <dgm:spPr/>
      <dgm:t>
        <a:bodyPr/>
        <a:lstStyle/>
        <a:p>
          <a:endParaRPr lang="es-ES"/>
        </a:p>
      </dgm:t>
    </dgm:pt>
    <dgm:pt modelId="{63E6D75F-0F0F-457F-AD6C-B340A5339BBB}" type="sibTrans" cxnId="{91474977-30ED-4DE6-88DC-BA2C1165DB5D}">
      <dgm:prSet/>
      <dgm:spPr/>
      <dgm:t>
        <a:bodyPr/>
        <a:lstStyle/>
        <a:p>
          <a:endParaRPr lang="es-ES"/>
        </a:p>
      </dgm:t>
    </dgm:pt>
    <dgm:pt modelId="{34F200F9-C356-451D-92AD-3B8120CDDF08}">
      <dgm:prSet phldrT="[Texto]" phldr="1"/>
      <dgm:spPr/>
      <dgm:t>
        <a:bodyPr/>
        <a:lstStyle/>
        <a:p>
          <a:endParaRPr lang="es-ES" sz="1200" dirty="0"/>
        </a:p>
      </dgm:t>
    </dgm:pt>
    <dgm:pt modelId="{1A8C2726-D2FA-4B89-882C-C50F4A7514DA}" type="parTrans" cxnId="{205026AD-33E0-40E9-9E1E-DA3651FA9624}">
      <dgm:prSet/>
      <dgm:spPr/>
      <dgm:t>
        <a:bodyPr/>
        <a:lstStyle/>
        <a:p>
          <a:endParaRPr lang="es-ES"/>
        </a:p>
      </dgm:t>
    </dgm:pt>
    <dgm:pt modelId="{FDA90032-45BF-4778-87AE-37825FD3F8AA}" type="sibTrans" cxnId="{205026AD-33E0-40E9-9E1E-DA3651FA9624}">
      <dgm:prSet/>
      <dgm:spPr/>
      <dgm:t>
        <a:bodyPr/>
        <a:lstStyle/>
        <a:p>
          <a:endParaRPr lang="es-ES"/>
        </a:p>
      </dgm:t>
    </dgm:pt>
    <dgm:pt modelId="{1E0A5A58-F837-4FD5-B45A-CD3D138FC8BB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Exámen químico: Glucosa, proteínas, cuerpos </a:t>
          </a:r>
          <a:r>
            <a:rPr lang="es-ES" sz="28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cetónicos</a:t>
          </a:r>
          <a:r>
            <a:rPr lang="es-ES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, bilirrubina, </a:t>
          </a:r>
          <a:r>
            <a:rPr lang="es-ES" sz="28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urobilinógeno</a:t>
          </a:r>
          <a:r>
            <a:rPr lang="es-ES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.</a:t>
          </a:r>
          <a:endParaRPr lang="es-ES" sz="2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66042368-47F4-42F2-81C0-B78303122319}" type="parTrans" cxnId="{35F43B5F-73B0-480D-8290-9D1C6822CACB}">
      <dgm:prSet/>
      <dgm:spPr/>
      <dgm:t>
        <a:bodyPr/>
        <a:lstStyle/>
        <a:p>
          <a:endParaRPr lang="es-ES"/>
        </a:p>
      </dgm:t>
    </dgm:pt>
    <dgm:pt modelId="{6BD390CD-AEB5-4CB3-9D70-90DFB69D875E}" type="sibTrans" cxnId="{35F43B5F-73B0-480D-8290-9D1C6822CACB}">
      <dgm:prSet/>
      <dgm:spPr/>
      <dgm:t>
        <a:bodyPr/>
        <a:lstStyle/>
        <a:p>
          <a:endParaRPr lang="es-ES"/>
        </a:p>
      </dgm:t>
    </dgm:pt>
    <dgm:pt modelId="{B35E6B87-1B3C-46A9-ACC5-EA42A5559200}">
      <dgm:prSet phldrT="[Texto]" phldr="1"/>
      <dgm:spPr/>
      <dgm:t>
        <a:bodyPr/>
        <a:lstStyle/>
        <a:p>
          <a:endParaRPr lang="es-ES" sz="1400"/>
        </a:p>
      </dgm:t>
    </dgm:pt>
    <dgm:pt modelId="{6837F7EB-4CE7-4524-95A8-1301FCCF6CFC}" type="parTrans" cxnId="{6898ACBF-3C56-4126-9E34-DFF9249C642B}">
      <dgm:prSet/>
      <dgm:spPr/>
      <dgm:t>
        <a:bodyPr/>
        <a:lstStyle/>
        <a:p>
          <a:endParaRPr lang="es-ES"/>
        </a:p>
      </dgm:t>
    </dgm:pt>
    <dgm:pt modelId="{DC21A87D-3A5D-4745-8FFE-D9B0D7A8D2BC}" type="sibTrans" cxnId="{6898ACBF-3C56-4126-9E34-DFF9249C642B}">
      <dgm:prSet/>
      <dgm:spPr/>
      <dgm:t>
        <a:bodyPr/>
        <a:lstStyle/>
        <a:p>
          <a:endParaRPr lang="es-ES"/>
        </a:p>
      </dgm:t>
    </dgm:pt>
    <dgm:pt modelId="{6CCA61EE-0EBD-414E-8426-6FF7152FF0EE}">
      <dgm:prSet phldrT="[Texto]" phldr="1"/>
      <dgm:spPr/>
      <dgm:t>
        <a:bodyPr/>
        <a:lstStyle/>
        <a:p>
          <a:endParaRPr lang="es-ES" sz="1400"/>
        </a:p>
      </dgm:t>
    </dgm:pt>
    <dgm:pt modelId="{174C7C43-5BC6-421E-A964-2F997F910990}" type="parTrans" cxnId="{B0D338B6-0199-4B52-9327-F7642572DA47}">
      <dgm:prSet/>
      <dgm:spPr/>
      <dgm:t>
        <a:bodyPr/>
        <a:lstStyle/>
        <a:p>
          <a:endParaRPr lang="es-ES"/>
        </a:p>
      </dgm:t>
    </dgm:pt>
    <dgm:pt modelId="{BB6D777E-4CE4-4CFE-AF67-BCBC897E83EA}" type="sibTrans" cxnId="{B0D338B6-0199-4B52-9327-F7642572DA47}">
      <dgm:prSet/>
      <dgm:spPr/>
      <dgm:t>
        <a:bodyPr/>
        <a:lstStyle/>
        <a:p>
          <a:endParaRPr lang="es-ES"/>
        </a:p>
      </dgm:t>
    </dgm:pt>
    <dgm:pt modelId="{4A7CD302-23AA-456C-B8B3-F18F33F2AD42}">
      <dgm:prSet phldrT="[Texto]" phldr="1"/>
      <dgm:spPr/>
      <dgm:t>
        <a:bodyPr/>
        <a:lstStyle/>
        <a:p>
          <a:endParaRPr lang="es-ES" sz="2200"/>
        </a:p>
      </dgm:t>
    </dgm:pt>
    <dgm:pt modelId="{EB9FD519-E93B-4C17-91FE-61DC86C5ADF5}" type="parTrans" cxnId="{5820AEA7-D13F-47D4-8D51-F5C64C033DA0}">
      <dgm:prSet/>
      <dgm:spPr/>
      <dgm:t>
        <a:bodyPr/>
        <a:lstStyle/>
        <a:p>
          <a:endParaRPr lang="es-ES"/>
        </a:p>
      </dgm:t>
    </dgm:pt>
    <dgm:pt modelId="{FE787CDF-9A4F-4AC7-B483-E72B278F2271}" type="sibTrans" cxnId="{5820AEA7-D13F-47D4-8D51-F5C64C033DA0}">
      <dgm:prSet/>
      <dgm:spPr/>
      <dgm:t>
        <a:bodyPr/>
        <a:lstStyle/>
        <a:p>
          <a:endParaRPr lang="es-ES"/>
        </a:p>
      </dgm:t>
    </dgm:pt>
    <dgm:pt modelId="{10B49013-C3D6-4F29-A140-763E745D360C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Exámen citológico: Estudio del sedimento urinario.</a:t>
          </a:r>
          <a:endParaRPr lang="es-ES" sz="2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35DC7AE3-34EA-4045-B281-5872230AB7F8}" type="parTrans" cxnId="{0C56F312-6BC1-412B-8A29-F15943507901}">
      <dgm:prSet/>
      <dgm:spPr/>
      <dgm:t>
        <a:bodyPr/>
        <a:lstStyle/>
        <a:p>
          <a:endParaRPr lang="es-ES"/>
        </a:p>
      </dgm:t>
    </dgm:pt>
    <dgm:pt modelId="{7B23D1DE-C0A6-4AF2-B011-CB22D5BBF11F}" type="sibTrans" cxnId="{0C56F312-6BC1-412B-8A29-F15943507901}">
      <dgm:prSet/>
      <dgm:spPr/>
      <dgm:t>
        <a:bodyPr/>
        <a:lstStyle/>
        <a:p>
          <a:endParaRPr lang="es-ES"/>
        </a:p>
      </dgm:t>
    </dgm:pt>
    <dgm:pt modelId="{E6B9B1B9-19E5-425F-8E8F-4CD8303BA444}">
      <dgm:prSet phldrT="[Texto]" phldr="1"/>
      <dgm:spPr/>
      <dgm:t>
        <a:bodyPr/>
        <a:lstStyle/>
        <a:p>
          <a:endParaRPr lang="es-ES" sz="1700"/>
        </a:p>
      </dgm:t>
    </dgm:pt>
    <dgm:pt modelId="{380E198B-862F-44D4-8D26-3654127FB6CF}" type="parTrans" cxnId="{4E1B2F9A-6631-422E-AA72-99C06A63D5C5}">
      <dgm:prSet/>
      <dgm:spPr/>
      <dgm:t>
        <a:bodyPr/>
        <a:lstStyle/>
        <a:p>
          <a:endParaRPr lang="es-ES"/>
        </a:p>
      </dgm:t>
    </dgm:pt>
    <dgm:pt modelId="{B094365B-E1EE-49FA-BA2A-B0FCD07C33F5}" type="sibTrans" cxnId="{4E1B2F9A-6631-422E-AA72-99C06A63D5C5}">
      <dgm:prSet/>
      <dgm:spPr/>
      <dgm:t>
        <a:bodyPr/>
        <a:lstStyle/>
        <a:p>
          <a:endParaRPr lang="es-ES"/>
        </a:p>
      </dgm:t>
    </dgm:pt>
    <dgm:pt modelId="{C96B5A52-9F05-4442-8A58-86DD8F7ABD51}" type="pres">
      <dgm:prSet presAssocID="{03DF9673-09C5-4FE8-9DE2-12C3686821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E8D3E4-AB41-4BBF-893E-4DF96F580416}" type="pres">
      <dgm:prSet presAssocID="{425F91AC-E386-43C3-AF07-0AEE737AAB09}" presName="comp" presStyleCnt="0"/>
      <dgm:spPr/>
    </dgm:pt>
    <dgm:pt modelId="{7A0C0AB9-CC57-4D98-B7F9-EBE61F0E877A}" type="pres">
      <dgm:prSet presAssocID="{425F91AC-E386-43C3-AF07-0AEE737AAB09}" presName="box" presStyleLbl="node1" presStyleIdx="0" presStyleCnt="3" custLinFactNeighborX="980"/>
      <dgm:spPr/>
      <dgm:t>
        <a:bodyPr/>
        <a:lstStyle/>
        <a:p>
          <a:endParaRPr lang="es-ES"/>
        </a:p>
      </dgm:t>
    </dgm:pt>
    <dgm:pt modelId="{12D46BF2-D9E7-496C-8869-1B0178B51DD4}" type="pres">
      <dgm:prSet presAssocID="{425F91AC-E386-43C3-AF07-0AEE737AAB09}" presName="img" presStyleLbl="fgImgPlace1" presStyleIdx="0" presStyleCnt="3" custScaleX="54927" custScaleY="84615" custLinFactNeighborX="-9957" custLinFactNeighborY="-19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6986D3F-EF12-49CA-9269-C4956EF757FA}" type="pres">
      <dgm:prSet presAssocID="{425F91AC-E386-43C3-AF07-0AEE737AAB0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7A2E7C-BD99-45AA-AADE-3166CD486D34}" type="pres">
      <dgm:prSet presAssocID="{A920B667-C1AC-4898-93AC-4FBD49F243DA}" presName="spacer" presStyleCnt="0"/>
      <dgm:spPr/>
    </dgm:pt>
    <dgm:pt modelId="{749BBC8A-C242-4706-A273-B96583271C2F}" type="pres">
      <dgm:prSet presAssocID="{1E0A5A58-F837-4FD5-B45A-CD3D138FC8BB}" presName="comp" presStyleCnt="0"/>
      <dgm:spPr/>
    </dgm:pt>
    <dgm:pt modelId="{5C2D6208-627F-46FE-A6F1-05FFC77F79E5}" type="pres">
      <dgm:prSet presAssocID="{1E0A5A58-F837-4FD5-B45A-CD3D138FC8BB}" presName="box" presStyleLbl="node1" presStyleIdx="1" presStyleCnt="3"/>
      <dgm:spPr/>
      <dgm:t>
        <a:bodyPr/>
        <a:lstStyle/>
        <a:p>
          <a:endParaRPr lang="es-ES"/>
        </a:p>
      </dgm:t>
    </dgm:pt>
    <dgm:pt modelId="{8BB11722-C7F8-430B-BC22-8A63116C24A4}" type="pres">
      <dgm:prSet presAssocID="{1E0A5A58-F837-4FD5-B45A-CD3D138FC8B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5E60D2-B0AE-4F3A-BA5A-B33E2D4A1382}" type="pres">
      <dgm:prSet presAssocID="{1E0A5A58-F837-4FD5-B45A-CD3D138FC8B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3D81AB-8627-4943-A750-74C29AA53AF3}" type="pres">
      <dgm:prSet presAssocID="{6BD390CD-AEB5-4CB3-9D70-90DFB69D875E}" presName="spacer" presStyleCnt="0"/>
      <dgm:spPr/>
    </dgm:pt>
    <dgm:pt modelId="{896E0C57-3ADD-497D-BFA5-F6B09849BA0C}" type="pres">
      <dgm:prSet presAssocID="{4A7CD302-23AA-456C-B8B3-F18F33F2AD42}" presName="comp" presStyleCnt="0"/>
      <dgm:spPr/>
    </dgm:pt>
    <dgm:pt modelId="{CD5D6092-8253-461A-A3A7-212255656878}" type="pres">
      <dgm:prSet presAssocID="{4A7CD302-23AA-456C-B8B3-F18F33F2AD42}" presName="box" presStyleLbl="node1" presStyleIdx="2" presStyleCnt="3"/>
      <dgm:spPr/>
      <dgm:t>
        <a:bodyPr/>
        <a:lstStyle/>
        <a:p>
          <a:endParaRPr lang="es-ES"/>
        </a:p>
      </dgm:t>
    </dgm:pt>
    <dgm:pt modelId="{5713CE19-6FF7-4FAA-807A-B73C6FEE0F74}" type="pres">
      <dgm:prSet presAssocID="{4A7CD302-23AA-456C-B8B3-F18F33F2AD42}" presName="img" presStyleLbl="fgImgPlace1" presStyleIdx="2" presStyleCnt="3" custScaleX="108739" custScaleY="12115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1CF0222-F3CA-47DA-8929-39BCF273E325}" type="pres">
      <dgm:prSet presAssocID="{4A7CD302-23AA-456C-B8B3-F18F33F2AD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0016AA-7C26-479C-8B84-268709A930B2}" type="presOf" srcId="{B6DB4C58-2E9D-4DB0-B4C0-440FA2488948}" destId="{7A0C0AB9-CC57-4D98-B7F9-EBE61F0E877A}" srcOrd="0" destOrd="1" presId="urn:microsoft.com/office/officeart/2005/8/layout/vList4#1"/>
    <dgm:cxn modelId="{205026AD-33E0-40E9-9E1E-DA3651FA9624}" srcId="{425F91AC-E386-43C3-AF07-0AEE737AAB09}" destId="{34F200F9-C356-451D-92AD-3B8120CDDF08}" srcOrd="1" destOrd="0" parTransId="{1A8C2726-D2FA-4B89-882C-C50F4A7514DA}" sibTransId="{FDA90032-45BF-4778-87AE-37825FD3F8AA}"/>
    <dgm:cxn modelId="{00B7E6BF-C8FB-431E-B266-573E323B80FA}" srcId="{03DF9673-09C5-4FE8-9DE2-12C3686821EC}" destId="{425F91AC-E386-43C3-AF07-0AEE737AAB09}" srcOrd="0" destOrd="0" parTransId="{AD63F663-19D0-4C52-8E53-B05A1D7EF22C}" sibTransId="{A920B667-C1AC-4898-93AC-4FBD49F243DA}"/>
    <dgm:cxn modelId="{0C56F312-6BC1-412B-8A29-F15943507901}" srcId="{4A7CD302-23AA-456C-B8B3-F18F33F2AD42}" destId="{10B49013-C3D6-4F29-A140-763E745D360C}" srcOrd="0" destOrd="0" parTransId="{35DC7AE3-34EA-4045-B281-5872230AB7F8}" sibTransId="{7B23D1DE-C0A6-4AF2-B011-CB22D5BBF11F}"/>
    <dgm:cxn modelId="{972A51A8-5F74-49B6-8073-23D36315E368}" type="presOf" srcId="{4A7CD302-23AA-456C-B8B3-F18F33F2AD42}" destId="{CD5D6092-8253-461A-A3A7-212255656878}" srcOrd="0" destOrd="0" presId="urn:microsoft.com/office/officeart/2005/8/layout/vList4#1"/>
    <dgm:cxn modelId="{10779BA2-D655-4F2C-BB32-F97D7BB7A8F0}" type="presOf" srcId="{B35E6B87-1B3C-46A9-ACC5-EA42A5559200}" destId="{975E60D2-B0AE-4F3A-BA5A-B33E2D4A1382}" srcOrd="1" destOrd="1" presId="urn:microsoft.com/office/officeart/2005/8/layout/vList4#1"/>
    <dgm:cxn modelId="{12BD9EED-E52B-43EF-890B-1851027319FD}" type="presOf" srcId="{6CCA61EE-0EBD-414E-8426-6FF7152FF0EE}" destId="{5C2D6208-627F-46FE-A6F1-05FFC77F79E5}" srcOrd="0" destOrd="2" presId="urn:microsoft.com/office/officeart/2005/8/layout/vList4#1"/>
    <dgm:cxn modelId="{90E60A46-7612-480E-BEC5-3E50750BD3D4}" type="presOf" srcId="{1E0A5A58-F837-4FD5-B45A-CD3D138FC8BB}" destId="{5C2D6208-627F-46FE-A6F1-05FFC77F79E5}" srcOrd="0" destOrd="0" presId="urn:microsoft.com/office/officeart/2005/8/layout/vList4#1"/>
    <dgm:cxn modelId="{B0D338B6-0199-4B52-9327-F7642572DA47}" srcId="{1E0A5A58-F837-4FD5-B45A-CD3D138FC8BB}" destId="{6CCA61EE-0EBD-414E-8426-6FF7152FF0EE}" srcOrd="1" destOrd="0" parTransId="{174C7C43-5BC6-421E-A964-2F997F910990}" sibTransId="{BB6D777E-4CE4-4CFE-AF67-BCBC897E83EA}"/>
    <dgm:cxn modelId="{BE390D80-EC04-4C33-989E-6745853B4047}" type="presOf" srcId="{10B49013-C3D6-4F29-A140-763E745D360C}" destId="{CD5D6092-8253-461A-A3A7-212255656878}" srcOrd="0" destOrd="1" presId="urn:microsoft.com/office/officeart/2005/8/layout/vList4#1"/>
    <dgm:cxn modelId="{91474977-30ED-4DE6-88DC-BA2C1165DB5D}" srcId="{425F91AC-E386-43C3-AF07-0AEE737AAB09}" destId="{B6DB4C58-2E9D-4DB0-B4C0-440FA2488948}" srcOrd="0" destOrd="0" parTransId="{46F2D89E-9DF9-4E93-ACC8-F24AA9227AAA}" sibTransId="{63E6D75F-0F0F-457F-AD6C-B340A5339BBB}"/>
    <dgm:cxn modelId="{35F43B5F-73B0-480D-8290-9D1C6822CACB}" srcId="{03DF9673-09C5-4FE8-9DE2-12C3686821EC}" destId="{1E0A5A58-F837-4FD5-B45A-CD3D138FC8BB}" srcOrd="1" destOrd="0" parTransId="{66042368-47F4-42F2-81C0-B78303122319}" sibTransId="{6BD390CD-AEB5-4CB3-9D70-90DFB69D875E}"/>
    <dgm:cxn modelId="{4E1B2F9A-6631-422E-AA72-99C06A63D5C5}" srcId="{4A7CD302-23AA-456C-B8B3-F18F33F2AD42}" destId="{E6B9B1B9-19E5-425F-8E8F-4CD8303BA444}" srcOrd="1" destOrd="0" parTransId="{380E198B-862F-44D4-8D26-3654127FB6CF}" sibTransId="{B094365B-E1EE-49FA-BA2A-B0FCD07C33F5}"/>
    <dgm:cxn modelId="{85CAF95B-6A2C-40AD-BDFD-876690F30D1D}" type="presOf" srcId="{10B49013-C3D6-4F29-A140-763E745D360C}" destId="{A1CF0222-F3CA-47DA-8929-39BCF273E325}" srcOrd="1" destOrd="1" presId="urn:microsoft.com/office/officeart/2005/8/layout/vList4#1"/>
    <dgm:cxn modelId="{3C12C9AD-AF31-4CD2-9261-B4E2ED5EFE90}" type="presOf" srcId="{425F91AC-E386-43C3-AF07-0AEE737AAB09}" destId="{36986D3F-EF12-49CA-9269-C4956EF757FA}" srcOrd="1" destOrd="0" presId="urn:microsoft.com/office/officeart/2005/8/layout/vList4#1"/>
    <dgm:cxn modelId="{98946B83-E47F-47EF-B431-DD955F66643A}" type="presOf" srcId="{E6B9B1B9-19E5-425F-8E8F-4CD8303BA444}" destId="{A1CF0222-F3CA-47DA-8929-39BCF273E325}" srcOrd="1" destOrd="2" presId="urn:microsoft.com/office/officeart/2005/8/layout/vList4#1"/>
    <dgm:cxn modelId="{CA589F63-0AE3-4FB9-BAD4-57F6B8A996BA}" type="presOf" srcId="{425F91AC-E386-43C3-AF07-0AEE737AAB09}" destId="{7A0C0AB9-CC57-4D98-B7F9-EBE61F0E877A}" srcOrd="0" destOrd="0" presId="urn:microsoft.com/office/officeart/2005/8/layout/vList4#1"/>
    <dgm:cxn modelId="{7CFF5A62-38F2-418E-86A2-A8753851E10A}" type="presOf" srcId="{B35E6B87-1B3C-46A9-ACC5-EA42A5559200}" destId="{5C2D6208-627F-46FE-A6F1-05FFC77F79E5}" srcOrd="0" destOrd="1" presId="urn:microsoft.com/office/officeart/2005/8/layout/vList4#1"/>
    <dgm:cxn modelId="{9C653F58-4C35-4AF6-86B1-D7C18DCB546E}" type="presOf" srcId="{1E0A5A58-F837-4FD5-B45A-CD3D138FC8BB}" destId="{975E60D2-B0AE-4F3A-BA5A-B33E2D4A1382}" srcOrd="1" destOrd="0" presId="urn:microsoft.com/office/officeart/2005/8/layout/vList4#1"/>
    <dgm:cxn modelId="{F271370D-300C-45CE-92F2-AD2E292842A4}" type="presOf" srcId="{34F200F9-C356-451D-92AD-3B8120CDDF08}" destId="{7A0C0AB9-CC57-4D98-B7F9-EBE61F0E877A}" srcOrd="0" destOrd="2" presId="urn:microsoft.com/office/officeart/2005/8/layout/vList4#1"/>
    <dgm:cxn modelId="{9E31DCF6-95ED-43F7-AE27-0794371B1F06}" type="presOf" srcId="{03DF9673-09C5-4FE8-9DE2-12C3686821EC}" destId="{C96B5A52-9F05-4442-8A58-86DD8F7ABD51}" srcOrd="0" destOrd="0" presId="urn:microsoft.com/office/officeart/2005/8/layout/vList4#1"/>
    <dgm:cxn modelId="{0B5098B2-7850-4A65-8767-64B032A99567}" type="presOf" srcId="{B6DB4C58-2E9D-4DB0-B4C0-440FA2488948}" destId="{36986D3F-EF12-49CA-9269-C4956EF757FA}" srcOrd="1" destOrd="1" presId="urn:microsoft.com/office/officeart/2005/8/layout/vList4#1"/>
    <dgm:cxn modelId="{5820AEA7-D13F-47D4-8D51-F5C64C033DA0}" srcId="{03DF9673-09C5-4FE8-9DE2-12C3686821EC}" destId="{4A7CD302-23AA-456C-B8B3-F18F33F2AD42}" srcOrd="2" destOrd="0" parTransId="{EB9FD519-E93B-4C17-91FE-61DC86C5ADF5}" sibTransId="{FE787CDF-9A4F-4AC7-B483-E72B278F2271}"/>
    <dgm:cxn modelId="{DA10E127-96A6-46A4-AF89-9F95D7C43217}" type="presOf" srcId="{6CCA61EE-0EBD-414E-8426-6FF7152FF0EE}" destId="{975E60D2-B0AE-4F3A-BA5A-B33E2D4A1382}" srcOrd="1" destOrd="2" presId="urn:microsoft.com/office/officeart/2005/8/layout/vList4#1"/>
    <dgm:cxn modelId="{E74E82EF-2731-48F9-A883-71591B58A54D}" type="presOf" srcId="{34F200F9-C356-451D-92AD-3B8120CDDF08}" destId="{36986D3F-EF12-49CA-9269-C4956EF757FA}" srcOrd="1" destOrd="2" presId="urn:microsoft.com/office/officeart/2005/8/layout/vList4#1"/>
    <dgm:cxn modelId="{5FE8FBC4-8A64-496F-8F26-A71DEE69A794}" type="presOf" srcId="{4A7CD302-23AA-456C-B8B3-F18F33F2AD42}" destId="{A1CF0222-F3CA-47DA-8929-39BCF273E325}" srcOrd="1" destOrd="0" presId="urn:microsoft.com/office/officeart/2005/8/layout/vList4#1"/>
    <dgm:cxn modelId="{F70EE4ED-BCD6-43C2-AACA-49EA6CC66719}" type="presOf" srcId="{E6B9B1B9-19E5-425F-8E8F-4CD8303BA444}" destId="{CD5D6092-8253-461A-A3A7-212255656878}" srcOrd="0" destOrd="2" presId="urn:microsoft.com/office/officeart/2005/8/layout/vList4#1"/>
    <dgm:cxn modelId="{6898ACBF-3C56-4126-9E34-DFF9249C642B}" srcId="{1E0A5A58-F837-4FD5-B45A-CD3D138FC8BB}" destId="{B35E6B87-1B3C-46A9-ACC5-EA42A5559200}" srcOrd="0" destOrd="0" parTransId="{6837F7EB-4CE7-4524-95A8-1301FCCF6CFC}" sibTransId="{DC21A87D-3A5D-4745-8FFE-D9B0D7A8D2BC}"/>
    <dgm:cxn modelId="{9B16D6E2-1093-4A48-BC80-BA3639119611}" type="presParOf" srcId="{C96B5A52-9F05-4442-8A58-86DD8F7ABD51}" destId="{AFE8D3E4-AB41-4BBF-893E-4DF96F580416}" srcOrd="0" destOrd="0" presId="urn:microsoft.com/office/officeart/2005/8/layout/vList4#1"/>
    <dgm:cxn modelId="{CF4A6BCB-4A2E-4ECF-BB48-D9E1D4DA62DD}" type="presParOf" srcId="{AFE8D3E4-AB41-4BBF-893E-4DF96F580416}" destId="{7A0C0AB9-CC57-4D98-B7F9-EBE61F0E877A}" srcOrd="0" destOrd="0" presId="urn:microsoft.com/office/officeart/2005/8/layout/vList4#1"/>
    <dgm:cxn modelId="{8C570E20-2451-4216-A019-925900039658}" type="presParOf" srcId="{AFE8D3E4-AB41-4BBF-893E-4DF96F580416}" destId="{12D46BF2-D9E7-496C-8869-1B0178B51DD4}" srcOrd="1" destOrd="0" presId="urn:microsoft.com/office/officeart/2005/8/layout/vList4#1"/>
    <dgm:cxn modelId="{F1554085-D4DD-40B4-AB31-93BC36E4D227}" type="presParOf" srcId="{AFE8D3E4-AB41-4BBF-893E-4DF96F580416}" destId="{36986D3F-EF12-49CA-9269-C4956EF757FA}" srcOrd="2" destOrd="0" presId="urn:microsoft.com/office/officeart/2005/8/layout/vList4#1"/>
    <dgm:cxn modelId="{60F3E333-E4D0-40D3-B432-3645F4AFB18D}" type="presParOf" srcId="{C96B5A52-9F05-4442-8A58-86DD8F7ABD51}" destId="{DF7A2E7C-BD99-45AA-AADE-3166CD486D34}" srcOrd="1" destOrd="0" presId="urn:microsoft.com/office/officeart/2005/8/layout/vList4#1"/>
    <dgm:cxn modelId="{6D9B8509-8432-48E3-89CC-D2B0294B125E}" type="presParOf" srcId="{C96B5A52-9F05-4442-8A58-86DD8F7ABD51}" destId="{749BBC8A-C242-4706-A273-B96583271C2F}" srcOrd="2" destOrd="0" presId="urn:microsoft.com/office/officeart/2005/8/layout/vList4#1"/>
    <dgm:cxn modelId="{FF9C6892-DC80-4406-98BA-525FFAE2C54F}" type="presParOf" srcId="{749BBC8A-C242-4706-A273-B96583271C2F}" destId="{5C2D6208-627F-46FE-A6F1-05FFC77F79E5}" srcOrd="0" destOrd="0" presId="urn:microsoft.com/office/officeart/2005/8/layout/vList4#1"/>
    <dgm:cxn modelId="{C8EC7B51-4944-4386-B4B1-1132FA7946E5}" type="presParOf" srcId="{749BBC8A-C242-4706-A273-B96583271C2F}" destId="{8BB11722-C7F8-430B-BC22-8A63116C24A4}" srcOrd="1" destOrd="0" presId="urn:microsoft.com/office/officeart/2005/8/layout/vList4#1"/>
    <dgm:cxn modelId="{ABC91F4A-C0B2-41D0-AFA7-88C09DCF1A2E}" type="presParOf" srcId="{749BBC8A-C242-4706-A273-B96583271C2F}" destId="{975E60D2-B0AE-4F3A-BA5A-B33E2D4A1382}" srcOrd="2" destOrd="0" presId="urn:microsoft.com/office/officeart/2005/8/layout/vList4#1"/>
    <dgm:cxn modelId="{2BBE9FAC-D459-4766-82FE-89CDB32E3926}" type="presParOf" srcId="{C96B5A52-9F05-4442-8A58-86DD8F7ABD51}" destId="{EA3D81AB-8627-4943-A750-74C29AA53AF3}" srcOrd="3" destOrd="0" presId="urn:microsoft.com/office/officeart/2005/8/layout/vList4#1"/>
    <dgm:cxn modelId="{5BE774D0-7646-4E18-81A9-B180E83C5B46}" type="presParOf" srcId="{C96B5A52-9F05-4442-8A58-86DD8F7ABD51}" destId="{896E0C57-3ADD-497D-BFA5-F6B09849BA0C}" srcOrd="4" destOrd="0" presId="urn:microsoft.com/office/officeart/2005/8/layout/vList4#1"/>
    <dgm:cxn modelId="{6C71FE29-035F-43AE-AECB-BB9C645792EC}" type="presParOf" srcId="{896E0C57-3ADD-497D-BFA5-F6B09849BA0C}" destId="{CD5D6092-8253-461A-A3A7-212255656878}" srcOrd="0" destOrd="0" presId="urn:microsoft.com/office/officeart/2005/8/layout/vList4#1"/>
    <dgm:cxn modelId="{82445F64-0003-4409-A3AC-7B614ACF966A}" type="presParOf" srcId="{896E0C57-3ADD-497D-BFA5-F6B09849BA0C}" destId="{5713CE19-6FF7-4FAA-807A-B73C6FEE0F74}" srcOrd="1" destOrd="0" presId="urn:microsoft.com/office/officeart/2005/8/layout/vList4#1"/>
    <dgm:cxn modelId="{3BA332AB-945D-446D-9E0F-8C872D89E72D}" type="presParOf" srcId="{896E0C57-3ADD-497D-BFA5-F6B09849BA0C}" destId="{A1CF0222-F3CA-47DA-8929-39BCF273E32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C0AB9-CC57-4D98-B7F9-EBE61F0E877A}">
      <dsp:nvSpPr>
        <dsp:cNvPr id="0" name=""/>
        <dsp:cNvSpPr/>
      </dsp:nvSpPr>
      <dsp:spPr>
        <a:xfrm>
          <a:off x="0" y="0"/>
          <a:ext cx="8496944" cy="1462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Ex</a:t>
          </a:r>
          <a:r>
            <a:rPr lang="es-ES" sz="28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á</a:t>
          </a:r>
          <a:r>
            <a:rPr lang="es-ES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men Físico: Aspecto, color, olor , presencia de espuma, reacción y densidad</a:t>
          </a:r>
          <a:endParaRPr lang="es-ES" sz="2800" kern="1200" dirty="0">
            <a:latin typeface="Aharoni" pitchFamily="2" charset="-79"/>
            <a:cs typeface="Aharoni" pitchFamily="2" charset="-79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800" kern="1200">
            <a:latin typeface="Aharoni" pitchFamily="2" charset="-79"/>
            <a:cs typeface="Aharoni" pitchFamily="2" charset="-79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</dsp:txBody>
      <dsp:txXfrm>
        <a:off x="1845655" y="0"/>
        <a:ext cx="6651288" cy="1462662"/>
      </dsp:txXfrm>
    </dsp:sp>
    <dsp:sp modelId="{12D46BF2-D9E7-496C-8869-1B0178B51DD4}">
      <dsp:nvSpPr>
        <dsp:cNvPr id="0" name=""/>
        <dsp:cNvSpPr/>
      </dsp:nvSpPr>
      <dsp:spPr>
        <a:xfrm>
          <a:off x="360040" y="234031"/>
          <a:ext cx="933423" cy="9901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D6208-627F-46FE-A6F1-05FFC77F79E5}">
      <dsp:nvSpPr>
        <dsp:cNvPr id="0" name=""/>
        <dsp:cNvSpPr/>
      </dsp:nvSpPr>
      <dsp:spPr>
        <a:xfrm>
          <a:off x="0" y="1608928"/>
          <a:ext cx="8496944" cy="1462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Exámen químico: Glucosa, proteínas, cuerpos </a:t>
          </a:r>
          <a:r>
            <a:rPr lang="es-ES" sz="28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cetónicos</a:t>
          </a:r>
          <a:r>
            <a:rPr lang="es-ES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, bilirrubina, </a:t>
          </a:r>
          <a:r>
            <a:rPr lang="es-ES" sz="28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urobilinógeno</a:t>
          </a:r>
          <a:r>
            <a:rPr lang="es-ES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.</a:t>
          </a:r>
          <a:endParaRPr lang="es-ES" sz="28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/>
        </a:p>
      </dsp:txBody>
      <dsp:txXfrm>
        <a:off x="1845655" y="1608928"/>
        <a:ext cx="6651288" cy="1462662"/>
      </dsp:txXfrm>
    </dsp:sp>
    <dsp:sp modelId="{8BB11722-C7F8-430B-BC22-8A63116C24A4}">
      <dsp:nvSpPr>
        <dsp:cNvPr id="0" name=""/>
        <dsp:cNvSpPr/>
      </dsp:nvSpPr>
      <dsp:spPr>
        <a:xfrm>
          <a:off x="146266" y="1755195"/>
          <a:ext cx="1699388" cy="11701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D6092-8253-461A-A3A7-212255656878}">
      <dsp:nvSpPr>
        <dsp:cNvPr id="0" name=""/>
        <dsp:cNvSpPr/>
      </dsp:nvSpPr>
      <dsp:spPr>
        <a:xfrm>
          <a:off x="0" y="3217857"/>
          <a:ext cx="8496944" cy="1462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Exámen citológico: Estudio del sedimento urinario.</a:t>
          </a:r>
          <a:endParaRPr lang="es-ES" sz="28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700" kern="1200"/>
        </a:p>
      </dsp:txBody>
      <dsp:txXfrm>
        <a:off x="1845655" y="3217857"/>
        <a:ext cx="6651288" cy="1462662"/>
      </dsp:txXfrm>
    </dsp:sp>
    <dsp:sp modelId="{5713CE19-6FF7-4FAA-807A-B73C6FEE0F74}">
      <dsp:nvSpPr>
        <dsp:cNvPr id="0" name=""/>
        <dsp:cNvSpPr/>
      </dsp:nvSpPr>
      <dsp:spPr>
        <a:xfrm>
          <a:off x="72011" y="3240359"/>
          <a:ext cx="1847898" cy="14176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0E1C-5BA1-4B82-9E87-ECA37495EE6B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6A81F-C20C-472E-8DC7-9520A425AD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5099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A81F-C20C-472E-8DC7-9520A425AD3C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5216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monografias.com/trabajos5/uroanalisis/Image317.g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sld.cu/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4572008"/>
            <a:ext cx="8072494" cy="1465675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Asignatura: Laboratorio Clínico</a:t>
            </a:r>
            <a:r>
              <a:rPr lang="es-ES" sz="3200" b="1" dirty="0" smtClean="0"/>
              <a:t>.</a:t>
            </a:r>
            <a:br>
              <a:rPr lang="es-ES" sz="3200" b="1" dirty="0" smtClean="0"/>
            </a:br>
            <a:r>
              <a:rPr lang="es-ES" sz="3200" b="1" dirty="0" smtClean="0"/>
              <a:t/>
            </a:r>
            <a:br>
              <a:rPr lang="es-ES" sz="3200" b="1" dirty="0" smtClean="0"/>
            </a:br>
            <a:endParaRPr lang="es-US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7560840" cy="1633736"/>
          </a:xfrm>
        </p:spPr>
        <p:txBody>
          <a:bodyPr>
            <a:normAutofit/>
          </a:bodyPr>
          <a:lstStyle/>
          <a:p>
            <a:pPr lvl="0"/>
            <a:r>
              <a:rPr lang="es-US" b="1" dirty="0" smtClean="0">
                <a:solidFill>
                  <a:schemeClr val="tx1"/>
                </a:solidFill>
              </a:rPr>
              <a:t>Hospital Clínico Quirúrgico General Calixto García. </a:t>
            </a:r>
          </a:p>
          <a:p>
            <a:pPr lvl="0"/>
            <a:endParaRPr lang="es-US" b="1" dirty="0" smtClean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88024" y="4487804"/>
            <a:ext cx="428396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2800" b="1" dirty="0">
                <a:latin typeface="Arabic Typesetting" pitchFamily="66" charset="-78"/>
                <a:cs typeface="Arabic Typesetting" pitchFamily="66" charset="-78"/>
              </a:rPr>
              <a:t> </a:t>
            </a:r>
            <a:endParaRPr lang="es-US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8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8680"/>
            <a:ext cx="3960440" cy="114300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TRASLADO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3635896" y="116632"/>
            <a:ext cx="5256584" cy="2088232"/>
          </a:xfrm>
        </p:spPr>
        <p:txBody>
          <a:bodyPr>
            <a:normAutofit fontScale="85000" lnSpcReduction="20000"/>
          </a:bodyPr>
          <a:lstStyle/>
          <a:p>
            <a:r>
              <a:rPr lang="es-ES" sz="2800" b="1" dirty="0" smtClean="0"/>
              <a:t>Con seguridad</a:t>
            </a:r>
          </a:p>
          <a:p>
            <a:r>
              <a:rPr lang="es-ES" sz="2800" b="1" dirty="0" smtClean="0"/>
              <a:t>Tiempo correcto(Lo antes posible).Para procesar entre las 2-4hrs.</a:t>
            </a:r>
          </a:p>
          <a:p>
            <a:r>
              <a:rPr lang="es-ES" sz="2800" b="1" dirty="0" smtClean="0"/>
              <a:t>Temperatura</a:t>
            </a:r>
          </a:p>
          <a:p>
            <a:r>
              <a:rPr lang="es-ES" sz="2800" b="1" dirty="0" smtClean="0"/>
              <a:t>Contenedor rígido</a:t>
            </a:r>
            <a:endParaRPr lang="es-ES" sz="28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18402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59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201024" cy="1470025"/>
          </a:xfrm>
        </p:spPr>
        <p:txBody>
          <a:bodyPr/>
          <a:lstStyle/>
          <a:p>
            <a:r>
              <a:rPr lang="es-ES" dirty="0" smtClean="0"/>
              <a:t>Parcial de orina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4251593158"/>
              </p:ext>
            </p:extLst>
          </p:nvPr>
        </p:nvGraphicFramePr>
        <p:xfrm>
          <a:off x="395536" y="1844824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dirty="0" smtClean="0"/>
              <a:t>Examen de orina / Sedimento</a:t>
            </a:r>
            <a:endParaRPr lang="es-E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700213"/>
            <a:ext cx="8786874" cy="4395787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/>
              <a:t>Células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MX" dirty="0" smtClean="0"/>
          </a:p>
          <a:p>
            <a:pPr eaLnBrk="1" hangingPunct="1">
              <a:defRPr/>
            </a:pPr>
            <a:r>
              <a:rPr lang="es-MX" dirty="0" smtClean="0"/>
              <a:t>Cristales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MX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MX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MX" dirty="0" smtClean="0"/>
          </a:p>
          <a:p>
            <a:pPr eaLnBrk="1" hangingPunct="1">
              <a:defRPr/>
            </a:pPr>
            <a:r>
              <a:rPr lang="es-MX" dirty="0" smtClean="0"/>
              <a:t>Cilindros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MX" dirty="0" smtClean="0"/>
          </a:p>
          <a:p>
            <a:pPr eaLnBrk="1" hangingPunct="1">
              <a:defRPr/>
            </a:pPr>
            <a:endParaRPr lang="es-MX" dirty="0" smtClean="0"/>
          </a:p>
          <a:p>
            <a:pPr eaLnBrk="1" hangingPunct="1">
              <a:defRPr/>
            </a:pPr>
            <a:endParaRPr lang="es-ES" dirty="0" smtClean="0"/>
          </a:p>
        </p:txBody>
      </p:sp>
      <p:sp>
        <p:nvSpPr>
          <p:cNvPr id="19460" name="AutoShape 4"/>
          <p:cNvSpPr>
            <a:spLocks/>
          </p:cNvSpPr>
          <p:nvPr/>
        </p:nvSpPr>
        <p:spPr bwMode="auto">
          <a:xfrm>
            <a:off x="2843213" y="1484313"/>
            <a:ext cx="215900" cy="1081087"/>
          </a:xfrm>
          <a:prstGeom prst="leftBrace">
            <a:avLst>
              <a:gd name="adj1" fmla="val 41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s-MX" altLang="es-ES" sz="18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59113" y="1531938"/>
            <a:ext cx="19246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MX" altLang="es-ES" sz="2000" dirty="0">
                <a:solidFill>
                  <a:schemeClr val="tx1"/>
                </a:solidFill>
              </a:rPr>
              <a:t>Hematíes</a:t>
            </a:r>
          </a:p>
          <a:p>
            <a:pPr eaLnBrk="1" hangingPunct="1">
              <a:buFontTx/>
              <a:buChar char="•"/>
            </a:pPr>
            <a:r>
              <a:rPr lang="es-MX" altLang="es-ES" sz="2000" dirty="0">
                <a:solidFill>
                  <a:schemeClr val="tx1"/>
                </a:solidFill>
              </a:rPr>
              <a:t>Leucocitos</a:t>
            </a:r>
          </a:p>
          <a:p>
            <a:pPr eaLnBrk="1" hangingPunct="1">
              <a:buFontTx/>
              <a:buChar char="•"/>
            </a:pPr>
            <a:r>
              <a:rPr lang="es-MX" altLang="es-ES" sz="2000" dirty="0" smtClean="0">
                <a:solidFill>
                  <a:schemeClr val="tx1"/>
                </a:solidFill>
              </a:rPr>
              <a:t>Cel. </a:t>
            </a:r>
            <a:r>
              <a:rPr lang="es-MX" altLang="es-ES" sz="2000" dirty="0">
                <a:solidFill>
                  <a:schemeClr val="tx1"/>
                </a:solidFill>
              </a:rPr>
              <a:t>epiteliales</a:t>
            </a:r>
            <a:endParaRPr lang="es-ES" altLang="es-ES" sz="2000" dirty="0">
              <a:solidFill>
                <a:schemeClr val="tx1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132138" y="2781300"/>
            <a:ext cx="20050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MX" altLang="es-ES" sz="1800">
                <a:solidFill>
                  <a:schemeClr val="tx1"/>
                </a:solidFill>
              </a:rPr>
              <a:t>Ácido Úrico</a:t>
            </a:r>
          </a:p>
          <a:p>
            <a:pPr eaLnBrk="1" hangingPunct="1">
              <a:buFontTx/>
              <a:buChar char="•"/>
            </a:pPr>
            <a:r>
              <a:rPr lang="es-MX" altLang="es-ES" sz="1800">
                <a:solidFill>
                  <a:schemeClr val="tx1"/>
                </a:solidFill>
              </a:rPr>
              <a:t>Fosfato de calcio</a:t>
            </a:r>
          </a:p>
          <a:p>
            <a:pPr eaLnBrk="1" hangingPunct="1">
              <a:buFontTx/>
              <a:buChar char="•"/>
            </a:pPr>
            <a:r>
              <a:rPr lang="es-MX" altLang="es-ES" sz="1800">
                <a:solidFill>
                  <a:schemeClr val="tx1"/>
                </a:solidFill>
              </a:rPr>
              <a:t>Oxalato de calcio</a:t>
            </a:r>
          </a:p>
          <a:p>
            <a:pPr eaLnBrk="1" hangingPunct="1">
              <a:buFontTx/>
              <a:buChar char="•"/>
            </a:pPr>
            <a:r>
              <a:rPr lang="es-MX" altLang="es-ES" sz="1800">
                <a:solidFill>
                  <a:schemeClr val="tx1"/>
                </a:solidFill>
              </a:rPr>
              <a:t>Cistina</a:t>
            </a:r>
          </a:p>
          <a:p>
            <a:pPr eaLnBrk="1" hangingPunct="1">
              <a:buFontTx/>
              <a:buChar char="•"/>
            </a:pPr>
            <a:r>
              <a:rPr lang="es-MX" altLang="es-ES" sz="1800">
                <a:solidFill>
                  <a:schemeClr val="tx1"/>
                </a:solidFill>
              </a:rPr>
              <a:t>Struvita</a:t>
            </a:r>
            <a:endParaRPr lang="es-ES" altLang="es-ES" sz="1800">
              <a:solidFill>
                <a:schemeClr val="tx1"/>
              </a:solidFill>
            </a:endParaRPr>
          </a:p>
        </p:txBody>
      </p:sp>
      <p:sp>
        <p:nvSpPr>
          <p:cNvPr id="19463" name="AutoShape 7"/>
          <p:cNvSpPr>
            <a:spLocks/>
          </p:cNvSpPr>
          <p:nvPr/>
        </p:nvSpPr>
        <p:spPr bwMode="auto">
          <a:xfrm>
            <a:off x="2916238" y="2852738"/>
            <a:ext cx="142875" cy="1223962"/>
          </a:xfrm>
          <a:prstGeom prst="leftBrace">
            <a:avLst>
              <a:gd name="adj1" fmla="val 713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s-MX" altLang="es-ES" sz="180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132138" y="4365625"/>
            <a:ext cx="15922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MX" altLang="es-ES" sz="1800">
                <a:solidFill>
                  <a:schemeClr val="tx1"/>
                </a:solidFill>
              </a:rPr>
              <a:t>Hialinos</a:t>
            </a:r>
          </a:p>
          <a:p>
            <a:pPr eaLnBrk="1" hangingPunct="1">
              <a:buFontTx/>
              <a:buChar char="•"/>
            </a:pPr>
            <a:r>
              <a:rPr lang="es-MX" altLang="es-ES" sz="1800">
                <a:solidFill>
                  <a:schemeClr val="tx1"/>
                </a:solidFill>
              </a:rPr>
              <a:t>Hemáticos</a:t>
            </a:r>
          </a:p>
          <a:p>
            <a:pPr eaLnBrk="1" hangingPunct="1">
              <a:buFontTx/>
              <a:buChar char="•"/>
            </a:pPr>
            <a:r>
              <a:rPr lang="es-MX" altLang="es-ES" sz="1800">
                <a:solidFill>
                  <a:schemeClr val="tx1"/>
                </a:solidFill>
              </a:rPr>
              <a:t>Leucocitarios</a:t>
            </a:r>
          </a:p>
          <a:p>
            <a:pPr eaLnBrk="1" hangingPunct="1">
              <a:buFontTx/>
              <a:buChar char="•"/>
            </a:pPr>
            <a:r>
              <a:rPr lang="es-MX" altLang="es-ES" sz="1800">
                <a:solidFill>
                  <a:schemeClr val="tx1"/>
                </a:solidFill>
              </a:rPr>
              <a:t>Epiteliales</a:t>
            </a:r>
          </a:p>
          <a:p>
            <a:pPr eaLnBrk="1" hangingPunct="1">
              <a:buFontTx/>
              <a:buChar char="•"/>
            </a:pPr>
            <a:r>
              <a:rPr lang="es-MX" altLang="es-ES" sz="1800">
                <a:solidFill>
                  <a:schemeClr val="tx1"/>
                </a:solidFill>
              </a:rPr>
              <a:t>Granulosos</a:t>
            </a:r>
          </a:p>
          <a:p>
            <a:pPr eaLnBrk="1" hangingPunct="1">
              <a:buFontTx/>
              <a:buChar char="•"/>
            </a:pPr>
            <a:r>
              <a:rPr lang="es-MX" altLang="es-ES" sz="1800">
                <a:solidFill>
                  <a:schemeClr val="tx1"/>
                </a:solidFill>
              </a:rPr>
              <a:t>Grasos</a:t>
            </a:r>
          </a:p>
          <a:p>
            <a:pPr eaLnBrk="1" hangingPunct="1">
              <a:buFontTx/>
              <a:buChar char="•"/>
            </a:pPr>
            <a:r>
              <a:rPr lang="es-MX" altLang="es-ES" sz="1800">
                <a:solidFill>
                  <a:schemeClr val="tx1"/>
                </a:solidFill>
              </a:rPr>
              <a:t>Céreos</a:t>
            </a:r>
          </a:p>
          <a:p>
            <a:pPr eaLnBrk="1" hangingPunct="1">
              <a:buFontTx/>
              <a:buChar char="•"/>
            </a:pPr>
            <a:r>
              <a:rPr lang="es-MX" altLang="es-ES" sz="1800">
                <a:solidFill>
                  <a:schemeClr val="tx1"/>
                </a:solidFill>
              </a:rPr>
              <a:t>Anchos</a:t>
            </a:r>
            <a:endParaRPr lang="es-ES" altLang="es-ES" sz="1800">
              <a:solidFill>
                <a:schemeClr val="tx1"/>
              </a:solidFill>
            </a:endParaRPr>
          </a:p>
        </p:txBody>
      </p:sp>
      <p:sp>
        <p:nvSpPr>
          <p:cNvPr id="19465" name="AutoShape 9"/>
          <p:cNvSpPr>
            <a:spLocks/>
          </p:cNvSpPr>
          <p:nvPr/>
        </p:nvSpPr>
        <p:spPr bwMode="auto">
          <a:xfrm>
            <a:off x="2843213" y="4437063"/>
            <a:ext cx="215900" cy="2160587"/>
          </a:xfrm>
          <a:prstGeom prst="leftBrace">
            <a:avLst>
              <a:gd name="adj1" fmla="val 833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s-MX" altLang="es-ES" sz="1800"/>
          </a:p>
        </p:txBody>
      </p:sp>
      <p:pic>
        <p:nvPicPr>
          <p:cNvPr id="11" name="3 Marcador de contenido" descr="Figure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2852737"/>
            <a:ext cx="2376264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7875"/>
            <a:ext cx="28289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9350" y="1329531"/>
            <a:ext cx="24384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99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Parcial de orina. Valores de referencia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u="sng" dirty="0" smtClean="0"/>
              <a:t>Exámen Físico</a:t>
            </a:r>
            <a:r>
              <a:rPr lang="es-ES" dirty="0" smtClean="0"/>
              <a:t>:</a:t>
            </a:r>
          </a:p>
          <a:p>
            <a:pPr lvl="2"/>
            <a:r>
              <a:rPr lang="es-ES" dirty="0" smtClean="0"/>
              <a:t>Aspecto: Transparente</a:t>
            </a:r>
          </a:p>
          <a:p>
            <a:pPr lvl="2"/>
            <a:r>
              <a:rPr lang="es-ES" dirty="0" smtClean="0"/>
              <a:t>Color: Amarillo claro a ámbar</a:t>
            </a:r>
          </a:p>
          <a:p>
            <a:pPr lvl="2"/>
            <a:r>
              <a:rPr lang="es-ES" dirty="0" smtClean="0"/>
              <a:t>Olor: Débilmente aromática.</a:t>
            </a:r>
          </a:p>
          <a:p>
            <a:pPr lvl="2"/>
            <a:r>
              <a:rPr lang="es-ES" dirty="0" err="1" smtClean="0"/>
              <a:t>Ph</a:t>
            </a:r>
            <a:r>
              <a:rPr lang="es-ES" dirty="0" smtClean="0"/>
              <a:t>: 4.6-8.</a:t>
            </a:r>
          </a:p>
          <a:p>
            <a:pPr lvl="2"/>
            <a:r>
              <a:rPr lang="es-ES" dirty="0" smtClean="0"/>
              <a:t>Densidad: 1015- 1020.</a:t>
            </a:r>
          </a:p>
          <a:p>
            <a:pPr lvl="2"/>
            <a:r>
              <a:rPr lang="es-ES" dirty="0" smtClean="0"/>
              <a:t>Presencia de espuma: Efímera.</a:t>
            </a:r>
          </a:p>
          <a:p>
            <a:pPr marL="571500" indent="-457200"/>
            <a:r>
              <a:rPr lang="es-ES" u="sng" dirty="0" smtClean="0"/>
              <a:t>Exámen químico</a:t>
            </a:r>
            <a:r>
              <a:rPr lang="es-ES" dirty="0" smtClean="0"/>
              <a:t>:</a:t>
            </a:r>
          </a:p>
          <a:p>
            <a:pPr marL="971550" lvl="1" indent="-457200">
              <a:buFont typeface="Wingdings" panose="05000000000000000000" pitchFamily="2" charset="2"/>
              <a:buChar char="§"/>
            </a:pPr>
            <a:r>
              <a:rPr lang="es-ES" dirty="0" smtClean="0"/>
              <a:t>Glucosa: Negativa.</a:t>
            </a:r>
          </a:p>
          <a:p>
            <a:pPr marL="971550" lvl="1" indent="-457200">
              <a:buFont typeface="Wingdings" panose="05000000000000000000" pitchFamily="2" charset="2"/>
              <a:buChar char="§"/>
            </a:pPr>
            <a:r>
              <a:rPr lang="es-ES" dirty="0" smtClean="0"/>
              <a:t>Proteínas: No contiene.</a:t>
            </a:r>
          </a:p>
          <a:p>
            <a:pPr marL="971550" lvl="1" indent="-457200">
              <a:buFont typeface="Wingdings" panose="05000000000000000000" pitchFamily="2" charset="2"/>
              <a:buChar char="§"/>
            </a:pPr>
            <a:r>
              <a:rPr lang="es-ES" dirty="0" smtClean="0"/>
              <a:t>Cuerpos cetónicos: Negativa.</a:t>
            </a:r>
          </a:p>
          <a:p>
            <a:pPr marL="971550" lvl="1" indent="-457200">
              <a:buFont typeface="Wingdings" panose="05000000000000000000" pitchFamily="2" charset="2"/>
              <a:buChar char="§"/>
            </a:pPr>
            <a:r>
              <a:rPr lang="es-ES" dirty="0" smtClean="0"/>
              <a:t>Pigmentos Biliares: Negativa.</a:t>
            </a:r>
          </a:p>
          <a:p>
            <a:pPr marL="971550" lvl="1" indent="-457200">
              <a:buFont typeface="Wingdings" panose="05000000000000000000" pitchFamily="2" charset="2"/>
              <a:buChar char="§"/>
            </a:pPr>
            <a:r>
              <a:rPr lang="es-ES" dirty="0" smtClean="0"/>
              <a:t>Urobilinógeno: Negativa.</a:t>
            </a:r>
          </a:p>
          <a:p>
            <a:pPr marL="514350" lvl="1" indent="0">
              <a:buNone/>
            </a:pP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86314" y="1628800"/>
            <a:ext cx="4038600" cy="49688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u="sng" dirty="0" smtClean="0"/>
              <a:t>Exámen Citológico</a:t>
            </a:r>
            <a:r>
              <a:rPr lang="es-ES" dirty="0" smtClean="0"/>
              <a:t>:</a:t>
            </a:r>
          </a:p>
          <a:p>
            <a:pPr lvl="2"/>
            <a:r>
              <a:rPr lang="es-ES" dirty="0" smtClean="0"/>
              <a:t>Hematíes: 0-5 por campo.</a:t>
            </a:r>
          </a:p>
          <a:p>
            <a:pPr lvl="2"/>
            <a:r>
              <a:rPr lang="es-ES" dirty="0" smtClean="0"/>
              <a:t>Leucocitos: 0-10 por campos.</a:t>
            </a:r>
          </a:p>
          <a:p>
            <a:pPr lvl="2"/>
            <a:r>
              <a:rPr lang="es-ES" dirty="0" smtClean="0"/>
              <a:t>Cilindros: Algunos cilindros hialinos.</a:t>
            </a:r>
          </a:p>
          <a:p>
            <a:pPr lvl="2"/>
            <a:r>
              <a:rPr lang="es-ES" dirty="0" smtClean="0"/>
              <a:t>Cristales: Algunos.</a:t>
            </a:r>
          </a:p>
          <a:p>
            <a:pPr lvl="2"/>
            <a:r>
              <a:rPr lang="es-ES" dirty="0" smtClean="0"/>
              <a:t>Células epiteliales: Algunas.</a:t>
            </a:r>
            <a:endParaRPr lang="es-ES" dirty="0"/>
          </a:p>
        </p:txBody>
      </p:sp>
      <p:pic>
        <p:nvPicPr>
          <p:cNvPr id="5" name="Picture 5" descr="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28" y="4509120"/>
            <a:ext cx="2870853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83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Parcial de orina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Muestra: de cualquier momento del día, preferiblemente de primera hora de la mañana. 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Uso: Estudios de enfermedades renales o no.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143380"/>
            <a:ext cx="340595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487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Cituria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42984"/>
            <a:ext cx="6000760" cy="514353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Exámen cualitativo de proteínas</a:t>
            </a:r>
          </a:p>
          <a:p>
            <a:r>
              <a:rPr lang="es-ES" dirty="0" smtClean="0"/>
              <a:t>Exámen cuantitativo de leucocitos, hematíes y cilindros.</a:t>
            </a:r>
          </a:p>
          <a:p>
            <a:r>
              <a:rPr lang="es-ES" u="sng" dirty="0" smtClean="0"/>
              <a:t>Valores de referencia: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Proteínas: No contiene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Leucocitos: 0- 10 000 x ml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Hematíes: 0- </a:t>
            </a:r>
            <a:r>
              <a:rPr lang="es-ES" dirty="0"/>
              <a:t>10 000 x </a:t>
            </a:r>
            <a:r>
              <a:rPr lang="es-ES" dirty="0" smtClean="0"/>
              <a:t>ml.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Cilindros:0 x ml.</a:t>
            </a:r>
            <a:endParaRPr lang="es-ES" dirty="0"/>
          </a:p>
          <a:p>
            <a:endParaRPr lang="es-ES" dirty="0"/>
          </a:p>
        </p:txBody>
      </p:sp>
      <p:pic>
        <p:nvPicPr>
          <p:cNvPr id="4" name="Picture 2" descr="C:\Documents and Settings\Raymed Bacallao\Mis documentos\Mis imágenes\neubau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000240"/>
            <a:ext cx="2867693" cy="246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Cituria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Muestra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Orina de primera hora de la mañana.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Uso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s-ES" dirty="0" smtClean="0"/>
              <a:t>Diagnóstico de enfermedades renales y del tracto urinario( Naturaleza, actividad y severidad).Así como enfermedades no renales.</a:t>
            </a:r>
          </a:p>
          <a:p>
            <a:endParaRPr lang="es-ES" dirty="0"/>
          </a:p>
        </p:txBody>
      </p:sp>
      <p:pic>
        <p:nvPicPr>
          <p:cNvPr id="6" name="Picture 5" descr="MICROSCOPIO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8662" y="3786190"/>
            <a:ext cx="2612571" cy="264320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5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 smtClean="0"/>
              <a:t>TIRAS REACTIVAS PARA EL EXÁMEN DE ORINA</a:t>
            </a:r>
            <a:endParaRPr lang="es-ES" sz="36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47864" y="2276872"/>
            <a:ext cx="5381625" cy="357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276872"/>
            <a:ext cx="2831203" cy="357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4313"/>
            <a:ext cx="7772400" cy="1470025"/>
          </a:xfrm>
        </p:spPr>
        <p:txBody>
          <a:bodyPr/>
          <a:lstStyle/>
          <a:p>
            <a:r>
              <a:rPr lang="es-ES" dirty="0" smtClean="0"/>
              <a:t>Conteo de Addis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1894" y="1692102"/>
            <a:ext cx="7460970" cy="4601164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Exámen de proteínas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Exámen minutado del sedimento urinario: Leucocitos, hematíes y cilindros.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u="sng" dirty="0" smtClean="0">
                <a:solidFill>
                  <a:schemeClr val="tx1"/>
                </a:solidFill>
              </a:rPr>
              <a:t>Valores de referencia: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s-ES" sz="2900" dirty="0" smtClean="0">
                <a:solidFill>
                  <a:schemeClr val="tx1"/>
                </a:solidFill>
              </a:rPr>
              <a:t>Proteínas: No superior a 0.15 mg por minuto(mg/</a:t>
            </a:r>
            <a:r>
              <a:rPr lang="es-ES" sz="2900" dirty="0" err="1" smtClean="0">
                <a:solidFill>
                  <a:schemeClr val="tx1"/>
                </a:solidFill>
              </a:rPr>
              <a:t>mto</a:t>
            </a:r>
            <a:r>
              <a:rPr lang="es-ES" sz="2900" dirty="0" smtClean="0">
                <a:solidFill>
                  <a:schemeClr val="tx1"/>
                </a:solidFill>
              </a:rPr>
              <a:t>).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s-ES" sz="2900" dirty="0" smtClean="0">
                <a:solidFill>
                  <a:schemeClr val="tx1"/>
                </a:solidFill>
              </a:rPr>
              <a:t>Leucocitos: Hasta 1000 por minuto.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s-ES" sz="2900" dirty="0" smtClean="0">
                <a:solidFill>
                  <a:schemeClr val="tx1"/>
                </a:solidFill>
              </a:rPr>
              <a:t>Hematíes : Hasta 1000 por minuto.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s-ES" sz="2900" dirty="0" smtClean="0">
                <a:solidFill>
                  <a:schemeClr val="tx1"/>
                </a:solidFill>
              </a:rPr>
              <a:t>Cilindros : Hasta 250 por minuto.</a:t>
            </a:r>
            <a:endParaRPr lang="es-ES" sz="2900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www.monografias.com/trabajos5/uroanalisis/Image317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14313"/>
            <a:ext cx="11144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es-ES" dirty="0" smtClean="0"/>
              <a:t>Conteo de Addis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 Muestra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Muestra de orina de </a:t>
            </a:r>
            <a:r>
              <a:rPr lang="es-ES" b="1" u="sng" dirty="0" smtClean="0">
                <a:solidFill>
                  <a:srgbClr val="FF0000"/>
                </a:solidFill>
              </a:rPr>
              <a:t>2</a:t>
            </a:r>
            <a:r>
              <a:rPr lang="es-ES" dirty="0" smtClean="0"/>
              <a:t>, 8 y 12 horas.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Uso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De gran valor en la patología crónica. 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(Evolución y Pronóstico)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Permite evaluar extensión de la lesión.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0"/>
            <a:ext cx="150019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108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829444" cy="939784"/>
          </a:xfrm>
        </p:spPr>
        <p:txBody>
          <a:bodyPr>
            <a:normAutofit/>
          </a:bodyPr>
          <a:lstStyle/>
          <a:p>
            <a:pPr algn="just"/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3714752"/>
            <a:ext cx="7643866" cy="26265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b="1" dirty="0" smtClean="0"/>
              <a:t>Tema VI</a:t>
            </a:r>
            <a:r>
              <a:rPr lang="es-ES" dirty="0" smtClean="0"/>
              <a:t>: Estudio por el laboratorio clínico de las alteraciones del Aparato Genitourinario.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5" name="Picture 7" descr="Inventor presentando proyect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51720" y="468851"/>
            <a:ext cx="4793186" cy="28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6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732951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b="1" dirty="0" smtClean="0"/>
              <a:t>FUNCIONES DEL RIÑÓN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8229600" cy="492941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altLang="es-ES" sz="2400" b="1" dirty="0" smtClean="0"/>
              <a:t>REGULACIÓN DEL EQUILIBRIO ÁCIDO-BASE E HIDROMINERAL.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altLang="es-ES" sz="2400" b="1" dirty="0" smtClean="0"/>
              <a:t>EXCRECIÓN DE SUSTANCIAS EXTRAÑAS.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altLang="es-ES" sz="2400" b="1" dirty="0" smtClean="0"/>
              <a:t>EXCRECIÓN DE PRODUCTOS DE DESECHO DEL METABOLISMO (Urea, Creatinina, ácido úrico).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altLang="es-ES" sz="2400" b="1" dirty="0" smtClean="0"/>
              <a:t>RETENCIÓN DE SUSTANCIAS NECESARIAS PARA EL ORGANISMO (proteínas, glucosa, bicarbonato, etc.).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altLang="es-ES" sz="2400" b="1" dirty="0" smtClean="0"/>
              <a:t>FORMACIÓN DE LA ORINA.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altLang="es-ES" sz="2400" b="1" dirty="0" smtClean="0"/>
              <a:t>REGULACIÓN DE LA TENSIÓN ARTERIAL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altLang="es-ES" sz="2110" b="1" dirty="0" smtClean="0"/>
              <a:t>REGULACIÓN</a:t>
            </a:r>
            <a:r>
              <a:rPr lang="es-ES" altLang="es-ES" sz="2400" b="1" dirty="0" smtClean="0"/>
              <a:t> DE LA ERITROPOYESIS.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altLang="es-ES" sz="2400" b="1" dirty="0" smtClean="0"/>
              <a:t>HIDROXILACIÓN DE LA VITAMINA 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s-ES" altLang="es-ES" sz="2400" b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0"/>
            <a:ext cx="1533826" cy="130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12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28596" y="1428736"/>
            <a:ext cx="835674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MX" altLang="es-ES" sz="2000" b="1" dirty="0"/>
              <a:t>El volumen de filtrado glomerular formado por todas las nefronas de ambos riñones en un minuto, se denomina Tasa de filtración glomerular (TFG) </a:t>
            </a:r>
            <a:endParaRPr lang="es-ES" altLang="es-ES" sz="2000" b="1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42910" y="6000768"/>
            <a:ext cx="7643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Valor normal: 80 – 125 ml/minuto</a:t>
            </a:r>
            <a:endParaRPr lang="es-E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59632" y="183977"/>
            <a:ext cx="662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s-MX" altLang="es-ES" sz="3200" b="1" dirty="0"/>
              <a:t> </a:t>
            </a:r>
            <a:r>
              <a:rPr lang="es-MX" altLang="es-ES" sz="2400" b="1" dirty="0"/>
              <a:t>EVENTOS GLOMERULARES</a:t>
            </a:r>
            <a:endParaRPr lang="es-ES" altLang="es-E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143248"/>
            <a:ext cx="6072230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70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Pruebas para evaluar la función renal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815427"/>
            <a:ext cx="3368092" cy="3262572"/>
          </a:xfrm>
        </p:spPr>
        <p:txBody>
          <a:bodyPr>
            <a:normAutofit/>
          </a:bodyPr>
          <a:lstStyle/>
          <a:p>
            <a:r>
              <a:rPr lang="es-ES" b="1" dirty="0" smtClean="0"/>
              <a:t>Glomerulares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1 CuadroTexto"/>
          <p:cNvSpPr txBox="1">
            <a:spLocks noGrp="1"/>
          </p:cNvSpPr>
          <p:nvPr>
            <p:ph sz="half" idx="2"/>
          </p:nvPr>
        </p:nvSpPr>
        <p:spPr>
          <a:xfrm>
            <a:off x="3563888" y="1071547"/>
            <a:ext cx="55801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endParaRPr lang="es-SV" sz="2400" b="1" dirty="0">
              <a:solidFill>
                <a:srgbClr val="DBF5F9">
                  <a:lumMod val="50000"/>
                </a:srgbClr>
              </a:solidFill>
              <a:latin typeface="Constantia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es-SV" sz="2600" b="1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s-SV" sz="1800" b="1" dirty="0" smtClean="0">
                <a:solidFill>
                  <a:prstClr val="black"/>
                </a:solidFill>
                <a:latin typeface="Constantia"/>
              </a:rPr>
              <a:t>Aclaramiento </a:t>
            </a:r>
            <a:r>
              <a:rPr lang="es-SV" sz="1800" b="1" dirty="0">
                <a:solidFill>
                  <a:prstClr val="black"/>
                </a:solidFill>
                <a:latin typeface="Constantia"/>
              </a:rPr>
              <a:t>de Inulina (</a:t>
            </a:r>
            <a:r>
              <a:rPr lang="es-SV" sz="1800" b="1" dirty="0" err="1">
                <a:solidFill>
                  <a:prstClr val="black"/>
                </a:solidFill>
                <a:latin typeface="Constantia"/>
              </a:rPr>
              <a:t>gold</a:t>
            </a:r>
            <a:r>
              <a:rPr lang="es-SV" sz="1800" b="1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s-SV" sz="1800" b="1" dirty="0" err="1">
                <a:solidFill>
                  <a:prstClr val="black"/>
                </a:solidFill>
                <a:latin typeface="Constantia"/>
              </a:rPr>
              <a:t>standard</a:t>
            </a:r>
            <a:r>
              <a:rPr lang="es-SV" sz="1800" b="1" dirty="0">
                <a:solidFill>
                  <a:prstClr val="black"/>
                </a:solidFill>
                <a:latin typeface="Constantia"/>
              </a:rPr>
              <a:t>).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es-SV" sz="1800" b="1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s-SV" sz="1800" b="1" dirty="0">
                <a:solidFill>
                  <a:srgbClr val="FF0000"/>
                </a:solidFill>
                <a:latin typeface="Constantia"/>
              </a:rPr>
              <a:t>Aclaramiento de creatinina endógena</a:t>
            </a:r>
            <a:r>
              <a:rPr lang="es-SV" sz="1800" b="1" dirty="0">
                <a:solidFill>
                  <a:prstClr val="black"/>
                </a:solidFill>
                <a:latin typeface="Constantia"/>
              </a:rPr>
              <a:t>.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es-SV" sz="1800" b="1" dirty="0">
                <a:solidFill>
                  <a:prstClr val="black"/>
                </a:solidFill>
                <a:latin typeface="Constantia"/>
              </a:rPr>
              <a:t> Estudios  función renal con radioisótopos</a:t>
            </a:r>
            <a:r>
              <a:rPr lang="es-SV" sz="1800" b="1" dirty="0" smtClean="0">
                <a:solidFill>
                  <a:prstClr val="black"/>
                </a:solidFill>
                <a:latin typeface="Constantia"/>
              </a:rPr>
              <a:t>.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es-SV" sz="1800" b="1" dirty="0" smtClean="0">
                <a:solidFill>
                  <a:prstClr val="black"/>
                </a:solidFill>
                <a:latin typeface="Constantia"/>
              </a:rPr>
              <a:t>Cistatina C sérica.</a:t>
            </a:r>
            <a:endParaRPr lang="es-SV" sz="1800" b="1" dirty="0">
              <a:solidFill>
                <a:prstClr val="black"/>
              </a:solidFill>
              <a:latin typeface="Constantia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es-SV" sz="1800" b="1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s-SV" sz="1800" b="1" dirty="0">
                <a:solidFill>
                  <a:srgbClr val="FF0000"/>
                </a:solidFill>
                <a:latin typeface="Constantia"/>
              </a:rPr>
              <a:t>Ecuaciones matemáticas: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q"/>
              <a:defRPr/>
            </a:pPr>
            <a:r>
              <a:rPr lang="es-SV" sz="1800" b="1" dirty="0">
                <a:solidFill>
                  <a:srgbClr val="FF0000"/>
                </a:solidFill>
                <a:latin typeface="Constantia"/>
              </a:rPr>
              <a:t>  </a:t>
            </a:r>
            <a:r>
              <a:rPr lang="es-SV" sz="1800" b="1" dirty="0" err="1">
                <a:solidFill>
                  <a:srgbClr val="FF0000"/>
                </a:solidFill>
                <a:latin typeface="Constantia"/>
              </a:rPr>
              <a:t>Cockcroft-Gault</a:t>
            </a:r>
            <a:endParaRPr lang="es-SV" sz="1800" b="1" dirty="0">
              <a:solidFill>
                <a:srgbClr val="FF0000"/>
              </a:solidFill>
              <a:latin typeface="Constantia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q"/>
              <a:defRPr/>
            </a:pPr>
            <a:r>
              <a:rPr lang="es-SV" sz="1800" b="1" dirty="0">
                <a:solidFill>
                  <a:srgbClr val="FF0000"/>
                </a:solidFill>
                <a:latin typeface="Constantia"/>
              </a:rPr>
              <a:t>  MDRD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q"/>
              <a:defRPr/>
            </a:pPr>
            <a:r>
              <a:rPr lang="es-SV" sz="1800" b="1" dirty="0">
                <a:solidFill>
                  <a:srgbClr val="FF0000"/>
                </a:solidFill>
                <a:latin typeface="Constantia"/>
              </a:rPr>
              <a:t>  </a:t>
            </a:r>
            <a:r>
              <a:rPr lang="es-SV" sz="1800" b="1" dirty="0" smtClean="0">
                <a:solidFill>
                  <a:srgbClr val="FF0000"/>
                </a:solidFill>
                <a:latin typeface="Constantia"/>
              </a:rPr>
              <a:t>CKD-EPI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q"/>
              <a:defRPr/>
            </a:pPr>
            <a:r>
              <a:rPr lang="es-SV" sz="1800" b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es-SV" sz="1800" b="1" dirty="0" smtClean="0">
                <a:solidFill>
                  <a:srgbClr val="FF0000"/>
                </a:solidFill>
                <a:latin typeface="Constantia"/>
              </a:rPr>
              <a:t>  </a:t>
            </a:r>
            <a:r>
              <a:rPr lang="es-SV" sz="1800" b="1" dirty="0" err="1" smtClean="0">
                <a:latin typeface="Constantia"/>
              </a:rPr>
              <a:t>Mañalich</a:t>
            </a:r>
            <a:r>
              <a:rPr lang="es-SV" sz="1800" b="1" dirty="0" smtClean="0">
                <a:latin typeface="Constantia"/>
              </a:rPr>
              <a:t>  1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q"/>
              <a:defRPr/>
            </a:pPr>
            <a:r>
              <a:rPr lang="es-SV" sz="1800" b="1" dirty="0">
                <a:latin typeface="Constantia"/>
              </a:rPr>
              <a:t> </a:t>
            </a:r>
            <a:r>
              <a:rPr lang="es-SV" sz="1800" b="1" dirty="0" smtClean="0">
                <a:latin typeface="Constantia"/>
              </a:rPr>
              <a:t>  </a:t>
            </a:r>
            <a:r>
              <a:rPr lang="es-SV" sz="1800" b="1" dirty="0" err="1" smtClean="0">
                <a:latin typeface="Constantia"/>
              </a:rPr>
              <a:t>Mañalich</a:t>
            </a:r>
            <a:r>
              <a:rPr lang="es-SV" sz="1800" b="1" dirty="0" smtClean="0">
                <a:latin typeface="Constantia"/>
              </a:rPr>
              <a:t> 2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q"/>
              <a:defRPr/>
            </a:pPr>
            <a:r>
              <a:rPr lang="es-SV" sz="1800" b="1" dirty="0">
                <a:latin typeface="Constantia"/>
              </a:rPr>
              <a:t> </a:t>
            </a:r>
            <a:r>
              <a:rPr lang="es-SV" sz="1800" b="1" dirty="0" smtClean="0">
                <a:latin typeface="Constantia"/>
              </a:rPr>
              <a:t>  Schwartz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q"/>
              <a:defRPr/>
            </a:pPr>
            <a:endParaRPr lang="es-SV" sz="2600" b="1" dirty="0">
              <a:solidFill>
                <a:prstClr val="black"/>
              </a:solidFill>
              <a:latin typeface="Constantia"/>
            </a:endParaRPr>
          </a:p>
          <a:p>
            <a:pPr>
              <a:defRPr/>
            </a:pPr>
            <a:endParaRPr lang="en-US" dirty="0">
              <a:solidFill>
                <a:srgbClr val="2B166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7584" y="2823475"/>
            <a:ext cx="1724266" cy="1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errar llave"/>
          <p:cNvSpPr/>
          <p:nvPr/>
        </p:nvSpPr>
        <p:spPr>
          <a:xfrm>
            <a:off x="6156176" y="5013176"/>
            <a:ext cx="288032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errar llave"/>
          <p:cNvSpPr/>
          <p:nvPr/>
        </p:nvSpPr>
        <p:spPr>
          <a:xfrm>
            <a:off x="5364088" y="4423475"/>
            <a:ext cx="288032" cy="4320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796136" y="448722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Cubanas</a:t>
            </a:r>
            <a:endParaRPr lang="es-ES" dirty="0"/>
          </a:p>
        </p:txBody>
      </p:sp>
      <p:sp>
        <p:nvSpPr>
          <p:cNvPr id="9" name="8 Cerrar llave"/>
          <p:cNvSpPr/>
          <p:nvPr/>
        </p:nvSpPr>
        <p:spPr>
          <a:xfrm>
            <a:off x="5895564" y="3556234"/>
            <a:ext cx="504056" cy="76013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606283" y="362347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Las más usadas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/>
              <a:t>Filtrado mediante el aclaramiento de la creatinina endógena</a:t>
            </a:r>
            <a:endParaRPr lang="es-E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900634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Muestra: Orina de 24 horas y sangre para determinación de creatinina urinaria y sérica.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Datos:</a:t>
            </a:r>
          </a:p>
          <a:p>
            <a:pPr marL="0" indent="0">
              <a:buNone/>
            </a:pPr>
            <a:r>
              <a:rPr lang="es-ES" dirty="0" smtClean="0"/>
              <a:t>Peso, talla, color de piel, edad, impresión diagnóstica y medicamentos consumidos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40224" cy="4493096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Uso: Útil en la evaluación de la función renal.</a:t>
            </a:r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Pacientes con  amputaciones, enfermedades musculoesqueléticas, incontinencia urinaria de diversa índole.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928934"/>
            <a:ext cx="1476737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1046777" cy="60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018191" y="6021288"/>
            <a:ext cx="4315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Valor de referencia:</a:t>
            </a:r>
          </a:p>
          <a:p>
            <a:r>
              <a:rPr lang="es-ES" dirty="0"/>
              <a:t>60- 152 </a:t>
            </a:r>
            <a:r>
              <a:rPr lang="en-US" dirty="0"/>
              <a:t>mL/min/1.73 m</a:t>
            </a:r>
            <a:r>
              <a:rPr lang="en-US" baseline="30000" dirty="0"/>
              <a:t>2 </a:t>
            </a:r>
            <a:r>
              <a:rPr lang="en-US" dirty="0"/>
              <a:t>superficie.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900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es-ES" dirty="0" smtClean="0">
                <a:solidFill>
                  <a:srgbClr val="FF0000"/>
                </a:solidFill>
              </a:rPr>
              <a:t>  </a:t>
            </a:r>
            <a:r>
              <a:rPr lang="es-ES" b="1" dirty="0" smtClean="0">
                <a:solidFill>
                  <a:srgbClr val="FF0000"/>
                </a:solidFill>
              </a:rPr>
              <a:t>SITUACIONES QUE REQUIEREN MEDICIÓN DEL FILTRADO GLOMERULAR POR EL ACLARAMIENTO DE CREATININA ENDÓGENA.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s-ES" sz="2400" b="1" dirty="0" smtClean="0">
                <a:solidFill>
                  <a:srgbClr val="0000FF"/>
                </a:solidFill>
              </a:rPr>
              <a:t>En pacientes con déficit de masa muscular (amputados, desnutridos o con atrofia muscular).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s-ES" sz="2400" b="1" dirty="0" smtClean="0">
                <a:solidFill>
                  <a:srgbClr val="0000FF"/>
                </a:solidFill>
              </a:rPr>
              <a:t>Paraplejia o cuadriplejia.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s-ES" sz="2400" b="1" dirty="0" smtClean="0">
                <a:solidFill>
                  <a:srgbClr val="0000FF"/>
                </a:solidFill>
              </a:rPr>
              <a:t>Para la investigación del estado nutricional (índice talla/creatinina).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s-ES" sz="2400" b="1" dirty="0" smtClean="0">
                <a:solidFill>
                  <a:srgbClr val="0000FF"/>
                </a:solidFill>
              </a:rPr>
              <a:t>Valorar la necesidad de comenzar una diálisis.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s-ES" sz="2400" b="1" dirty="0" smtClean="0">
                <a:solidFill>
                  <a:srgbClr val="0000FF"/>
                </a:solidFill>
              </a:rPr>
              <a:t>Pacientes con una función renal inestable(insuficiencia renal aguda).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s-ES" sz="2400" b="1" dirty="0" smtClean="0">
                <a:solidFill>
                  <a:srgbClr val="0000FF"/>
                </a:solidFill>
              </a:rPr>
              <a:t>Evaluación de donante de riñón.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es-ES" sz="2800" b="1" dirty="0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endParaRPr lang="es-ES" sz="28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5" descr="a_s_foto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9205" y="5445224"/>
            <a:ext cx="3067260" cy="151216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5590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097" y="0"/>
            <a:ext cx="2971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74888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179512" y="5489963"/>
            <a:ext cx="936104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549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110"/>
            <a:ext cx="8435280" cy="923702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solidFill>
                  <a:prstClr val="black"/>
                </a:solidFill>
              </a:rPr>
              <a:t>Pruebas para evaluar la función renal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04043" y="1124744"/>
            <a:ext cx="5111750" cy="5853113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Densidad</a:t>
            </a:r>
            <a:r>
              <a:rPr lang="es-ES" dirty="0"/>
              <a:t>: peso de solutos disueltos en orina. Reflejo de la </a:t>
            </a:r>
            <a:r>
              <a:rPr lang="es-ES" dirty="0" err="1"/>
              <a:t>concentración.Ej</a:t>
            </a:r>
            <a:r>
              <a:rPr lang="es-ES" dirty="0"/>
              <a:t>: Glucosa, </a:t>
            </a:r>
            <a:r>
              <a:rPr lang="es-ES" dirty="0" err="1"/>
              <a:t>proeínas</a:t>
            </a:r>
            <a:r>
              <a:rPr lang="es-ES" dirty="0"/>
              <a:t>, contrastes radiológicos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VR: 1015-1020</a:t>
            </a:r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Pruebas de concentración y </a:t>
            </a:r>
            <a:r>
              <a:rPr lang="es-ES" dirty="0" smtClean="0">
                <a:solidFill>
                  <a:srgbClr val="FF0000"/>
                </a:solidFill>
              </a:rPr>
              <a:t>dilución</a:t>
            </a:r>
            <a:r>
              <a:rPr lang="es-ES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 Explora la capacidad de diluir la orina ante una sobrecarga acuosa. </a:t>
            </a:r>
          </a:p>
          <a:p>
            <a:pPr marL="0" indent="0">
              <a:buNone/>
            </a:pPr>
            <a:r>
              <a:rPr lang="es-ES" dirty="0" smtClean="0"/>
              <a:t>VR: Densidad </a:t>
            </a:r>
            <a:r>
              <a:rPr lang="es-ES" dirty="0" smtClean="0">
                <a:sym typeface="Symbol"/>
              </a:rPr>
              <a:t> 1003. </a:t>
            </a:r>
            <a:r>
              <a:rPr lang="es-ES" dirty="0" err="1" smtClean="0">
                <a:sym typeface="Symbol"/>
              </a:rPr>
              <a:t>Osmolalidad</a:t>
            </a:r>
            <a:r>
              <a:rPr lang="es-ES" dirty="0" err="1" smtClean="0"/>
              <a:t>o</a:t>
            </a:r>
            <a:r>
              <a:rPr lang="es-ES" dirty="0" smtClean="0"/>
              <a:t> de </a:t>
            </a:r>
            <a:r>
              <a:rPr lang="es-ES" dirty="0">
                <a:sym typeface="Symbol"/>
              </a:rPr>
              <a:t> </a:t>
            </a:r>
            <a:r>
              <a:rPr lang="es-ES" dirty="0" smtClean="0">
                <a:sym typeface="Symbol"/>
              </a:rPr>
              <a:t> 80 </a:t>
            </a:r>
            <a:r>
              <a:rPr lang="es-ES" dirty="0" err="1" smtClean="0">
                <a:sym typeface="Symbol"/>
              </a:rPr>
              <a:t>mOsm</a:t>
            </a:r>
            <a:r>
              <a:rPr lang="es-ES" dirty="0" smtClean="0">
                <a:sym typeface="Symbol"/>
              </a:rPr>
              <a:t>/Kg de agua.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ym typeface="Symbol"/>
              </a:rPr>
              <a:t>Explora la capacidad de </a:t>
            </a:r>
            <a:r>
              <a:rPr lang="es-ES" dirty="0" smtClean="0"/>
              <a:t>concentrar la orina ante la restricción líquida. </a:t>
            </a:r>
          </a:p>
          <a:p>
            <a:pPr marL="0" indent="0">
              <a:buNone/>
            </a:pPr>
            <a:r>
              <a:rPr lang="es-ES" dirty="0" smtClean="0"/>
              <a:t>VR: Densidad</a:t>
            </a:r>
            <a:r>
              <a:rPr lang="es-ES" dirty="0">
                <a:sym typeface="Symbol"/>
              </a:rPr>
              <a:t>  </a:t>
            </a:r>
            <a:r>
              <a:rPr lang="es-ES" dirty="0" smtClean="0"/>
              <a:t>1025.Osmolalidad </a:t>
            </a:r>
            <a:r>
              <a:rPr lang="es-ES" dirty="0">
                <a:sym typeface="Symbol"/>
              </a:rPr>
              <a:t></a:t>
            </a:r>
            <a:r>
              <a:rPr lang="es-ES" dirty="0" smtClean="0"/>
              <a:t> 900mOsm/Kg de agua.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type="body" sz="half" idx="2"/>
          </p:nvPr>
        </p:nvSpPr>
        <p:spPr>
          <a:xfrm>
            <a:off x="251520" y="836712"/>
            <a:ext cx="3672408" cy="6021288"/>
          </a:xfrm>
        </p:spPr>
        <p:txBody>
          <a:bodyPr>
            <a:normAutofit/>
          </a:bodyPr>
          <a:lstStyle/>
          <a:p>
            <a:r>
              <a:rPr lang="es-ES" sz="3200" b="1" dirty="0"/>
              <a:t>Tubulares</a:t>
            </a:r>
            <a:r>
              <a:rPr lang="es-ES" sz="3200" b="1" dirty="0" smtClean="0"/>
              <a:t>:</a:t>
            </a:r>
          </a:p>
          <a:p>
            <a:endParaRPr lang="es-ES" sz="3200" b="1" dirty="0"/>
          </a:p>
          <a:p>
            <a:endParaRPr lang="es-ES" sz="3200" b="1" dirty="0" smtClean="0"/>
          </a:p>
          <a:p>
            <a:endParaRPr lang="es-ES" sz="3200" b="1" dirty="0"/>
          </a:p>
          <a:p>
            <a:endParaRPr lang="es-ES" sz="1800" dirty="0" smtClean="0">
              <a:solidFill>
                <a:srgbClr val="FF0000"/>
              </a:solidFill>
            </a:endParaRPr>
          </a:p>
          <a:p>
            <a:endParaRPr lang="es-ES" sz="1800" dirty="0">
              <a:solidFill>
                <a:srgbClr val="FF0000"/>
              </a:solidFill>
            </a:endParaRPr>
          </a:p>
          <a:p>
            <a:endParaRPr lang="es-ES" sz="1800" dirty="0" smtClean="0">
              <a:solidFill>
                <a:srgbClr val="FF0000"/>
              </a:solidFill>
            </a:endParaRPr>
          </a:p>
          <a:p>
            <a:endParaRPr lang="es-ES" sz="1800" dirty="0" smtClean="0">
              <a:solidFill>
                <a:srgbClr val="FF0000"/>
              </a:solidFill>
            </a:endParaRPr>
          </a:p>
          <a:p>
            <a:r>
              <a:rPr lang="es-ES" sz="2000" dirty="0" err="1" smtClean="0">
                <a:solidFill>
                  <a:srgbClr val="FF0000"/>
                </a:solidFill>
              </a:rPr>
              <a:t>Osmolalidad</a:t>
            </a:r>
            <a:r>
              <a:rPr lang="es-ES" sz="2000" dirty="0"/>
              <a:t>: </a:t>
            </a:r>
            <a:r>
              <a:rPr lang="es-ES" sz="2000" dirty="0">
                <a:sym typeface="Symbol"/>
              </a:rPr>
              <a:t> </a:t>
            </a:r>
            <a:r>
              <a:rPr lang="es-ES" sz="2000" dirty="0"/>
              <a:t>partículas de soluto que contiene la orina(</a:t>
            </a:r>
            <a:r>
              <a:rPr lang="es-ES" sz="2000" dirty="0" err="1"/>
              <a:t>osmoles</a:t>
            </a:r>
            <a:r>
              <a:rPr lang="es-ES" sz="2000" dirty="0"/>
              <a:t>) por kg de agua. Reflejo de la capacidad de </a:t>
            </a:r>
            <a:r>
              <a:rPr lang="es-ES" sz="2000" dirty="0" smtClean="0"/>
              <a:t>concentrar </a:t>
            </a:r>
            <a:r>
              <a:rPr lang="es-ES" sz="2000" dirty="0"/>
              <a:t>y diluir la orina. VR: 500-850 </a:t>
            </a:r>
            <a:r>
              <a:rPr lang="es-ES" sz="2000" dirty="0" err="1"/>
              <a:t>mOsm</a:t>
            </a:r>
            <a:r>
              <a:rPr lang="es-ES" sz="2000" dirty="0"/>
              <a:t>/Kg de agua.</a:t>
            </a:r>
          </a:p>
          <a:p>
            <a:endParaRPr lang="es-ES" b="1" dirty="0"/>
          </a:p>
          <a:p>
            <a:endParaRPr lang="es-ES" dirty="0"/>
          </a:p>
        </p:txBody>
      </p:sp>
      <p:pic>
        <p:nvPicPr>
          <p:cNvPr id="5" name="Picture 4" descr="NEFR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1683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25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135" y="764704"/>
            <a:ext cx="3008313" cy="114974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s-ES" dirty="0" smtClean="0"/>
              <a:t>Densidad </a:t>
            </a:r>
            <a:r>
              <a:rPr lang="es-ES" dirty="0" smtClean="0">
                <a:sym typeface="Symbol"/>
              </a:rPr>
              <a:t> 1007 </a:t>
            </a:r>
            <a:br>
              <a:rPr lang="es-ES" dirty="0" smtClean="0">
                <a:sym typeface="Symbol"/>
              </a:rPr>
            </a:br>
            <a:r>
              <a:rPr lang="es-ES" dirty="0" err="1" smtClean="0">
                <a:sym typeface="Symbol"/>
              </a:rPr>
              <a:t>hipostenuria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706" y="2531072"/>
            <a:ext cx="3168352" cy="3561259"/>
          </a:xfrm>
        </p:spPr>
        <p:txBody>
          <a:bodyPr>
            <a:noAutofit/>
          </a:bodyPr>
          <a:lstStyle/>
          <a:p>
            <a:pPr marL="342900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es-ES" sz="2000" b="1" dirty="0">
                <a:latin typeface="+mj-lt"/>
                <a:ea typeface="+mj-ea"/>
                <a:cs typeface="+mj-cs"/>
              </a:rPr>
              <a:t>Densidad que en varios mediciones se mantiene en valores casi iguales </a:t>
            </a:r>
            <a:r>
              <a:rPr lang="es-ES" sz="2000" b="1" dirty="0" smtClean="0">
                <a:latin typeface="+mj-lt"/>
                <a:ea typeface="+mj-ea"/>
                <a:cs typeface="+mj-cs"/>
              </a:rPr>
              <a:t>, se denomina </a:t>
            </a:r>
            <a:r>
              <a:rPr lang="es-ES" sz="2000" b="1" dirty="0" err="1" smtClean="0">
                <a:latin typeface="+mj-lt"/>
                <a:ea typeface="+mj-ea"/>
                <a:cs typeface="+mj-cs"/>
              </a:rPr>
              <a:t>isostenuria</a:t>
            </a:r>
            <a:r>
              <a:rPr lang="es-ES" sz="2000" b="1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342900" indent="-342900">
              <a:spcBef>
                <a:spcPct val="0"/>
              </a:spcBef>
              <a:buFont typeface="Wingdings" pitchFamily="2" charset="2"/>
              <a:buChar char="§"/>
            </a:pPr>
            <a:endParaRPr lang="es-ES" sz="2000" b="1" dirty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Wingdings" pitchFamily="2" charset="2"/>
              <a:buChar char="§"/>
            </a:pPr>
            <a:endParaRPr lang="es-ES" sz="2000" b="1" dirty="0" smtClean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es-ES" sz="2000" b="1" dirty="0" smtClean="0">
                <a:latin typeface="+mj-lt"/>
                <a:ea typeface="+mj-ea"/>
                <a:cs typeface="+mj-cs"/>
              </a:rPr>
              <a:t>Pérdida de la capacidad de diluir y concentrar la orina.</a:t>
            </a:r>
            <a:endParaRPr lang="es-ES" sz="2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448" y="404664"/>
            <a:ext cx="6003552" cy="56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45636" y="5302416"/>
            <a:ext cx="149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Deshidratación</a:t>
            </a:r>
            <a:endParaRPr lang="es-ES" sz="1400" dirty="0"/>
          </a:p>
        </p:txBody>
      </p:sp>
      <p:sp>
        <p:nvSpPr>
          <p:cNvPr id="6" name="5 Flecha abajo"/>
          <p:cNvSpPr/>
          <p:nvPr/>
        </p:nvSpPr>
        <p:spPr>
          <a:xfrm>
            <a:off x="1043608" y="4509120"/>
            <a:ext cx="648072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760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Creatinina y Cistatina C sérica.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2884" y="1240096"/>
            <a:ext cx="4040188" cy="639762"/>
          </a:xfrm>
        </p:spPr>
        <p:txBody>
          <a:bodyPr/>
          <a:lstStyle/>
          <a:p>
            <a:r>
              <a:rPr lang="es-ES" dirty="0" smtClean="0"/>
              <a:t>Creatinina sérica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323528" y="2153223"/>
            <a:ext cx="4040188" cy="4146945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Su </a:t>
            </a:r>
            <a:r>
              <a:rPr lang="es-ES" dirty="0"/>
              <a:t>concentración depende del metabolismo </a:t>
            </a:r>
            <a:r>
              <a:rPr lang="es-ES" dirty="0" smtClean="0"/>
              <a:t>muscular.</a:t>
            </a:r>
          </a:p>
          <a:p>
            <a:r>
              <a:rPr lang="es-ES" dirty="0" smtClean="0"/>
              <a:t>Proviene de fuentes exógenas y endógenas</a:t>
            </a:r>
          </a:p>
          <a:p>
            <a:r>
              <a:rPr lang="es-ES" dirty="0" smtClean="0"/>
              <a:t>Se eleva cuando la función renal se ha reducido a menos de la mitad.(No es precoz)</a:t>
            </a:r>
          </a:p>
          <a:p>
            <a:r>
              <a:rPr lang="es-ES" dirty="0" smtClean="0"/>
              <a:t>Depende de  parámetros como talla, peso, edad sexo y color de piel.</a:t>
            </a:r>
          </a:p>
          <a:p>
            <a:r>
              <a:rPr lang="es-ES" dirty="0" smtClean="0"/>
              <a:t>Inexactitud en su medición por el laboratorio.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860032" y="1185505"/>
            <a:ext cx="4041775" cy="639762"/>
          </a:xfrm>
        </p:spPr>
        <p:txBody>
          <a:bodyPr/>
          <a:lstStyle/>
          <a:p>
            <a:r>
              <a:rPr lang="es-ES" dirty="0" smtClean="0"/>
              <a:t>Cistatina C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4463886" y="2153223"/>
            <a:ext cx="4041775" cy="4146945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Producida por todas las células nucleadas del cuerpo.</a:t>
            </a:r>
          </a:p>
          <a:p>
            <a:r>
              <a:rPr lang="es-ES" dirty="0" smtClean="0"/>
              <a:t>Proviene de fuentes endógenas.</a:t>
            </a:r>
          </a:p>
          <a:p>
            <a:r>
              <a:rPr lang="es-ES" dirty="0" smtClean="0"/>
              <a:t>Indica daño renal más precozmente.</a:t>
            </a:r>
          </a:p>
          <a:p>
            <a:r>
              <a:rPr lang="es-ES" dirty="0" smtClean="0"/>
              <a:t>Su concentración no depende de la dieta y estado nutricional del paciente. Tampoco de masa muscular, edad y sexo.</a:t>
            </a:r>
          </a:p>
          <a:p>
            <a:r>
              <a:rPr lang="es-ES" dirty="0" smtClean="0"/>
              <a:t>Medición más exacta por el laboratorio.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0945" y="897645"/>
            <a:ext cx="1054700" cy="125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899592" y="879103"/>
            <a:ext cx="7632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Sustancias que se miden en sangre y evalúan la función renal.</a:t>
            </a: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4130" y="6109093"/>
            <a:ext cx="905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Cistatina C </a:t>
            </a:r>
            <a:r>
              <a:rPr lang="es-ES" dirty="0" smtClean="0"/>
              <a:t>mejor </a:t>
            </a:r>
            <a:r>
              <a:rPr lang="es-ES" dirty="0"/>
              <a:t>marcador de función </a:t>
            </a:r>
            <a:r>
              <a:rPr lang="es-ES" dirty="0" smtClean="0"/>
              <a:t>renal glomerular que la </a:t>
            </a:r>
            <a:r>
              <a:rPr lang="es-ES" dirty="0" smtClean="0">
                <a:solidFill>
                  <a:srgbClr val="FF0000"/>
                </a:solidFill>
              </a:rPr>
              <a:t>creatinina sérica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980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Principales Síndromes Nefrourológicos.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510" y="1574949"/>
            <a:ext cx="4234043" cy="45259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Infeccioso urinario		</a:t>
            </a:r>
          </a:p>
          <a:p>
            <a:r>
              <a:rPr lang="es-ES" dirty="0" smtClean="0"/>
              <a:t>Glomerulonefritis</a:t>
            </a:r>
          </a:p>
          <a:p>
            <a:r>
              <a:rPr lang="es-ES" dirty="0" smtClean="0"/>
              <a:t>Síndrome nefrótico</a:t>
            </a:r>
          </a:p>
          <a:p>
            <a:r>
              <a:rPr lang="es-ES" dirty="0" smtClean="0"/>
              <a:t>Insuficiencia renal aguda</a:t>
            </a:r>
          </a:p>
          <a:p>
            <a:r>
              <a:rPr lang="es-ES" dirty="0" smtClean="0"/>
              <a:t>Insuficiencia renal crónica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3" y="1556792"/>
            <a:ext cx="4464496" cy="45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1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5720" y="1571612"/>
            <a:ext cx="8858280" cy="4586311"/>
          </a:xfrm>
        </p:spPr>
        <p:txBody>
          <a:bodyPr>
            <a:normAutofit fontScale="85000" lnSpcReduction="20000"/>
          </a:bodyPr>
          <a:lstStyle/>
          <a:p>
            <a:pPr lvl="1">
              <a:buNone/>
            </a:pPr>
            <a:endParaRPr lang="es-ES" u="sng" dirty="0"/>
          </a:p>
          <a:p>
            <a:pPr lvl="1"/>
            <a:r>
              <a:rPr lang="es-ES" dirty="0"/>
              <a:t>Exámen de la orina:</a:t>
            </a:r>
          </a:p>
          <a:p>
            <a:pPr lvl="2"/>
            <a:r>
              <a:rPr lang="es-ES" dirty="0" smtClean="0"/>
              <a:t>Características generales</a:t>
            </a:r>
          </a:p>
          <a:p>
            <a:pPr lvl="2"/>
            <a:r>
              <a:rPr lang="es-ES" dirty="0" smtClean="0"/>
              <a:t>Parcial </a:t>
            </a:r>
            <a:r>
              <a:rPr lang="es-ES" dirty="0"/>
              <a:t>del orina</a:t>
            </a:r>
          </a:p>
          <a:p>
            <a:pPr lvl="2"/>
            <a:r>
              <a:rPr lang="es-ES" dirty="0"/>
              <a:t>Cituria</a:t>
            </a:r>
          </a:p>
          <a:p>
            <a:pPr lvl="2"/>
            <a:r>
              <a:rPr lang="es-ES" dirty="0"/>
              <a:t>Conteo de Addis.</a:t>
            </a:r>
          </a:p>
          <a:p>
            <a:pPr lvl="1"/>
            <a:r>
              <a:rPr lang="es-ES" dirty="0"/>
              <a:t>Pruebas Funcionales renales</a:t>
            </a:r>
            <a:r>
              <a:rPr lang="es-ES" dirty="0" smtClean="0"/>
              <a:t>:</a:t>
            </a:r>
          </a:p>
          <a:p>
            <a:pPr lvl="2"/>
            <a:r>
              <a:rPr lang="es-ES" dirty="0"/>
              <a:t>Función Glomerular: Filtrado </a:t>
            </a:r>
            <a:r>
              <a:rPr lang="es-ES" dirty="0" smtClean="0"/>
              <a:t>Glomerular. Cistatina C y Creatinina Sérica.</a:t>
            </a:r>
          </a:p>
          <a:p>
            <a:pPr lvl="2"/>
            <a:r>
              <a:rPr lang="es-ES" dirty="0" smtClean="0"/>
              <a:t>Función Tubular:  Densidad, </a:t>
            </a:r>
            <a:r>
              <a:rPr lang="es-ES" dirty="0" err="1" smtClean="0"/>
              <a:t>Osmolalidad</a:t>
            </a:r>
            <a:r>
              <a:rPr lang="es-ES" dirty="0" smtClean="0"/>
              <a:t> y pruebas de concentración y dilución de la orina.</a:t>
            </a:r>
            <a:endParaRPr lang="es-ES" dirty="0"/>
          </a:p>
          <a:p>
            <a:pPr marL="457200" lvl="1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Principales </a:t>
            </a:r>
            <a:r>
              <a:rPr lang="es-ES" dirty="0"/>
              <a:t>S</a:t>
            </a:r>
            <a:r>
              <a:rPr lang="es-ES" dirty="0" smtClean="0"/>
              <a:t>índromes nefrourológicos</a:t>
            </a:r>
            <a:endParaRPr lang="es-ES" dirty="0"/>
          </a:p>
          <a:p>
            <a:pPr lvl="2"/>
            <a:r>
              <a:rPr lang="es-ES" dirty="0" smtClean="0"/>
              <a:t>Estudios de laboratorio.</a:t>
            </a:r>
            <a:endParaRPr lang="es-ES" dirty="0"/>
          </a:p>
          <a:p>
            <a:endParaRPr lang="es-ES" dirty="0"/>
          </a:p>
        </p:txBody>
      </p:sp>
      <p:pic>
        <p:nvPicPr>
          <p:cNvPr id="4" name="Picture 7" descr="Inventor presentando proyect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776" y="188640"/>
            <a:ext cx="2169913" cy="1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0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Exámenes en sangre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Hemograma.</a:t>
            </a:r>
          </a:p>
          <a:p>
            <a:r>
              <a:rPr lang="es-ES" dirty="0" err="1" smtClean="0"/>
              <a:t>Eritro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Hemoquímica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Ionograma</a:t>
            </a:r>
            <a:r>
              <a:rPr lang="es-ES" dirty="0" smtClean="0"/>
              <a:t>.</a:t>
            </a:r>
          </a:p>
          <a:p>
            <a:r>
              <a:rPr lang="es-ES" dirty="0" smtClean="0"/>
              <a:t>Gasometría.</a:t>
            </a:r>
          </a:p>
          <a:p>
            <a:r>
              <a:rPr lang="es-ES" dirty="0" smtClean="0"/>
              <a:t>Estudios de inmunidad: Complemento.</a:t>
            </a:r>
          </a:p>
          <a:p>
            <a:r>
              <a:rPr lang="es-ES" dirty="0" smtClean="0"/>
              <a:t>Electroforesis de proteínas.</a:t>
            </a:r>
            <a:endParaRPr lang="es-ES" dirty="0"/>
          </a:p>
        </p:txBody>
      </p:sp>
      <p:pic>
        <p:nvPicPr>
          <p:cNvPr id="4" name="Picture 7" descr="Prueba de sangre que detecta la ed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445980"/>
            <a:ext cx="2862262" cy="230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48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3312368" cy="566738"/>
          </a:xfrm>
        </p:spPr>
        <p:txBody>
          <a:bodyPr>
            <a:noAutofit/>
          </a:bodyPr>
          <a:lstStyle/>
          <a:p>
            <a:r>
              <a:rPr lang="es-ES" sz="4000" dirty="0" smtClean="0"/>
              <a:t>Bibliografía:</a:t>
            </a:r>
            <a:endParaRPr lang="es-ES" sz="4000" dirty="0"/>
          </a:p>
        </p:txBody>
      </p:sp>
      <p:sp>
        <p:nvSpPr>
          <p:cNvPr id="5" name="4 Subtítulo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8712968" cy="56612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600" b="1" u="sng" dirty="0"/>
              <a:t>Básica:</a:t>
            </a:r>
          </a:p>
          <a:p>
            <a:pPr lvl="1" algn="just">
              <a:buFont typeface="Wingdings" pitchFamily="2" charset="2"/>
              <a:buChar char="Ø"/>
            </a:pPr>
            <a:r>
              <a:rPr lang="es-ES" sz="2600" dirty="0" smtClean="0">
                <a:solidFill>
                  <a:schemeClr val="tx1"/>
                </a:solidFill>
              </a:rPr>
              <a:t>Propedéutica clínica  y </a:t>
            </a:r>
            <a:r>
              <a:rPr lang="es-ES" sz="2600" dirty="0">
                <a:solidFill>
                  <a:schemeClr val="tx1"/>
                </a:solidFill>
              </a:rPr>
              <a:t>s</a:t>
            </a:r>
            <a:r>
              <a:rPr lang="es-ES" sz="2600" dirty="0" smtClean="0">
                <a:solidFill>
                  <a:schemeClr val="tx1"/>
                </a:solidFill>
              </a:rPr>
              <a:t>emiología médica. Raimundo </a:t>
            </a:r>
            <a:r>
              <a:rPr lang="es-ES" sz="2600" dirty="0" err="1" smtClean="0">
                <a:solidFill>
                  <a:schemeClr val="tx1"/>
                </a:solidFill>
              </a:rPr>
              <a:t>Llanio</a:t>
            </a:r>
            <a:r>
              <a:rPr lang="es-ES" sz="2600" dirty="0" smtClean="0">
                <a:solidFill>
                  <a:schemeClr val="tx1"/>
                </a:solidFill>
              </a:rPr>
              <a:t> Navarro y otros.</a:t>
            </a:r>
          </a:p>
          <a:p>
            <a:pPr lvl="1" algn="just">
              <a:buFont typeface="Wingdings" pitchFamily="2" charset="2"/>
              <a:buChar char="Ø"/>
            </a:pPr>
            <a:r>
              <a:rPr lang="es-ES" sz="2600" dirty="0" smtClean="0">
                <a:solidFill>
                  <a:schemeClr val="tx1"/>
                </a:solidFill>
              </a:rPr>
              <a:t>Tratados de Medicina Interna (Cecil, Roca, </a:t>
            </a:r>
            <a:r>
              <a:rPr lang="es-ES" sz="2600" dirty="0" err="1" smtClean="0">
                <a:solidFill>
                  <a:schemeClr val="tx1"/>
                </a:solidFill>
              </a:rPr>
              <a:t>Stein</a:t>
            </a:r>
            <a:r>
              <a:rPr lang="es-ES" sz="2600" dirty="0" smtClean="0">
                <a:solidFill>
                  <a:schemeClr val="tx1"/>
                </a:solidFill>
              </a:rPr>
              <a:t>, Farreras)</a:t>
            </a:r>
          </a:p>
          <a:p>
            <a:pPr algn="just"/>
            <a:r>
              <a:rPr lang="es-ES" sz="2600" b="1" u="sng" dirty="0" smtClean="0">
                <a:solidFill>
                  <a:schemeClr val="tx1"/>
                </a:solidFill>
              </a:rPr>
              <a:t>Complementaria:</a:t>
            </a:r>
          </a:p>
          <a:p>
            <a:pPr lvl="1" algn="just">
              <a:buFont typeface="Wingdings" pitchFamily="2" charset="2"/>
              <a:buChar char="Ø"/>
            </a:pPr>
            <a:r>
              <a:rPr lang="es-ES" sz="2600" dirty="0"/>
              <a:t>La clínica y el laboratorio. Alfonso </a:t>
            </a:r>
            <a:r>
              <a:rPr lang="es-ES" sz="2600" dirty="0" err="1"/>
              <a:t>Balcells</a:t>
            </a:r>
            <a:r>
              <a:rPr lang="es-ES" sz="2600" dirty="0"/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s-ES" sz="2600" dirty="0"/>
              <a:t>Laboratorio Clínico. Celso Cruz, Jorge Suardíaz y Ariel Colina.</a:t>
            </a:r>
          </a:p>
          <a:p>
            <a:pPr lvl="1" algn="just">
              <a:buFont typeface="Wingdings" pitchFamily="2" charset="2"/>
              <a:buChar char="Ø"/>
            </a:pPr>
            <a:r>
              <a:rPr lang="es-ES" sz="2600" dirty="0"/>
              <a:t>Laboratorio Clínico y función renal. Métodos de Laboratorio </a:t>
            </a:r>
            <a:r>
              <a:rPr lang="es-ES" sz="2600" dirty="0" err="1"/>
              <a:t>Clínico.José</a:t>
            </a:r>
            <a:r>
              <a:rPr lang="es-ES" sz="2600" dirty="0"/>
              <a:t> Reinaldo </a:t>
            </a:r>
            <a:r>
              <a:rPr lang="es-ES" sz="2600" dirty="0" err="1"/>
              <a:t>Salabarría</a:t>
            </a:r>
            <a:r>
              <a:rPr lang="es-ES" sz="2600" dirty="0"/>
              <a:t> González. </a:t>
            </a:r>
            <a:r>
              <a:rPr lang="es-ES" sz="2600" dirty="0" err="1"/>
              <a:t>ySergio</a:t>
            </a:r>
            <a:r>
              <a:rPr lang="es-ES" sz="2600" dirty="0"/>
              <a:t> S. </a:t>
            </a:r>
            <a:r>
              <a:rPr lang="es-ES" sz="2600" dirty="0" err="1"/>
              <a:t>Porbén</a:t>
            </a:r>
            <a:r>
              <a:rPr lang="es-ES" sz="2600" dirty="0"/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s-ES" sz="2600" dirty="0"/>
              <a:t>El laboratorio en el diagnóstico </a:t>
            </a:r>
            <a:r>
              <a:rPr lang="es-ES" sz="2600" dirty="0" err="1"/>
              <a:t>clínico.John</a:t>
            </a:r>
            <a:r>
              <a:rPr lang="es-ES" sz="2600" dirty="0"/>
              <a:t> Bernard Henry.</a:t>
            </a:r>
          </a:p>
          <a:p>
            <a:pPr lvl="1" algn="just">
              <a:buFont typeface="Wingdings" pitchFamily="2" charset="2"/>
              <a:buChar char="Ø"/>
            </a:pPr>
            <a:r>
              <a:rPr lang="es-ES" sz="2600" dirty="0">
                <a:hlinkClick r:id="rId2"/>
              </a:rPr>
              <a:t>www.sld.cu</a:t>
            </a:r>
            <a:r>
              <a:rPr lang="es-ES" sz="2600" dirty="0"/>
              <a:t>. Especialidades. Patología Clínica</a:t>
            </a:r>
            <a:r>
              <a:rPr lang="es-ES" sz="2700" dirty="0"/>
              <a:t>.</a:t>
            </a:r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791" y="260648"/>
            <a:ext cx="195348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7171" y="116632"/>
            <a:ext cx="6965805" cy="1470025"/>
          </a:xfrm>
        </p:spPr>
        <p:txBody>
          <a:bodyPr/>
          <a:lstStyle/>
          <a:p>
            <a:r>
              <a:rPr lang="es-ES" dirty="0" smtClean="0"/>
              <a:t>Estudio</a:t>
            </a:r>
            <a:r>
              <a:rPr lang="es-ES" dirty="0" smtClean="0"/>
              <a:t> </a:t>
            </a:r>
            <a:r>
              <a:rPr lang="es-ES" dirty="0" smtClean="0"/>
              <a:t>Independiente.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57158" y="1857364"/>
            <a:ext cx="8429684" cy="421484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Estudio por el laboratorio de los síndromes: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Infeccioso urinario.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Síndrome Glomerular.  Glomerulonefritis post estreptocócica.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Síndrome Nefrótico.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Síndrome de Insuficiencia renal Aguda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Síndrome de insuficiencia renal crónica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dirty="0">
              <a:solidFill>
                <a:schemeClr val="tx1"/>
              </a:solidFill>
            </a:endParaRP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Breve concepto del síndrome, causas más </a:t>
            </a:r>
            <a:r>
              <a:rPr lang="es-ES" dirty="0" smtClean="0">
                <a:solidFill>
                  <a:schemeClr val="tx1"/>
                </a:solidFill>
              </a:rPr>
              <a:t>frecuentes</a:t>
            </a:r>
            <a:r>
              <a:rPr lang="es-ES" dirty="0" smtClean="0">
                <a:solidFill>
                  <a:schemeClr val="tx1"/>
                </a:solidFill>
              </a:rPr>
              <a:t>, estudios de laboratorio y su </a:t>
            </a:r>
            <a:r>
              <a:rPr lang="es-ES" dirty="0" smtClean="0">
                <a:solidFill>
                  <a:schemeClr val="tx1"/>
                </a:solidFill>
              </a:rPr>
              <a:t>comportamiento.</a:t>
            </a: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marL="0" lvl="1"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581" y="0"/>
            <a:ext cx="2255183" cy="167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927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714644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El médico es un científico, que utiliza el método clínico, para dilucidar las hipótesis planteadas.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2786058"/>
            <a:ext cx="7972452" cy="3340105"/>
          </a:xfrm>
        </p:spPr>
        <p:txBody>
          <a:bodyPr>
            <a:normAutofit/>
          </a:bodyPr>
          <a:lstStyle/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r">
              <a:buNone/>
            </a:pPr>
            <a:endParaRPr lang="es-ES" sz="9600" dirty="0"/>
          </a:p>
        </p:txBody>
      </p:sp>
      <p:pic>
        <p:nvPicPr>
          <p:cNvPr id="5" name="Picture 6" descr="j02407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3140968"/>
            <a:ext cx="3357586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24228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9344"/>
            <a:ext cx="2592462" cy="559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2230579" y="870152"/>
            <a:ext cx="1405318" cy="54262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rot="-623256">
            <a:off x="2736313" y="2882832"/>
            <a:ext cx="575032" cy="365227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857356" y="35742"/>
            <a:ext cx="6437437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sz="3600" dirty="0">
                <a:latin typeface="Times New Roman" panose="02020603050405020304" pitchFamily="18" charset="0"/>
              </a:rPr>
              <a:t>Sistema urinario</a:t>
            </a:r>
            <a:endParaRPr lang="es-ES" altLang="es-ES" sz="36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70153"/>
            <a:ext cx="5355704" cy="571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33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8643938" cy="664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48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8760" y="620688"/>
            <a:ext cx="7772400" cy="9838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Características Generales de la orina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subTitle" idx="1"/>
          </p:nvPr>
        </p:nvSpPr>
        <p:spPr>
          <a:xfrm>
            <a:off x="540624" y="2352642"/>
            <a:ext cx="7415752" cy="4456973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s-ES" sz="5100" dirty="0" smtClean="0">
                <a:solidFill>
                  <a:schemeClr val="tx1"/>
                </a:solidFill>
              </a:rPr>
              <a:t>Color: Amarillo Claro a ámbar</a:t>
            </a:r>
          </a:p>
          <a:p>
            <a:pPr algn="l"/>
            <a:r>
              <a:rPr lang="es-ES" sz="5100" dirty="0" smtClean="0">
                <a:solidFill>
                  <a:schemeClr val="tx1"/>
                </a:solidFill>
              </a:rPr>
              <a:t>Olor: Aromática débilmente.</a:t>
            </a:r>
          </a:p>
          <a:p>
            <a:pPr algn="l"/>
            <a:r>
              <a:rPr lang="es-ES" sz="5100" dirty="0" smtClean="0">
                <a:solidFill>
                  <a:schemeClr val="tx1"/>
                </a:solidFill>
              </a:rPr>
              <a:t>Aspecto: Transparente.</a:t>
            </a:r>
          </a:p>
          <a:p>
            <a:pPr algn="l"/>
            <a:r>
              <a:rPr lang="es-ES" sz="5100" dirty="0" smtClean="0">
                <a:solidFill>
                  <a:schemeClr val="tx1"/>
                </a:solidFill>
              </a:rPr>
              <a:t>Reacción: Ligeramente ácida.  4.6- 8.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5100" dirty="0" smtClean="0">
                <a:solidFill>
                  <a:schemeClr val="tx1"/>
                </a:solidFill>
              </a:rPr>
              <a:t> Menos de 4.6: ácida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5100" dirty="0" smtClean="0">
                <a:solidFill>
                  <a:schemeClr val="tx1"/>
                </a:solidFill>
              </a:rPr>
              <a:t>Más de 8: alcalina</a:t>
            </a:r>
          </a:p>
          <a:p>
            <a:pPr algn="l"/>
            <a:r>
              <a:rPr lang="es-ES" sz="5100" dirty="0" smtClean="0">
                <a:solidFill>
                  <a:schemeClr val="tx1"/>
                </a:solidFill>
              </a:rPr>
              <a:t>Densidad: 1015- 1020.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5100" dirty="0" smtClean="0">
                <a:solidFill>
                  <a:schemeClr val="tx1"/>
                </a:solidFill>
              </a:rPr>
              <a:t>Volumen: 1000- 1500ml en 24 </a:t>
            </a:r>
            <a:r>
              <a:rPr lang="es-ES" sz="5100" dirty="0" err="1" smtClean="0">
                <a:solidFill>
                  <a:schemeClr val="tx1"/>
                </a:solidFill>
              </a:rPr>
              <a:t>hrs</a:t>
            </a:r>
            <a:r>
              <a:rPr lang="es-ES" sz="5100" dirty="0" smtClean="0">
                <a:solidFill>
                  <a:schemeClr val="tx1"/>
                </a:solidFill>
              </a:rPr>
              <a:t>. Anuria menos de 100ml.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5100" dirty="0" smtClean="0">
                <a:solidFill>
                  <a:schemeClr val="tx1"/>
                </a:solidFill>
              </a:rPr>
              <a:t>Oliguria: Menos de 400ml en 24 </a:t>
            </a:r>
            <a:r>
              <a:rPr lang="es-ES" sz="5100" dirty="0" err="1" smtClean="0">
                <a:solidFill>
                  <a:schemeClr val="tx1"/>
                </a:solidFill>
              </a:rPr>
              <a:t>hrs</a:t>
            </a:r>
            <a:r>
              <a:rPr lang="es-ES" sz="51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5100" dirty="0" smtClean="0">
                <a:solidFill>
                  <a:schemeClr val="tx1"/>
                </a:solidFill>
              </a:rPr>
              <a:t>Poliuria: Más de 3 l en 24 </a:t>
            </a:r>
            <a:r>
              <a:rPr lang="es-ES" sz="5100" dirty="0" err="1" smtClean="0">
                <a:solidFill>
                  <a:schemeClr val="tx1"/>
                </a:solidFill>
              </a:rPr>
              <a:t>hrs</a:t>
            </a:r>
            <a:r>
              <a:rPr lang="es-ES" sz="5100" dirty="0" smtClean="0">
                <a:solidFill>
                  <a:schemeClr val="tx1"/>
                </a:solidFill>
              </a:rPr>
              <a:t>.</a:t>
            </a:r>
          </a:p>
          <a:p>
            <a:endParaRPr lang="es-ES" dirty="0"/>
          </a:p>
        </p:txBody>
      </p:sp>
      <p:pic>
        <p:nvPicPr>
          <p:cNvPr id="4" name="Picture 7" descr="beaker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53363" y="4941888"/>
            <a:ext cx="129063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Pruebas Básicas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Cituria</a:t>
            </a:r>
          </a:p>
          <a:p>
            <a:r>
              <a:rPr lang="es-ES" dirty="0" smtClean="0"/>
              <a:t>Parcial de Orina</a:t>
            </a:r>
          </a:p>
          <a:p>
            <a:r>
              <a:rPr lang="es-ES" dirty="0" smtClean="0"/>
              <a:t>Examen de la orina mediante tira reactiva.</a:t>
            </a:r>
            <a:endParaRPr lang="es-ES" dirty="0"/>
          </a:p>
        </p:txBody>
      </p:sp>
      <p:pic>
        <p:nvPicPr>
          <p:cNvPr id="4" name="Picture 1031" descr="bd0666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4581128"/>
            <a:ext cx="2376264" cy="1944216"/>
          </a:xfrm>
          <a:prstGeom prst="rect">
            <a:avLst/>
          </a:prstGeom>
          <a:noFill/>
        </p:spPr>
      </p:pic>
      <p:sp>
        <p:nvSpPr>
          <p:cNvPr id="5" name="4 Flecha abajo"/>
          <p:cNvSpPr/>
          <p:nvPr/>
        </p:nvSpPr>
        <p:spPr>
          <a:xfrm>
            <a:off x="683568" y="3861048"/>
            <a:ext cx="136815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3491880" y="3981698"/>
            <a:ext cx="1440160" cy="1204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58595" y="5222267"/>
            <a:ext cx="2376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En condiciones de urgencia, </a:t>
            </a:r>
            <a:r>
              <a:rPr lang="es-ES" dirty="0" smtClean="0"/>
              <a:t>la muestra se toma en cualquier momento del día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522425" y="5204172"/>
            <a:ext cx="2201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En condiciones de rutina</a:t>
            </a:r>
            <a:r>
              <a:rPr lang="es-ES" dirty="0" smtClean="0"/>
              <a:t>, es útil la orina de primera hora de la mañana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195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0"/>
            <a:ext cx="6700830" cy="1000108"/>
          </a:xfrm>
        </p:spPr>
        <p:txBody>
          <a:bodyPr/>
          <a:lstStyle/>
          <a:p>
            <a:r>
              <a:rPr lang="es-ES" dirty="0" smtClean="0"/>
              <a:t>Requisitos Generales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6192688" cy="5500726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Frasco limpio, seco y con tapa de cierre hermético. </a:t>
            </a:r>
          </a:p>
          <a:p>
            <a:pPr algn="l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Preferiblemente opaco.</a:t>
            </a:r>
          </a:p>
          <a:p>
            <a:pPr algn="l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Aseo previo de los genitales.</a:t>
            </a:r>
          </a:p>
          <a:p>
            <a:pPr algn="l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Tomar chorro intermedio.(NO pegar genitales externos al frasco)</a:t>
            </a:r>
          </a:p>
          <a:p>
            <a:pPr algn="l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No menos de 10 ml.</a:t>
            </a:r>
          </a:p>
          <a:p>
            <a:pPr algn="l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Si no se traslada de inmediato al laboratorio refrigerar(2-8 C</a:t>
            </a:r>
            <a:r>
              <a:rPr lang="es-ES" baseline="30000" dirty="0" smtClean="0">
                <a:solidFill>
                  <a:schemeClr val="tx1"/>
                </a:solidFill>
              </a:rPr>
              <a:t>0</a:t>
            </a:r>
            <a:r>
              <a:rPr lang="es-ES" dirty="0" smtClean="0">
                <a:solidFill>
                  <a:schemeClr val="tx1"/>
                </a:solidFill>
              </a:rPr>
              <a:t>).</a:t>
            </a:r>
          </a:p>
          <a:p>
            <a:pPr algn="l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Evitar toma de muestra durante el período menstrual.</a:t>
            </a:r>
          </a:p>
          <a:p>
            <a:pPr algn="l">
              <a:buFont typeface="Wingdings" pitchFamily="2" charset="2"/>
              <a:buChar char="Ø"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1988840"/>
            <a:ext cx="2629526" cy="22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902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1422</Words>
  <Application>Microsoft Office PowerPoint</Application>
  <PresentationFormat>Presentación en pantalla (4:3)</PresentationFormat>
  <Paragraphs>260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1_Tema de Office</vt:lpstr>
      <vt:lpstr>Asignatura: Laboratorio Clínico.  </vt:lpstr>
      <vt:lpstr>Diapositiva 2</vt:lpstr>
      <vt:lpstr>Sumario</vt:lpstr>
      <vt:lpstr>El médico es un científico, que utiliza el método clínico, para dilucidar las hipótesis planteadas.</vt:lpstr>
      <vt:lpstr>Diapositiva 5</vt:lpstr>
      <vt:lpstr>Diapositiva 6</vt:lpstr>
      <vt:lpstr>Características Generales de la orina</vt:lpstr>
      <vt:lpstr>Pruebas Básicas</vt:lpstr>
      <vt:lpstr>Requisitos Generales</vt:lpstr>
      <vt:lpstr>TRASLADO</vt:lpstr>
      <vt:lpstr>Parcial de orina</vt:lpstr>
      <vt:lpstr>Examen de orina / Sedimento</vt:lpstr>
      <vt:lpstr>Parcial de orina. Valores de referencia</vt:lpstr>
      <vt:lpstr>Parcial de orina</vt:lpstr>
      <vt:lpstr>Cituria</vt:lpstr>
      <vt:lpstr>Cituria</vt:lpstr>
      <vt:lpstr>TIRAS REACTIVAS PARA EL EXÁMEN DE ORINA</vt:lpstr>
      <vt:lpstr>Conteo de Addis</vt:lpstr>
      <vt:lpstr>Conteo de Addis</vt:lpstr>
      <vt:lpstr>FUNCIONES DEL RIÑÓN</vt:lpstr>
      <vt:lpstr>Diapositiva 21</vt:lpstr>
      <vt:lpstr>Pruebas para evaluar la función renal</vt:lpstr>
      <vt:lpstr>Filtrado mediante el aclaramiento de la creatinina endógena</vt:lpstr>
      <vt:lpstr>Diapositiva 24</vt:lpstr>
      <vt:lpstr>Diapositiva 25</vt:lpstr>
      <vt:lpstr>Pruebas para evaluar la función renal</vt:lpstr>
      <vt:lpstr>Densidad  1007  hipostenuria</vt:lpstr>
      <vt:lpstr>Creatinina y Cistatina C sérica.</vt:lpstr>
      <vt:lpstr>Principales Síndromes Nefrourológicos.</vt:lpstr>
      <vt:lpstr>Exámenes en sangre</vt:lpstr>
      <vt:lpstr>Bibliografía:</vt:lpstr>
      <vt:lpstr>Estudio Independiente.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MICROALBUMINURIA COMO MARCADOR DE RIESGO CARDIOVASCULAR </dc:title>
  <dc:creator>Dpto Orina LAB</dc:creator>
  <cp:lastModifiedBy>Admin</cp:lastModifiedBy>
  <cp:revision>320</cp:revision>
  <dcterms:created xsi:type="dcterms:W3CDTF">2016-11-15T12:30:26Z</dcterms:created>
  <dcterms:modified xsi:type="dcterms:W3CDTF">2020-12-12T08:08:28Z</dcterms:modified>
</cp:coreProperties>
</file>