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5" r:id="rId10"/>
    <p:sldId id="263" r:id="rId11"/>
    <p:sldId id="264" r:id="rId12"/>
  </p:sldIdLst>
  <p:sldSz cx="10080625" cy="7559675"/>
  <p:notesSz cx="7559675" cy="106918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6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s-CU" sz="4400" b="0" strike="noStrike" spc="-1">
                <a:latin typeface="Arial"/>
              </a:rPr>
              <a:t>Pulse para editar el formato del texto de título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U" sz="3200" b="0" strike="noStrike" spc="-1">
                <a:latin typeface="Arial"/>
              </a:rPr>
              <a:t>Pulse para editar el formato de esquema del texto</a:t>
            </a:r>
          </a:p>
          <a:p>
            <a:pPr marL="864000" lvl="1" indent="-324000">
              <a:spcAft>
                <a:spcPts val="1134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CU" sz="2800" b="0" strike="noStrike" spc="-1">
                <a:latin typeface="Arial"/>
              </a:rPr>
              <a:t>Segundo nivel del esquema</a:t>
            </a:r>
          </a:p>
          <a:p>
            <a:pPr marL="1296000" lvl="2" indent="-288000"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U" sz="2400" b="0" strike="noStrike" spc="-1">
                <a:latin typeface="Arial"/>
              </a:rPr>
              <a:t>Tercer nivel del esquema</a:t>
            </a:r>
          </a:p>
          <a:p>
            <a:pPr marL="1728000" lvl="3" indent="-216000">
              <a:spcAft>
                <a:spcPts val="567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CU" sz="2000" b="0" strike="noStrike" spc="-1">
                <a:latin typeface="Arial"/>
              </a:rPr>
              <a:t>Cuarto nivel del esquema</a:t>
            </a:r>
          </a:p>
          <a:p>
            <a:pPr marL="2160000" lvl="4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U" sz="2000" b="0" strike="noStrike" spc="-1">
                <a:latin typeface="Arial"/>
              </a:rPr>
              <a:t>Quinto nivel del esquema</a:t>
            </a:r>
          </a:p>
          <a:p>
            <a:pPr marL="2592000" lvl="5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U" sz="2000" b="0" strike="noStrike" spc="-1">
                <a:latin typeface="Arial"/>
              </a:rPr>
              <a:t>Sexto nivel del esquema</a:t>
            </a:r>
          </a:p>
          <a:p>
            <a:pPr marL="3024000" lvl="6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U" sz="2000" b="0" strike="noStrike" spc="-1">
                <a:latin typeface="Arial"/>
              </a:rPr>
              <a:t>Séptimo nivel del esquema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s-CU" sz="1400" b="0" strike="noStrike" spc="-1">
                <a:latin typeface="Times New Roman"/>
              </a:rPr>
              <a:t>&lt;fecha/hora&gt;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es-CU" sz="1400" b="0" strike="noStrike" spc="-1">
                <a:latin typeface="Times New Roman"/>
              </a:rPr>
              <a:t>&lt;pie de página&gt;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fld id="{2D956A14-4321-4012-B96D-0732F5FFA562}" type="slidenum">
              <a:rPr lang="es-CU" sz="1400" b="0" strike="noStrike" spc="-1">
                <a:latin typeface="Times New Roman"/>
              </a:rPr>
              <a:t>‹Nº›</a:t>
            </a:fld>
            <a:endParaRPr lang="es-C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216000" y="1440000"/>
            <a:ext cx="9864000" cy="644877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marL="343080" indent="-343080" algn="just"/>
            <a:r>
              <a:rPr lang="es-CU" sz="3600" b="1" strike="noStrike" spc="-1" dirty="0">
                <a:latin typeface="Arial"/>
              </a:rPr>
              <a:t>	</a:t>
            </a:r>
            <a:endParaRPr lang="es-CU" sz="3600" b="0" strike="noStrike" spc="-1" dirty="0">
              <a:latin typeface="Arial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s-CU" sz="3600" b="1" strike="noStrike" spc="-1">
                <a:latin typeface="Arial"/>
              </a:rPr>
              <a:t>Tema II: Estadística Descriptiva.</a:t>
            </a:r>
            <a:endParaRPr lang="es-CU" sz="3600" b="0" strike="noStrike" spc="-1">
              <a:latin typeface="Arial"/>
            </a:endParaRPr>
          </a:p>
        </p:txBody>
      </p:sp>
      <p:sp>
        <p:nvSpPr>
          <p:cNvPr id="43" name="TextShape 3"/>
          <p:cNvSpPr txBox="1"/>
          <p:nvPr/>
        </p:nvSpPr>
        <p:spPr>
          <a:xfrm>
            <a:off x="504000" y="1375560"/>
            <a:ext cx="88700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just"/>
            <a:r>
              <a:rPr lang="es-CU" sz="3600" b="1" strike="noStrike" spc="-1" dirty="0">
                <a:solidFill>
                  <a:srgbClr val="000000"/>
                </a:solidFill>
                <a:latin typeface="Arial"/>
              </a:rPr>
              <a:t>Medidas para resumir datos cualitativos:</a:t>
            </a:r>
            <a:endParaRPr lang="es-CU" sz="3600" b="0" strike="noStrike" spc="-1" dirty="0">
              <a:latin typeface="Arial"/>
            </a:endParaRPr>
          </a:p>
          <a:p>
            <a:pPr algn="just"/>
            <a:r>
              <a:rPr lang="es-MX" sz="3600" b="1" strike="noStrike" spc="-1" dirty="0">
                <a:solidFill>
                  <a:srgbClr val="000000"/>
                </a:solidFill>
                <a:latin typeface="Arial"/>
              </a:rPr>
              <a:t>Razón</a:t>
            </a:r>
            <a:r>
              <a:rPr lang="es-CU" sz="3600" b="1" strike="noStrike" spc="-1" dirty="0">
                <a:solidFill>
                  <a:srgbClr val="000000"/>
                </a:solidFill>
                <a:latin typeface="Arial"/>
              </a:rPr>
              <a:t>, índice, proporción, porcentaje y tasa. Forma de cálculo e interpretación. Ejemplos en el campo médico.</a:t>
            </a:r>
            <a:endParaRPr lang="es-CU" sz="3600" b="0" strike="noStrike" spc="-1" dirty="0">
              <a:latin typeface="Arial"/>
            </a:endParaRPr>
          </a:p>
          <a:p>
            <a:pPr algn="just"/>
            <a:endParaRPr lang="es-CU" sz="36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216000" y="233640"/>
            <a:ext cx="9432000" cy="618485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marL="343080" indent="-343080" algn="just"/>
            <a:r>
              <a:rPr lang="es-CU" sz="3600" b="0" strike="noStrike" spc="-1" dirty="0">
                <a:latin typeface="Times New Roman"/>
                <a:ea typeface="Microsoft YaHei"/>
              </a:rPr>
              <a:t> </a:t>
            </a:r>
            <a:r>
              <a:rPr lang="es-MX" sz="3600" b="1" strike="noStrike" spc="-1" dirty="0" smtClean="0">
                <a:latin typeface="Comic Sans MS"/>
                <a:ea typeface="Microsoft YaHei"/>
              </a:rPr>
              <a:t>Ejercicio 2:</a:t>
            </a:r>
            <a:r>
              <a:rPr lang="es-CU" sz="3600" b="1" strike="noStrike" spc="-1" dirty="0" smtClean="0">
                <a:latin typeface="Times New Roman"/>
                <a:ea typeface="Microsoft YaHei"/>
              </a:rPr>
              <a:t> </a:t>
            </a:r>
            <a:r>
              <a:rPr lang="es-CU" sz="3600" b="1" strike="noStrike" spc="-1" dirty="0">
                <a:latin typeface="Comic Sans MS"/>
                <a:ea typeface="Microsoft YaHei"/>
              </a:rPr>
              <a:t>La población de Cuba durante 2005 fue de 11 142 691 habitantes y los nacidos vivos fueron 150 785, de ellos en instituciones de salud nacieron 150 590. Calcule e interprete la Tasas Bruta de Natalidad y el porcentaje de nacidos vivos en instituciones de salud de Cuba en 2005. Interprete los resultados. (Utilice el archivo </a:t>
            </a:r>
            <a:r>
              <a:rPr lang="es-CU" sz="3600" b="1" strike="noStrike" spc="-1" dirty="0" smtClean="0">
                <a:latin typeface="Comic Sans MS"/>
                <a:ea typeface="Microsoft YaHei"/>
              </a:rPr>
              <a:t>Ejercicios.xlsx </a:t>
            </a:r>
            <a:r>
              <a:rPr lang="es-CU" sz="3600" b="1" strike="noStrike" spc="-1" dirty="0">
                <a:latin typeface="Comic Sans MS"/>
                <a:ea typeface="Microsoft YaHei"/>
              </a:rPr>
              <a:t>la hoja nombrada tasas</a:t>
            </a:r>
            <a:endParaRPr lang="es-CU" sz="36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Imagen 56"/>
          <p:cNvPicPr/>
          <p:nvPr/>
        </p:nvPicPr>
        <p:blipFill>
          <a:blip r:embed="rId2"/>
          <a:stretch/>
        </p:blipFill>
        <p:spPr>
          <a:xfrm>
            <a:off x="720000" y="1296000"/>
            <a:ext cx="8424000" cy="4536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0" y="360000"/>
            <a:ext cx="9792000" cy="2212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just"/>
            <a:r>
              <a:rPr lang="es-CU" sz="4000" b="1" strike="noStrike" spc="-1">
                <a:solidFill>
                  <a:srgbClr val="FF0000"/>
                </a:solidFill>
                <a:latin typeface="Arial"/>
                <a:ea typeface="Microsoft YaHei"/>
              </a:rPr>
              <a:t>Razón</a:t>
            </a:r>
            <a:r>
              <a:rPr lang="es-CU" sz="40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 : </a:t>
            </a:r>
            <a:r>
              <a:rPr lang="es-CU" sz="4000" b="1" strike="noStrike" spc="-1">
                <a:solidFill>
                  <a:srgbClr val="000000"/>
                </a:solidFill>
                <a:latin typeface="Comic Sans MS"/>
                <a:ea typeface="Microsoft YaHei"/>
              </a:rPr>
              <a:t>Es una fracción de la forma</a:t>
            </a:r>
            <a:r>
              <a:rPr lang="es-MX" sz="4000" b="1" strike="noStrike" spc="-1">
                <a:solidFill>
                  <a:srgbClr val="000000"/>
                </a:solidFill>
                <a:latin typeface="Comic Sans MS"/>
                <a:ea typeface="Microsoft YaHei"/>
              </a:rPr>
              <a:t> a/b</a:t>
            </a:r>
            <a:r>
              <a:rPr lang="es-CU" sz="4000" b="1" strike="noStrike" spc="-1">
                <a:solidFill>
                  <a:srgbClr val="000000"/>
                </a:solidFill>
                <a:latin typeface="Comic Sans MS"/>
                <a:ea typeface="Microsoft YaHei"/>
              </a:rPr>
              <a:t>  donde a y b se refieren a hechos  diferentes.</a:t>
            </a:r>
            <a:r>
              <a:rPr lang="es-CU" sz="3200" b="1" strike="noStrike" spc="-1">
                <a:solidFill>
                  <a:srgbClr val="000000"/>
                </a:solidFill>
                <a:latin typeface="Comic Sans MS"/>
                <a:ea typeface="Microsoft YaHei"/>
              </a:rPr>
              <a:t> </a:t>
            </a:r>
            <a:endParaRPr lang="es-CU" sz="3200" b="0" strike="noStrike" spc="-1">
              <a:latin typeface="Arial"/>
            </a:endParaRPr>
          </a:p>
        </p:txBody>
      </p:sp>
      <p:sp>
        <p:nvSpPr>
          <p:cNvPr id="45" name="TextShape 2"/>
          <p:cNvSpPr txBox="1"/>
          <p:nvPr/>
        </p:nvSpPr>
        <p:spPr>
          <a:xfrm>
            <a:off x="115200" y="3594960"/>
            <a:ext cx="9748800" cy="2919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just"/>
            <a:r>
              <a:rPr lang="es-MX" sz="4000" b="1" strike="noStrike" spc="-1">
                <a:solidFill>
                  <a:srgbClr val="FF0000"/>
                </a:solidFill>
                <a:latin typeface="Comic Sans MS"/>
                <a:ea typeface="Microsoft YaHei"/>
              </a:rPr>
              <a:t>Índice</a:t>
            </a:r>
            <a:r>
              <a:rPr lang="es-MX" sz="4000" b="1" strike="noStrike" spc="-1">
                <a:solidFill>
                  <a:srgbClr val="000000"/>
                </a:solidFill>
                <a:latin typeface="Comic Sans MS"/>
                <a:ea typeface="Microsoft YaHei"/>
              </a:rPr>
              <a:t>: Es el producto de multiplicar una razón por 100. Se utilizan cuando el numerador es menor que el denominador.</a:t>
            </a:r>
            <a:endParaRPr lang="es-CU" sz="4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s-CU" sz="4400" b="0" strike="noStrike" spc="-1">
                <a:latin typeface="Arial"/>
              </a:rPr>
              <a:t>Ejemplo 1:</a:t>
            </a:r>
          </a:p>
        </p:txBody>
      </p:sp>
      <p:sp>
        <p:nvSpPr>
          <p:cNvPr id="47" name="TextShape 2"/>
          <p:cNvSpPr txBox="1"/>
          <p:nvPr/>
        </p:nvSpPr>
        <p:spPr>
          <a:xfrm>
            <a:off x="504000" y="1687320"/>
            <a:ext cx="8870040" cy="4547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just"/>
            <a:r>
              <a:rPr lang="es-CU" sz="4000" b="1" strike="noStrike" spc="-1">
                <a:latin typeface="Arial"/>
              </a:rPr>
              <a:t>Si en un hospital hay 300 enfermeras y 50 médicos , la razón enfermeras/médicos expresa cuántas enfermeras hay por médicos.</a:t>
            </a:r>
            <a:endParaRPr lang="es-CU" sz="4000" b="0" strike="noStrike" spc="-1">
              <a:latin typeface="Arial"/>
            </a:endParaRPr>
          </a:p>
          <a:p>
            <a:pPr algn="just"/>
            <a:r>
              <a:rPr lang="es-CU" sz="4000" b="1" strike="noStrike" spc="-1">
                <a:latin typeface="Arial"/>
              </a:rPr>
              <a:t>Si se halla la razón: 300/50=6 se interpreta como hay 6 enfermeras por médico.</a:t>
            </a:r>
            <a:endParaRPr lang="es-CU" sz="4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es-CU" sz="3600" b="1" strike="noStrike" spc="-1">
                <a:latin typeface="Arial"/>
              </a:rPr>
              <a:t>Ejemplo 2</a:t>
            </a:r>
            <a:endParaRPr lang="es-CU" sz="3600" b="0" strike="noStrike" spc="-1">
              <a:latin typeface="Arial"/>
            </a:endParaRPr>
          </a:p>
        </p:txBody>
      </p:sp>
      <p:sp>
        <p:nvSpPr>
          <p:cNvPr id="49" name="TextShape 2"/>
          <p:cNvSpPr txBox="1"/>
          <p:nvPr/>
        </p:nvSpPr>
        <p:spPr>
          <a:xfrm>
            <a:off x="504000" y="1769040"/>
            <a:ext cx="88700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marL="432000" indent="-324000" algn="just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U" sz="3600" b="1" strike="noStrike" spc="-1">
                <a:latin typeface="Arial"/>
              </a:rPr>
              <a:t>En el caso anterior no tiene sentido hallar el índice de enfermeras, pero sí el índice de médicos. </a:t>
            </a:r>
            <a:endParaRPr lang="es-CU" sz="3600" b="0" strike="noStrike" spc="-1">
              <a:latin typeface="Arial"/>
            </a:endParaRPr>
          </a:p>
          <a:p>
            <a:pPr marL="432000" indent="-324000" algn="just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U" sz="3600" b="1" strike="noStrike" spc="-1">
                <a:latin typeface="Arial"/>
              </a:rPr>
              <a:t>En este caso daría 1/6 y se interpreta como hay 1 médico por cada 6 enfermeras.</a:t>
            </a:r>
            <a:endParaRPr lang="es-CU" sz="3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361800" y="119160"/>
            <a:ext cx="9484920" cy="3547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endParaRPr lang="es-CU" sz="1800" b="0" strike="noStrike" spc="-1">
              <a:latin typeface="Arial"/>
            </a:endParaRPr>
          </a:p>
          <a:p>
            <a:pPr marL="343080" indent="-343080" algn="just"/>
            <a:r>
              <a:rPr lang="es-MX" sz="3600" b="1" strike="noStrike" spc="-1">
                <a:solidFill>
                  <a:srgbClr val="FF0000"/>
                </a:solidFill>
                <a:latin typeface="Comic Sans MS"/>
                <a:ea typeface="Microsoft YaHei"/>
              </a:rPr>
              <a:t>Proporción</a:t>
            </a:r>
            <a:r>
              <a:rPr lang="es-MX" sz="3600" b="1" strike="noStrike" spc="-1">
                <a:solidFill>
                  <a:srgbClr val="000000"/>
                </a:solidFill>
                <a:latin typeface="Comic Sans MS"/>
                <a:ea typeface="Microsoft YaHei"/>
              </a:rPr>
              <a:t>: Es una fracción de la forma a/a + b donde a + b = n y n representa el total de individuos, o lo que es lo mismo a/n. Se calcula igual que la frecuencia relativa </a:t>
            </a:r>
            <a:endParaRPr lang="es-CU" sz="3600" b="0" strike="noStrike" spc="-1">
              <a:latin typeface="Arial"/>
            </a:endParaRPr>
          </a:p>
        </p:txBody>
      </p:sp>
      <p:sp>
        <p:nvSpPr>
          <p:cNvPr id="51" name="TextShape 2"/>
          <p:cNvSpPr txBox="1"/>
          <p:nvPr/>
        </p:nvSpPr>
        <p:spPr>
          <a:xfrm>
            <a:off x="686520" y="4392000"/>
            <a:ext cx="9393480" cy="2047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just"/>
            <a:r>
              <a:rPr lang="es-MX" sz="4400" b="1" strike="noStrike" spc="-1">
                <a:solidFill>
                  <a:srgbClr val="FF0000"/>
                </a:solidFill>
                <a:latin typeface="Comic Sans MS"/>
                <a:ea typeface="Microsoft YaHei"/>
              </a:rPr>
              <a:t>Porcentaje:</a:t>
            </a:r>
            <a:r>
              <a:rPr lang="es-MX" sz="44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r>
              <a:rPr lang="es-MX" sz="4400" b="1" strike="noStrike" spc="-1">
                <a:solidFill>
                  <a:srgbClr val="000000"/>
                </a:solidFill>
                <a:latin typeface="Comic Sans MS"/>
                <a:ea typeface="Microsoft YaHei"/>
              </a:rPr>
              <a:t>Es una proporción multiplicada por cien.</a:t>
            </a:r>
            <a:endParaRPr lang="es-CU" sz="4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288000" y="1152000"/>
            <a:ext cx="9576000" cy="3647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marL="343080" indent="-343080" algn="just"/>
            <a:r>
              <a:rPr lang="es-MX" sz="4000" b="1" strike="noStrike" spc="-1" dirty="0">
                <a:latin typeface="Comic Sans MS"/>
                <a:ea typeface="Microsoft YaHei"/>
              </a:rPr>
              <a:t>Ejercicio 1: En un hospital hay 1200 trabajadores y 300 son enfermeros. Calcule la proporción y el % de enfermeros. Interprete el resultado.</a:t>
            </a:r>
            <a:endParaRPr lang="es-CU" sz="40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ángulo 3"/>
              <p:cNvSpPr/>
              <p:nvPr/>
            </p:nvSpPr>
            <p:spPr>
              <a:xfrm>
                <a:off x="1174282" y="1357162"/>
                <a:ext cx="7141945" cy="18348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Para calcular la proporción de enfermeros puedes hacer lo siguiente: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s-E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s-E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𝟑𝟎𝟎</m:t>
                        </m:r>
                      </m:num>
                      <m:den>
                        <m:r>
                          <a:rPr lang="es-E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𝟏𝟐𝟎𝟎</m:t>
                        </m:r>
                      </m:den>
                    </m:f>
                    <m:r>
                      <a:rPr lang="es-ES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s-ES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𝟎</m:t>
                    </m:r>
                    <m:r>
                      <a:rPr lang="es-ES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s-ES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𝟐𝟓</m:t>
                    </m:r>
                  </m:oMath>
                </a14:m>
                <a:r>
                  <a:rPr lang="es-ES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Hay 25 enfermeros por cada 100 trabajadores.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El porciento sería la proporción multiplicada por 100.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s-E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s-E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𝟑𝟎𝟎</m:t>
                        </m:r>
                      </m:num>
                      <m:den>
                        <m:r>
                          <a:rPr lang="es-ES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𝟏𝟐𝟎𝟎</m:t>
                        </m:r>
                      </m:den>
                    </m:f>
                    <m:r>
                      <a:rPr lang="es-ES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lang="es-ES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𝟏𝟎𝟎</m:t>
                    </m:r>
                    <m:r>
                      <a:rPr lang="es-ES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s-ES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𝟐𝟓</m:t>
                    </m:r>
                  </m:oMath>
                </a14:m>
                <a:r>
                  <a:rPr lang="es-ES" b="1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El 25% de los trabajadores son enfermeros.</a:t>
                </a:r>
                <a:endParaRPr lang="es-ES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4282" y="1357162"/>
                <a:ext cx="7141945" cy="1834861"/>
              </a:xfrm>
              <a:prstGeom prst="rect">
                <a:avLst/>
              </a:prstGeom>
              <a:blipFill>
                <a:blip r:embed="rId2"/>
                <a:stretch>
                  <a:fillRect l="-769" t="-1661" b="-199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uadroTexto 4"/>
          <p:cNvSpPr txBox="1"/>
          <p:nvPr/>
        </p:nvSpPr>
        <p:spPr>
          <a:xfrm>
            <a:off x="1299411" y="558265"/>
            <a:ext cx="3166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Respuesta: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16493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576000" y="648000"/>
            <a:ext cx="8568000" cy="1576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just"/>
            <a:r>
              <a:rPr lang="es-MX" sz="4400" b="1" strike="noStrike" spc="-1">
                <a:solidFill>
                  <a:srgbClr val="FF0000"/>
                </a:solidFill>
                <a:latin typeface="Comic Sans MS"/>
                <a:ea typeface="Microsoft YaHei"/>
              </a:rPr>
              <a:t>Tasa</a:t>
            </a:r>
            <a:r>
              <a:rPr lang="es-MX" sz="4000" b="1" strike="noStrike" spc="-1">
                <a:solidFill>
                  <a:srgbClr val="000000"/>
                </a:solidFill>
                <a:latin typeface="Comic Sans MS"/>
                <a:ea typeface="Microsoft YaHei"/>
              </a:rPr>
              <a:t>: Es una fracción de la forma </a:t>
            </a:r>
            <a:endParaRPr lang="es-CU" sz="4000" b="0" strike="noStrike" spc="-1">
              <a:latin typeface="Arial"/>
            </a:endParaRPr>
          </a:p>
        </p:txBody>
      </p:sp>
      <p:pic>
        <p:nvPicPr>
          <p:cNvPr id="54" name="Imagen 53"/>
          <p:cNvPicPr/>
          <p:nvPr/>
        </p:nvPicPr>
        <p:blipFill>
          <a:blip r:embed="rId2"/>
          <a:stretch/>
        </p:blipFill>
        <p:spPr>
          <a:xfrm>
            <a:off x="2880000" y="1728000"/>
            <a:ext cx="3244680" cy="1530360"/>
          </a:xfrm>
          <a:prstGeom prst="rect">
            <a:avLst/>
          </a:prstGeom>
          <a:ln>
            <a:noFill/>
          </a:ln>
        </p:spPr>
      </p:pic>
      <p:sp>
        <p:nvSpPr>
          <p:cNvPr id="55" name="TextShape 2"/>
          <p:cNvSpPr txBox="1"/>
          <p:nvPr/>
        </p:nvSpPr>
        <p:spPr>
          <a:xfrm>
            <a:off x="504000" y="3703320"/>
            <a:ext cx="8856000" cy="3492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just"/>
            <a:r>
              <a:rPr lang="es-MX" sz="3200" b="1" strike="noStrike" spc="-1">
                <a:solidFill>
                  <a:srgbClr val="000000"/>
                </a:solidFill>
                <a:latin typeface="Comic Sans MS"/>
              </a:rPr>
              <a:t>El valor de n generalmente se selecciona para lograr en el resultado un lugar en la parte entera.</a:t>
            </a:r>
            <a:endParaRPr lang="es-CU" sz="3200" b="0" strike="noStrike" spc="-1">
              <a:latin typeface="Arial"/>
            </a:endParaRPr>
          </a:p>
          <a:p>
            <a:pPr algn="just"/>
            <a:r>
              <a:rPr lang="es-MX" sz="3200" b="1" strike="noStrike" spc="-1">
                <a:solidFill>
                  <a:srgbClr val="000000"/>
                </a:solidFill>
                <a:latin typeface="Comic Sans MS"/>
              </a:rPr>
              <a:t>Algunas tasas tienen sus convenios preestablecidos de la potencia de 10 que se utiliza.</a:t>
            </a:r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ángulo 3"/>
              <p:cNvSpPr/>
              <p:nvPr/>
            </p:nvSpPr>
            <p:spPr>
              <a:xfrm>
                <a:off x="981777" y="1497472"/>
                <a:ext cx="7290168" cy="6674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𝑻𝑩𝑴</m:t>
                      </m:r>
                      <m:r>
                        <a:rPr lang="es-ES" b="1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𝑪𝒂𝒏𝒕𝒊𝒅𝒂𝒅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𝒅𝒆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𝒇𝒂𝒍𝒍𝒆𝒄𝒊𝒅𝒐𝒔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𝒆𝒏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𝒖𝒏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𝒍𝒖𝒈𝒂𝒓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𝒕𝒊𝒆𝒎𝒑𝒐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𝒅𝒂𝒅𝒐</m:t>
                          </m:r>
                        </m:num>
                        <m:den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𝒑𝒐𝒃𝒍𝒂𝒄𝒊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ó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𝒅𝒆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𝒆𝒔𝒆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𝒍𝒖𝒈𝒂𝒓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𝒆𝒏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𝒆𝒔𝒆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𝒕𝒊𝒆𝒎𝒑𝒐</m:t>
                          </m:r>
                        </m:den>
                      </m:f>
                      <m:r>
                        <a:rPr lang="es-ES" b="1" i="0">
                          <a:latin typeface="Cambria Math" panose="020405030504060302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s-ES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es-ES" b="1" dirty="0"/>
              </a:p>
            </p:txBody>
          </p:sp>
        </mc:Choice>
        <mc:Fallback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777" y="1497472"/>
                <a:ext cx="7290168" cy="66749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ángulo 4"/>
              <p:cNvSpPr/>
              <p:nvPr/>
            </p:nvSpPr>
            <p:spPr>
              <a:xfrm>
                <a:off x="721896" y="3172588"/>
                <a:ext cx="7267072" cy="6668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𝑻𝑩𝑵</m:t>
                      </m:r>
                      <m:r>
                        <a:rPr lang="es-ES" b="1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𝑪𝒂𝒏𝒕𝒊𝒅𝒂𝒅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𝒅𝒆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𝒏𝒂𝒄𝒊𝒅𝒐𝒔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𝒆𝒏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𝒖𝒏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𝒍𝒖𝒈𝒂𝒓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𝒕𝒊𝒆𝒎𝒑𝒐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𝒅𝒂𝒅𝒐</m:t>
                          </m:r>
                        </m:num>
                        <m:den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𝒑𝒐𝒃𝒍𝒂𝒄𝒊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ó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𝒅𝒆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𝒆𝒔𝒆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𝒍𝒖𝒈𝒂𝒓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𝒆𝒏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𝒆𝒔𝒆</m:t>
                          </m:r>
                          <m:r>
                            <a:rPr lang="es-ES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𝒕𝒊𝒆𝒎𝒑𝒐</m:t>
                          </m:r>
                        </m:den>
                      </m:f>
                      <m:r>
                        <a:rPr lang="es-ES" b="1" i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s-ES" b="1" i="0">
                          <a:latin typeface="Cambria Math" panose="02040503050406030204" pitchFamily="18" charset="0"/>
                        </a:rPr>
                        <m:t>𝟏𝟎𝟎𝟎</m:t>
                      </m:r>
                    </m:oMath>
                  </m:oMathPara>
                </a14:m>
                <a:endParaRPr lang="es-ES" b="1" dirty="0"/>
              </a:p>
            </p:txBody>
          </p:sp>
        </mc:Choice>
        <mc:Fallback>
          <p:sp>
            <p:nvSpPr>
              <p:cNvPr id="5" name="Rectá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896" y="3172588"/>
                <a:ext cx="7267072" cy="66684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uadroTexto 5"/>
          <p:cNvSpPr txBox="1"/>
          <p:nvPr/>
        </p:nvSpPr>
        <p:spPr>
          <a:xfrm>
            <a:off x="981777" y="4918509"/>
            <a:ext cx="6304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TBM: Tasa bruta de mortalidad.</a:t>
            </a:r>
          </a:p>
          <a:p>
            <a:pPr algn="ctr"/>
            <a:r>
              <a:rPr lang="es-ES" b="1" dirty="0" smtClean="0"/>
              <a:t>TBN: Tasa bruta de natalidad.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67304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473</Words>
  <Application>Microsoft Office PowerPoint</Application>
  <PresentationFormat>Personalizado</PresentationFormat>
  <Paragraphs>29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21" baseType="lpstr">
      <vt:lpstr>Microsoft YaHei</vt:lpstr>
      <vt:lpstr>Arial</vt:lpstr>
      <vt:lpstr>Calibri</vt:lpstr>
      <vt:lpstr>Cambria Math</vt:lpstr>
      <vt:lpstr>Comic Sans MS</vt:lpstr>
      <vt:lpstr>DejaVu Sans</vt:lpstr>
      <vt:lpstr>Symbol</vt:lpstr>
      <vt:lpstr>Times New Roman</vt:lpstr>
      <vt:lpstr>Wingdings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/>
  <dc:creator>Arturo </dc:creator>
  <dc:description/>
  <cp:lastModifiedBy>Ana Gloria López Fernández</cp:lastModifiedBy>
  <cp:revision>11</cp:revision>
  <dcterms:created xsi:type="dcterms:W3CDTF">2017-03-30T21:19:36Z</dcterms:created>
  <dcterms:modified xsi:type="dcterms:W3CDTF">2020-03-25T15:58:33Z</dcterms:modified>
  <dc:language>es-CU</dc:language>
</cp:coreProperties>
</file>