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80625" cy="7559675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ES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Séptimo nivel del esquema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s-ES" sz="1400" b="0" strike="noStrike" spc="-1">
                <a:latin typeface="Times New Roman"/>
              </a:rPr>
              <a:t>&lt;fecha/hora&gt;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s-ES" sz="1400" b="0" strike="noStrike" spc="-1">
                <a:latin typeface="Times New Roman"/>
              </a:rPr>
              <a:t>&lt;pie de página&gt;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B4085517-4586-49D2-A3E5-9DCC8B3D8C1E}" type="slidenum">
              <a:rPr lang="es-ES" sz="1400" b="0" strike="noStrike" spc="-1">
                <a:latin typeface="Times New Roman"/>
              </a:rPr>
              <a:t>‹Nº›</a:t>
            </a:fld>
            <a:endParaRPr lang="es-E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spcAft>
                <a:spcPts val="1417"/>
              </a:spcAft>
            </a:pPr>
            <a:r>
              <a:rPr lang="es-ES" sz="3200" b="1" strike="noStrike" spc="-1">
                <a:latin typeface="Arial"/>
                <a:ea typeface="Arial"/>
              </a:rPr>
              <a:t>Tema ll: Elementos de Demografía y Estadísticas de Salud</a:t>
            </a:r>
            <a:endParaRPr lang="es-ES" sz="3200" b="0" strike="noStrike" spc="-1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230400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lang="es-ES" sz="4000" b="1" strike="noStrike" spc="-1" dirty="0">
                <a:latin typeface="Arial"/>
                <a:ea typeface="Arial"/>
              </a:rPr>
              <a:t>Demografía. Concepto. Estadísticas de población. Su utilización en la Salud Pública. Composición de la población. Pirámides de población. Diferentes tipos. Interpretación en países con diferente grado de desarrollo.</a:t>
            </a:r>
            <a:endParaRPr lang="es-ES" sz="4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688000" y="216000"/>
            <a:ext cx="4343040" cy="6939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s-ES" sz="2200" b="1" strike="noStrike" spc="-1">
                <a:solidFill>
                  <a:srgbClr val="000000"/>
                </a:solidFill>
                <a:latin typeface="EEFDHJ+Arial,Bold;Arial"/>
                <a:ea typeface="EEFDHJ+Arial,Bold;Arial"/>
              </a:rPr>
              <a:t>Características pirámide intermedia (constrictiva)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Ni tan ancha como la joven, ni tan estrecha como la vieja.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La disminución hacia la cúspide se va haciendo mas uniforme.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La altura comienza a crecer.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Población en transición a envejecer, se eleva la esperanza de vida.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Comienza a disminuir la natalidad y la mortalidad.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Incremento paulatino y sistemático del nivel de salud. </a:t>
            </a:r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Corresponde a países en vías de desarrollo </a:t>
            </a:r>
            <a:endParaRPr lang="es-ES" sz="2200" b="0" strike="noStrike" spc="-1">
              <a:latin typeface="Arial"/>
            </a:endParaRPr>
          </a:p>
        </p:txBody>
      </p:sp>
      <p:pic>
        <p:nvPicPr>
          <p:cNvPr id="59" name="Imagen 58"/>
          <p:cNvPicPr/>
          <p:nvPr/>
        </p:nvPicPr>
        <p:blipFill>
          <a:blip r:embed="rId2"/>
          <a:stretch/>
        </p:blipFill>
        <p:spPr>
          <a:xfrm>
            <a:off x="252360" y="699480"/>
            <a:ext cx="5147640" cy="5852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616000" y="432000"/>
            <a:ext cx="4320000" cy="651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Características pirámide vieja (estacionaria).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Base estrecha. 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Presenta sinuosidades o abultamientos (relacionadas con guerras, migraciones, epidemias)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Gran altura. 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Población vieja. 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Representan baja natalidad y baja mortalidad.</a:t>
            </a:r>
            <a:endParaRPr lang="es-ES" sz="2400" b="0" strike="noStrike" spc="-1">
              <a:latin typeface="Arial"/>
            </a:endParaRPr>
          </a:p>
          <a:p>
            <a:pPr marL="71280" indent="-2527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Nivel de salud adecuado. Corresponde a países desarrollados </a:t>
            </a:r>
            <a:endParaRPr lang="es-ES" sz="2400" b="0" strike="noStrike" spc="-1">
              <a:latin typeface="Arial"/>
            </a:endParaRPr>
          </a:p>
        </p:txBody>
      </p:sp>
      <p:pic>
        <p:nvPicPr>
          <p:cNvPr id="61" name="Imagen 60"/>
          <p:cNvPicPr/>
          <p:nvPr/>
        </p:nvPicPr>
        <p:blipFill>
          <a:blip r:embed="rId2"/>
          <a:stretch/>
        </p:blipFill>
        <p:spPr>
          <a:xfrm>
            <a:off x="432000" y="360000"/>
            <a:ext cx="5184000" cy="684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4000" b="1" strike="noStrike" spc="-1">
                <a:latin typeface="Arial"/>
                <a:ea typeface="Arial"/>
              </a:rPr>
              <a:t>Demografía. Concepto.</a:t>
            </a:r>
            <a:endParaRPr lang="es-ES" sz="4000" b="0" strike="noStrike" spc="-1">
              <a:latin typeface="Arial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lnSpcReduction="10000"/>
          </a:bodyPr>
          <a:lstStyle/>
          <a:p>
            <a:pPr algn="just">
              <a:spcAft>
                <a:spcPts val="1417"/>
              </a:spcAft>
            </a:pPr>
            <a:r>
              <a:rPr lang="es-ES" sz="3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Ciencia que estudia las poblaciones humanas, esto es, su tamaño, distribución geográfica, composición por diferentes características (edad, sexo, nivel escolar, lugar de vivienda y otros), migraciones ó movimientos poblacionales, variaciones y las causas de esas variaciones. </a:t>
            </a:r>
            <a:endParaRPr lang="es-ES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400" b="1" strike="noStrike" spc="-1">
                <a:latin typeface="Arial"/>
              </a:rPr>
              <a:t>Campos de estudio: </a:t>
            </a:r>
            <a:endParaRPr lang="es-ES" sz="4400" b="0" strike="noStrike" spc="-1"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88500" lnSpcReduction="20000"/>
          </a:bodyPr>
          <a:lstStyle/>
          <a:p>
            <a:pPr algn="just">
              <a:spcAft>
                <a:spcPts val="1417"/>
              </a:spcAft>
            </a:pPr>
            <a:endParaRPr lang="es-ES" sz="3200" b="0" strike="noStrike" spc="-1">
              <a:latin typeface="Arial"/>
            </a:endParaRPr>
          </a:p>
          <a:p>
            <a:endParaRPr lang="es-ES" sz="3200" b="0" strike="noStrike" spc="-1">
              <a:latin typeface="Arial"/>
            </a:endParaRPr>
          </a:p>
          <a:p>
            <a:pPr marL="228600" indent="-228600" algn="just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Componentes de las variaciones de la población y sus cambios. </a:t>
            </a:r>
            <a:endParaRPr lang="es-ES" sz="3200" b="0" strike="noStrike" spc="-1">
              <a:latin typeface="Arial"/>
            </a:endParaRPr>
          </a:p>
          <a:p>
            <a:pPr marL="228600" indent="-228600" algn="just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Estudios propios de la demografía relacionado con la fecundidad, mortalidad y migraciones; y el estudio de las relaciones entre los cambios de la población y la influencia que sobre ellos pueden haber ejercido variables propias de otras ciencias como la economía, medicina y sociología entre otras. </a:t>
            </a: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strike="noStrike" spc="-1">
                <a:latin typeface="Arial"/>
                <a:ea typeface="Arial"/>
              </a:rPr>
              <a:t>Estadísticas de población.</a:t>
            </a:r>
            <a:endParaRPr lang="es-ES" sz="3200" b="0" strike="noStrike" spc="-1">
              <a:latin typeface="Arial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just">
              <a:spcAft>
                <a:spcPts val="1417"/>
              </a:spcAft>
            </a:pPr>
            <a:r>
              <a:rPr lang="es-ES" sz="3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Forman parte de las estadísticas demográficas y se centran en la composición de la población acorde a diferentes atributos y características tales como sexo, edad, estado civil, lugar de nacimiento y situación ocupacional entre muchos otros. </a:t>
            </a:r>
            <a:endParaRPr lang="es-ES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400" b="1" strike="noStrike" spc="-1">
                <a:latin typeface="Arial"/>
              </a:rPr>
              <a:t>Utilización en la salud pública </a:t>
            </a:r>
            <a:endParaRPr lang="es-ES" sz="4400" b="0" strike="noStrike" spc="-1">
              <a:latin typeface="Arial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360360" y="166356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1000"/>
          </a:bodyPr>
          <a:lstStyle/>
          <a:p>
            <a:pPr algn="just">
              <a:spcAft>
                <a:spcPts val="1417"/>
              </a:spcAft>
            </a:pPr>
            <a:endParaRPr lang="es-ES" sz="3200" b="0" strike="noStrike" spc="-1">
              <a:latin typeface="Arial"/>
            </a:endParaRPr>
          </a:p>
          <a:p>
            <a:pPr algn="just">
              <a:spcAft>
                <a:spcPts val="1417"/>
              </a:spcAft>
            </a:pPr>
            <a:r>
              <a:rPr lang="es-ES" sz="1150" b="0" strike="noStrike" spc="-1">
                <a:solidFill>
                  <a:srgbClr val="000000"/>
                </a:solidFill>
                <a:latin typeface="HGKBNM+TimesNewRoman;Times New Roman"/>
                <a:ea typeface="HGKBNM+TimesNewRoman;Times New Roman"/>
              </a:rPr>
              <a:t>- </a:t>
            </a:r>
            <a:r>
              <a:rPr lang="es-ES" sz="3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Para elaborar los distintos programas de salud hay que tener siempre en cuenta la composición de la población hacia los cuales se dirigen. </a:t>
            </a:r>
            <a:endParaRPr lang="es-ES" sz="3200" b="0" strike="noStrike" spc="-1">
              <a:latin typeface="Arial"/>
            </a:endParaRPr>
          </a:p>
          <a:p>
            <a:pPr marL="228600" indent="-228600" algn="just">
              <a:spcAft>
                <a:spcPts val="1417"/>
              </a:spcAft>
            </a:pPr>
            <a:endParaRPr lang="es-ES" sz="3200" b="0" strike="noStrike" spc="-1">
              <a:latin typeface="Arial"/>
            </a:endParaRPr>
          </a:p>
          <a:p>
            <a:pPr marL="228600" indent="-228600" algn="just">
              <a:spcAft>
                <a:spcPts val="1417"/>
              </a:spcAft>
            </a:pPr>
            <a:r>
              <a:rPr lang="es-ES" sz="3200" b="1" strike="noStrike" spc="-1">
                <a:solidFill>
                  <a:srgbClr val="000000"/>
                </a:solidFill>
                <a:latin typeface="HGKBNM+TimesNewRoman;Times New Roman"/>
                <a:ea typeface="HGKBNM+TimesNewRoman;Times New Roman"/>
              </a:rPr>
              <a:t>- </a:t>
            </a:r>
            <a:r>
              <a:rPr lang="es-ES" sz="32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Para planificar la atención médica es menester conocer la composición de la población por determinadas características. </a:t>
            </a: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400" b="1" strike="noStrike" spc="-1">
                <a:latin typeface="Arial"/>
              </a:rPr>
              <a:t>Composición de la población</a:t>
            </a:r>
            <a:endParaRPr lang="es-ES" sz="4400" b="0" strike="noStrike" spc="-1">
              <a:latin typeface="Arial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288360" y="165600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just">
              <a:spcAft>
                <a:spcPts val="1417"/>
              </a:spcAft>
            </a:pPr>
            <a:r>
              <a:rPr lang="es-ES" sz="3200" b="1" strike="noStrike" spc="-1">
                <a:latin typeface="Arial"/>
              </a:rPr>
              <a:t>Por lo general se basa en su distribución y análisis por edad y sexo.</a:t>
            </a:r>
            <a:endParaRPr lang="es-ES" sz="3200" b="0" strike="noStrike" spc="-1">
              <a:latin typeface="Arial"/>
            </a:endParaRPr>
          </a:p>
          <a:p>
            <a:pPr algn="just">
              <a:spcAft>
                <a:spcPts val="1417"/>
              </a:spcAft>
            </a:pPr>
            <a:r>
              <a:rPr lang="es-ES" sz="3200" b="1" strike="noStrike" spc="-1">
                <a:latin typeface="Arial"/>
              </a:rPr>
              <a:t>Ello se representa mediante un gráfico donde se muestra la composición de la población por edad y sexo. </a:t>
            </a:r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400" b="1" strike="noStrike" spc="-1">
                <a:latin typeface="Arial"/>
              </a:rPr>
              <a:t>Pirámides de población</a:t>
            </a:r>
            <a:endParaRPr lang="es-ES" sz="4400" b="0" strike="noStrike" spc="-1">
              <a:latin typeface="Arial"/>
            </a:endParaRPr>
          </a:p>
        </p:txBody>
      </p:sp>
      <p:sp>
        <p:nvSpPr>
          <p:cNvPr id="5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78500" lnSpcReduction="10000"/>
          </a:bodyPr>
          <a:lstStyle/>
          <a:p>
            <a:pPr algn="just">
              <a:spcAft>
                <a:spcPts val="1417"/>
              </a:spcAft>
            </a:pPr>
            <a:r>
              <a:rPr lang="es-ES" sz="3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Ese gráfico son dos histogramas horizontales por grupos de edades, uno por cada sexo, opuestos por la base. </a:t>
            </a:r>
            <a:endParaRPr lang="es-ES" sz="3600" b="0" strike="noStrike" spc="-1">
              <a:latin typeface="Arial"/>
            </a:endParaRPr>
          </a:p>
          <a:p>
            <a:pPr algn="just">
              <a:spcAft>
                <a:spcPts val="1417"/>
              </a:spcAft>
            </a:pPr>
            <a:r>
              <a:rPr lang="es-ES" sz="3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Convencionalmente el sexo masculino se coloca del lado izquierdo y el sexo femenino del lado derecho. La magnitud de la población por grupos de edades se puede reflejar de forma absoluta ó relativa en porcentaje. Por lo general, los grupos de edad son de una amplitud de 5 años siendo los siguientes: 0-4; 5-9; 10-14; y así sucesivamente. </a:t>
            </a:r>
            <a:endParaRPr lang="es-ES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83" y="1674797"/>
            <a:ext cx="9617808" cy="418698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05288" y="481263"/>
            <a:ext cx="708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TIPOS DE PIRÁMIDES SEGÚN SUS CARACTERÍSTICAS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6048000" y="287640"/>
            <a:ext cx="3744000" cy="6619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s-ES" sz="2600" b="1" strike="noStrike" spc="-1">
                <a:latin typeface="Arial"/>
              </a:rPr>
              <a:t>Características pirámide expansiva </a:t>
            </a:r>
            <a:endParaRPr lang="es-ES" sz="2600" b="0" strike="noStrike" spc="-1">
              <a:latin typeface="Arial"/>
            </a:endParaRPr>
          </a:p>
          <a:p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Base ancha. Rápida disminución hacia la cúspide. </a:t>
            </a:r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Poca altura. </a:t>
            </a:r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Población joven. </a:t>
            </a:r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Representan alta natalidad y alta mortalidad. </a:t>
            </a:r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Nivel de salud inadecuado. </a:t>
            </a:r>
            <a:endParaRPr lang="es-ES" sz="26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;Arial"/>
                <a:ea typeface="LLKKPM+Arial;Arial"/>
              </a:rPr>
              <a:t>Corresponde a países subdesarrollados </a:t>
            </a:r>
            <a:endParaRPr lang="es-ES" sz="2600" b="0" strike="noStrike" spc="-1">
              <a:latin typeface="Arial"/>
            </a:endParaRPr>
          </a:p>
        </p:txBody>
      </p:sp>
      <p:pic>
        <p:nvPicPr>
          <p:cNvPr id="57" name="Imagen 56"/>
          <p:cNvPicPr/>
          <p:nvPr/>
        </p:nvPicPr>
        <p:blipFill>
          <a:blip r:embed="rId2"/>
          <a:stretch/>
        </p:blipFill>
        <p:spPr>
          <a:xfrm>
            <a:off x="432000" y="648000"/>
            <a:ext cx="5328000" cy="655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541</Words>
  <Application>Microsoft Office PowerPoint</Application>
  <PresentationFormat>Personalizado</PresentationFormat>
  <Paragraphs>46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Arial</vt:lpstr>
      <vt:lpstr>DejaVu Sans</vt:lpstr>
      <vt:lpstr>EEFDHJ+Arial,Bold;Arial</vt:lpstr>
      <vt:lpstr>HGKBNM+TimesNewRoman;Times New Roman</vt:lpstr>
      <vt:lpstr>LLKKPM+Arial;Arial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/>
  <dc:description/>
  <cp:lastModifiedBy>Ana Gloria López Fernández</cp:lastModifiedBy>
  <cp:revision>9</cp:revision>
  <dcterms:created xsi:type="dcterms:W3CDTF">2017-08-09T12:47:18Z</dcterms:created>
  <dcterms:modified xsi:type="dcterms:W3CDTF">2020-03-31T16:02:48Z</dcterms:modified>
  <dc:language>es-CU</dc:language>
</cp:coreProperties>
</file>