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69" r:id="rId2"/>
    <p:sldId id="278" r:id="rId3"/>
    <p:sldId id="270" r:id="rId4"/>
    <p:sldId id="271" r:id="rId5"/>
    <p:sldId id="274" r:id="rId6"/>
    <p:sldId id="276" r:id="rId7"/>
    <p:sldId id="275" r:id="rId8"/>
    <p:sldId id="272" r:id="rId9"/>
    <p:sldId id="273" r:id="rId10"/>
    <p:sldId id="256" r:id="rId11"/>
    <p:sldId id="257" r:id="rId12"/>
    <p:sldId id="258" r:id="rId13"/>
    <p:sldId id="259" r:id="rId14"/>
    <p:sldId id="260" r:id="rId15"/>
    <p:sldId id="277" r:id="rId16"/>
    <p:sldId id="261" r:id="rId17"/>
    <p:sldId id="262" r:id="rId18"/>
    <p:sldId id="263" r:id="rId19"/>
    <p:sldId id="264" r:id="rId20"/>
    <p:sldId id="265" r:id="rId21"/>
    <p:sldId id="266" r:id="rId2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2" d="100"/>
          <a:sy n="82" d="100"/>
        </p:scale>
        <p:origin x="6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1FDF17-0DAB-403D-A1D3-BDD75DC64F67}" type="datetimeFigureOut">
              <a:rPr lang="es-MX" smtClean="0"/>
              <a:t>19/03/2024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5DBF7-B35C-45A3-B69D-03D06B1B2414}" type="slidenum">
              <a:rPr lang="es-MX" smtClean="0"/>
              <a:t>‹Nº›</a:t>
            </a:fld>
            <a:endParaRPr lang="es-MX"/>
          </a:p>
        </p:txBody>
      </p:sp>
    </p:spTree>
    <p:extLst>
      <p:ext uri="{BB962C8B-B14F-4D97-AF65-F5344CB8AC3E}">
        <p14:creationId xmlns:p14="http://schemas.microsoft.com/office/powerpoint/2010/main" val="166269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FC05DBF7-B35C-45A3-B69D-03D06B1B2414}" type="slidenum">
              <a:rPr lang="es-MX" smtClean="0"/>
              <a:t>6</a:t>
            </a:fld>
            <a:endParaRPr lang="es-MX"/>
          </a:p>
        </p:txBody>
      </p:sp>
    </p:spTree>
    <p:extLst>
      <p:ext uri="{BB962C8B-B14F-4D97-AF65-F5344CB8AC3E}">
        <p14:creationId xmlns:p14="http://schemas.microsoft.com/office/powerpoint/2010/main" val="337197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88112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661334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0221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372591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874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9513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512426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73385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332210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884C17C-AED8-416C-BEFF-1BB8CCA528C0}" type="datetimeFigureOut">
              <a:rPr lang="es-ES" smtClean="0"/>
              <a:t>19/03/2024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83730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39067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884C17C-AED8-416C-BEFF-1BB8CCA528C0}" type="datetimeFigureOut">
              <a:rPr lang="es-ES" smtClean="0"/>
              <a:t>19/03/2024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32538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884C17C-AED8-416C-BEFF-1BB8CCA528C0}" type="datetimeFigureOut">
              <a:rPr lang="es-ES" smtClean="0"/>
              <a:t>19/03/2024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241880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4C17C-AED8-416C-BEFF-1BB8CCA528C0}" type="datetimeFigureOut">
              <a:rPr lang="es-ES" smtClean="0"/>
              <a:t>19/03/2024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4814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221330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884C17C-AED8-416C-BEFF-1BB8CCA528C0}" type="datetimeFigureOut">
              <a:rPr lang="es-ES" smtClean="0"/>
              <a:t>19/03/2024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3AAF570-A1FD-4983-9B33-1E8D3F54EDD6}" type="slidenum">
              <a:rPr lang="es-ES" smtClean="0"/>
              <a:t>‹Nº›</a:t>
            </a:fld>
            <a:endParaRPr lang="es-ES"/>
          </a:p>
        </p:txBody>
      </p:sp>
    </p:spTree>
    <p:extLst>
      <p:ext uri="{BB962C8B-B14F-4D97-AF65-F5344CB8AC3E}">
        <p14:creationId xmlns:p14="http://schemas.microsoft.com/office/powerpoint/2010/main" val="14871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84C17C-AED8-416C-BEFF-1BB8CCA528C0}" type="datetimeFigureOut">
              <a:rPr lang="es-ES" smtClean="0"/>
              <a:t>19/03/2024</a:t>
            </a:fld>
            <a:endParaRPr lang="es-E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A3AAF570-A1FD-4983-9B33-1E8D3F54EDD6}" type="slidenum">
              <a:rPr lang="es-ES" smtClean="0"/>
              <a:t>‹Nº›</a:t>
            </a:fld>
            <a:endParaRPr lang="es-ES"/>
          </a:p>
        </p:txBody>
      </p:sp>
    </p:spTree>
    <p:extLst>
      <p:ext uri="{BB962C8B-B14F-4D97-AF65-F5344CB8AC3E}">
        <p14:creationId xmlns:p14="http://schemas.microsoft.com/office/powerpoint/2010/main" val="26257103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cielo.isciii.es/scielo.php"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hyperlink" Target="https://scielo.org/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cholar.google.com.cu/"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ilacs.bvsalud.org/es/" TargetMode="External"/><Relationship Id="rId2" Type="http://schemas.openxmlformats.org/officeDocument/2006/relationships/hyperlink" Target="http://lilacs.bvsalud.org/e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lilacs.bvsalud.org/e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lilacs.bvsalud.org/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lilacs.bvsalud.org/es"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lilacs.bvsalud.org/e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ubmed/"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pubmed.ncbi.nlm.nih.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es.com/Public/Home.aspx" TargetMode="Externa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hyperlink" Target="https://medes.com/Public/Home.aspx"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84048" y="1792224"/>
            <a:ext cx="11155680" cy="1024128"/>
          </a:xfrm>
        </p:spPr>
        <p:txBody>
          <a:bodyPr>
            <a:normAutofit fontScale="90000"/>
          </a:bodyPr>
          <a:lstStyle/>
          <a:p>
            <a:r>
              <a:rPr lang="es-ES" b="1" dirty="0" smtClean="0">
                <a:solidFill>
                  <a:srgbClr val="3A0000"/>
                </a:solidFill>
                <a:effectLst>
                  <a:outerShdw blurRad="38100" dist="38100" dir="2700000" algn="tl">
                    <a:srgbClr val="000000">
                      <a:alpha val="43137"/>
                    </a:srgbClr>
                  </a:outerShdw>
                </a:effectLst>
              </a:rPr>
              <a:t>Búsqueda de la información en salud</a:t>
            </a:r>
            <a:endParaRPr lang="es-MX" b="1" dirty="0">
              <a:solidFill>
                <a:srgbClr val="3A0000"/>
              </a:solidFill>
              <a:effectLst>
                <a:outerShdw blurRad="38100" dist="38100" dir="2700000" algn="tl">
                  <a:srgbClr val="000000">
                    <a:alpha val="43137"/>
                  </a:srgbClr>
                </a:outerShdw>
              </a:effectLst>
            </a:endParaRPr>
          </a:p>
        </p:txBody>
      </p:sp>
      <p:sp>
        <p:nvSpPr>
          <p:cNvPr id="3" name="Subtítulo 2"/>
          <p:cNvSpPr>
            <a:spLocks noGrp="1"/>
          </p:cNvSpPr>
          <p:nvPr>
            <p:ph type="subTitle" idx="1"/>
          </p:nvPr>
        </p:nvSpPr>
        <p:spPr>
          <a:xfrm>
            <a:off x="1853184" y="4498848"/>
            <a:ext cx="9144000" cy="905256"/>
          </a:xfrm>
        </p:spPr>
        <p:txBody>
          <a:bodyPr>
            <a:normAutofit/>
          </a:bodyPr>
          <a:lstStyle/>
          <a:p>
            <a:r>
              <a:rPr lang="es-ES" sz="3200" b="1" dirty="0" smtClean="0">
                <a:latin typeface="Arial" panose="020B0604020202020204" pitchFamily="34" charset="0"/>
                <a:cs typeface="Arial" panose="020B0604020202020204" pitchFamily="34" charset="0"/>
              </a:rPr>
              <a:t>Dra. Claribel Plain Pazos</a:t>
            </a:r>
            <a:endParaRPr lang="es-MX"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6272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84540" y="3118760"/>
            <a:ext cx="8791575" cy="3739240"/>
          </a:xfrm>
          <a:prstGeom prst="rect">
            <a:avLst/>
          </a:prstGeom>
        </p:spPr>
      </p:pic>
      <p:sp>
        <p:nvSpPr>
          <p:cNvPr id="2" name="Rectángulo 1"/>
          <p:cNvSpPr/>
          <p:nvPr/>
        </p:nvSpPr>
        <p:spPr>
          <a:xfrm>
            <a:off x="488269" y="157628"/>
            <a:ext cx="11567886" cy="2961132"/>
          </a:xfrm>
          <a:prstGeom prst="rect">
            <a:avLst/>
          </a:prstGeom>
        </p:spPr>
        <p:txBody>
          <a:bodyPr wrap="square">
            <a:spAutoFit/>
          </a:bodyPr>
          <a:lstStyle/>
          <a:p>
            <a:pPr>
              <a:lnSpc>
                <a:spcPct val="107000"/>
              </a:lnSpc>
              <a:spcAft>
                <a:spcPts val="800"/>
              </a:spcAft>
            </a:pPr>
            <a:r>
              <a:rPr lang="es-ES" sz="2400" b="1" dirty="0">
                <a:latin typeface="Arial" panose="020B0604020202020204" pitchFamily="34" charset="0"/>
                <a:ea typeface="Times New Roman" panose="02020603050405020304" pitchFamily="18" charset="0"/>
                <a:cs typeface="Arial" panose="020B0604020202020204" pitchFamily="34" charset="0"/>
              </a:rPr>
              <a:t>Otra opción interesante es </a:t>
            </a:r>
            <a:r>
              <a:rPr lang="es-ES" sz="2400" b="1" u="sng" dirty="0" err="1">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SciELO</a:t>
            </a:r>
            <a:r>
              <a:rPr lang="es-ES" sz="2400" b="1" dirty="0">
                <a:latin typeface="Arial" panose="020B0604020202020204" pitchFamily="34" charset="0"/>
                <a:ea typeface="Times New Roman" panose="02020603050405020304" pitchFamily="18" charset="0"/>
                <a:cs typeface="Arial" panose="020B0604020202020204" pitchFamily="34" charset="0"/>
              </a:rPr>
              <a:t>, una biblioteca virtual desde la que se puede acceder a un gran número de revistas científicas en español.  El proyecto fue inicialmente desarrollado por el BIREME (Centro Latinoamericano y del Caribe de información en Ciencias de la Salud) y FAPESP (</a:t>
            </a:r>
            <a:r>
              <a:rPr lang="es-ES" sz="2400" b="1" dirty="0" err="1">
                <a:latin typeface="Arial" panose="020B0604020202020204" pitchFamily="34" charset="0"/>
                <a:ea typeface="Times New Roman" panose="02020603050405020304" pitchFamily="18" charset="0"/>
                <a:cs typeface="Arial" panose="020B0604020202020204" pitchFamily="34" charset="0"/>
              </a:rPr>
              <a:t>Fundação</a:t>
            </a:r>
            <a:r>
              <a:rPr lang="es-ES" sz="2400" b="1" dirty="0">
                <a:latin typeface="Arial" panose="020B0604020202020204" pitchFamily="34" charset="0"/>
                <a:ea typeface="Times New Roman" panose="02020603050405020304" pitchFamily="18" charset="0"/>
                <a:cs typeface="Arial" panose="020B0604020202020204" pitchFamily="34" charset="0"/>
              </a:rPr>
              <a:t> de Amparo à Pesquisa do Estado de São Paulo) pero ahora se ha introducido la Biblioteca Nacional de Ciencias de la Salud.</a:t>
            </a:r>
            <a:endParaRPr lang="es-MX" sz="24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24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https://scielo.org/es/</a:t>
            </a:r>
            <a:endParaRPr lang="es-MX"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2706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78857" y="740230"/>
            <a:ext cx="8766629" cy="5602514"/>
          </a:xfrm>
          <a:prstGeom prst="rect">
            <a:avLst/>
          </a:prstGeom>
        </p:spPr>
      </p:pic>
    </p:spTree>
    <p:extLst>
      <p:ext uri="{BB962C8B-B14F-4D97-AF65-F5344CB8AC3E}">
        <p14:creationId xmlns:p14="http://schemas.microsoft.com/office/powerpoint/2010/main" val="190313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32709" y="2872322"/>
            <a:ext cx="6483927" cy="3795934"/>
          </a:xfrm>
          <a:prstGeom prst="rect">
            <a:avLst/>
          </a:prstGeom>
        </p:spPr>
      </p:pic>
      <p:sp>
        <p:nvSpPr>
          <p:cNvPr id="2" name="Rectángulo 1"/>
          <p:cNvSpPr/>
          <p:nvPr/>
        </p:nvSpPr>
        <p:spPr>
          <a:xfrm>
            <a:off x="1085111" y="374073"/>
            <a:ext cx="8001358" cy="458780"/>
          </a:xfrm>
          <a:prstGeom prst="rect">
            <a:avLst/>
          </a:prstGeom>
        </p:spPr>
        <p:txBody>
          <a:bodyPr wrap="non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s-ES" sz="24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Google Académico</a:t>
            </a:r>
            <a:r>
              <a:rPr lang="es-ES" sz="2400" b="1" dirty="0">
                <a:latin typeface="Arial" panose="020B0604020202020204" pitchFamily="34" charset="0"/>
                <a:ea typeface="Times New Roman" panose="02020603050405020304" pitchFamily="18" charset="0"/>
                <a:cs typeface="Arial" panose="020B0604020202020204" pitchFamily="34" charset="0"/>
              </a:rPr>
              <a:t>   </a:t>
            </a:r>
            <a:r>
              <a:rPr lang="es-ES" sz="24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https://scholar.google.com.cu/</a:t>
            </a:r>
            <a:endParaRPr lang="es-MX" sz="24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Rectángulo 3"/>
          <p:cNvSpPr/>
          <p:nvPr/>
        </p:nvSpPr>
        <p:spPr>
          <a:xfrm>
            <a:off x="245366" y="832853"/>
            <a:ext cx="11143070" cy="2039469"/>
          </a:xfrm>
          <a:prstGeom prst="rect">
            <a:avLst/>
          </a:prstGeom>
        </p:spPr>
        <p:txBody>
          <a:bodyPr wrap="square">
            <a:spAutoFit/>
          </a:bodyPr>
          <a:lstStyle/>
          <a:p>
            <a:pPr lvl="0" algn="just">
              <a:lnSpc>
                <a:spcPct val="107000"/>
              </a:lnSpc>
              <a:spcAft>
                <a:spcPts val="800"/>
              </a:spcAft>
              <a:buSzPts val="1000"/>
              <a:tabLst>
                <a:tab pos="457200" algn="l"/>
              </a:tabLst>
            </a:pPr>
            <a:r>
              <a:rPr lang="es-ES" sz="2400" b="1" dirty="0">
                <a:latin typeface="Arial" panose="020B0604020202020204" pitchFamily="34" charset="0"/>
                <a:cs typeface="Arial" panose="020B0604020202020204" pitchFamily="34" charset="0"/>
              </a:rPr>
              <a:t>Google Académico (Google </a:t>
            </a:r>
            <a:r>
              <a:rPr lang="es-ES" sz="2400" b="1" dirty="0" err="1">
                <a:latin typeface="Arial" panose="020B0604020202020204" pitchFamily="34" charset="0"/>
                <a:cs typeface="Arial" panose="020B0604020202020204" pitchFamily="34" charset="0"/>
              </a:rPr>
              <a:t>Scholar</a:t>
            </a:r>
            <a:r>
              <a:rPr lang="es-ES" sz="2400" b="1" dirty="0">
                <a:latin typeface="Arial" panose="020B0604020202020204" pitchFamily="34" charset="0"/>
                <a:cs typeface="Arial" panose="020B0604020202020204" pitchFamily="34" charset="0"/>
              </a:rPr>
              <a:t>) (</a:t>
            </a:r>
            <a:r>
              <a:rPr lang="es-ES" sz="2400" b="1" u="sng" dirty="0">
                <a:solidFill>
                  <a:srgbClr val="0070C0"/>
                </a:solidFill>
                <a:latin typeface="Arial" panose="020B0604020202020204" pitchFamily="34" charset="0"/>
                <a:cs typeface="Arial" panose="020B0604020202020204" pitchFamily="34" charset="0"/>
              </a:rPr>
              <a:t>https://scholar.google.es/</a:t>
            </a:r>
            <a:r>
              <a:rPr lang="es-ES" sz="2400" b="1" dirty="0">
                <a:latin typeface="Arial" panose="020B0604020202020204" pitchFamily="34" charset="0"/>
                <a:cs typeface="Arial" panose="020B0604020202020204" pitchFamily="34" charset="0"/>
              </a:rPr>
              <a:t>): es un buscador que permite localizar documentos académicos como artículos, tesis, libros y resúmenes de fuentes diversas como editoriales universitarias, asociaciones profesionales, universidades y otras organizaciones académicas. </a:t>
            </a:r>
            <a:endParaRPr lang="es-ES" sz="24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44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92988" y="1394085"/>
            <a:ext cx="5413432" cy="4609673"/>
          </a:xfrm>
          <a:prstGeom prst="rect">
            <a:avLst/>
          </a:prstGeom>
        </p:spPr>
      </p:pic>
      <p:pic>
        <p:nvPicPr>
          <p:cNvPr id="3" name="Imagen 2"/>
          <p:cNvPicPr>
            <a:picLocks noChangeAspect="1"/>
          </p:cNvPicPr>
          <p:nvPr/>
        </p:nvPicPr>
        <p:blipFill>
          <a:blip r:embed="rId3"/>
          <a:stretch>
            <a:fillRect/>
          </a:stretch>
        </p:blipFill>
        <p:spPr>
          <a:xfrm>
            <a:off x="6107893" y="1394085"/>
            <a:ext cx="5547033" cy="4609673"/>
          </a:xfrm>
          <a:prstGeom prst="rect">
            <a:avLst/>
          </a:prstGeom>
        </p:spPr>
      </p:pic>
      <p:sp>
        <p:nvSpPr>
          <p:cNvPr id="5" name="Rectángulo 4"/>
          <p:cNvSpPr/>
          <p:nvPr/>
        </p:nvSpPr>
        <p:spPr>
          <a:xfrm>
            <a:off x="511856" y="228600"/>
            <a:ext cx="11143070" cy="853952"/>
          </a:xfrm>
          <a:prstGeom prst="rect">
            <a:avLst/>
          </a:prstGeom>
        </p:spPr>
        <p:txBody>
          <a:bodyPr wrap="square">
            <a:spAutoFit/>
          </a:bodyPr>
          <a:lstStyle/>
          <a:p>
            <a:pPr lvl="0" algn="just">
              <a:lnSpc>
                <a:spcPct val="107000"/>
              </a:lnSpc>
              <a:spcAft>
                <a:spcPts val="800"/>
              </a:spcAft>
              <a:buSzPts val="1000"/>
              <a:tabLst>
                <a:tab pos="457200" algn="l"/>
              </a:tabLst>
            </a:pPr>
            <a:r>
              <a:rPr lang="es-ES" sz="2400" b="1" dirty="0">
                <a:latin typeface="Arial" panose="020B0604020202020204" pitchFamily="34" charset="0"/>
                <a:cs typeface="Arial" panose="020B0604020202020204" pitchFamily="34" charset="0"/>
              </a:rPr>
              <a:t>Google Académico </a:t>
            </a:r>
            <a:r>
              <a:rPr lang="es-ES" sz="2400" b="1" dirty="0" smtClean="0">
                <a:effectLst/>
                <a:latin typeface="Arial" panose="020B0604020202020204" pitchFamily="34" charset="0"/>
                <a:ea typeface="Calibri" panose="020F0502020204030204" pitchFamily="34" charset="0"/>
                <a:cs typeface="Arial" panose="020B0604020202020204" pitchFamily="34" charset="0"/>
              </a:rPr>
              <a:t>Permite </a:t>
            </a:r>
            <a:r>
              <a:rPr lang="es-ES" sz="2400" b="1" dirty="0" smtClean="0">
                <a:effectLst/>
                <a:latin typeface="Arial" panose="020B0604020202020204" pitchFamily="34" charset="0"/>
                <a:ea typeface="Calibri" panose="020F0502020204030204" pitchFamily="34" charset="0"/>
                <a:cs typeface="Arial" panose="020B0604020202020204" pitchFamily="34" charset="0"/>
              </a:rPr>
              <a:t>realizar búsqueda confiable a la vez que te da opción de citar el artículo</a:t>
            </a:r>
            <a:endParaRPr lang="es-MX"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600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0163" y="245194"/>
            <a:ext cx="11242963" cy="3539430"/>
          </a:xfrm>
          <a:prstGeom prst="rect">
            <a:avLst/>
          </a:prstGeom>
        </p:spPr>
        <p:txBody>
          <a:bodyPr wrap="square">
            <a:spAutoFit/>
          </a:bodyPr>
          <a:lstStyle/>
          <a:p>
            <a:pPr algn="just"/>
            <a:r>
              <a:rPr lang="es-ES" sz="2800" b="1" dirty="0" err="1">
                <a:latin typeface="Arial" panose="020B0604020202020204" pitchFamily="34" charset="0"/>
                <a:cs typeface="Arial" panose="020B0604020202020204" pitchFamily="34" charset="0"/>
              </a:rPr>
              <a:t>MedlinePlus</a:t>
            </a:r>
            <a:r>
              <a:rPr lang="es-ES" sz="2800" b="1" dirty="0">
                <a:latin typeface="Arial" panose="020B0604020202020204" pitchFamily="34" charset="0"/>
                <a:cs typeface="Arial" panose="020B0604020202020204" pitchFamily="34" charset="0"/>
              </a:rPr>
              <a:t>(</a:t>
            </a:r>
            <a:r>
              <a:rPr lang="es-ES" sz="2800" b="1" u="sng" dirty="0">
                <a:solidFill>
                  <a:srgbClr val="0070C0"/>
                </a:solidFill>
                <a:latin typeface="Arial" panose="020B0604020202020204" pitchFamily="34" charset="0"/>
                <a:cs typeface="Arial" panose="020B0604020202020204" pitchFamily="34" charset="0"/>
              </a:rPr>
              <a:t>https://medlineplus.gov/spanish/</a:t>
            </a:r>
            <a:r>
              <a:rPr lang="es-ES" sz="2800" b="1" dirty="0">
                <a:latin typeface="Arial" panose="020B0604020202020204" pitchFamily="34" charset="0"/>
                <a:cs typeface="Arial" panose="020B0604020202020204" pitchFamily="34" charset="0"/>
              </a:rPr>
              <a:t>): es el sitio web de los Institutos Nacionales de la Salud para pacientes y familiares. Esta web es producida por la Biblioteca Nacional de Medicina de los Estados Unidos, la biblioteca médica más grande del mundo. </a:t>
            </a:r>
            <a:r>
              <a:rPr lang="es-ES" sz="2800" b="1" dirty="0" err="1">
                <a:latin typeface="Arial" panose="020B0604020202020204" pitchFamily="34" charset="0"/>
                <a:cs typeface="Arial" panose="020B0604020202020204" pitchFamily="34" charset="0"/>
              </a:rPr>
              <a:t>MedlinePlus</a:t>
            </a:r>
            <a:r>
              <a:rPr lang="es-ES" sz="2800" b="1" dirty="0">
                <a:latin typeface="Arial" panose="020B0604020202020204" pitchFamily="34" charset="0"/>
                <a:cs typeface="Arial" panose="020B0604020202020204" pitchFamily="34" charset="0"/>
              </a:rPr>
              <a:t> brinda información sobre enfermedades, afecciones y bienestar en un lenguaje fácil de leer y ofrece información confiable y actualizada en todo momento, en cualquier lugar y de forma gratuita.</a:t>
            </a:r>
            <a:endParaRPr lang="es-MX" sz="28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3101253" y="3239822"/>
            <a:ext cx="5793365" cy="3410359"/>
          </a:xfrm>
          <a:prstGeom prst="rect">
            <a:avLst/>
          </a:prstGeom>
        </p:spPr>
      </p:pic>
    </p:spTree>
    <p:extLst>
      <p:ext uri="{BB962C8B-B14F-4D97-AF65-F5344CB8AC3E}">
        <p14:creationId xmlns:p14="http://schemas.microsoft.com/office/powerpoint/2010/main" val="33206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9293" y="3033594"/>
            <a:ext cx="5648834" cy="3824406"/>
          </a:xfrm>
          <a:prstGeom prst="rect">
            <a:avLst/>
          </a:prstGeom>
        </p:spPr>
      </p:pic>
      <p:pic>
        <p:nvPicPr>
          <p:cNvPr id="5" name="Imagen 4"/>
          <p:cNvPicPr>
            <a:picLocks noChangeAspect="1"/>
          </p:cNvPicPr>
          <p:nvPr/>
        </p:nvPicPr>
        <p:blipFill>
          <a:blip r:embed="rId3"/>
          <a:stretch>
            <a:fillRect/>
          </a:stretch>
        </p:blipFill>
        <p:spPr>
          <a:xfrm>
            <a:off x="6143805" y="3033594"/>
            <a:ext cx="5888867" cy="3801027"/>
          </a:xfrm>
          <a:prstGeom prst="rect">
            <a:avLst/>
          </a:prstGeom>
        </p:spPr>
      </p:pic>
      <p:sp>
        <p:nvSpPr>
          <p:cNvPr id="6" name="Rectángulo 5"/>
          <p:cNvSpPr/>
          <p:nvPr/>
        </p:nvSpPr>
        <p:spPr>
          <a:xfrm>
            <a:off x="554181" y="355938"/>
            <a:ext cx="10751127" cy="2677656"/>
          </a:xfrm>
          <a:prstGeom prst="rect">
            <a:avLst/>
          </a:prstGeom>
        </p:spPr>
        <p:txBody>
          <a:bodyPr wrap="square">
            <a:spAutoFit/>
          </a:bodyPr>
          <a:lstStyle/>
          <a:p>
            <a:r>
              <a:rPr lang="es-MX" sz="2800" b="1" dirty="0" err="1">
                <a:latin typeface="Arial" panose="020B0604020202020204" pitchFamily="34" charset="0"/>
                <a:cs typeface="Arial" panose="020B0604020202020204" pitchFamily="34" charset="0"/>
              </a:rPr>
              <a:t>Pubmed</a:t>
            </a:r>
            <a:r>
              <a:rPr lang="es-MX" sz="2800" dirty="0">
                <a:latin typeface="Arial" panose="020B0604020202020204" pitchFamily="34" charset="0"/>
                <a:cs typeface="Arial" panose="020B0604020202020204" pitchFamily="34" charset="0"/>
              </a:rPr>
              <a:t> (</a:t>
            </a:r>
            <a:r>
              <a:rPr lang="es-MX" sz="2800" u="sng" dirty="0">
                <a:solidFill>
                  <a:srgbClr val="0070C0"/>
                </a:solidFill>
                <a:latin typeface="Arial" panose="020B0604020202020204" pitchFamily="34" charset="0"/>
                <a:cs typeface="Arial" panose="020B0604020202020204" pitchFamily="34" charset="0"/>
              </a:rPr>
              <a:t>https://www.ncbi.nlm.nih.gov/pubmed/</a:t>
            </a:r>
            <a:r>
              <a:rPr lang="es-MX" sz="2800" dirty="0">
                <a:latin typeface="Arial" panose="020B0604020202020204" pitchFamily="34" charset="0"/>
                <a:cs typeface="Arial" panose="020B0604020202020204" pitchFamily="34" charset="0"/>
              </a:rPr>
              <a:t>): el sistema de búsqueda </a:t>
            </a:r>
            <a:r>
              <a:rPr lang="es-MX" sz="2800" dirty="0" err="1">
                <a:latin typeface="Arial" panose="020B0604020202020204" pitchFamily="34" charset="0"/>
                <a:cs typeface="Arial" panose="020B0604020202020204" pitchFamily="34" charset="0"/>
              </a:rPr>
              <a:t>PubMed</a:t>
            </a:r>
            <a:r>
              <a:rPr lang="es-MX" sz="2800" dirty="0">
                <a:latin typeface="Arial" panose="020B0604020202020204" pitchFamily="34" charset="0"/>
                <a:cs typeface="Arial" panose="020B0604020202020204" pitchFamily="34" charset="0"/>
              </a:rPr>
              <a:t> es un proyecto desarrollado por la </a:t>
            </a:r>
            <a:r>
              <a:rPr lang="es-MX" sz="2800" dirty="0" err="1">
                <a:latin typeface="Arial" panose="020B0604020202020204" pitchFamily="34" charset="0"/>
                <a:cs typeface="Arial" panose="020B0604020202020204" pitchFamily="34" charset="0"/>
              </a:rPr>
              <a:t>National</a:t>
            </a:r>
            <a:r>
              <a:rPr lang="es-MX" sz="2800" dirty="0">
                <a:latin typeface="Arial" panose="020B0604020202020204" pitchFamily="34" charset="0"/>
                <a:cs typeface="Arial" panose="020B0604020202020204" pitchFamily="34" charset="0"/>
              </a:rPr>
              <a:t> Center </a:t>
            </a:r>
            <a:r>
              <a:rPr lang="es-MX" sz="2800" dirty="0" err="1">
                <a:latin typeface="Arial" panose="020B0604020202020204" pitchFamily="34" charset="0"/>
                <a:cs typeface="Arial" panose="020B0604020202020204" pitchFamily="34" charset="0"/>
              </a:rPr>
              <a:t>for</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Biotechnology</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Information</a:t>
            </a:r>
            <a:r>
              <a:rPr lang="es-MX" sz="2800" dirty="0">
                <a:latin typeface="Arial" panose="020B0604020202020204" pitchFamily="34" charset="0"/>
                <a:cs typeface="Arial" panose="020B0604020202020204" pitchFamily="34" charset="0"/>
              </a:rPr>
              <a:t> (NCBI) en la </a:t>
            </a:r>
            <a:r>
              <a:rPr lang="es-MX" sz="2800" dirty="0" err="1">
                <a:latin typeface="Arial" panose="020B0604020202020204" pitchFamily="34" charset="0"/>
                <a:cs typeface="Arial" panose="020B0604020202020204" pitchFamily="34" charset="0"/>
              </a:rPr>
              <a:t>National</a:t>
            </a:r>
            <a:r>
              <a:rPr lang="es-MX" sz="2800" dirty="0">
                <a:latin typeface="Arial" panose="020B0604020202020204" pitchFamily="34" charset="0"/>
                <a:cs typeface="Arial" panose="020B0604020202020204" pitchFamily="34" charset="0"/>
              </a:rPr>
              <a:t> Library of Medicine (NLM). Permite el acceso a bases de datos bibliográficas compiladas por la NLM: MEDLINE, </a:t>
            </a:r>
            <a:r>
              <a:rPr lang="es-MX" sz="2800" dirty="0" err="1">
                <a:latin typeface="Arial" panose="020B0604020202020204" pitchFamily="34" charset="0"/>
                <a:cs typeface="Arial" panose="020B0604020202020204" pitchFamily="34" charset="0"/>
              </a:rPr>
              <a:t>PreMEDLINE</a:t>
            </a:r>
            <a:r>
              <a:rPr lang="es-MX" sz="2800" dirty="0">
                <a:latin typeface="Arial" panose="020B0604020202020204" pitchFamily="34" charset="0"/>
                <a:cs typeface="Arial" panose="020B0604020202020204" pitchFamily="34" charset="0"/>
              </a:rPr>
              <a:t>, </a:t>
            </a:r>
            <a:r>
              <a:rPr lang="es-MX" sz="2800" dirty="0" err="1">
                <a:latin typeface="Arial" panose="020B0604020202020204" pitchFamily="34" charset="0"/>
                <a:cs typeface="Arial" panose="020B0604020202020204" pitchFamily="34" charset="0"/>
              </a:rPr>
              <a:t>Genbak</a:t>
            </a:r>
            <a:r>
              <a:rPr lang="es-MX" sz="2800" dirty="0">
                <a:latin typeface="Arial" panose="020B0604020202020204" pitchFamily="34" charset="0"/>
                <a:cs typeface="Arial" panose="020B0604020202020204" pitchFamily="34" charset="0"/>
              </a:rPr>
              <a:t> y Complete Genoma. </a:t>
            </a:r>
          </a:p>
        </p:txBody>
      </p:sp>
    </p:spTree>
    <p:extLst>
      <p:ext uri="{BB962C8B-B14F-4D97-AF65-F5344CB8AC3E}">
        <p14:creationId xmlns:p14="http://schemas.microsoft.com/office/powerpoint/2010/main" val="113473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7818" y="564023"/>
            <a:ext cx="10806546" cy="2565959"/>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2"/>
              </a:rPr>
              <a:t>LILACS</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3"/>
              </a:rPr>
              <a:t>https://lilacs.bvsalud.org/es</a:t>
            </a:r>
            <a:r>
              <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3"/>
              </a:rPr>
              <a:t>/</a:t>
            </a:r>
            <a:endPar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ES" sz="2400" dirty="0">
                <a:latin typeface="Arial" panose="020B0604020202020204" pitchFamily="34" charset="0"/>
                <a:cs typeface="Arial" panose="020B0604020202020204" pitchFamily="34" charset="0"/>
              </a:rPr>
              <a:t>LILACS es mantenida y actualizada por una red de más de 600 instituciones gubernamentales y de educación e investigación en salud y es coordinado por BIREME/OPS/OMS</a:t>
            </a:r>
            <a:r>
              <a:rPr lang="es-ES" sz="2400" dirty="0" smtClean="0">
                <a:latin typeface="Arial" panose="020B0604020202020204" pitchFamily="34" charset="0"/>
                <a:cs typeface="Arial" panose="020B0604020202020204" pitchFamily="34" charset="0"/>
              </a:rPr>
              <a:t>. </a:t>
            </a:r>
            <a:r>
              <a:rPr lang="es-ES" sz="2400" dirty="0"/>
              <a:t>El índice reúne más de 880,000 registros de artículos de revistas revisadas por pares, tesis y disertaciones, documentos gubernamentales, artículos del congreso y libros.</a:t>
            </a:r>
            <a:endParaRPr lang="es-MX" sz="24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 name="Imagen 2"/>
          <p:cNvPicPr>
            <a:picLocks noChangeAspect="1"/>
          </p:cNvPicPr>
          <p:nvPr/>
        </p:nvPicPr>
        <p:blipFill>
          <a:blip r:embed="rId4"/>
          <a:stretch>
            <a:fillRect/>
          </a:stretch>
        </p:blipFill>
        <p:spPr>
          <a:xfrm>
            <a:off x="207819" y="3129982"/>
            <a:ext cx="5548746" cy="3540982"/>
          </a:xfrm>
          <a:prstGeom prst="rect">
            <a:avLst/>
          </a:prstGeom>
        </p:spPr>
      </p:pic>
      <p:pic>
        <p:nvPicPr>
          <p:cNvPr id="5" name="Imagen 4"/>
          <p:cNvPicPr>
            <a:picLocks noChangeAspect="1"/>
          </p:cNvPicPr>
          <p:nvPr/>
        </p:nvPicPr>
        <p:blipFill>
          <a:blip r:embed="rId5"/>
          <a:stretch>
            <a:fillRect/>
          </a:stretch>
        </p:blipFill>
        <p:spPr>
          <a:xfrm>
            <a:off x="6047508" y="3129982"/>
            <a:ext cx="5991657" cy="3687397"/>
          </a:xfrm>
          <a:prstGeom prst="rect">
            <a:avLst/>
          </a:prstGeom>
        </p:spPr>
      </p:pic>
    </p:spTree>
    <p:extLst>
      <p:ext uri="{BB962C8B-B14F-4D97-AF65-F5344CB8AC3E}">
        <p14:creationId xmlns:p14="http://schemas.microsoft.com/office/powerpoint/2010/main" val="91752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980544" y="1500461"/>
            <a:ext cx="5917798" cy="4538033"/>
          </a:xfrm>
          <a:prstGeom prst="rect">
            <a:avLst/>
          </a:prstGeom>
        </p:spPr>
      </p:pic>
      <p:sp>
        <p:nvSpPr>
          <p:cNvPr id="3" name="Rectángulo 2"/>
          <p:cNvSpPr/>
          <p:nvPr/>
        </p:nvSpPr>
        <p:spPr>
          <a:xfrm>
            <a:off x="171891" y="289367"/>
            <a:ext cx="10806546" cy="985270"/>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3"/>
              </a:rPr>
              <a:t>LILACS</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4"/>
              </a:rPr>
              <a:t>https://lilacs.bvsalud.org/es</a:t>
            </a:r>
            <a:r>
              <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endPar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ES" sz="2400" dirty="0" smtClean="0">
                <a:latin typeface="Arial" panose="020B0604020202020204" pitchFamily="34" charset="0"/>
                <a:cs typeface="Arial" panose="020B0604020202020204" pitchFamily="34" charset="0"/>
              </a:rPr>
              <a:t>Permite realizar la búsqueda por título, autor, descriptor, resumen</a:t>
            </a:r>
            <a:endParaRPr lang="es-MX"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859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26639" y="1227029"/>
            <a:ext cx="6021578" cy="4624520"/>
          </a:xfrm>
          <a:prstGeom prst="rect">
            <a:avLst/>
          </a:prstGeom>
        </p:spPr>
      </p:pic>
      <p:sp>
        <p:nvSpPr>
          <p:cNvPr id="3" name="Rectángulo 2"/>
          <p:cNvSpPr/>
          <p:nvPr/>
        </p:nvSpPr>
        <p:spPr>
          <a:xfrm>
            <a:off x="171891" y="289367"/>
            <a:ext cx="10806546" cy="985270"/>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3"/>
              </a:rPr>
              <a:t>LILACS</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4"/>
              </a:rPr>
              <a:t>https://lilacs.bvsalud.org/es</a:t>
            </a:r>
            <a:r>
              <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4"/>
              </a:rPr>
              <a:t>/</a:t>
            </a:r>
            <a:endParaRPr lang="en-US" u="sng"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s-ES" sz="2400" dirty="0" smtClean="0">
                <a:latin typeface="Arial" panose="020B0604020202020204" pitchFamily="34" charset="0"/>
                <a:cs typeface="Arial" panose="020B0604020202020204" pitchFamily="34" charset="0"/>
              </a:rPr>
              <a:t>Se puede filtrar por base de datos, asunto, idioma, rango de fecha. </a:t>
            </a:r>
            <a:endParaRPr lang="es-MX"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1708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21486" y="1270779"/>
            <a:ext cx="6204401" cy="4744542"/>
          </a:xfrm>
          <a:prstGeom prst="rect">
            <a:avLst/>
          </a:prstGeom>
        </p:spPr>
      </p:pic>
    </p:spTree>
    <p:extLst>
      <p:ext uri="{BB962C8B-B14F-4D97-AF65-F5344CB8AC3E}">
        <p14:creationId xmlns:p14="http://schemas.microsoft.com/office/powerpoint/2010/main" val="398416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10409766" cy="3562350"/>
          </a:xfrm>
        </p:spPr>
        <p:txBody>
          <a:bodyPr>
            <a:noAutofit/>
          </a:bodyPr>
          <a:lstStyle/>
          <a:p>
            <a:pPr hangingPunct="0"/>
            <a:r>
              <a:rPr lang="es-ES" sz="2800" b="1" dirty="0">
                <a:solidFill>
                  <a:schemeClr val="tx1"/>
                </a:solidFill>
                <a:latin typeface="Arial" panose="020B0604020202020204" pitchFamily="34" charset="0"/>
                <a:cs typeface="Arial" panose="020B0604020202020204" pitchFamily="34" charset="0"/>
              </a:rPr>
              <a:t>Objetivos</a:t>
            </a:r>
            <a:r>
              <a:rPr lang="es-ES" sz="2800" b="1" dirty="0" smtClean="0">
                <a:solidFill>
                  <a:schemeClr val="tx1"/>
                </a:solidFill>
                <a:latin typeface="Arial" panose="020B0604020202020204" pitchFamily="34" charset="0"/>
                <a:cs typeface="Arial" panose="020B0604020202020204" pitchFamily="34" charset="0"/>
              </a:rPr>
              <a:t>:</a:t>
            </a:r>
            <a:br>
              <a:rPr lang="es-ES" sz="2800" b="1" dirty="0" smtClean="0">
                <a:solidFill>
                  <a:schemeClr val="tx1"/>
                </a:solidFill>
                <a:latin typeface="Arial" panose="020B0604020202020204" pitchFamily="34" charset="0"/>
                <a:cs typeface="Arial" panose="020B0604020202020204" pitchFamily="34" charset="0"/>
              </a:rPr>
            </a:br>
            <a:r>
              <a:rPr lang="es-MX" sz="2800" b="1" dirty="0">
                <a:solidFill>
                  <a:schemeClr val="tx1"/>
                </a:solidFill>
                <a:latin typeface="Arial" panose="020B0604020202020204" pitchFamily="34" charset="0"/>
                <a:cs typeface="Arial" panose="020B0604020202020204" pitchFamily="34" charset="0"/>
              </a:rPr>
              <a:t/>
            </a:r>
            <a:br>
              <a:rPr lang="es-MX" sz="2800" b="1" dirty="0">
                <a:solidFill>
                  <a:schemeClr val="tx1"/>
                </a:solidFill>
                <a:latin typeface="Arial" panose="020B0604020202020204" pitchFamily="34" charset="0"/>
                <a:cs typeface="Arial" panose="020B0604020202020204" pitchFamily="34" charset="0"/>
              </a:rPr>
            </a:br>
            <a:r>
              <a:rPr lang="es-MX" sz="2800" dirty="0"/>
              <a:t/>
            </a:r>
            <a:br>
              <a:rPr lang="es-MX" sz="2800" dirty="0"/>
            </a:br>
            <a:r>
              <a:rPr lang="es-ES_tradnl" sz="2800" b="1" dirty="0">
                <a:solidFill>
                  <a:schemeClr val="tx1"/>
                </a:solidFill>
                <a:latin typeface="Arial" panose="020B0604020202020204" pitchFamily="34" charset="0"/>
                <a:cs typeface="Arial" panose="020B0604020202020204" pitchFamily="34" charset="0"/>
              </a:rPr>
              <a:t>Integrar cocimiento sobre </a:t>
            </a:r>
            <a:r>
              <a:rPr lang="es-ES_tradnl" sz="2800" b="1" dirty="0" err="1">
                <a:solidFill>
                  <a:schemeClr val="tx1"/>
                </a:solidFill>
                <a:latin typeface="Arial" panose="020B0604020202020204" pitchFamily="34" charset="0"/>
                <a:cs typeface="Arial" panose="020B0604020202020204" pitchFamily="34" charset="0"/>
              </a:rPr>
              <a:t>DeSC</a:t>
            </a:r>
            <a:r>
              <a:rPr lang="es-ES_tradnl" sz="2800" b="1" dirty="0">
                <a:solidFill>
                  <a:schemeClr val="tx1"/>
                </a:solidFill>
                <a:latin typeface="Arial" panose="020B0604020202020204" pitchFamily="34" charset="0"/>
                <a:cs typeface="Arial" panose="020B0604020202020204" pitchFamily="34" charset="0"/>
              </a:rPr>
              <a:t> y </a:t>
            </a:r>
            <a:r>
              <a:rPr lang="es-ES" sz="2800" b="1" dirty="0">
                <a:solidFill>
                  <a:schemeClr val="tx1"/>
                </a:solidFill>
                <a:latin typeface="Arial" panose="020B0604020202020204" pitchFamily="34" charset="0"/>
                <a:cs typeface="Arial" panose="020B0604020202020204" pitchFamily="34" charset="0"/>
              </a:rPr>
              <a:t>los </a:t>
            </a:r>
            <a:r>
              <a:rPr lang="es-ES_tradnl" sz="2800" b="1" dirty="0">
                <a:solidFill>
                  <a:schemeClr val="tx1"/>
                </a:solidFill>
                <a:latin typeface="Arial" panose="020B0604020202020204" pitchFamily="34" charset="0"/>
                <a:cs typeface="Arial" panose="020B0604020202020204" pitchFamily="34" charset="0"/>
              </a:rPr>
              <a:t>operadores de búsqueda de la </a:t>
            </a:r>
            <a:r>
              <a:rPr lang="es-ES" sz="2800" b="1" dirty="0">
                <a:solidFill>
                  <a:schemeClr val="tx1"/>
                </a:solidFill>
                <a:latin typeface="Arial" panose="020B0604020202020204" pitchFamily="34" charset="0"/>
                <a:cs typeface="Arial" panose="020B0604020202020204" pitchFamily="34" charset="0"/>
              </a:rPr>
              <a:t>información en las investigaciones de salud</a:t>
            </a:r>
            <a:endParaRPr lang="es-MX" sz="2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079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44752" y="1233581"/>
            <a:ext cx="6226294" cy="4781740"/>
          </a:xfrm>
          <a:prstGeom prst="rect">
            <a:avLst/>
          </a:prstGeom>
        </p:spPr>
      </p:pic>
    </p:spTree>
    <p:extLst>
      <p:ext uri="{BB962C8B-B14F-4D97-AF65-F5344CB8AC3E}">
        <p14:creationId xmlns:p14="http://schemas.microsoft.com/office/powerpoint/2010/main" val="1221891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57898" y="878959"/>
            <a:ext cx="6403715" cy="4917998"/>
          </a:xfrm>
          <a:prstGeom prst="rect">
            <a:avLst/>
          </a:prstGeom>
        </p:spPr>
      </p:pic>
    </p:spTree>
    <p:extLst>
      <p:ext uri="{BB962C8B-B14F-4D97-AF65-F5344CB8AC3E}">
        <p14:creationId xmlns:p14="http://schemas.microsoft.com/office/powerpoint/2010/main" val="12451513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2" y="1392493"/>
            <a:ext cx="10368618" cy="3880773"/>
          </a:xfrm>
        </p:spPr>
        <p:txBody>
          <a:bodyPr>
            <a:normAutofit/>
          </a:bodyPr>
          <a:lstStyle/>
          <a:p>
            <a:pPr algn="just"/>
            <a:r>
              <a:rPr lang="es-ES" sz="2400" b="1" dirty="0" smtClean="0">
                <a:latin typeface="Arial" panose="020B0604020202020204" pitchFamily="34" charset="0"/>
                <a:cs typeface="Arial" panose="020B0604020202020204" pitchFamily="34" charset="0"/>
              </a:rPr>
              <a:t>Para realizar un estudio en temas de salud es necesario tener en cuenta la búsqueda de bibliografías confiables.</a:t>
            </a:r>
          </a:p>
          <a:p>
            <a:pPr marL="0" indent="0" algn="just">
              <a:buNone/>
            </a:pPr>
            <a:endParaRPr lang="es-ES" sz="2400" b="1" dirty="0" smtClean="0">
              <a:latin typeface="Arial" panose="020B0604020202020204" pitchFamily="34" charset="0"/>
              <a:cs typeface="Arial" panose="020B0604020202020204" pitchFamily="34" charset="0"/>
            </a:endParaRPr>
          </a:p>
          <a:p>
            <a:pPr algn="just"/>
            <a:r>
              <a:rPr lang="es-ES" sz="2400" b="1" dirty="0" smtClean="0">
                <a:latin typeface="Arial" panose="020B0604020202020204" pitchFamily="34" charset="0"/>
                <a:cs typeface="Arial" panose="020B0604020202020204" pitchFamily="34" charset="0"/>
              </a:rPr>
              <a:t>Gran </a:t>
            </a:r>
            <a:r>
              <a:rPr lang="es-ES" sz="2400" b="1" dirty="0">
                <a:latin typeface="Arial" panose="020B0604020202020204" pitchFamily="34" charset="0"/>
                <a:cs typeface="Arial" panose="020B0604020202020204" pitchFamily="34" charset="0"/>
              </a:rPr>
              <a:t>parte de la bibliografía médica actual se encuentra en inglés, por lo que es recomendable tener un cierto domino de este idioma. Por suerte, también hay una gran producción de artículos médicos en nuestro idioma, aparte de los que se traducen a español.</a:t>
            </a:r>
            <a:endParaRPr lang="es-MX" sz="2400" b="1" dirty="0">
              <a:latin typeface="Arial" panose="020B0604020202020204" pitchFamily="34" charset="0"/>
              <a:cs typeface="Arial" panose="020B0604020202020204" pitchFamily="34" charset="0"/>
            </a:endParaRPr>
          </a:p>
          <a:p>
            <a:pPr algn="just"/>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690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2742" y="1392493"/>
            <a:ext cx="10332042" cy="3880773"/>
          </a:xfrm>
        </p:spPr>
        <p:txBody>
          <a:bodyPr>
            <a:normAutofit/>
          </a:bodyPr>
          <a:lstStyle/>
          <a:p>
            <a:pPr algn="just"/>
            <a:r>
              <a:rPr lang="es-ES" sz="2400" b="1" dirty="0" err="1">
                <a:latin typeface="Arial" panose="020B0604020202020204" pitchFamily="34" charset="0"/>
                <a:cs typeface="Arial" panose="020B0604020202020204" pitchFamily="34" charset="0"/>
              </a:rPr>
              <a:t>Pubmed</a:t>
            </a:r>
            <a:r>
              <a:rPr lang="es-ES" sz="2400" b="1" dirty="0">
                <a:latin typeface="Arial" panose="020B0604020202020204" pitchFamily="34" charset="0"/>
                <a:cs typeface="Arial" panose="020B0604020202020204" pitchFamily="34" charset="0"/>
              </a:rPr>
              <a:t>, de la Biblioteca Nacional de Medicina de los Estados Unidos es, posiblemente, el buscador médico más conocido del mundo. En sus propias palabras: </a:t>
            </a:r>
            <a:r>
              <a:rPr lang="es-ES" sz="2400" b="1" dirty="0" err="1">
                <a:latin typeface="Arial" panose="020B0604020202020204" pitchFamily="34" charset="0"/>
                <a:cs typeface="Arial" panose="020B0604020202020204" pitchFamily="34" charset="0"/>
              </a:rPr>
              <a:t>PubMed</a:t>
            </a:r>
            <a:r>
              <a:rPr lang="es-ES" sz="2400" b="1" dirty="0">
                <a:latin typeface="Arial" panose="020B0604020202020204" pitchFamily="34" charset="0"/>
                <a:cs typeface="Arial" panose="020B0604020202020204" pitchFamily="34" charset="0"/>
              </a:rPr>
              <a:t> comprende más de 28 millones de citas de literatura biomédica de MEDLINE, revistas de ciencias de la vida y libros en línea. Las citas pueden incluir enlaces a contenido de texto completo de </a:t>
            </a:r>
            <a:r>
              <a:rPr lang="es-ES" sz="2400" b="1" dirty="0" err="1">
                <a:latin typeface="Arial" panose="020B0604020202020204" pitchFamily="34" charset="0"/>
                <a:cs typeface="Arial" panose="020B0604020202020204" pitchFamily="34" charset="0"/>
              </a:rPr>
              <a:t>PubMed</a:t>
            </a:r>
            <a:r>
              <a:rPr lang="es-ES" sz="2400" b="1" dirty="0">
                <a:latin typeface="Arial" panose="020B0604020202020204" pitchFamily="34" charset="0"/>
                <a:cs typeface="Arial" panose="020B0604020202020204" pitchFamily="34" charset="0"/>
              </a:rPr>
              <a:t> Central y los sitios web de los editores.</a:t>
            </a:r>
          </a:p>
          <a:p>
            <a:pPr marL="0" indent="0" algn="just">
              <a:buNone/>
            </a:pPr>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674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93689" y="1463039"/>
            <a:ext cx="6995971" cy="4733825"/>
          </a:xfrm>
          <a:prstGeom prst="rect">
            <a:avLst/>
          </a:prstGeom>
        </p:spPr>
      </p:pic>
      <p:sp>
        <p:nvSpPr>
          <p:cNvPr id="3" name="Rectángulo 2"/>
          <p:cNvSpPr/>
          <p:nvPr/>
        </p:nvSpPr>
        <p:spPr>
          <a:xfrm>
            <a:off x="2531619" y="528028"/>
            <a:ext cx="6720109" cy="458780"/>
          </a:xfrm>
          <a:prstGeom prst="rect">
            <a:avLst/>
          </a:prstGeom>
        </p:spPr>
        <p:txBody>
          <a:bodyPr wrap="none">
            <a:spAutoFit/>
          </a:bodyPr>
          <a:lstStyle/>
          <a:p>
            <a:pPr>
              <a:lnSpc>
                <a:spcPct val="107000"/>
              </a:lnSpc>
              <a:spcAft>
                <a:spcPts val="800"/>
              </a:spcAft>
            </a:pPr>
            <a:r>
              <a:rPr lang="en-US" sz="24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3"/>
              </a:rPr>
              <a:t>PubMed</a:t>
            </a:r>
            <a:r>
              <a:rPr lang="en-US" sz="2400" b="1" dirty="0">
                <a:solidFill>
                  <a:srgbClr val="0070C0"/>
                </a:solidFill>
                <a:latin typeface="Arial" panose="020B0604020202020204" pitchFamily="34" charset="0"/>
                <a:ea typeface="Times New Roman" panose="02020603050405020304" pitchFamily="18" charset="0"/>
                <a:cs typeface="Arial" panose="020B0604020202020204" pitchFamily="34" charset="0"/>
              </a:rPr>
              <a:t>      </a:t>
            </a:r>
            <a:r>
              <a:rPr lang="en-US" sz="2400" b="1" u="sng" dirty="0">
                <a:solidFill>
                  <a:srgbClr val="0070C0"/>
                </a:solidFill>
                <a:latin typeface="Arial" panose="020B0604020202020204" pitchFamily="34" charset="0"/>
                <a:ea typeface="Times New Roman" panose="02020603050405020304" pitchFamily="18" charset="0"/>
                <a:cs typeface="Arial" panose="020B0604020202020204" pitchFamily="34" charset="0"/>
                <a:hlinkClick r:id="rId4"/>
              </a:rPr>
              <a:t>https://pubmed.ncbi.nlm.nih.gov/</a:t>
            </a:r>
            <a:endParaRPr lang="es-ES" sz="24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4492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2430209" y="1920240"/>
            <a:ext cx="6914960" cy="4411408"/>
          </a:xfrm>
          <a:prstGeom prst="rect">
            <a:avLst/>
          </a:prstGeom>
        </p:spPr>
      </p:pic>
      <p:cxnSp>
        <p:nvCxnSpPr>
          <p:cNvPr id="3" name="Conector recto de flecha 2"/>
          <p:cNvCxnSpPr/>
          <p:nvPr/>
        </p:nvCxnSpPr>
        <p:spPr>
          <a:xfrm flipH="1" flipV="1">
            <a:off x="1393371" y="1547348"/>
            <a:ext cx="1907276" cy="2284423"/>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5321808" y="1024128"/>
            <a:ext cx="3621024" cy="523220"/>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Palabra Clave</a:t>
            </a:r>
            <a:endParaRPr lang="es-MX" sz="2800" b="1" dirty="0">
              <a:latin typeface="Arial" panose="020B0604020202020204" pitchFamily="34" charset="0"/>
              <a:cs typeface="Arial" panose="020B0604020202020204" pitchFamily="34" charset="0"/>
            </a:endParaRPr>
          </a:p>
        </p:txBody>
      </p:sp>
      <p:cxnSp>
        <p:nvCxnSpPr>
          <p:cNvPr id="7" name="Conector recto de flecha 6"/>
          <p:cNvCxnSpPr/>
          <p:nvPr/>
        </p:nvCxnSpPr>
        <p:spPr>
          <a:xfrm flipV="1">
            <a:off x="3619282" y="1285738"/>
            <a:ext cx="1702526" cy="1908048"/>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p:cNvSpPr txBox="1"/>
          <p:nvPr/>
        </p:nvSpPr>
        <p:spPr>
          <a:xfrm>
            <a:off x="619697" y="510924"/>
            <a:ext cx="3621024" cy="954107"/>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Clic izquierdo para seleccionar filtro</a:t>
            </a:r>
            <a:endParaRPr lang="es-MX" sz="2800" b="1" dirty="0">
              <a:latin typeface="Arial" panose="020B0604020202020204" pitchFamily="34" charset="0"/>
              <a:cs typeface="Arial" panose="020B0604020202020204" pitchFamily="34" charset="0"/>
            </a:endParaRPr>
          </a:p>
        </p:txBody>
      </p:sp>
      <p:cxnSp>
        <p:nvCxnSpPr>
          <p:cNvPr id="12" name="Conector recto de flecha 11"/>
          <p:cNvCxnSpPr/>
          <p:nvPr/>
        </p:nvCxnSpPr>
        <p:spPr>
          <a:xfrm flipV="1">
            <a:off x="5949988" y="2689559"/>
            <a:ext cx="3917549" cy="1142212"/>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9571012" y="987977"/>
            <a:ext cx="2645663" cy="1815882"/>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Clic izquierdo para especificar búsqueda</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146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39494" y="1554479"/>
            <a:ext cx="7223220" cy="5138929"/>
          </a:xfrm>
          <a:prstGeom prst="rect">
            <a:avLst/>
          </a:prstGeom>
        </p:spPr>
      </p:pic>
      <p:cxnSp>
        <p:nvCxnSpPr>
          <p:cNvPr id="3" name="Conector recto de flecha 2"/>
          <p:cNvCxnSpPr/>
          <p:nvPr/>
        </p:nvCxnSpPr>
        <p:spPr>
          <a:xfrm flipV="1">
            <a:off x="5109029" y="1045029"/>
            <a:ext cx="1262742" cy="48913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2513665" y="90922"/>
            <a:ext cx="7385077" cy="954107"/>
          </a:xfrm>
          <a:prstGeom prst="rect">
            <a:avLst/>
          </a:prstGeom>
          <a:noFill/>
        </p:spPr>
        <p:txBody>
          <a:bodyPr wrap="square" rtlCol="0">
            <a:spAutoFit/>
          </a:bodyPr>
          <a:lstStyle/>
          <a:p>
            <a:r>
              <a:rPr lang="es-ES" sz="2800" b="1" dirty="0" smtClean="0">
                <a:latin typeface="Arial" panose="020B0604020202020204" pitchFamily="34" charset="0"/>
                <a:cs typeface="Arial" panose="020B0604020202020204" pitchFamily="34" charset="0"/>
              </a:rPr>
              <a:t>Debajo aparecen los artículos, se seleccionan y se da clic encima de ellos</a:t>
            </a:r>
            <a:endParaRPr lang="es-MX"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7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44813" y="2712131"/>
            <a:ext cx="8915400" cy="3775755"/>
          </a:xfrm>
          <a:prstGeom prst="rect">
            <a:avLst/>
          </a:prstGeom>
        </p:spPr>
      </p:pic>
      <p:sp>
        <p:nvSpPr>
          <p:cNvPr id="2" name="Rectángulo 1"/>
          <p:cNvSpPr/>
          <p:nvPr/>
        </p:nvSpPr>
        <p:spPr>
          <a:xfrm>
            <a:off x="464458" y="255912"/>
            <a:ext cx="11205028" cy="2068195"/>
          </a:xfrm>
          <a:prstGeom prst="rect">
            <a:avLst/>
          </a:prstGeom>
        </p:spPr>
        <p:txBody>
          <a:bodyPr wrap="square">
            <a:spAutoFit/>
          </a:bodyPr>
          <a:lstStyle/>
          <a:p>
            <a:pPr>
              <a:lnSpc>
                <a:spcPct val="107000"/>
              </a:lnSpc>
              <a:spcAft>
                <a:spcPts val="800"/>
              </a:spcAft>
            </a:pPr>
            <a:r>
              <a:rPr lang="es-ES" sz="2400" b="1" dirty="0">
                <a:latin typeface="Arial" panose="020B0604020202020204" pitchFamily="34" charset="0"/>
                <a:ea typeface="Times New Roman" panose="02020603050405020304" pitchFamily="18" charset="0"/>
                <a:cs typeface="Arial" panose="020B0604020202020204" pitchFamily="34" charset="0"/>
              </a:rPr>
              <a:t>En español el buscador más importante es </a:t>
            </a:r>
            <a:r>
              <a:rPr lang="es-ES" sz="2400" b="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3"/>
              </a:rPr>
              <a:t>Medes</a:t>
            </a:r>
            <a:r>
              <a:rPr lang="es-ES" sz="2400" b="1" dirty="0">
                <a:latin typeface="Arial" panose="020B0604020202020204" pitchFamily="34" charset="0"/>
                <a:ea typeface="Times New Roman" panose="02020603050405020304" pitchFamily="18" charset="0"/>
                <a:cs typeface="Arial" panose="020B0604020202020204" pitchFamily="34" charset="0"/>
              </a:rPr>
              <a:t>, </a:t>
            </a:r>
            <a:r>
              <a:rPr lang="es-ES" sz="2400" b="1" i="1" dirty="0">
                <a:latin typeface="Arial" panose="020B0604020202020204" pitchFamily="34" charset="0"/>
                <a:ea typeface="Times New Roman" panose="02020603050405020304" pitchFamily="18" charset="0"/>
                <a:cs typeface="Arial" panose="020B0604020202020204" pitchFamily="34" charset="0"/>
              </a:rPr>
              <a:t>una iniciativa de la Fundación Lilly que tiene como objetivo promover la utilización del español como lengua para la transmisión del conocimiento científico en general y de las Ciencias de la Salud en partícula. </a:t>
            </a:r>
            <a:r>
              <a:rPr lang="es-ES" sz="2400" b="1" i="1"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4"/>
              </a:rPr>
              <a:t>https://medes.com/Public/Home.aspx</a:t>
            </a:r>
            <a:endParaRPr lang="es-MX" sz="24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576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31154" y="1814284"/>
            <a:ext cx="7414929" cy="4364681"/>
          </a:xfrm>
          <a:prstGeom prst="rect">
            <a:avLst/>
          </a:prstGeom>
        </p:spPr>
      </p:pic>
      <p:sp>
        <p:nvSpPr>
          <p:cNvPr id="3" name="CuadroTexto 2"/>
          <p:cNvSpPr txBox="1"/>
          <p:nvPr/>
        </p:nvSpPr>
        <p:spPr>
          <a:xfrm>
            <a:off x="957943" y="304800"/>
            <a:ext cx="9013371" cy="1200329"/>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Se procede igual que con el buscador anterior. Aquí, cuando se selecciona el artículo, se abre otra ventana en el sitio de la revista que contiene el artículo.</a:t>
            </a:r>
            <a:endParaRPr lang="es-MX"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75411"/>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281</TotalTime>
  <Words>588</Words>
  <Application>Microsoft Office PowerPoint</Application>
  <PresentationFormat>Panorámica</PresentationFormat>
  <Paragraphs>28</Paragraphs>
  <Slides>21</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Calibri</vt:lpstr>
      <vt:lpstr>Symbol</vt:lpstr>
      <vt:lpstr>Times New Roman</vt:lpstr>
      <vt:lpstr>Trebuchet MS</vt:lpstr>
      <vt:lpstr>Wingdings 3</vt:lpstr>
      <vt:lpstr>Faceta</vt:lpstr>
      <vt:lpstr>Búsqueda de la información en salud</vt:lpstr>
      <vt:lpstr>Objetivos:   Integrar cocimiento sobre DeSC y los operadores de búsqueda de la información en las investigaciones de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FCMSAGUA</dc:creator>
  <cp:lastModifiedBy>Dr</cp:lastModifiedBy>
  <cp:revision>27</cp:revision>
  <dcterms:created xsi:type="dcterms:W3CDTF">2024-03-12T12:32:48Z</dcterms:created>
  <dcterms:modified xsi:type="dcterms:W3CDTF">2024-03-19T20:55:35Z</dcterms:modified>
</cp:coreProperties>
</file>