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8"/>
  </p:notesMasterIdLst>
  <p:sldIdLst>
    <p:sldId id="256" r:id="rId3"/>
    <p:sldId id="258" r:id="rId4"/>
    <p:sldId id="259" r:id="rId5"/>
    <p:sldId id="302" r:id="rId6"/>
    <p:sldId id="260" r:id="rId7"/>
    <p:sldId id="288" r:id="rId8"/>
    <p:sldId id="289" r:id="rId9"/>
    <p:sldId id="290" r:id="rId10"/>
    <p:sldId id="291" r:id="rId11"/>
    <p:sldId id="262" r:id="rId12"/>
    <p:sldId id="271" r:id="rId13"/>
    <p:sldId id="292" r:id="rId14"/>
    <p:sldId id="273" r:id="rId15"/>
    <p:sldId id="265" r:id="rId16"/>
    <p:sldId id="266" r:id="rId17"/>
    <p:sldId id="294" r:id="rId18"/>
    <p:sldId id="270" r:id="rId19"/>
    <p:sldId id="296" r:id="rId20"/>
    <p:sldId id="297" r:id="rId21"/>
    <p:sldId id="298" r:id="rId22"/>
    <p:sldId id="299" r:id="rId23"/>
    <p:sldId id="300" r:id="rId24"/>
    <p:sldId id="278" r:id="rId25"/>
    <p:sldId id="301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99CC"/>
    <a:srgbClr val="F8F888"/>
    <a:srgbClr val="FF7C80"/>
    <a:srgbClr val="C5C5C5"/>
    <a:srgbClr val="DB9C49"/>
    <a:srgbClr val="70A8DA"/>
    <a:srgbClr val="FFFFFF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3743" autoAdjust="0"/>
  </p:normalViewPr>
  <p:slideViewPr>
    <p:cSldViewPr>
      <p:cViewPr varScale="1">
        <p:scale>
          <a:sx n="48" d="100"/>
          <a:sy n="48" d="100"/>
        </p:scale>
        <p:origin x="9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63EC97-0705-4686-81EF-394479E1D2E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87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CC506-F7F2-45C9-82E2-22755A3EC54E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427203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A26D101E-BBE6-4DDF-9512-AF53552766A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494F4-C7CA-4BE9-9FC6-E23CF17EBC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1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12475-A0F3-4FCC-8252-DC02C8AEA9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64CE26D4-5D2E-40B9-A6D4-1F00204C6CD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6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50131FA-F4DE-4DB8-A4B0-40C3784F08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92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77F39828-F8F0-4DB6-895E-D7610DAB03C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s-ES" smtClean="0"/>
              <a:t>Haga clic en el icono para agregar un elemento gráfico SmartArt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0387FEA8-F18C-4E72-90FA-CC2B9D9FF7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Rectangle 382" descr="02"/>
          <p:cNvSpPr>
            <a:spLocks noChangeArrowheads="1"/>
          </p:cNvSpPr>
          <p:nvPr/>
        </p:nvSpPr>
        <p:spPr bwMode="gray">
          <a:xfrm>
            <a:off x="5813425" y="2043113"/>
            <a:ext cx="1460500" cy="14620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499" name="Rectangle 427"/>
          <p:cNvSpPr>
            <a:spLocks noChangeArrowheads="1"/>
          </p:cNvSpPr>
          <p:nvPr userDrawn="1"/>
        </p:nvSpPr>
        <p:spPr bwMode="gray">
          <a:xfrm>
            <a:off x="7289800" y="2043113"/>
            <a:ext cx="1460500" cy="14620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404" name="Rectangle 332"/>
          <p:cNvSpPr>
            <a:spLocks noChangeArrowheads="1"/>
          </p:cNvSpPr>
          <p:nvPr/>
        </p:nvSpPr>
        <p:spPr bwMode="gray">
          <a:xfrm>
            <a:off x="4330700" y="2043113"/>
            <a:ext cx="1460500" cy="1462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400050" y="29337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C889CD"/>
                </a:solidFill>
                <a:latin typeface="Impact" panose="020B0806030902050204" pitchFamily="34" charset="0"/>
              </a:rPr>
              <a:t>COMPANY NAME</a:t>
            </a:r>
          </a:p>
        </p:txBody>
      </p:sp>
      <p:grpSp>
        <p:nvGrpSpPr>
          <p:cNvPr id="3444" name="Group 372"/>
          <p:cNvGrpSpPr>
            <a:grpSpLocks/>
          </p:cNvGrpSpPr>
          <p:nvPr/>
        </p:nvGrpSpPr>
        <p:grpSpPr bwMode="auto">
          <a:xfrm>
            <a:off x="504825" y="3424238"/>
            <a:ext cx="8258175" cy="119062"/>
            <a:chOff x="288" y="1248"/>
            <a:chExt cx="5229" cy="96"/>
          </a:xfrm>
        </p:grpSpPr>
        <p:grpSp>
          <p:nvGrpSpPr>
            <p:cNvPr id="3440" name="Group 368"/>
            <p:cNvGrpSpPr>
              <a:grpSpLocks/>
            </p:cNvGrpSpPr>
            <p:nvPr userDrawn="1"/>
          </p:nvGrpSpPr>
          <p:grpSpPr bwMode="auto">
            <a:xfrm>
              <a:off x="288" y="1248"/>
              <a:ext cx="5229" cy="96"/>
              <a:chOff x="192" y="498"/>
              <a:chExt cx="5376" cy="78"/>
            </a:xfrm>
          </p:grpSpPr>
          <p:sp>
            <p:nvSpPr>
              <p:cNvPr id="3441" name="Rectangle 369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3442" name="Line 370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443" name="Picture 371" descr="Untitled-4 copy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46" y="1254"/>
              <a:ext cx="71" cy="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162800" y="6400800"/>
            <a:ext cx="893763" cy="244475"/>
          </a:xfrm>
        </p:spPr>
        <p:txBody>
          <a:bodyPr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3445" name="Rectangle 37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00" y="64008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B44E888C-75FA-4D7E-BC41-597E1DC807F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46" name="Rectangle 374"/>
          <p:cNvSpPr>
            <a:spLocks noGrp="1" noChangeArrowheads="1"/>
          </p:cNvSpPr>
          <p:nvPr>
            <p:ph type="dt" sz="half" idx="2"/>
          </p:nvPr>
        </p:nvSpPr>
        <p:spPr>
          <a:xfrm>
            <a:off x="5105400" y="64008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838200" y="3695700"/>
            <a:ext cx="8001000" cy="533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4343400"/>
            <a:ext cx="785495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452" name="Rectangle 380"/>
          <p:cNvSpPr>
            <a:spLocks noChangeArrowheads="1"/>
          </p:cNvSpPr>
          <p:nvPr/>
        </p:nvSpPr>
        <p:spPr bwMode="gray">
          <a:xfrm>
            <a:off x="5813425" y="557213"/>
            <a:ext cx="1460500" cy="1462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453" name="Rectangle 381" descr="01"/>
          <p:cNvSpPr>
            <a:spLocks noChangeArrowheads="1"/>
          </p:cNvSpPr>
          <p:nvPr/>
        </p:nvSpPr>
        <p:spPr bwMode="gray">
          <a:xfrm>
            <a:off x="2846388" y="2043113"/>
            <a:ext cx="1460500" cy="1462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455" name="Rectangle 383" descr="03"/>
          <p:cNvSpPr>
            <a:spLocks noChangeArrowheads="1"/>
          </p:cNvSpPr>
          <p:nvPr/>
        </p:nvSpPr>
        <p:spPr bwMode="gray">
          <a:xfrm>
            <a:off x="4330700" y="547688"/>
            <a:ext cx="1454150" cy="1470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pic>
        <p:nvPicPr>
          <p:cNvPr id="3496" name="Picture 424" descr="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0800"/>
            <a:ext cx="4495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6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63775B-F9E8-4469-B383-B5289E428E6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0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392A2C-03FE-4309-AC39-29C21844FF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50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529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1529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DD196-5161-4E02-872D-D218F810716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4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F084F-7072-402F-85ED-3C06E040A6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9FF90-D551-473C-B908-AE7F2D61E31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43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B3AC0D-9416-4F10-B635-091ED5CA451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1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EA3C5-274E-44F3-BE53-A6A4C84AD8C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98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450C67-1299-44A9-8288-37E5763B988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40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D4747-D3B0-4B31-9207-7A42833A8D2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5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E93EB5-28D5-46C4-A35A-25AA918CB5C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85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64353E-85A7-410E-B5FB-9BD83317A2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8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C7DB-4F8E-4E02-8798-D1DEC8B645B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80CC5-63DD-49F6-B228-6BA9AE073E4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0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8B685-974E-43E7-BFBF-1ACCE218B6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62FE-B7B9-4DC4-958C-B8901392D9B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7EB5-3BEE-41C6-A6FC-39AFD68620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9DA7-16BB-43B7-BB4E-FBFC347253D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4540A-2918-4F44-B4BA-D0056BA454C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6A90C6A9-0DEE-4729-B60D-762E80922E2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3800 w 3800"/>
              <a:gd name="T3" fmla="*/ 0 h 428"/>
              <a:gd name="T4" fmla="*/ 3456 w 3800"/>
              <a:gd name="T5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15000" y="648335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924800" y="647700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28B086B1-E75C-477C-9590-C9EB49684C6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733800" y="647700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066800"/>
            <a:ext cx="845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grpSp>
        <p:nvGrpSpPr>
          <p:cNvPr id="1215" name="Group 191"/>
          <p:cNvGrpSpPr>
            <a:grpSpLocks/>
          </p:cNvGrpSpPr>
          <p:nvPr/>
        </p:nvGrpSpPr>
        <p:grpSpPr bwMode="auto">
          <a:xfrm>
            <a:off x="304800" y="800100"/>
            <a:ext cx="8377238" cy="131763"/>
            <a:chOff x="192" y="498"/>
            <a:chExt cx="5376" cy="78"/>
          </a:xfrm>
        </p:grpSpPr>
        <p:grpSp>
          <p:nvGrpSpPr>
            <p:cNvPr id="1216" name="Group 192"/>
            <p:cNvGrpSpPr>
              <a:grpSpLocks/>
            </p:cNvGrpSpPr>
            <p:nvPr userDrawn="1"/>
          </p:nvGrpSpPr>
          <p:grpSpPr bwMode="auto">
            <a:xfrm>
              <a:off x="192" y="498"/>
              <a:ext cx="5376" cy="78"/>
              <a:chOff x="192" y="498"/>
              <a:chExt cx="5376" cy="78"/>
            </a:xfrm>
          </p:grpSpPr>
          <p:sp>
            <p:nvSpPr>
              <p:cNvPr id="1217" name="Rectangle 193"/>
              <p:cNvSpPr>
                <a:spLocks noChangeArrowheads="1"/>
              </p:cNvSpPr>
              <p:nvPr userDrawn="1"/>
            </p:nvSpPr>
            <p:spPr bwMode="gray">
              <a:xfrm>
                <a:off x="192" y="498"/>
                <a:ext cx="1488" cy="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" name="Line 194"/>
              <p:cNvSpPr>
                <a:spLocks noChangeShapeType="1"/>
              </p:cNvSpPr>
              <p:nvPr userDrawn="1"/>
            </p:nvSpPr>
            <p:spPr bwMode="gray">
              <a:xfrm>
                <a:off x="192" y="576"/>
                <a:ext cx="5376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219" name="Picture 195" descr="Untitled-4 copy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0" y="504"/>
              <a:ext cx="72" cy="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7" name="Rectangle 223"/>
          <p:cNvSpPr>
            <a:spLocks noChangeArrowheads="1"/>
          </p:cNvSpPr>
          <p:nvPr userDrawn="1"/>
        </p:nvSpPr>
        <p:spPr bwMode="gray">
          <a:xfrm>
            <a:off x="7762875" y="463550"/>
            <a:ext cx="450850" cy="444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48" name="Rectangle 224"/>
          <p:cNvSpPr>
            <a:spLocks noChangeArrowheads="1"/>
          </p:cNvSpPr>
          <p:nvPr userDrawn="1"/>
        </p:nvSpPr>
        <p:spPr bwMode="gray">
          <a:xfrm>
            <a:off x="8229600" y="0"/>
            <a:ext cx="450850" cy="444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49" name="Rectangle 225" descr="01"/>
          <p:cNvSpPr>
            <a:spLocks noChangeArrowheads="1"/>
          </p:cNvSpPr>
          <p:nvPr userDrawn="1"/>
        </p:nvSpPr>
        <p:spPr bwMode="gray">
          <a:xfrm>
            <a:off x="7762875" y="0"/>
            <a:ext cx="450850" cy="4445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50" name="Rectangle 226" descr="02"/>
          <p:cNvSpPr>
            <a:spLocks noChangeArrowheads="1"/>
          </p:cNvSpPr>
          <p:nvPr userDrawn="1"/>
        </p:nvSpPr>
        <p:spPr bwMode="gray">
          <a:xfrm>
            <a:off x="6831013" y="463550"/>
            <a:ext cx="450850" cy="4445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51" name="Rectangle 227" descr="03"/>
          <p:cNvSpPr>
            <a:spLocks noChangeArrowheads="1"/>
          </p:cNvSpPr>
          <p:nvPr userDrawn="1"/>
        </p:nvSpPr>
        <p:spPr bwMode="gray">
          <a:xfrm>
            <a:off x="7297738" y="463550"/>
            <a:ext cx="450850" cy="4445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252" name="Rectangle 228" descr="04"/>
          <p:cNvSpPr>
            <a:spLocks noChangeArrowheads="1"/>
          </p:cNvSpPr>
          <p:nvPr userDrawn="1"/>
        </p:nvSpPr>
        <p:spPr bwMode="gray">
          <a:xfrm>
            <a:off x="8229600" y="463550"/>
            <a:ext cx="450850" cy="4445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152400"/>
            <a:ext cx="6172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981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0429" y="1988840"/>
            <a:ext cx="7594873" cy="1470025"/>
          </a:xfrm>
        </p:spPr>
        <p:txBody>
          <a:bodyPr/>
          <a:lstStyle/>
          <a:p>
            <a:pPr algn="l"/>
            <a:r>
              <a:rPr lang="en-US" sz="2600" dirty="0" smtClean="0">
                <a:solidFill>
                  <a:schemeClr val="tx2"/>
                </a:solidFill>
              </a:rPr>
              <a:t>METABOLISMO Y NUTRICIÓN 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>TEMA VI: REGULACIÓN E INTEGRACIÓN DEL MATABOLISMO</a:t>
            </a:r>
            <a:endParaRPr 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832" y="3356992"/>
            <a:ext cx="5937478" cy="1051297"/>
          </a:xfrm>
        </p:spPr>
        <p:txBody>
          <a:bodyPr/>
          <a:lstStyle/>
          <a:p>
            <a:r>
              <a:rPr lang="es-ES_tradnl" sz="3200" b="1" dirty="0" smtClean="0">
                <a:solidFill>
                  <a:schemeClr val="bg1">
                    <a:lumMod val="75000"/>
                  </a:schemeClr>
                </a:solidFill>
              </a:rPr>
              <a:t>CO </a:t>
            </a:r>
            <a:r>
              <a:rPr lang="es-ES_tradnl" sz="3200" b="1" dirty="0" smtClean="0">
                <a:solidFill>
                  <a:schemeClr val="bg1">
                    <a:lumMod val="75000"/>
                  </a:schemeClr>
                </a:solidFill>
              </a:rPr>
              <a:t>13: </a:t>
            </a:r>
            <a:r>
              <a:rPr lang="es-ES_tradnl" sz="3200" b="1" dirty="0" smtClean="0">
                <a:solidFill>
                  <a:schemeClr val="bg1">
                    <a:lumMod val="75000"/>
                  </a:schemeClr>
                </a:solidFill>
              </a:rPr>
              <a:t>Adaptaciones </a:t>
            </a:r>
            <a:r>
              <a:rPr lang="es-ES_tradnl" sz="3200" b="1" dirty="0">
                <a:solidFill>
                  <a:schemeClr val="bg1">
                    <a:lumMod val="75000"/>
                  </a:schemeClr>
                </a:solidFill>
              </a:rPr>
              <a:t>metabólicas en condiciones específicas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6791" y="6237312"/>
            <a:ext cx="4608511" cy="493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FFFFFF"/>
                </a:solidFill>
              </a:rPr>
              <a:t>Profesor</a:t>
            </a:r>
            <a:r>
              <a:rPr lang="en-US" sz="2000" b="1" dirty="0" smtClean="0">
                <a:solidFill>
                  <a:srgbClr val="FFFFFF"/>
                </a:solidFill>
              </a:rPr>
              <a:t>: MSc. Gleymis Venet Cadet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7" name="Picture 7" descr="C:\Documents and Settings\Lidia\Escritorio\reg hormonal me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28718"/>
            <a:ext cx="23326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dirty="0" err="1" smtClean="0"/>
              <a:t>aerobio</a:t>
            </a:r>
            <a:endParaRPr lang="en-US" dirty="0"/>
          </a:p>
        </p:txBody>
      </p:sp>
      <p:grpSp>
        <p:nvGrpSpPr>
          <p:cNvPr id="95" name="Group 82"/>
          <p:cNvGrpSpPr>
            <a:grpSpLocks/>
          </p:cNvGrpSpPr>
          <p:nvPr/>
        </p:nvGrpSpPr>
        <p:grpSpPr bwMode="auto">
          <a:xfrm>
            <a:off x="7383560" y="3959386"/>
            <a:ext cx="1388641" cy="2699105"/>
            <a:chOff x="4333" y="1494"/>
            <a:chExt cx="975" cy="2005"/>
          </a:xfrm>
        </p:grpSpPr>
        <p:grpSp>
          <p:nvGrpSpPr>
            <p:cNvPr id="96" name="Group 22"/>
            <p:cNvGrpSpPr>
              <a:grpSpLocks/>
            </p:cNvGrpSpPr>
            <p:nvPr/>
          </p:nvGrpSpPr>
          <p:grpSpPr bwMode="auto">
            <a:xfrm>
              <a:off x="4760" y="2588"/>
              <a:ext cx="198" cy="911"/>
              <a:chOff x="4760" y="2588"/>
              <a:chExt cx="198" cy="911"/>
            </a:xfrm>
          </p:grpSpPr>
          <p:grpSp>
            <p:nvGrpSpPr>
              <p:cNvPr id="154" name="Group 14"/>
              <p:cNvGrpSpPr>
                <a:grpSpLocks/>
              </p:cNvGrpSpPr>
              <p:nvPr/>
            </p:nvGrpSpPr>
            <p:grpSpPr bwMode="auto">
              <a:xfrm>
                <a:off x="4760" y="2588"/>
                <a:ext cx="198" cy="784"/>
                <a:chOff x="4760" y="2588"/>
                <a:chExt cx="198" cy="784"/>
              </a:xfrm>
            </p:grpSpPr>
            <p:sp>
              <p:nvSpPr>
                <p:cNvPr id="162" name="Freeform 8"/>
                <p:cNvSpPr>
                  <a:spLocks/>
                </p:cNvSpPr>
                <p:nvPr/>
              </p:nvSpPr>
              <p:spPr bwMode="auto">
                <a:xfrm>
                  <a:off x="4760" y="2588"/>
                  <a:ext cx="198" cy="784"/>
                </a:xfrm>
                <a:custGeom>
                  <a:avLst/>
                  <a:gdLst>
                    <a:gd name="T0" fmla="*/ 68 w 198"/>
                    <a:gd name="T1" fmla="*/ 12 h 784"/>
                    <a:gd name="T2" fmla="*/ 32 w 198"/>
                    <a:gd name="T3" fmla="*/ 31 h 784"/>
                    <a:gd name="T4" fmla="*/ 12 w 198"/>
                    <a:gd name="T5" fmla="*/ 54 h 784"/>
                    <a:gd name="T6" fmla="*/ 0 w 198"/>
                    <a:gd name="T7" fmla="*/ 72 h 784"/>
                    <a:gd name="T8" fmla="*/ 7 w 198"/>
                    <a:gd name="T9" fmla="*/ 133 h 784"/>
                    <a:gd name="T10" fmla="*/ 20 w 198"/>
                    <a:gd name="T11" fmla="*/ 176 h 784"/>
                    <a:gd name="T12" fmla="*/ 28 w 198"/>
                    <a:gd name="T13" fmla="*/ 201 h 784"/>
                    <a:gd name="T14" fmla="*/ 29 w 198"/>
                    <a:gd name="T15" fmla="*/ 241 h 784"/>
                    <a:gd name="T16" fmla="*/ 29 w 198"/>
                    <a:gd name="T17" fmla="*/ 294 h 784"/>
                    <a:gd name="T18" fmla="*/ 30 w 198"/>
                    <a:gd name="T19" fmla="*/ 334 h 784"/>
                    <a:gd name="T20" fmla="*/ 30 w 198"/>
                    <a:gd name="T21" fmla="*/ 389 h 784"/>
                    <a:gd name="T22" fmla="*/ 35 w 198"/>
                    <a:gd name="T23" fmla="*/ 431 h 784"/>
                    <a:gd name="T24" fmla="*/ 27 w 198"/>
                    <a:gd name="T25" fmla="*/ 474 h 784"/>
                    <a:gd name="T26" fmla="*/ 13 w 198"/>
                    <a:gd name="T27" fmla="*/ 531 h 784"/>
                    <a:gd name="T28" fmla="*/ 16 w 198"/>
                    <a:gd name="T29" fmla="*/ 568 h 784"/>
                    <a:gd name="T30" fmla="*/ 27 w 198"/>
                    <a:gd name="T31" fmla="*/ 596 h 784"/>
                    <a:gd name="T32" fmla="*/ 34 w 198"/>
                    <a:gd name="T33" fmla="*/ 629 h 784"/>
                    <a:gd name="T34" fmla="*/ 39 w 198"/>
                    <a:gd name="T35" fmla="*/ 676 h 784"/>
                    <a:gd name="T36" fmla="*/ 36 w 198"/>
                    <a:gd name="T37" fmla="*/ 718 h 784"/>
                    <a:gd name="T38" fmla="*/ 31 w 198"/>
                    <a:gd name="T39" fmla="*/ 747 h 784"/>
                    <a:gd name="T40" fmla="*/ 48 w 198"/>
                    <a:gd name="T41" fmla="*/ 743 h 784"/>
                    <a:gd name="T42" fmla="*/ 67 w 198"/>
                    <a:gd name="T43" fmla="*/ 730 h 784"/>
                    <a:gd name="T44" fmla="*/ 92 w 198"/>
                    <a:gd name="T45" fmla="*/ 740 h 784"/>
                    <a:gd name="T46" fmla="*/ 99 w 198"/>
                    <a:gd name="T47" fmla="*/ 771 h 784"/>
                    <a:gd name="T48" fmla="*/ 109 w 198"/>
                    <a:gd name="T49" fmla="*/ 771 h 784"/>
                    <a:gd name="T50" fmla="*/ 106 w 198"/>
                    <a:gd name="T51" fmla="*/ 746 h 784"/>
                    <a:gd name="T52" fmla="*/ 97 w 198"/>
                    <a:gd name="T53" fmla="*/ 715 h 784"/>
                    <a:gd name="T54" fmla="*/ 101 w 198"/>
                    <a:gd name="T55" fmla="*/ 684 h 784"/>
                    <a:gd name="T56" fmla="*/ 113 w 198"/>
                    <a:gd name="T57" fmla="*/ 652 h 784"/>
                    <a:gd name="T58" fmla="*/ 134 w 198"/>
                    <a:gd name="T59" fmla="*/ 601 h 784"/>
                    <a:gd name="T60" fmla="*/ 152 w 198"/>
                    <a:gd name="T61" fmla="*/ 548 h 784"/>
                    <a:gd name="T62" fmla="*/ 158 w 198"/>
                    <a:gd name="T63" fmla="*/ 486 h 784"/>
                    <a:gd name="T64" fmla="*/ 153 w 198"/>
                    <a:gd name="T65" fmla="*/ 437 h 784"/>
                    <a:gd name="T66" fmla="*/ 145 w 198"/>
                    <a:gd name="T67" fmla="*/ 408 h 784"/>
                    <a:gd name="T68" fmla="*/ 136 w 198"/>
                    <a:gd name="T69" fmla="*/ 370 h 784"/>
                    <a:gd name="T70" fmla="*/ 140 w 198"/>
                    <a:gd name="T71" fmla="*/ 341 h 784"/>
                    <a:gd name="T72" fmla="*/ 143 w 198"/>
                    <a:gd name="T73" fmla="*/ 317 h 784"/>
                    <a:gd name="T74" fmla="*/ 145 w 198"/>
                    <a:gd name="T75" fmla="*/ 280 h 784"/>
                    <a:gd name="T76" fmla="*/ 158 w 198"/>
                    <a:gd name="T77" fmla="*/ 251 h 784"/>
                    <a:gd name="T78" fmla="*/ 175 w 198"/>
                    <a:gd name="T79" fmla="*/ 207 h 784"/>
                    <a:gd name="T80" fmla="*/ 188 w 198"/>
                    <a:gd name="T81" fmla="*/ 169 h 784"/>
                    <a:gd name="T82" fmla="*/ 196 w 198"/>
                    <a:gd name="T83" fmla="*/ 110 h 784"/>
                    <a:gd name="T84" fmla="*/ 194 w 198"/>
                    <a:gd name="T85" fmla="*/ 61 h 784"/>
                    <a:gd name="T86" fmla="*/ 192 w 198"/>
                    <a:gd name="T87" fmla="*/ 11 h 784"/>
                    <a:gd name="T88" fmla="*/ 153 w 198"/>
                    <a:gd name="T89" fmla="*/ 2 h 78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98"/>
                    <a:gd name="T136" fmla="*/ 0 h 784"/>
                    <a:gd name="T137" fmla="*/ 198 w 198"/>
                    <a:gd name="T138" fmla="*/ 784 h 78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98" h="784">
                      <a:moveTo>
                        <a:pt x="107" y="0"/>
                      </a:moveTo>
                      <a:lnTo>
                        <a:pt x="68" y="12"/>
                      </a:lnTo>
                      <a:lnTo>
                        <a:pt x="48" y="23"/>
                      </a:lnTo>
                      <a:lnTo>
                        <a:pt x="32" y="31"/>
                      </a:lnTo>
                      <a:lnTo>
                        <a:pt x="20" y="44"/>
                      </a:lnTo>
                      <a:lnTo>
                        <a:pt x="12" y="54"/>
                      </a:lnTo>
                      <a:lnTo>
                        <a:pt x="6" y="64"/>
                      </a:lnTo>
                      <a:lnTo>
                        <a:pt x="0" y="72"/>
                      </a:lnTo>
                      <a:lnTo>
                        <a:pt x="0" y="93"/>
                      </a:lnTo>
                      <a:lnTo>
                        <a:pt x="7" y="133"/>
                      </a:lnTo>
                      <a:lnTo>
                        <a:pt x="13" y="158"/>
                      </a:lnTo>
                      <a:lnTo>
                        <a:pt x="20" y="176"/>
                      </a:lnTo>
                      <a:lnTo>
                        <a:pt x="23" y="187"/>
                      </a:lnTo>
                      <a:lnTo>
                        <a:pt x="28" y="201"/>
                      </a:lnTo>
                      <a:lnTo>
                        <a:pt x="28" y="218"/>
                      </a:lnTo>
                      <a:lnTo>
                        <a:pt x="29" y="241"/>
                      </a:lnTo>
                      <a:lnTo>
                        <a:pt x="29" y="263"/>
                      </a:lnTo>
                      <a:lnTo>
                        <a:pt x="29" y="294"/>
                      </a:lnTo>
                      <a:lnTo>
                        <a:pt x="30" y="315"/>
                      </a:lnTo>
                      <a:lnTo>
                        <a:pt x="30" y="334"/>
                      </a:lnTo>
                      <a:lnTo>
                        <a:pt x="28" y="358"/>
                      </a:lnTo>
                      <a:lnTo>
                        <a:pt x="30" y="389"/>
                      </a:lnTo>
                      <a:lnTo>
                        <a:pt x="36" y="413"/>
                      </a:lnTo>
                      <a:lnTo>
                        <a:pt x="35" y="431"/>
                      </a:lnTo>
                      <a:lnTo>
                        <a:pt x="31" y="450"/>
                      </a:lnTo>
                      <a:lnTo>
                        <a:pt x="27" y="474"/>
                      </a:lnTo>
                      <a:lnTo>
                        <a:pt x="19" y="507"/>
                      </a:lnTo>
                      <a:lnTo>
                        <a:pt x="13" y="531"/>
                      </a:lnTo>
                      <a:lnTo>
                        <a:pt x="12" y="552"/>
                      </a:lnTo>
                      <a:lnTo>
                        <a:pt x="16" y="568"/>
                      </a:lnTo>
                      <a:lnTo>
                        <a:pt x="21" y="583"/>
                      </a:lnTo>
                      <a:lnTo>
                        <a:pt x="27" y="596"/>
                      </a:lnTo>
                      <a:lnTo>
                        <a:pt x="31" y="610"/>
                      </a:lnTo>
                      <a:lnTo>
                        <a:pt x="34" y="629"/>
                      </a:lnTo>
                      <a:lnTo>
                        <a:pt x="38" y="654"/>
                      </a:lnTo>
                      <a:lnTo>
                        <a:pt x="39" y="676"/>
                      </a:lnTo>
                      <a:lnTo>
                        <a:pt x="40" y="694"/>
                      </a:lnTo>
                      <a:lnTo>
                        <a:pt x="36" y="718"/>
                      </a:lnTo>
                      <a:lnTo>
                        <a:pt x="34" y="729"/>
                      </a:lnTo>
                      <a:lnTo>
                        <a:pt x="31" y="747"/>
                      </a:lnTo>
                      <a:lnTo>
                        <a:pt x="40" y="763"/>
                      </a:lnTo>
                      <a:lnTo>
                        <a:pt x="48" y="743"/>
                      </a:lnTo>
                      <a:lnTo>
                        <a:pt x="56" y="735"/>
                      </a:lnTo>
                      <a:lnTo>
                        <a:pt x="67" y="730"/>
                      </a:lnTo>
                      <a:lnTo>
                        <a:pt x="80" y="731"/>
                      </a:lnTo>
                      <a:lnTo>
                        <a:pt x="92" y="740"/>
                      </a:lnTo>
                      <a:lnTo>
                        <a:pt x="98" y="757"/>
                      </a:lnTo>
                      <a:lnTo>
                        <a:pt x="99" y="771"/>
                      </a:lnTo>
                      <a:lnTo>
                        <a:pt x="105" y="783"/>
                      </a:lnTo>
                      <a:lnTo>
                        <a:pt x="109" y="771"/>
                      </a:lnTo>
                      <a:lnTo>
                        <a:pt x="110" y="760"/>
                      </a:lnTo>
                      <a:lnTo>
                        <a:pt x="106" y="746"/>
                      </a:lnTo>
                      <a:lnTo>
                        <a:pt x="99" y="730"/>
                      </a:lnTo>
                      <a:lnTo>
                        <a:pt x="97" y="715"/>
                      </a:lnTo>
                      <a:lnTo>
                        <a:pt x="98" y="700"/>
                      </a:lnTo>
                      <a:lnTo>
                        <a:pt x="101" y="684"/>
                      </a:lnTo>
                      <a:lnTo>
                        <a:pt x="106" y="668"/>
                      </a:lnTo>
                      <a:lnTo>
                        <a:pt x="113" y="652"/>
                      </a:lnTo>
                      <a:lnTo>
                        <a:pt x="125" y="627"/>
                      </a:lnTo>
                      <a:lnTo>
                        <a:pt x="134" y="601"/>
                      </a:lnTo>
                      <a:lnTo>
                        <a:pt x="144" y="574"/>
                      </a:lnTo>
                      <a:lnTo>
                        <a:pt x="152" y="548"/>
                      </a:lnTo>
                      <a:lnTo>
                        <a:pt x="156" y="516"/>
                      </a:lnTo>
                      <a:lnTo>
                        <a:pt x="158" y="486"/>
                      </a:lnTo>
                      <a:lnTo>
                        <a:pt x="157" y="459"/>
                      </a:lnTo>
                      <a:lnTo>
                        <a:pt x="153" y="437"/>
                      </a:lnTo>
                      <a:lnTo>
                        <a:pt x="150" y="422"/>
                      </a:lnTo>
                      <a:lnTo>
                        <a:pt x="145" y="408"/>
                      </a:lnTo>
                      <a:lnTo>
                        <a:pt x="139" y="391"/>
                      </a:lnTo>
                      <a:lnTo>
                        <a:pt x="136" y="370"/>
                      </a:lnTo>
                      <a:lnTo>
                        <a:pt x="138" y="357"/>
                      </a:lnTo>
                      <a:lnTo>
                        <a:pt x="140" y="341"/>
                      </a:lnTo>
                      <a:lnTo>
                        <a:pt x="143" y="329"/>
                      </a:lnTo>
                      <a:lnTo>
                        <a:pt x="143" y="317"/>
                      </a:lnTo>
                      <a:lnTo>
                        <a:pt x="144" y="298"/>
                      </a:lnTo>
                      <a:lnTo>
                        <a:pt x="145" y="280"/>
                      </a:lnTo>
                      <a:lnTo>
                        <a:pt x="150" y="267"/>
                      </a:lnTo>
                      <a:lnTo>
                        <a:pt x="158" y="251"/>
                      </a:lnTo>
                      <a:lnTo>
                        <a:pt x="167" y="227"/>
                      </a:lnTo>
                      <a:lnTo>
                        <a:pt x="175" y="207"/>
                      </a:lnTo>
                      <a:lnTo>
                        <a:pt x="182" y="185"/>
                      </a:lnTo>
                      <a:lnTo>
                        <a:pt x="188" y="169"/>
                      </a:lnTo>
                      <a:lnTo>
                        <a:pt x="193" y="143"/>
                      </a:lnTo>
                      <a:lnTo>
                        <a:pt x="196" y="110"/>
                      </a:lnTo>
                      <a:lnTo>
                        <a:pt x="197" y="83"/>
                      </a:lnTo>
                      <a:lnTo>
                        <a:pt x="194" y="61"/>
                      </a:lnTo>
                      <a:lnTo>
                        <a:pt x="192" y="38"/>
                      </a:lnTo>
                      <a:lnTo>
                        <a:pt x="192" y="11"/>
                      </a:lnTo>
                      <a:lnTo>
                        <a:pt x="188" y="7"/>
                      </a:lnTo>
                      <a:lnTo>
                        <a:pt x="153" y="2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804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163" name="Freeform 9"/>
                <p:cNvSpPr>
                  <a:spLocks/>
                </p:cNvSpPr>
                <p:nvPr/>
              </p:nvSpPr>
              <p:spPr bwMode="auto">
                <a:xfrm>
                  <a:off x="4861" y="3088"/>
                  <a:ext cx="23" cy="118"/>
                </a:xfrm>
                <a:custGeom>
                  <a:avLst/>
                  <a:gdLst>
                    <a:gd name="T0" fmla="*/ 22 w 23"/>
                    <a:gd name="T1" fmla="*/ 0 h 118"/>
                    <a:gd name="T2" fmla="*/ 18 w 23"/>
                    <a:gd name="T3" fmla="*/ 35 h 118"/>
                    <a:gd name="T4" fmla="*/ 15 w 23"/>
                    <a:gd name="T5" fmla="*/ 54 h 118"/>
                    <a:gd name="T6" fmla="*/ 10 w 23"/>
                    <a:gd name="T7" fmla="*/ 75 h 118"/>
                    <a:gd name="T8" fmla="*/ 3 w 23"/>
                    <a:gd name="T9" fmla="*/ 90 h 118"/>
                    <a:gd name="T10" fmla="*/ 0 w 23"/>
                    <a:gd name="T11" fmla="*/ 96 h 118"/>
                    <a:gd name="T12" fmla="*/ 0 w 23"/>
                    <a:gd name="T13" fmla="*/ 110 h 118"/>
                    <a:gd name="T14" fmla="*/ 4 w 23"/>
                    <a:gd name="T15" fmla="*/ 117 h 118"/>
                    <a:gd name="T16" fmla="*/ 5 w 23"/>
                    <a:gd name="T17" fmla="*/ 116 h 118"/>
                    <a:gd name="T18" fmla="*/ 5 w 23"/>
                    <a:gd name="T19" fmla="*/ 103 h 118"/>
                    <a:gd name="T20" fmla="*/ 10 w 23"/>
                    <a:gd name="T21" fmla="*/ 91 h 118"/>
                    <a:gd name="T22" fmla="*/ 14 w 23"/>
                    <a:gd name="T23" fmla="*/ 72 h 118"/>
                    <a:gd name="T24" fmla="*/ 18 w 23"/>
                    <a:gd name="T25" fmla="*/ 50 h 118"/>
                    <a:gd name="T26" fmla="*/ 22 w 23"/>
                    <a:gd name="T27" fmla="*/ 0 h 1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3"/>
                    <a:gd name="T43" fmla="*/ 0 h 118"/>
                    <a:gd name="T44" fmla="*/ 23 w 23"/>
                    <a:gd name="T45" fmla="*/ 118 h 1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3" h="118">
                      <a:moveTo>
                        <a:pt x="22" y="0"/>
                      </a:moveTo>
                      <a:lnTo>
                        <a:pt x="18" y="35"/>
                      </a:lnTo>
                      <a:lnTo>
                        <a:pt x="15" y="54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0" y="96"/>
                      </a:lnTo>
                      <a:lnTo>
                        <a:pt x="0" y="110"/>
                      </a:lnTo>
                      <a:lnTo>
                        <a:pt x="4" y="117"/>
                      </a:lnTo>
                      <a:lnTo>
                        <a:pt x="5" y="116"/>
                      </a:lnTo>
                      <a:lnTo>
                        <a:pt x="5" y="103"/>
                      </a:lnTo>
                      <a:lnTo>
                        <a:pt x="10" y="91"/>
                      </a:lnTo>
                      <a:lnTo>
                        <a:pt x="14" y="72"/>
                      </a:lnTo>
                      <a:lnTo>
                        <a:pt x="18" y="5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8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164" name="Freeform 10"/>
                <p:cNvSpPr>
                  <a:spLocks/>
                </p:cNvSpPr>
                <p:nvPr/>
              </p:nvSpPr>
              <p:spPr bwMode="auto">
                <a:xfrm>
                  <a:off x="4818" y="2916"/>
                  <a:ext cx="45" cy="100"/>
                </a:xfrm>
                <a:custGeom>
                  <a:avLst/>
                  <a:gdLst>
                    <a:gd name="T0" fmla="*/ 3 w 45"/>
                    <a:gd name="T1" fmla="*/ 0 h 100"/>
                    <a:gd name="T2" fmla="*/ 0 w 45"/>
                    <a:gd name="T3" fmla="*/ 14 h 100"/>
                    <a:gd name="T4" fmla="*/ 5 w 45"/>
                    <a:gd name="T5" fmla="*/ 20 h 100"/>
                    <a:gd name="T6" fmla="*/ 8 w 45"/>
                    <a:gd name="T7" fmla="*/ 26 h 100"/>
                    <a:gd name="T8" fmla="*/ 8 w 45"/>
                    <a:gd name="T9" fmla="*/ 43 h 100"/>
                    <a:gd name="T10" fmla="*/ 8 w 45"/>
                    <a:gd name="T11" fmla="*/ 59 h 100"/>
                    <a:gd name="T12" fmla="*/ 13 w 45"/>
                    <a:gd name="T13" fmla="*/ 71 h 100"/>
                    <a:gd name="T14" fmla="*/ 18 w 45"/>
                    <a:gd name="T15" fmla="*/ 95 h 100"/>
                    <a:gd name="T16" fmla="*/ 20 w 45"/>
                    <a:gd name="T17" fmla="*/ 98 h 100"/>
                    <a:gd name="T18" fmla="*/ 27 w 45"/>
                    <a:gd name="T19" fmla="*/ 99 h 100"/>
                    <a:gd name="T20" fmla="*/ 28 w 45"/>
                    <a:gd name="T21" fmla="*/ 82 h 100"/>
                    <a:gd name="T22" fmla="*/ 33 w 45"/>
                    <a:gd name="T23" fmla="*/ 76 h 100"/>
                    <a:gd name="T24" fmla="*/ 43 w 45"/>
                    <a:gd name="T25" fmla="*/ 66 h 100"/>
                    <a:gd name="T26" fmla="*/ 44 w 45"/>
                    <a:gd name="T27" fmla="*/ 61 h 100"/>
                    <a:gd name="T28" fmla="*/ 30 w 45"/>
                    <a:gd name="T29" fmla="*/ 69 h 100"/>
                    <a:gd name="T30" fmla="*/ 21 w 45"/>
                    <a:gd name="T31" fmla="*/ 80 h 100"/>
                    <a:gd name="T32" fmla="*/ 15 w 45"/>
                    <a:gd name="T33" fmla="*/ 85 h 100"/>
                    <a:gd name="T34" fmla="*/ 14 w 45"/>
                    <a:gd name="T35" fmla="*/ 67 h 100"/>
                    <a:gd name="T36" fmla="*/ 11 w 45"/>
                    <a:gd name="T37" fmla="*/ 51 h 100"/>
                    <a:gd name="T38" fmla="*/ 13 w 45"/>
                    <a:gd name="T39" fmla="*/ 36 h 100"/>
                    <a:gd name="T40" fmla="*/ 19 w 45"/>
                    <a:gd name="T41" fmla="*/ 29 h 100"/>
                    <a:gd name="T42" fmla="*/ 13 w 45"/>
                    <a:gd name="T43" fmla="*/ 24 h 100"/>
                    <a:gd name="T44" fmla="*/ 3 w 45"/>
                    <a:gd name="T45" fmla="*/ 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5"/>
                    <a:gd name="T70" fmla="*/ 0 h 100"/>
                    <a:gd name="T71" fmla="*/ 45 w 45"/>
                    <a:gd name="T72" fmla="*/ 100 h 1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5" h="100">
                      <a:moveTo>
                        <a:pt x="3" y="0"/>
                      </a:moveTo>
                      <a:lnTo>
                        <a:pt x="0" y="14"/>
                      </a:lnTo>
                      <a:lnTo>
                        <a:pt x="5" y="20"/>
                      </a:lnTo>
                      <a:lnTo>
                        <a:pt x="8" y="26"/>
                      </a:lnTo>
                      <a:lnTo>
                        <a:pt x="8" y="43"/>
                      </a:lnTo>
                      <a:lnTo>
                        <a:pt x="8" y="59"/>
                      </a:lnTo>
                      <a:lnTo>
                        <a:pt x="13" y="71"/>
                      </a:lnTo>
                      <a:lnTo>
                        <a:pt x="18" y="95"/>
                      </a:lnTo>
                      <a:lnTo>
                        <a:pt x="20" y="98"/>
                      </a:lnTo>
                      <a:lnTo>
                        <a:pt x="27" y="99"/>
                      </a:lnTo>
                      <a:lnTo>
                        <a:pt x="28" y="82"/>
                      </a:lnTo>
                      <a:lnTo>
                        <a:pt x="33" y="76"/>
                      </a:lnTo>
                      <a:lnTo>
                        <a:pt x="43" y="66"/>
                      </a:lnTo>
                      <a:lnTo>
                        <a:pt x="44" y="61"/>
                      </a:lnTo>
                      <a:lnTo>
                        <a:pt x="30" y="69"/>
                      </a:lnTo>
                      <a:lnTo>
                        <a:pt x="21" y="80"/>
                      </a:lnTo>
                      <a:lnTo>
                        <a:pt x="15" y="85"/>
                      </a:lnTo>
                      <a:lnTo>
                        <a:pt x="14" y="67"/>
                      </a:lnTo>
                      <a:lnTo>
                        <a:pt x="11" y="51"/>
                      </a:lnTo>
                      <a:lnTo>
                        <a:pt x="13" y="36"/>
                      </a:lnTo>
                      <a:lnTo>
                        <a:pt x="19" y="29"/>
                      </a:lnTo>
                      <a:lnTo>
                        <a:pt x="13" y="24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8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165" name="Freeform 11"/>
                <p:cNvSpPr>
                  <a:spLocks/>
                </p:cNvSpPr>
                <p:nvPr/>
              </p:nvSpPr>
              <p:spPr bwMode="auto">
                <a:xfrm>
                  <a:off x="4870" y="2884"/>
                  <a:ext cx="22" cy="79"/>
                </a:xfrm>
                <a:custGeom>
                  <a:avLst/>
                  <a:gdLst>
                    <a:gd name="T0" fmla="*/ 15 w 22"/>
                    <a:gd name="T1" fmla="*/ 0 h 79"/>
                    <a:gd name="T2" fmla="*/ 21 w 22"/>
                    <a:gd name="T3" fmla="*/ 14 h 79"/>
                    <a:gd name="T4" fmla="*/ 15 w 22"/>
                    <a:gd name="T5" fmla="*/ 32 h 79"/>
                    <a:gd name="T6" fmla="*/ 5 w 22"/>
                    <a:gd name="T7" fmla="*/ 44 h 79"/>
                    <a:gd name="T8" fmla="*/ 0 w 22"/>
                    <a:gd name="T9" fmla="*/ 54 h 79"/>
                    <a:gd name="T10" fmla="*/ 4 w 22"/>
                    <a:gd name="T11" fmla="*/ 56 h 79"/>
                    <a:gd name="T12" fmla="*/ 5 w 22"/>
                    <a:gd name="T13" fmla="*/ 66 h 79"/>
                    <a:gd name="T14" fmla="*/ 7 w 22"/>
                    <a:gd name="T15" fmla="*/ 78 h 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9"/>
                    <a:gd name="T26" fmla="*/ 22 w 22"/>
                    <a:gd name="T27" fmla="*/ 79 h 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9">
                      <a:moveTo>
                        <a:pt x="15" y="0"/>
                      </a:moveTo>
                      <a:lnTo>
                        <a:pt x="21" y="14"/>
                      </a:lnTo>
                      <a:lnTo>
                        <a:pt x="15" y="32"/>
                      </a:lnTo>
                      <a:lnTo>
                        <a:pt x="5" y="44"/>
                      </a:lnTo>
                      <a:lnTo>
                        <a:pt x="0" y="54"/>
                      </a:lnTo>
                      <a:lnTo>
                        <a:pt x="4" y="56"/>
                      </a:lnTo>
                      <a:lnTo>
                        <a:pt x="5" y="66"/>
                      </a:lnTo>
                      <a:lnTo>
                        <a:pt x="7" y="78"/>
                      </a:lnTo>
                    </a:path>
                  </a:pathLst>
                </a:custGeom>
                <a:noFill/>
                <a:ln w="12700" cap="rnd">
                  <a:solidFill>
                    <a:srgbClr val="804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166" name="Freeform 12"/>
                <p:cNvSpPr>
                  <a:spLocks/>
                </p:cNvSpPr>
                <p:nvPr/>
              </p:nvSpPr>
              <p:spPr bwMode="auto">
                <a:xfrm>
                  <a:off x="4826" y="2590"/>
                  <a:ext cx="116" cy="293"/>
                </a:xfrm>
                <a:custGeom>
                  <a:avLst/>
                  <a:gdLst>
                    <a:gd name="T0" fmla="*/ 68 w 116"/>
                    <a:gd name="T1" fmla="*/ 270 h 293"/>
                    <a:gd name="T2" fmla="*/ 57 w 116"/>
                    <a:gd name="T3" fmla="*/ 259 h 293"/>
                    <a:gd name="T4" fmla="*/ 49 w 116"/>
                    <a:gd name="T5" fmla="*/ 257 h 293"/>
                    <a:gd name="T6" fmla="*/ 37 w 116"/>
                    <a:gd name="T7" fmla="*/ 259 h 293"/>
                    <a:gd name="T8" fmla="*/ 32 w 116"/>
                    <a:gd name="T9" fmla="*/ 263 h 293"/>
                    <a:gd name="T10" fmla="*/ 22 w 116"/>
                    <a:gd name="T11" fmla="*/ 273 h 293"/>
                    <a:gd name="T12" fmla="*/ 13 w 116"/>
                    <a:gd name="T13" fmla="*/ 285 h 293"/>
                    <a:gd name="T14" fmla="*/ 4 w 116"/>
                    <a:gd name="T15" fmla="*/ 292 h 293"/>
                    <a:gd name="T16" fmla="*/ 0 w 116"/>
                    <a:gd name="T17" fmla="*/ 292 h 293"/>
                    <a:gd name="T18" fmla="*/ 0 w 116"/>
                    <a:gd name="T19" fmla="*/ 285 h 293"/>
                    <a:gd name="T20" fmla="*/ 8 w 116"/>
                    <a:gd name="T21" fmla="*/ 280 h 293"/>
                    <a:gd name="T22" fmla="*/ 15 w 116"/>
                    <a:gd name="T23" fmla="*/ 267 h 293"/>
                    <a:gd name="T24" fmla="*/ 24 w 116"/>
                    <a:gd name="T25" fmla="*/ 247 h 293"/>
                    <a:gd name="T26" fmla="*/ 32 w 116"/>
                    <a:gd name="T27" fmla="*/ 231 h 293"/>
                    <a:gd name="T28" fmla="*/ 33 w 116"/>
                    <a:gd name="T29" fmla="*/ 210 h 293"/>
                    <a:gd name="T30" fmla="*/ 35 w 116"/>
                    <a:gd name="T31" fmla="*/ 217 h 293"/>
                    <a:gd name="T32" fmla="*/ 37 w 116"/>
                    <a:gd name="T33" fmla="*/ 237 h 293"/>
                    <a:gd name="T34" fmla="*/ 41 w 116"/>
                    <a:gd name="T35" fmla="*/ 237 h 293"/>
                    <a:gd name="T36" fmla="*/ 54 w 116"/>
                    <a:gd name="T37" fmla="*/ 227 h 293"/>
                    <a:gd name="T38" fmla="*/ 65 w 116"/>
                    <a:gd name="T39" fmla="*/ 211 h 293"/>
                    <a:gd name="T40" fmla="*/ 74 w 116"/>
                    <a:gd name="T41" fmla="*/ 191 h 293"/>
                    <a:gd name="T42" fmla="*/ 84 w 116"/>
                    <a:gd name="T43" fmla="*/ 169 h 293"/>
                    <a:gd name="T44" fmla="*/ 89 w 116"/>
                    <a:gd name="T45" fmla="*/ 152 h 293"/>
                    <a:gd name="T46" fmla="*/ 93 w 116"/>
                    <a:gd name="T47" fmla="*/ 134 h 293"/>
                    <a:gd name="T48" fmla="*/ 95 w 116"/>
                    <a:gd name="T49" fmla="*/ 114 h 293"/>
                    <a:gd name="T50" fmla="*/ 98 w 116"/>
                    <a:gd name="T51" fmla="*/ 91 h 293"/>
                    <a:gd name="T52" fmla="*/ 96 w 116"/>
                    <a:gd name="T53" fmla="*/ 75 h 293"/>
                    <a:gd name="T54" fmla="*/ 94 w 116"/>
                    <a:gd name="T55" fmla="*/ 54 h 293"/>
                    <a:gd name="T56" fmla="*/ 89 w 116"/>
                    <a:gd name="T57" fmla="*/ 36 h 293"/>
                    <a:gd name="T58" fmla="*/ 83 w 116"/>
                    <a:gd name="T59" fmla="*/ 23 h 293"/>
                    <a:gd name="T60" fmla="*/ 73 w 116"/>
                    <a:gd name="T61" fmla="*/ 14 h 293"/>
                    <a:gd name="T62" fmla="*/ 60 w 116"/>
                    <a:gd name="T63" fmla="*/ 6 h 293"/>
                    <a:gd name="T64" fmla="*/ 49 w 116"/>
                    <a:gd name="T65" fmla="*/ 0 h 293"/>
                    <a:gd name="T66" fmla="*/ 65 w 116"/>
                    <a:gd name="T67" fmla="*/ 0 h 293"/>
                    <a:gd name="T68" fmla="*/ 87 w 116"/>
                    <a:gd name="T69" fmla="*/ 0 h 293"/>
                    <a:gd name="T70" fmla="*/ 106 w 116"/>
                    <a:gd name="T71" fmla="*/ 4 h 293"/>
                    <a:gd name="T72" fmla="*/ 114 w 116"/>
                    <a:gd name="T73" fmla="*/ 4 h 293"/>
                    <a:gd name="T74" fmla="*/ 112 w 116"/>
                    <a:gd name="T75" fmla="*/ 23 h 293"/>
                    <a:gd name="T76" fmla="*/ 112 w 116"/>
                    <a:gd name="T77" fmla="*/ 42 h 293"/>
                    <a:gd name="T78" fmla="*/ 114 w 116"/>
                    <a:gd name="T79" fmla="*/ 57 h 293"/>
                    <a:gd name="T80" fmla="*/ 115 w 116"/>
                    <a:gd name="T81" fmla="*/ 79 h 293"/>
                    <a:gd name="T82" fmla="*/ 115 w 116"/>
                    <a:gd name="T83" fmla="*/ 98 h 293"/>
                    <a:gd name="T84" fmla="*/ 114 w 116"/>
                    <a:gd name="T85" fmla="*/ 119 h 293"/>
                    <a:gd name="T86" fmla="*/ 111 w 116"/>
                    <a:gd name="T87" fmla="*/ 148 h 293"/>
                    <a:gd name="T88" fmla="*/ 104 w 116"/>
                    <a:gd name="T89" fmla="*/ 174 h 293"/>
                    <a:gd name="T90" fmla="*/ 98 w 116"/>
                    <a:gd name="T91" fmla="*/ 191 h 293"/>
                    <a:gd name="T92" fmla="*/ 92 w 116"/>
                    <a:gd name="T93" fmla="*/ 208 h 293"/>
                    <a:gd name="T94" fmla="*/ 84 w 116"/>
                    <a:gd name="T95" fmla="*/ 225 h 293"/>
                    <a:gd name="T96" fmla="*/ 79 w 116"/>
                    <a:gd name="T97" fmla="*/ 239 h 293"/>
                    <a:gd name="T98" fmla="*/ 70 w 116"/>
                    <a:gd name="T99" fmla="*/ 254 h 293"/>
                    <a:gd name="T100" fmla="*/ 68 w 116"/>
                    <a:gd name="T101" fmla="*/ 270 h 29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6"/>
                    <a:gd name="T154" fmla="*/ 0 h 293"/>
                    <a:gd name="T155" fmla="*/ 116 w 116"/>
                    <a:gd name="T156" fmla="*/ 293 h 29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6" h="293">
                      <a:moveTo>
                        <a:pt x="68" y="270"/>
                      </a:moveTo>
                      <a:lnTo>
                        <a:pt x="57" y="259"/>
                      </a:lnTo>
                      <a:lnTo>
                        <a:pt x="49" y="257"/>
                      </a:lnTo>
                      <a:lnTo>
                        <a:pt x="37" y="259"/>
                      </a:lnTo>
                      <a:lnTo>
                        <a:pt x="32" y="263"/>
                      </a:lnTo>
                      <a:lnTo>
                        <a:pt x="22" y="273"/>
                      </a:lnTo>
                      <a:lnTo>
                        <a:pt x="13" y="285"/>
                      </a:lnTo>
                      <a:lnTo>
                        <a:pt x="4" y="292"/>
                      </a:lnTo>
                      <a:lnTo>
                        <a:pt x="0" y="292"/>
                      </a:lnTo>
                      <a:lnTo>
                        <a:pt x="0" y="285"/>
                      </a:lnTo>
                      <a:lnTo>
                        <a:pt x="8" y="280"/>
                      </a:lnTo>
                      <a:lnTo>
                        <a:pt x="15" y="267"/>
                      </a:lnTo>
                      <a:lnTo>
                        <a:pt x="24" y="247"/>
                      </a:lnTo>
                      <a:lnTo>
                        <a:pt x="32" y="231"/>
                      </a:lnTo>
                      <a:lnTo>
                        <a:pt x="33" y="210"/>
                      </a:lnTo>
                      <a:lnTo>
                        <a:pt x="35" y="217"/>
                      </a:lnTo>
                      <a:lnTo>
                        <a:pt x="37" y="237"/>
                      </a:lnTo>
                      <a:lnTo>
                        <a:pt x="41" y="237"/>
                      </a:lnTo>
                      <a:lnTo>
                        <a:pt x="54" y="227"/>
                      </a:lnTo>
                      <a:lnTo>
                        <a:pt x="65" y="211"/>
                      </a:lnTo>
                      <a:lnTo>
                        <a:pt x="74" y="191"/>
                      </a:lnTo>
                      <a:lnTo>
                        <a:pt x="84" y="169"/>
                      </a:lnTo>
                      <a:lnTo>
                        <a:pt x="89" y="152"/>
                      </a:lnTo>
                      <a:lnTo>
                        <a:pt x="93" y="134"/>
                      </a:lnTo>
                      <a:lnTo>
                        <a:pt x="95" y="114"/>
                      </a:lnTo>
                      <a:lnTo>
                        <a:pt x="98" y="91"/>
                      </a:lnTo>
                      <a:lnTo>
                        <a:pt x="96" y="75"/>
                      </a:lnTo>
                      <a:lnTo>
                        <a:pt x="94" y="54"/>
                      </a:lnTo>
                      <a:lnTo>
                        <a:pt x="89" y="36"/>
                      </a:lnTo>
                      <a:lnTo>
                        <a:pt x="83" y="23"/>
                      </a:lnTo>
                      <a:lnTo>
                        <a:pt x="73" y="14"/>
                      </a:lnTo>
                      <a:lnTo>
                        <a:pt x="60" y="6"/>
                      </a:lnTo>
                      <a:lnTo>
                        <a:pt x="49" y="0"/>
                      </a:lnTo>
                      <a:lnTo>
                        <a:pt x="65" y="0"/>
                      </a:lnTo>
                      <a:lnTo>
                        <a:pt x="87" y="0"/>
                      </a:lnTo>
                      <a:lnTo>
                        <a:pt x="106" y="4"/>
                      </a:lnTo>
                      <a:lnTo>
                        <a:pt x="114" y="4"/>
                      </a:lnTo>
                      <a:lnTo>
                        <a:pt x="112" y="23"/>
                      </a:lnTo>
                      <a:lnTo>
                        <a:pt x="112" y="42"/>
                      </a:lnTo>
                      <a:lnTo>
                        <a:pt x="114" y="57"/>
                      </a:lnTo>
                      <a:lnTo>
                        <a:pt x="115" y="79"/>
                      </a:lnTo>
                      <a:lnTo>
                        <a:pt x="115" y="98"/>
                      </a:lnTo>
                      <a:lnTo>
                        <a:pt x="114" y="119"/>
                      </a:lnTo>
                      <a:lnTo>
                        <a:pt x="111" y="148"/>
                      </a:lnTo>
                      <a:lnTo>
                        <a:pt x="104" y="174"/>
                      </a:lnTo>
                      <a:lnTo>
                        <a:pt x="98" y="191"/>
                      </a:lnTo>
                      <a:lnTo>
                        <a:pt x="92" y="208"/>
                      </a:lnTo>
                      <a:lnTo>
                        <a:pt x="84" y="225"/>
                      </a:lnTo>
                      <a:lnTo>
                        <a:pt x="79" y="239"/>
                      </a:lnTo>
                      <a:lnTo>
                        <a:pt x="70" y="254"/>
                      </a:lnTo>
                      <a:lnTo>
                        <a:pt x="68" y="270"/>
                      </a:lnTo>
                    </a:path>
                  </a:pathLst>
                </a:custGeom>
                <a:solidFill>
                  <a:srgbClr val="8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167" name="Freeform 13"/>
                <p:cNvSpPr>
                  <a:spLocks/>
                </p:cNvSpPr>
                <p:nvPr/>
              </p:nvSpPr>
              <p:spPr bwMode="auto">
                <a:xfrm>
                  <a:off x="4823" y="3069"/>
                  <a:ext cx="12" cy="137"/>
                </a:xfrm>
                <a:custGeom>
                  <a:avLst/>
                  <a:gdLst>
                    <a:gd name="T0" fmla="*/ 2 w 12"/>
                    <a:gd name="T1" fmla="*/ 0 h 137"/>
                    <a:gd name="T2" fmla="*/ 6 w 12"/>
                    <a:gd name="T3" fmla="*/ 32 h 137"/>
                    <a:gd name="T4" fmla="*/ 6 w 12"/>
                    <a:gd name="T5" fmla="*/ 52 h 137"/>
                    <a:gd name="T6" fmla="*/ 4 w 12"/>
                    <a:gd name="T7" fmla="*/ 73 h 137"/>
                    <a:gd name="T8" fmla="*/ 1 w 12"/>
                    <a:gd name="T9" fmla="*/ 96 h 137"/>
                    <a:gd name="T10" fmla="*/ 0 w 12"/>
                    <a:gd name="T11" fmla="*/ 108 h 137"/>
                    <a:gd name="T12" fmla="*/ 0 w 12"/>
                    <a:gd name="T13" fmla="*/ 136 h 137"/>
                    <a:gd name="T14" fmla="*/ 2 w 12"/>
                    <a:gd name="T15" fmla="*/ 107 h 137"/>
                    <a:gd name="T16" fmla="*/ 5 w 12"/>
                    <a:gd name="T17" fmla="*/ 85 h 137"/>
                    <a:gd name="T18" fmla="*/ 9 w 12"/>
                    <a:gd name="T19" fmla="*/ 60 h 137"/>
                    <a:gd name="T20" fmla="*/ 11 w 12"/>
                    <a:gd name="T21" fmla="*/ 42 h 137"/>
                    <a:gd name="T22" fmla="*/ 10 w 12"/>
                    <a:gd name="T23" fmla="*/ 16 h 137"/>
                    <a:gd name="T24" fmla="*/ 2 w 12"/>
                    <a:gd name="T25" fmla="*/ 0 h 13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37"/>
                    <a:gd name="T41" fmla="*/ 12 w 12"/>
                    <a:gd name="T42" fmla="*/ 137 h 13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37">
                      <a:moveTo>
                        <a:pt x="2" y="0"/>
                      </a:moveTo>
                      <a:lnTo>
                        <a:pt x="6" y="32"/>
                      </a:lnTo>
                      <a:lnTo>
                        <a:pt x="6" y="52"/>
                      </a:lnTo>
                      <a:lnTo>
                        <a:pt x="4" y="73"/>
                      </a:lnTo>
                      <a:lnTo>
                        <a:pt x="1" y="96"/>
                      </a:lnTo>
                      <a:lnTo>
                        <a:pt x="0" y="108"/>
                      </a:lnTo>
                      <a:lnTo>
                        <a:pt x="0" y="136"/>
                      </a:lnTo>
                      <a:lnTo>
                        <a:pt x="2" y="107"/>
                      </a:lnTo>
                      <a:lnTo>
                        <a:pt x="5" y="85"/>
                      </a:lnTo>
                      <a:lnTo>
                        <a:pt x="9" y="60"/>
                      </a:lnTo>
                      <a:lnTo>
                        <a:pt x="11" y="42"/>
                      </a:lnTo>
                      <a:lnTo>
                        <a:pt x="1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</p:grpSp>
          <p:grpSp>
            <p:nvGrpSpPr>
              <p:cNvPr id="155" name="Group 21"/>
              <p:cNvGrpSpPr>
                <a:grpSpLocks/>
              </p:cNvGrpSpPr>
              <p:nvPr/>
            </p:nvGrpSpPr>
            <p:grpSpPr bwMode="auto">
              <a:xfrm>
                <a:off x="4770" y="3316"/>
                <a:ext cx="127" cy="183"/>
                <a:chOff x="4770" y="3316"/>
                <a:chExt cx="127" cy="183"/>
              </a:xfrm>
            </p:grpSpPr>
            <p:grpSp>
              <p:nvGrpSpPr>
                <p:cNvPr id="156" name="Group 19"/>
                <p:cNvGrpSpPr>
                  <a:grpSpLocks/>
                </p:cNvGrpSpPr>
                <p:nvPr/>
              </p:nvGrpSpPr>
              <p:grpSpPr bwMode="auto">
                <a:xfrm>
                  <a:off x="4770" y="3316"/>
                  <a:ext cx="127" cy="183"/>
                  <a:chOff x="4770" y="3316"/>
                  <a:chExt cx="127" cy="183"/>
                </a:xfrm>
              </p:grpSpPr>
              <p:sp>
                <p:nvSpPr>
                  <p:cNvPr id="158" name="Freeform 15"/>
                  <p:cNvSpPr>
                    <a:spLocks/>
                  </p:cNvSpPr>
                  <p:nvPr/>
                </p:nvSpPr>
                <p:spPr bwMode="auto">
                  <a:xfrm>
                    <a:off x="4771" y="3381"/>
                    <a:ext cx="126" cy="118"/>
                  </a:xfrm>
                  <a:custGeom>
                    <a:avLst/>
                    <a:gdLst>
                      <a:gd name="T0" fmla="*/ 0 w 126"/>
                      <a:gd name="T1" fmla="*/ 53 h 118"/>
                      <a:gd name="T2" fmla="*/ 2 w 126"/>
                      <a:gd name="T3" fmla="*/ 65 h 118"/>
                      <a:gd name="T4" fmla="*/ 7 w 126"/>
                      <a:gd name="T5" fmla="*/ 71 h 118"/>
                      <a:gd name="T6" fmla="*/ 16 w 126"/>
                      <a:gd name="T7" fmla="*/ 74 h 118"/>
                      <a:gd name="T8" fmla="*/ 22 w 126"/>
                      <a:gd name="T9" fmla="*/ 76 h 118"/>
                      <a:gd name="T10" fmla="*/ 34 w 126"/>
                      <a:gd name="T11" fmla="*/ 76 h 118"/>
                      <a:gd name="T12" fmla="*/ 40 w 126"/>
                      <a:gd name="T13" fmla="*/ 79 h 118"/>
                      <a:gd name="T14" fmla="*/ 40 w 126"/>
                      <a:gd name="T15" fmla="*/ 85 h 118"/>
                      <a:gd name="T16" fmla="*/ 38 w 126"/>
                      <a:gd name="T17" fmla="*/ 90 h 118"/>
                      <a:gd name="T18" fmla="*/ 35 w 126"/>
                      <a:gd name="T19" fmla="*/ 96 h 118"/>
                      <a:gd name="T20" fmla="*/ 35 w 126"/>
                      <a:gd name="T21" fmla="*/ 104 h 118"/>
                      <a:gd name="T22" fmla="*/ 40 w 126"/>
                      <a:gd name="T23" fmla="*/ 110 h 118"/>
                      <a:gd name="T24" fmla="*/ 44 w 126"/>
                      <a:gd name="T25" fmla="*/ 115 h 118"/>
                      <a:gd name="T26" fmla="*/ 55 w 126"/>
                      <a:gd name="T27" fmla="*/ 117 h 118"/>
                      <a:gd name="T28" fmla="*/ 66 w 126"/>
                      <a:gd name="T29" fmla="*/ 117 h 118"/>
                      <a:gd name="T30" fmla="*/ 78 w 126"/>
                      <a:gd name="T31" fmla="*/ 116 h 118"/>
                      <a:gd name="T32" fmla="*/ 87 w 126"/>
                      <a:gd name="T33" fmla="*/ 114 h 118"/>
                      <a:gd name="T34" fmla="*/ 97 w 126"/>
                      <a:gd name="T35" fmla="*/ 110 h 118"/>
                      <a:gd name="T36" fmla="*/ 106 w 126"/>
                      <a:gd name="T37" fmla="*/ 102 h 118"/>
                      <a:gd name="T38" fmla="*/ 110 w 126"/>
                      <a:gd name="T39" fmla="*/ 93 h 118"/>
                      <a:gd name="T40" fmla="*/ 114 w 126"/>
                      <a:gd name="T41" fmla="*/ 79 h 118"/>
                      <a:gd name="T42" fmla="*/ 117 w 126"/>
                      <a:gd name="T43" fmla="*/ 73 h 118"/>
                      <a:gd name="T44" fmla="*/ 121 w 126"/>
                      <a:gd name="T45" fmla="*/ 63 h 118"/>
                      <a:gd name="T46" fmla="*/ 124 w 126"/>
                      <a:gd name="T47" fmla="*/ 54 h 118"/>
                      <a:gd name="T48" fmla="*/ 125 w 126"/>
                      <a:gd name="T49" fmla="*/ 41 h 118"/>
                      <a:gd name="T50" fmla="*/ 123 w 126"/>
                      <a:gd name="T51" fmla="*/ 33 h 118"/>
                      <a:gd name="T52" fmla="*/ 96 w 126"/>
                      <a:gd name="T53" fmla="*/ 4 h 118"/>
                      <a:gd name="T54" fmla="*/ 59 w 126"/>
                      <a:gd name="T55" fmla="*/ 0 h 118"/>
                      <a:gd name="T56" fmla="*/ 17 w 126"/>
                      <a:gd name="T57" fmla="*/ 17 h 118"/>
                      <a:gd name="T58" fmla="*/ 1 w 126"/>
                      <a:gd name="T59" fmla="*/ 37 h 118"/>
                      <a:gd name="T60" fmla="*/ 0 w 126"/>
                      <a:gd name="T61" fmla="*/ 53 h 11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26"/>
                      <a:gd name="T94" fmla="*/ 0 h 118"/>
                      <a:gd name="T95" fmla="*/ 126 w 126"/>
                      <a:gd name="T96" fmla="*/ 118 h 11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26" h="118">
                        <a:moveTo>
                          <a:pt x="0" y="53"/>
                        </a:moveTo>
                        <a:lnTo>
                          <a:pt x="2" y="65"/>
                        </a:lnTo>
                        <a:lnTo>
                          <a:pt x="7" y="71"/>
                        </a:lnTo>
                        <a:lnTo>
                          <a:pt x="16" y="74"/>
                        </a:lnTo>
                        <a:lnTo>
                          <a:pt x="22" y="76"/>
                        </a:lnTo>
                        <a:lnTo>
                          <a:pt x="34" y="76"/>
                        </a:lnTo>
                        <a:lnTo>
                          <a:pt x="40" y="79"/>
                        </a:lnTo>
                        <a:lnTo>
                          <a:pt x="40" y="85"/>
                        </a:lnTo>
                        <a:lnTo>
                          <a:pt x="38" y="90"/>
                        </a:lnTo>
                        <a:lnTo>
                          <a:pt x="35" y="96"/>
                        </a:lnTo>
                        <a:lnTo>
                          <a:pt x="35" y="104"/>
                        </a:lnTo>
                        <a:lnTo>
                          <a:pt x="40" y="110"/>
                        </a:lnTo>
                        <a:lnTo>
                          <a:pt x="44" y="115"/>
                        </a:lnTo>
                        <a:lnTo>
                          <a:pt x="55" y="117"/>
                        </a:lnTo>
                        <a:lnTo>
                          <a:pt x="66" y="117"/>
                        </a:lnTo>
                        <a:lnTo>
                          <a:pt x="78" y="116"/>
                        </a:lnTo>
                        <a:lnTo>
                          <a:pt x="87" y="114"/>
                        </a:lnTo>
                        <a:lnTo>
                          <a:pt x="97" y="110"/>
                        </a:lnTo>
                        <a:lnTo>
                          <a:pt x="106" y="102"/>
                        </a:lnTo>
                        <a:lnTo>
                          <a:pt x="110" y="93"/>
                        </a:lnTo>
                        <a:lnTo>
                          <a:pt x="114" y="79"/>
                        </a:lnTo>
                        <a:lnTo>
                          <a:pt x="117" y="73"/>
                        </a:lnTo>
                        <a:lnTo>
                          <a:pt x="121" y="63"/>
                        </a:lnTo>
                        <a:lnTo>
                          <a:pt x="124" y="54"/>
                        </a:lnTo>
                        <a:lnTo>
                          <a:pt x="125" y="41"/>
                        </a:lnTo>
                        <a:lnTo>
                          <a:pt x="123" y="33"/>
                        </a:lnTo>
                        <a:lnTo>
                          <a:pt x="96" y="4"/>
                        </a:lnTo>
                        <a:lnTo>
                          <a:pt x="59" y="0"/>
                        </a:lnTo>
                        <a:lnTo>
                          <a:pt x="17" y="17"/>
                        </a:lnTo>
                        <a:lnTo>
                          <a:pt x="1" y="37"/>
                        </a:lnTo>
                        <a:lnTo>
                          <a:pt x="0" y="53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159" name="Freeform 16"/>
                  <p:cNvSpPr>
                    <a:spLocks/>
                  </p:cNvSpPr>
                  <p:nvPr/>
                </p:nvSpPr>
                <p:spPr bwMode="auto">
                  <a:xfrm>
                    <a:off x="4770" y="3316"/>
                    <a:ext cx="125" cy="119"/>
                  </a:xfrm>
                  <a:custGeom>
                    <a:avLst/>
                    <a:gdLst>
                      <a:gd name="T0" fmla="*/ 3 w 125"/>
                      <a:gd name="T1" fmla="*/ 118 h 119"/>
                      <a:gd name="T2" fmla="*/ 0 w 125"/>
                      <a:gd name="T3" fmla="*/ 111 h 119"/>
                      <a:gd name="T4" fmla="*/ 3 w 125"/>
                      <a:gd name="T5" fmla="*/ 101 h 119"/>
                      <a:gd name="T6" fmla="*/ 8 w 125"/>
                      <a:gd name="T7" fmla="*/ 91 h 119"/>
                      <a:gd name="T8" fmla="*/ 13 w 125"/>
                      <a:gd name="T9" fmla="*/ 83 h 119"/>
                      <a:gd name="T10" fmla="*/ 17 w 125"/>
                      <a:gd name="T11" fmla="*/ 74 h 119"/>
                      <a:gd name="T12" fmla="*/ 20 w 125"/>
                      <a:gd name="T13" fmla="*/ 63 h 119"/>
                      <a:gd name="T14" fmla="*/ 19 w 125"/>
                      <a:gd name="T15" fmla="*/ 51 h 119"/>
                      <a:gd name="T16" fmla="*/ 22 w 125"/>
                      <a:gd name="T17" fmla="*/ 42 h 119"/>
                      <a:gd name="T18" fmla="*/ 29 w 125"/>
                      <a:gd name="T19" fmla="*/ 34 h 119"/>
                      <a:gd name="T20" fmla="*/ 34 w 125"/>
                      <a:gd name="T21" fmla="*/ 19 h 119"/>
                      <a:gd name="T22" fmla="*/ 41 w 125"/>
                      <a:gd name="T23" fmla="*/ 8 h 119"/>
                      <a:gd name="T24" fmla="*/ 51 w 125"/>
                      <a:gd name="T25" fmla="*/ 2 h 119"/>
                      <a:gd name="T26" fmla="*/ 59 w 125"/>
                      <a:gd name="T27" fmla="*/ 0 h 119"/>
                      <a:gd name="T28" fmla="*/ 70 w 125"/>
                      <a:gd name="T29" fmla="*/ 1 h 119"/>
                      <a:gd name="T30" fmla="*/ 76 w 125"/>
                      <a:gd name="T31" fmla="*/ 4 h 119"/>
                      <a:gd name="T32" fmla="*/ 83 w 125"/>
                      <a:gd name="T33" fmla="*/ 11 h 119"/>
                      <a:gd name="T34" fmla="*/ 86 w 125"/>
                      <a:gd name="T35" fmla="*/ 18 h 119"/>
                      <a:gd name="T36" fmla="*/ 91 w 125"/>
                      <a:gd name="T37" fmla="*/ 28 h 119"/>
                      <a:gd name="T38" fmla="*/ 91 w 125"/>
                      <a:gd name="T39" fmla="*/ 44 h 119"/>
                      <a:gd name="T40" fmla="*/ 96 w 125"/>
                      <a:gd name="T41" fmla="*/ 52 h 119"/>
                      <a:gd name="T42" fmla="*/ 98 w 125"/>
                      <a:gd name="T43" fmla="*/ 57 h 119"/>
                      <a:gd name="T44" fmla="*/ 102 w 125"/>
                      <a:gd name="T45" fmla="*/ 62 h 119"/>
                      <a:gd name="T46" fmla="*/ 108 w 125"/>
                      <a:gd name="T47" fmla="*/ 67 h 119"/>
                      <a:gd name="T48" fmla="*/ 114 w 125"/>
                      <a:gd name="T49" fmla="*/ 71 h 119"/>
                      <a:gd name="T50" fmla="*/ 120 w 125"/>
                      <a:gd name="T51" fmla="*/ 78 h 119"/>
                      <a:gd name="T52" fmla="*/ 122 w 125"/>
                      <a:gd name="T53" fmla="*/ 85 h 119"/>
                      <a:gd name="T54" fmla="*/ 124 w 125"/>
                      <a:gd name="T55" fmla="*/ 94 h 119"/>
                      <a:gd name="T56" fmla="*/ 124 w 125"/>
                      <a:gd name="T57" fmla="*/ 100 h 119"/>
                      <a:gd name="T58" fmla="*/ 116 w 125"/>
                      <a:gd name="T59" fmla="*/ 91 h 119"/>
                      <a:gd name="T60" fmla="*/ 105 w 125"/>
                      <a:gd name="T61" fmla="*/ 85 h 119"/>
                      <a:gd name="T62" fmla="*/ 92 w 125"/>
                      <a:gd name="T63" fmla="*/ 81 h 119"/>
                      <a:gd name="T64" fmla="*/ 77 w 125"/>
                      <a:gd name="T65" fmla="*/ 79 h 119"/>
                      <a:gd name="T66" fmla="*/ 59 w 125"/>
                      <a:gd name="T67" fmla="*/ 81 h 119"/>
                      <a:gd name="T68" fmla="*/ 43 w 125"/>
                      <a:gd name="T69" fmla="*/ 87 h 119"/>
                      <a:gd name="T70" fmla="*/ 32 w 125"/>
                      <a:gd name="T71" fmla="*/ 92 h 119"/>
                      <a:gd name="T72" fmla="*/ 21 w 125"/>
                      <a:gd name="T73" fmla="*/ 99 h 119"/>
                      <a:gd name="T74" fmla="*/ 9 w 125"/>
                      <a:gd name="T75" fmla="*/ 107 h 119"/>
                      <a:gd name="T76" fmla="*/ 3 w 125"/>
                      <a:gd name="T77" fmla="*/ 118 h 119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25"/>
                      <a:gd name="T118" fmla="*/ 0 h 119"/>
                      <a:gd name="T119" fmla="*/ 125 w 125"/>
                      <a:gd name="T120" fmla="*/ 119 h 119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25" h="119">
                        <a:moveTo>
                          <a:pt x="3" y="118"/>
                        </a:moveTo>
                        <a:lnTo>
                          <a:pt x="0" y="111"/>
                        </a:lnTo>
                        <a:lnTo>
                          <a:pt x="3" y="101"/>
                        </a:lnTo>
                        <a:lnTo>
                          <a:pt x="8" y="91"/>
                        </a:lnTo>
                        <a:lnTo>
                          <a:pt x="13" y="83"/>
                        </a:lnTo>
                        <a:lnTo>
                          <a:pt x="17" y="74"/>
                        </a:lnTo>
                        <a:lnTo>
                          <a:pt x="20" y="63"/>
                        </a:lnTo>
                        <a:lnTo>
                          <a:pt x="19" y="51"/>
                        </a:lnTo>
                        <a:lnTo>
                          <a:pt x="22" y="42"/>
                        </a:lnTo>
                        <a:lnTo>
                          <a:pt x="29" y="34"/>
                        </a:lnTo>
                        <a:lnTo>
                          <a:pt x="34" y="19"/>
                        </a:lnTo>
                        <a:lnTo>
                          <a:pt x="41" y="8"/>
                        </a:lnTo>
                        <a:lnTo>
                          <a:pt x="51" y="2"/>
                        </a:lnTo>
                        <a:lnTo>
                          <a:pt x="59" y="0"/>
                        </a:lnTo>
                        <a:lnTo>
                          <a:pt x="70" y="1"/>
                        </a:lnTo>
                        <a:lnTo>
                          <a:pt x="76" y="4"/>
                        </a:lnTo>
                        <a:lnTo>
                          <a:pt x="83" y="11"/>
                        </a:lnTo>
                        <a:lnTo>
                          <a:pt x="86" y="18"/>
                        </a:lnTo>
                        <a:lnTo>
                          <a:pt x="91" y="28"/>
                        </a:lnTo>
                        <a:lnTo>
                          <a:pt x="91" y="44"/>
                        </a:lnTo>
                        <a:lnTo>
                          <a:pt x="96" y="52"/>
                        </a:lnTo>
                        <a:lnTo>
                          <a:pt x="98" y="57"/>
                        </a:lnTo>
                        <a:lnTo>
                          <a:pt x="102" y="62"/>
                        </a:lnTo>
                        <a:lnTo>
                          <a:pt x="108" y="67"/>
                        </a:lnTo>
                        <a:lnTo>
                          <a:pt x="114" y="71"/>
                        </a:lnTo>
                        <a:lnTo>
                          <a:pt x="120" y="78"/>
                        </a:lnTo>
                        <a:lnTo>
                          <a:pt x="122" y="85"/>
                        </a:lnTo>
                        <a:lnTo>
                          <a:pt x="124" y="94"/>
                        </a:lnTo>
                        <a:lnTo>
                          <a:pt x="124" y="100"/>
                        </a:lnTo>
                        <a:lnTo>
                          <a:pt x="116" y="91"/>
                        </a:lnTo>
                        <a:lnTo>
                          <a:pt x="105" y="85"/>
                        </a:lnTo>
                        <a:lnTo>
                          <a:pt x="92" y="81"/>
                        </a:lnTo>
                        <a:lnTo>
                          <a:pt x="77" y="79"/>
                        </a:lnTo>
                        <a:lnTo>
                          <a:pt x="59" y="81"/>
                        </a:lnTo>
                        <a:lnTo>
                          <a:pt x="43" y="87"/>
                        </a:lnTo>
                        <a:lnTo>
                          <a:pt x="32" y="92"/>
                        </a:lnTo>
                        <a:lnTo>
                          <a:pt x="21" y="99"/>
                        </a:lnTo>
                        <a:lnTo>
                          <a:pt x="9" y="107"/>
                        </a:lnTo>
                        <a:lnTo>
                          <a:pt x="3" y="118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160" name="Freeform 17"/>
                  <p:cNvSpPr>
                    <a:spLocks/>
                  </p:cNvSpPr>
                  <p:nvPr/>
                </p:nvSpPr>
                <p:spPr bwMode="auto">
                  <a:xfrm>
                    <a:off x="4779" y="3404"/>
                    <a:ext cx="106" cy="83"/>
                  </a:xfrm>
                  <a:custGeom>
                    <a:avLst/>
                    <a:gdLst>
                      <a:gd name="T0" fmla="*/ 29 w 106"/>
                      <a:gd name="T1" fmla="*/ 8 h 83"/>
                      <a:gd name="T2" fmla="*/ 13 w 106"/>
                      <a:gd name="T3" fmla="*/ 18 h 83"/>
                      <a:gd name="T4" fmla="*/ 0 w 106"/>
                      <a:gd name="T5" fmla="*/ 30 h 83"/>
                      <a:gd name="T6" fmla="*/ 2 w 106"/>
                      <a:gd name="T7" fmla="*/ 36 h 83"/>
                      <a:gd name="T8" fmla="*/ 13 w 106"/>
                      <a:gd name="T9" fmla="*/ 30 h 83"/>
                      <a:gd name="T10" fmla="*/ 37 w 106"/>
                      <a:gd name="T11" fmla="*/ 24 h 83"/>
                      <a:gd name="T12" fmla="*/ 38 w 106"/>
                      <a:gd name="T13" fmla="*/ 32 h 83"/>
                      <a:gd name="T14" fmla="*/ 24 w 106"/>
                      <a:gd name="T15" fmla="*/ 36 h 83"/>
                      <a:gd name="T16" fmla="*/ 7 w 106"/>
                      <a:gd name="T17" fmla="*/ 41 h 83"/>
                      <a:gd name="T18" fmla="*/ 18 w 106"/>
                      <a:gd name="T19" fmla="*/ 45 h 83"/>
                      <a:gd name="T20" fmla="*/ 26 w 106"/>
                      <a:gd name="T21" fmla="*/ 44 h 83"/>
                      <a:gd name="T22" fmla="*/ 43 w 106"/>
                      <a:gd name="T23" fmla="*/ 40 h 83"/>
                      <a:gd name="T24" fmla="*/ 46 w 106"/>
                      <a:gd name="T25" fmla="*/ 49 h 83"/>
                      <a:gd name="T26" fmla="*/ 42 w 106"/>
                      <a:gd name="T27" fmla="*/ 60 h 83"/>
                      <a:gd name="T28" fmla="*/ 33 w 106"/>
                      <a:gd name="T29" fmla="*/ 64 h 83"/>
                      <a:gd name="T30" fmla="*/ 31 w 106"/>
                      <a:gd name="T31" fmla="*/ 68 h 83"/>
                      <a:gd name="T32" fmla="*/ 31 w 106"/>
                      <a:gd name="T33" fmla="*/ 74 h 83"/>
                      <a:gd name="T34" fmla="*/ 49 w 106"/>
                      <a:gd name="T35" fmla="*/ 71 h 83"/>
                      <a:gd name="T36" fmla="*/ 49 w 106"/>
                      <a:gd name="T37" fmla="*/ 77 h 83"/>
                      <a:gd name="T38" fmla="*/ 34 w 106"/>
                      <a:gd name="T39" fmla="*/ 77 h 83"/>
                      <a:gd name="T40" fmla="*/ 38 w 106"/>
                      <a:gd name="T41" fmla="*/ 79 h 83"/>
                      <a:gd name="T42" fmla="*/ 50 w 106"/>
                      <a:gd name="T43" fmla="*/ 82 h 83"/>
                      <a:gd name="T44" fmla="*/ 66 w 106"/>
                      <a:gd name="T45" fmla="*/ 80 h 83"/>
                      <a:gd name="T46" fmla="*/ 76 w 106"/>
                      <a:gd name="T47" fmla="*/ 78 h 83"/>
                      <a:gd name="T48" fmla="*/ 84 w 106"/>
                      <a:gd name="T49" fmla="*/ 74 h 83"/>
                      <a:gd name="T50" fmla="*/ 72 w 106"/>
                      <a:gd name="T51" fmla="*/ 75 h 83"/>
                      <a:gd name="T52" fmla="*/ 72 w 106"/>
                      <a:gd name="T53" fmla="*/ 70 h 83"/>
                      <a:gd name="T54" fmla="*/ 88 w 106"/>
                      <a:gd name="T55" fmla="*/ 70 h 83"/>
                      <a:gd name="T56" fmla="*/ 92 w 106"/>
                      <a:gd name="T57" fmla="*/ 65 h 83"/>
                      <a:gd name="T58" fmla="*/ 91 w 106"/>
                      <a:gd name="T59" fmla="*/ 59 h 83"/>
                      <a:gd name="T60" fmla="*/ 83 w 106"/>
                      <a:gd name="T61" fmla="*/ 58 h 83"/>
                      <a:gd name="T62" fmla="*/ 83 w 106"/>
                      <a:gd name="T63" fmla="*/ 49 h 83"/>
                      <a:gd name="T64" fmla="*/ 84 w 106"/>
                      <a:gd name="T65" fmla="*/ 39 h 83"/>
                      <a:gd name="T66" fmla="*/ 99 w 106"/>
                      <a:gd name="T67" fmla="*/ 39 h 83"/>
                      <a:gd name="T68" fmla="*/ 103 w 106"/>
                      <a:gd name="T69" fmla="*/ 31 h 83"/>
                      <a:gd name="T70" fmla="*/ 92 w 106"/>
                      <a:gd name="T71" fmla="*/ 30 h 83"/>
                      <a:gd name="T72" fmla="*/ 81 w 106"/>
                      <a:gd name="T73" fmla="*/ 30 h 83"/>
                      <a:gd name="T74" fmla="*/ 82 w 106"/>
                      <a:gd name="T75" fmla="*/ 22 h 83"/>
                      <a:gd name="T76" fmla="*/ 90 w 106"/>
                      <a:gd name="T77" fmla="*/ 21 h 83"/>
                      <a:gd name="T78" fmla="*/ 105 w 106"/>
                      <a:gd name="T79" fmla="*/ 24 h 83"/>
                      <a:gd name="T80" fmla="*/ 100 w 106"/>
                      <a:gd name="T81" fmla="*/ 14 h 83"/>
                      <a:gd name="T82" fmla="*/ 88 w 106"/>
                      <a:gd name="T83" fmla="*/ 6 h 83"/>
                      <a:gd name="T84" fmla="*/ 68 w 106"/>
                      <a:gd name="T85" fmla="*/ 0 h 83"/>
                      <a:gd name="T86" fmla="*/ 52 w 106"/>
                      <a:gd name="T87" fmla="*/ 0 h 83"/>
                      <a:gd name="T88" fmla="*/ 29 w 106"/>
                      <a:gd name="T89" fmla="*/ 8 h 8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6"/>
                      <a:gd name="T136" fmla="*/ 0 h 83"/>
                      <a:gd name="T137" fmla="*/ 106 w 106"/>
                      <a:gd name="T138" fmla="*/ 83 h 8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6" h="83">
                        <a:moveTo>
                          <a:pt x="29" y="8"/>
                        </a:moveTo>
                        <a:lnTo>
                          <a:pt x="13" y="18"/>
                        </a:lnTo>
                        <a:lnTo>
                          <a:pt x="0" y="30"/>
                        </a:lnTo>
                        <a:lnTo>
                          <a:pt x="2" y="36"/>
                        </a:lnTo>
                        <a:lnTo>
                          <a:pt x="13" y="30"/>
                        </a:lnTo>
                        <a:lnTo>
                          <a:pt x="37" y="24"/>
                        </a:lnTo>
                        <a:lnTo>
                          <a:pt x="38" y="32"/>
                        </a:lnTo>
                        <a:lnTo>
                          <a:pt x="24" y="36"/>
                        </a:lnTo>
                        <a:lnTo>
                          <a:pt x="7" y="41"/>
                        </a:lnTo>
                        <a:lnTo>
                          <a:pt x="18" y="45"/>
                        </a:lnTo>
                        <a:lnTo>
                          <a:pt x="26" y="44"/>
                        </a:lnTo>
                        <a:lnTo>
                          <a:pt x="43" y="40"/>
                        </a:lnTo>
                        <a:lnTo>
                          <a:pt x="46" y="49"/>
                        </a:lnTo>
                        <a:lnTo>
                          <a:pt x="42" y="60"/>
                        </a:lnTo>
                        <a:lnTo>
                          <a:pt x="33" y="64"/>
                        </a:lnTo>
                        <a:lnTo>
                          <a:pt x="31" y="68"/>
                        </a:lnTo>
                        <a:lnTo>
                          <a:pt x="31" y="74"/>
                        </a:lnTo>
                        <a:lnTo>
                          <a:pt x="49" y="71"/>
                        </a:lnTo>
                        <a:lnTo>
                          <a:pt x="49" y="77"/>
                        </a:lnTo>
                        <a:lnTo>
                          <a:pt x="34" y="77"/>
                        </a:lnTo>
                        <a:lnTo>
                          <a:pt x="38" y="79"/>
                        </a:lnTo>
                        <a:lnTo>
                          <a:pt x="50" y="82"/>
                        </a:lnTo>
                        <a:lnTo>
                          <a:pt x="66" y="80"/>
                        </a:lnTo>
                        <a:lnTo>
                          <a:pt x="76" y="78"/>
                        </a:lnTo>
                        <a:lnTo>
                          <a:pt x="84" y="74"/>
                        </a:lnTo>
                        <a:lnTo>
                          <a:pt x="72" y="75"/>
                        </a:lnTo>
                        <a:lnTo>
                          <a:pt x="72" y="70"/>
                        </a:lnTo>
                        <a:lnTo>
                          <a:pt x="88" y="70"/>
                        </a:lnTo>
                        <a:lnTo>
                          <a:pt x="92" y="65"/>
                        </a:lnTo>
                        <a:lnTo>
                          <a:pt x="91" y="59"/>
                        </a:lnTo>
                        <a:lnTo>
                          <a:pt x="83" y="58"/>
                        </a:lnTo>
                        <a:lnTo>
                          <a:pt x="83" y="49"/>
                        </a:lnTo>
                        <a:lnTo>
                          <a:pt x="84" y="39"/>
                        </a:lnTo>
                        <a:lnTo>
                          <a:pt x="99" y="39"/>
                        </a:lnTo>
                        <a:lnTo>
                          <a:pt x="103" y="31"/>
                        </a:lnTo>
                        <a:lnTo>
                          <a:pt x="92" y="30"/>
                        </a:lnTo>
                        <a:lnTo>
                          <a:pt x="81" y="30"/>
                        </a:lnTo>
                        <a:lnTo>
                          <a:pt x="82" y="22"/>
                        </a:lnTo>
                        <a:lnTo>
                          <a:pt x="90" y="21"/>
                        </a:lnTo>
                        <a:lnTo>
                          <a:pt x="105" y="24"/>
                        </a:lnTo>
                        <a:lnTo>
                          <a:pt x="100" y="14"/>
                        </a:lnTo>
                        <a:lnTo>
                          <a:pt x="88" y="6"/>
                        </a:lnTo>
                        <a:lnTo>
                          <a:pt x="68" y="0"/>
                        </a:lnTo>
                        <a:lnTo>
                          <a:pt x="52" y="0"/>
                        </a:lnTo>
                        <a:lnTo>
                          <a:pt x="29" y="8"/>
                        </a:lnTo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161" name="Freeform 18"/>
                  <p:cNvSpPr>
                    <a:spLocks/>
                  </p:cNvSpPr>
                  <p:nvPr/>
                </p:nvSpPr>
                <p:spPr bwMode="auto">
                  <a:xfrm>
                    <a:off x="4770" y="3376"/>
                    <a:ext cx="125" cy="59"/>
                  </a:xfrm>
                  <a:custGeom>
                    <a:avLst/>
                    <a:gdLst>
                      <a:gd name="T0" fmla="*/ 74 w 125"/>
                      <a:gd name="T1" fmla="*/ 1 h 59"/>
                      <a:gd name="T2" fmla="*/ 65 w 125"/>
                      <a:gd name="T3" fmla="*/ 0 h 59"/>
                      <a:gd name="T4" fmla="*/ 50 w 125"/>
                      <a:gd name="T5" fmla="*/ 2 h 59"/>
                      <a:gd name="T6" fmla="*/ 40 w 125"/>
                      <a:gd name="T7" fmla="*/ 7 h 59"/>
                      <a:gd name="T8" fmla="*/ 38 w 125"/>
                      <a:gd name="T9" fmla="*/ 12 h 59"/>
                      <a:gd name="T10" fmla="*/ 38 w 125"/>
                      <a:gd name="T11" fmla="*/ 20 h 59"/>
                      <a:gd name="T12" fmla="*/ 22 w 125"/>
                      <a:gd name="T13" fmla="*/ 27 h 59"/>
                      <a:gd name="T14" fmla="*/ 16 w 125"/>
                      <a:gd name="T15" fmla="*/ 34 h 59"/>
                      <a:gd name="T16" fmla="*/ 10 w 125"/>
                      <a:gd name="T17" fmla="*/ 39 h 59"/>
                      <a:gd name="T18" fmla="*/ 6 w 125"/>
                      <a:gd name="T19" fmla="*/ 45 h 59"/>
                      <a:gd name="T20" fmla="*/ 0 w 125"/>
                      <a:gd name="T21" fmla="*/ 53 h 59"/>
                      <a:gd name="T22" fmla="*/ 1 w 125"/>
                      <a:gd name="T23" fmla="*/ 58 h 59"/>
                      <a:gd name="T24" fmla="*/ 8 w 125"/>
                      <a:gd name="T25" fmla="*/ 47 h 59"/>
                      <a:gd name="T26" fmla="*/ 25 w 125"/>
                      <a:gd name="T27" fmla="*/ 37 h 59"/>
                      <a:gd name="T28" fmla="*/ 41 w 125"/>
                      <a:gd name="T29" fmla="*/ 28 h 59"/>
                      <a:gd name="T30" fmla="*/ 50 w 125"/>
                      <a:gd name="T31" fmla="*/ 24 h 59"/>
                      <a:gd name="T32" fmla="*/ 65 w 125"/>
                      <a:gd name="T33" fmla="*/ 21 h 59"/>
                      <a:gd name="T34" fmla="*/ 77 w 125"/>
                      <a:gd name="T35" fmla="*/ 20 h 59"/>
                      <a:gd name="T36" fmla="*/ 84 w 125"/>
                      <a:gd name="T37" fmla="*/ 20 h 59"/>
                      <a:gd name="T38" fmla="*/ 97 w 125"/>
                      <a:gd name="T39" fmla="*/ 22 h 59"/>
                      <a:gd name="T40" fmla="*/ 107 w 125"/>
                      <a:gd name="T41" fmla="*/ 26 h 59"/>
                      <a:gd name="T42" fmla="*/ 116 w 125"/>
                      <a:gd name="T43" fmla="*/ 31 h 59"/>
                      <a:gd name="T44" fmla="*/ 124 w 125"/>
                      <a:gd name="T45" fmla="*/ 39 h 59"/>
                      <a:gd name="T46" fmla="*/ 123 w 125"/>
                      <a:gd name="T47" fmla="*/ 30 h 59"/>
                      <a:gd name="T48" fmla="*/ 116 w 125"/>
                      <a:gd name="T49" fmla="*/ 22 h 59"/>
                      <a:gd name="T50" fmla="*/ 107 w 125"/>
                      <a:gd name="T51" fmla="*/ 17 h 59"/>
                      <a:gd name="T52" fmla="*/ 99 w 125"/>
                      <a:gd name="T53" fmla="*/ 14 h 59"/>
                      <a:gd name="T54" fmla="*/ 88 w 125"/>
                      <a:gd name="T55" fmla="*/ 12 h 59"/>
                      <a:gd name="T56" fmla="*/ 82 w 125"/>
                      <a:gd name="T57" fmla="*/ 11 h 59"/>
                      <a:gd name="T58" fmla="*/ 74 w 125"/>
                      <a:gd name="T59" fmla="*/ 1 h 59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25"/>
                      <a:gd name="T91" fmla="*/ 0 h 59"/>
                      <a:gd name="T92" fmla="*/ 125 w 125"/>
                      <a:gd name="T93" fmla="*/ 59 h 59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25" h="59">
                        <a:moveTo>
                          <a:pt x="74" y="1"/>
                        </a:moveTo>
                        <a:lnTo>
                          <a:pt x="65" y="0"/>
                        </a:lnTo>
                        <a:lnTo>
                          <a:pt x="50" y="2"/>
                        </a:lnTo>
                        <a:lnTo>
                          <a:pt x="40" y="7"/>
                        </a:lnTo>
                        <a:lnTo>
                          <a:pt x="38" y="12"/>
                        </a:lnTo>
                        <a:lnTo>
                          <a:pt x="38" y="20"/>
                        </a:lnTo>
                        <a:lnTo>
                          <a:pt x="22" y="27"/>
                        </a:lnTo>
                        <a:lnTo>
                          <a:pt x="16" y="34"/>
                        </a:lnTo>
                        <a:lnTo>
                          <a:pt x="10" y="39"/>
                        </a:lnTo>
                        <a:lnTo>
                          <a:pt x="6" y="45"/>
                        </a:lnTo>
                        <a:lnTo>
                          <a:pt x="0" y="53"/>
                        </a:lnTo>
                        <a:lnTo>
                          <a:pt x="1" y="58"/>
                        </a:lnTo>
                        <a:lnTo>
                          <a:pt x="8" y="47"/>
                        </a:lnTo>
                        <a:lnTo>
                          <a:pt x="25" y="37"/>
                        </a:lnTo>
                        <a:lnTo>
                          <a:pt x="41" y="28"/>
                        </a:lnTo>
                        <a:lnTo>
                          <a:pt x="50" y="24"/>
                        </a:lnTo>
                        <a:lnTo>
                          <a:pt x="65" y="21"/>
                        </a:lnTo>
                        <a:lnTo>
                          <a:pt x="77" y="20"/>
                        </a:lnTo>
                        <a:lnTo>
                          <a:pt x="84" y="20"/>
                        </a:lnTo>
                        <a:lnTo>
                          <a:pt x="97" y="22"/>
                        </a:lnTo>
                        <a:lnTo>
                          <a:pt x="107" y="26"/>
                        </a:lnTo>
                        <a:lnTo>
                          <a:pt x="116" y="31"/>
                        </a:lnTo>
                        <a:lnTo>
                          <a:pt x="124" y="39"/>
                        </a:lnTo>
                        <a:lnTo>
                          <a:pt x="123" y="30"/>
                        </a:lnTo>
                        <a:lnTo>
                          <a:pt x="116" y="22"/>
                        </a:lnTo>
                        <a:lnTo>
                          <a:pt x="107" y="17"/>
                        </a:lnTo>
                        <a:lnTo>
                          <a:pt x="99" y="14"/>
                        </a:lnTo>
                        <a:lnTo>
                          <a:pt x="88" y="12"/>
                        </a:lnTo>
                        <a:lnTo>
                          <a:pt x="82" y="11"/>
                        </a:lnTo>
                        <a:lnTo>
                          <a:pt x="74" y="1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</p:grpSp>
            <p:sp>
              <p:nvSpPr>
                <p:cNvPr id="157" name="Freeform 20"/>
                <p:cNvSpPr>
                  <a:spLocks/>
                </p:cNvSpPr>
                <p:nvPr/>
              </p:nvSpPr>
              <p:spPr bwMode="auto">
                <a:xfrm>
                  <a:off x="4805" y="3353"/>
                  <a:ext cx="54" cy="25"/>
                </a:xfrm>
                <a:custGeom>
                  <a:avLst/>
                  <a:gdLst>
                    <a:gd name="T0" fmla="*/ 0 w 54"/>
                    <a:gd name="T1" fmla="*/ 7 h 25"/>
                    <a:gd name="T2" fmla="*/ 14 w 54"/>
                    <a:gd name="T3" fmla="*/ 1 h 25"/>
                    <a:gd name="T4" fmla="*/ 27 w 54"/>
                    <a:gd name="T5" fmla="*/ 0 h 25"/>
                    <a:gd name="T6" fmla="*/ 37 w 54"/>
                    <a:gd name="T7" fmla="*/ 0 h 25"/>
                    <a:gd name="T8" fmla="*/ 44 w 54"/>
                    <a:gd name="T9" fmla="*/ 4 h 25"/>
                    <a:gd name="T10" fmla="*/ 49 w 54"/>
                    <a:gd name="T11" fmla="*/ 11 h 25"/>
                    <a:gd name="T12" fmla="*/ 40 w 54"/>
                    <a:gd name="T13" fmla="*/ 8 h 25"/>
                    <a:gd name="T14" fmla="*/ 28 w 54"/>
                    <a:gd name="T15" fmla="*/ 9 h 25"/>
                    <a:gd name="T16" fmla="*/ 18 w 54"/>
                    <a:gd name="T17" fmla="*/ 10 h 25"/>
                    <a:gd name="T18" fmla="*/ 10 w 54"/>
                    <a:gd name="T19" fmla="*/ 16 h 25"/>
                    <a:gd name="T20" fmla="*/ 0 w 54"/>
                    <a:gd name="T21" fmla="*/ 24 h 25"/>
                    <a:gd name="T22" fmla="*/ 11 w 54"/>
                    <a:gd name="T23" fmla="*/ 18 h 25"/>
                    <a:gd name="T24" fmla="*/ 19 w 54"/>
                    <a:gd name="T25" fmla="*/ 17 h 25"/>
                    <a:gd name="T26" fmla="*/ 28 w 54"/>
                    <a:gd name="T27" fmla="*/ 15 h 25"/>
                    <a:gd name="T28" fmla="*/ 40 w 54"/>
                    <a:gd name="T29" fmla="*/ 15 h 25"/>
                    <a:gd name="T30" fmla="*/ 53 w 54"/>
                    <a:gd name="T31" fmla="*/ 20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"/>
                    <a:gd name="T49" fmla="*/ 0 h 25"/>
                    <a:gd name="T50" fmla="*/ 54 w 54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" h="25">
                      <a:moveTo>
                        <a:pt x="0" y="7"/>
                      </a:moveTo>
                      <a:lnTo>
                        <a:pt x="14" y="1"/>
                      </a:lnTo>
                      <a:lnTo>
                        <a:pt x="27" y="0"/>
                      </a:lnTo>
                      <a:lnTo>
                        <a:pt x="37" y="0"/>
                      </a:lnTo>
                      <a:lnTo>
                        <a:pt x="44" y="4"/>
                      </a:lnTo>
                      <a:lnTo>
                        <a:pt x="49" y="11"/>
                      </a:lnTo>
                      <a:lnTo>
                        <a:pt x="40" y="8"/>
                      </a:lnTo>
                      <a:lnTo>
                        <a:pt x="28" y="9"/>
                      </a:lnTo>
                      <a:lnTo>
                        <a:pt x="18" y="10"/>
                      </a:lnTo>
                      <a:lnTo>
                        <a:pt x="10" y="16"/>
                      </a:lnTo>
                      <a:lnTo>
                        <a:pt x="0" y="24"/>
                      </a:lnTo>
                      <a:lnTo>
                        <a:pt x="11" y="18"/>
                      </a:lnTo>
                      <a:lnTo>
                        <a:pt x="19" y="17"/>
                      </a:lnTo>
                      <a:lnTo>
                        <a:pt x="28" y="15"/>
                      </a:lnTo>
                      <a:lnTo>
                        <a:pt x="40" y="15"/>
                      </a:lnTo>
                      <a:lnTo>
                        <a:pt x="53" y="2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</p:grpSp>
        </p:grpSp>
        <p:grpSp>
          <p:nvGrpSpPr>
            <p:cNvPr id="97" name="Group 33"/>
            <p:cNvGrpSpPr>
              <a:grpSpLocks/>
            </p:cNvGrpSpPr>
            <p:nvPr/>
          </p:nvGrpSpPr>
          <p:grpSpPr bwMode="auto">
            <a:xfrm>
              <a:off x="4578" y="2609"/>
              <a:ext cx="175" cy="515"/>
              <a:chOff x="4578" y="2609"/>
              <a:chExt cx="175" cy="515"/>
            </a:xfrm>
          </p:grpSpPr>
          <p:grpSp>
            <p:nvGrpSpPr>
              <p:cNvPr id="144" name="Group 26"/>
              <p:cNvGrpSpPr>
                <a:grpSpLocks/>
              </p:cNvGrpSpPr>
              <p:nvPr/>
            </p:nvGrpSpPr>
            <p:grpSpPr bwMode="auto">
              <a:xfrm>
                <a:off x="4642" y="2876"/>
                <a:ext cx="110" cy="248"/>
                <a:chOff x="4642" y="2876"/>
                <a:chExt cx="110" cy="248"/>
              </a:xfrm>
            </p:grpSpPr>
            <p:sp>
              <p:nvSpPr>
                <p:cNvPr id="151" name="Freeform 23"/>
                <p:cNvSpPr>
                  <a:spLocks/>
                </p:cNvSpPr>
                <p:nvPr/>
              </p:nvSpPr>
              <p:spPr bwMode="auto">
                <a:xfrm>
                  <a:off x="4642" y="2876"/>
                  <a:ext cx="110" cy="247"/>
                </a:xfrm>
                <a:custGeom>
                  <a:avLst/>
                  <a:gdLst>
                    <a:gd name="T0" fmla="*/ 17 w 110"/>
                    <a:gd name="T1" fmla="*/ 88 h 247"/>
                    <a:gd name="T2" fmla="*/ 20 w 110"/>
                    <a:gd name="T3" fmla="*/ 111 h 247"/>
                    <a:gd name="T4" fmla="*/ 15 w 110"/>
                    <a:gd name="T5" fmla="*/ 124 h 247"/>
                    <a:gd name="T6" fmla="*/ 9 w 110"/>
                    <a:gd name="T7" fmla="*/ 138 h 247"/>
                    <a:gd name="T8" fmla="*/ 3 w 110"/>
                    <a:gd name="T9" fmla="*/ 153 h 247"/>
                    <a:gd name="T10" fmla="*/ 0 w 110"/>
                    <a:gd name="T11" fmla="*/ 166 h 247"/>
                    <a:gd name="T12" fmla="*/ 0 w 110"/>
                    <a:gd name="T13" fmla="*/ 186 h 247"/>
                    <a:gd name="T14" fmla="*/ 0 w 110"/>
                    <a:gd name="T15" fmla="*/ 206 h 247"/>
                    <a:gd name="T16" fmla="*/ 7 w 110"/>
                    <a:gd name="T17" fmla="*/ 226 h 247"/>
                    <a:gd name="T18" fmla="*/ 15 w 110"/>
                    <a:gd name="T19" fmla="*/ 237 h 247"/>
                    <a:gd name="T20" fmla="*/ 24 w 110"/>
                    <a:gd name="T21" fmla="*/ 244 h 247"/>
                    <a:gd name="T22" fmla="*/ 33 w 110"/>
                    <a:gd name="T23" fmla="*/ 246 h 247"/>
                    <a:gd name="T24" fmla="*/ 46 w 110"/>
                    <a:gd name="T25" fmla="*/ 246 h 247"/>
                    <a:gd name="T26" fmla="*/ 61 w 110"/>
                    <a:gd name="T27" fmla="*/ 239 h 247"/>
                    <a:gd name="T28" fmla="*/ 74 w 110"/>
                    <a:gd name="T29" fmla="*/ 231 h 247"/>
                    <a:gd name="T30" fmla="*/ 86 w 110"/>
                    <a:gd name="T31" fmla="*/ 215 h 247"/>
                    <a:gd name="T32" fmla="*/ 91 w 110"/>
                    <a:gd name="T33" fmla="*/ 199 h 247"/>
                    <a:gd name="T34" fmla="*/ 92 w 110"/>
                    <a:gd name="T35" fmla="*/ 177 h 247"/>
                    <a:gd name="T36" fmla="*/ 91 w 110"/>
                    <a:gd name="T37" fmla="*/ 158 h 247"/>
                    <a:gd name="T38" fmla="*/ 91 w 110"/>
                    <a:gd name="T39" fmla="*/ 146 h 247"/>
                    <a:gd name="T40" fmla="*/ 90 w 110"/>
                    <a:gd name="T41" fmla="*/ 134 h 247"/>
                    <a:gd name="T42" fmla="*/ 90 w 110"/>
                    <a:gd name="T43" fmla="*/ 104 h 247"/>
                    <a:gd name="T44" fmla="*/ 92 w 110"/>
                    <a:gd name="T45" fmla="*/ 94 h 247"/>
                    <a:gd name="T46" fmla="*/ 100 w 110"/>
                    <a:gd name="T47" fmla="*/ 76 h 247"/>
                    <a:gd name="T48" fmla="*/ 109 w 110"/>
                    <a:gd name="T49" fmla="*/ 53 h 247"/>
                    <a:gd name="T50" fmla="*/ 107 w 110"/>
                    <a:gd name="T51" fmla="*/ 35 h 247"/>
                    <a:gd name="T52" fmla="*/ 100 w 110"/>
                    <a:gd name="T53" fmla="*/ 15 h 247"/>
                    <a:gd name="T54" fmla="*/ 94 w 110"/>
                    <a:gd name="T55" fmla="*/ 6 h 247"/>
                    <a:gd name="T56" fmla="*/ 89 w 110"/>
                    <a:gd name="T57" fmla="*/ 2 h 247"/>
                    <a:gd name="T58" fmla="*/ 74 w 110"/>
                    <a:gd name="T59" fmla="*/ 0 h 247"/>
                    <a:gd name="T60" fmla="*/ 17 w 110"/>
                    <a:gd name="T61" fmla="*/ 88 h 24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0"/>
                    <a:gd name="T94" fmla="*/ 0 h 247"/>
                    <a:gd name="T95" fmla="*/ 110 w 110"/>
                    <a:gd name="T96" fmla="*/ 247 h 24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0" h="247">
                      <a:moveTo>
                        <a:pt x="17" y="88"/>
                      </a:moveTo>
                      <a:lnTo>
                        <a:pt x="20" y="111"/>
                      </a:lnTo>
                      <a:lnTo>
                        <a:pt x="15" y="124"/>
                      </a:lnTo>
                      <a:lnTo>
                        <a:pt x="9" y="138"/>
                      </a:lnTo>
                      <a:lnTo>
                        <a:pt x="3" y="153"/>
                      </a:lnTo>
                      <a:lnTo>
                        <a:pt x="0" y="166"/>
                      </a:lnTo>
                      <a:lnTo>
                        <a:pt x="0" y="186"/>
                      </a:lnTo>
                      <a:lnTo>
                        <a:pt x="0" y="206"/>
                      </a:lnTo>
                      <a:lnTo>
                        <a:pt x="7" y="226"/>
                      </a:lnTo>
                      <a:lnTo>
                        <a:pt x="15" y="237"/>
                      </a:lnTo>
                      <a:lnTo>
                        <a:pt x="24" y="244"/>
                      </a:lnTo>
                      <a:lnTo>
                        <a:pt x="33" y="246"/>
                      </a:lnTo>
                      <a:lnTo>
                        <a:pt x="46" y="246"/>
                      </a:lnTo>
                      <a:lnTo>
                        <a:pt x="61" y="239"/>
                      </a:lnTo>
                      <a:lnTo>
                        <a:pt x="74" y="231"/>
                      </a:lnTo>
                      <a:lnTo>
                        <a:pt x="86" y="215"/>
                      </a:lnTo>
                      <a:lnTo>
                        <a:pt x="91" y="199"/>
                      </a:lnTo>
                      <a:lnTo>
                        <a:pt x="92" y="177"/>
                      </a:lnTo>
                      <a:lnTo>
                        <a:pt x="91" y="158"/>
                      </a:lnTo>
                      <a:lnTo>
                        <a:pt x="91" y="146"/>
                      </a:lnTo>
                      <a:lnTo>
                        <a:pt x="90" y="134"/>
                      </a:lnTo>
                      <a:lnTo>
                        <a:pt x="90" y="104"/>
                      </a:lnTo>
                      <a:lnTo>
                        <a:pt x="92" y="94"/>
                      </a:lnTo>
                      <a:lnTo>
                        <a:pt x="100" y="76"/>
                      </a:lnTo>
                      <a:lnTo>
                        <a:pt x="109" y="53"/>
                      </a:lnTo>
                      <a:lnTo>
                        <a:pt x="107" y="35"/>
                      </a:lnTo>
                      <a:lnTo>
                        <a:pt x="100" y="15"/>
                      </a:lnTo>
                      <a:lnTo>
                        <a:pt x="94" y="6"/>
                      </a:lnTo>
                      <a:lnTo>
                        <a:pt x="89" y="2"/>
                      </a:lnTo>
                      <a:lnTo>
                        <a:pt x="74" y="0"/>
                      </a:lnTo>
                      <a:lnTo>
                        <a:pt x="17" y="88"/>
                      </a:lnTo>
                    </a:path>
                  </a:pathLst>
                </a:custGeom>
                <a:solidFill>
                  <a:srgbClr val="E0E0E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152" name="Freeform 24"/>
                <p:cNvSpPr>
                  <a:spLocks/>
                </p:cNvSpPr>
                <p:nvPr/>
              </p:nvSpPr>
              <p:spPr bwMode="auto">
                <a:xfrm>
                  <a:off x="4642" y="3049"/>
                  <a:ext cx="93" cy="75"/>
                </a:xfrm>
                <a:custGeom>
                  <a:avLst/>
                  <a:gdLst>
                    <a:gd name="T0" fmla="*/ 0 w 93"/>
                    <a:gd name="T1" fmla="*/ 33 h 75"/>
                    <a:gd name="T2" fmla="*/ 7 w 93"/>
                    <a:gd name="T3" fmla="*/ 44 h 75"/>
                    <a:gd name="T4" fmla="*/ 15 w 93"/>
                    <a:gd name="T5" fmla="*/ 52 h 75"/>
                    <a:gd name="T6" fmla="*/ 21 w 93"/>
                    <a:gd name="T7" fmla="*/ 52 h 75"/>
                    <a:gd name="T8" fmla="*/ 24 w 93"/>
                    <a:gd name="T9" fmla="*/ 47 h 75"/>
                    <a:gd name="T10" fmla="*/ 28 w 93"/>
                    <a:gd name="T11" fmla="*/ 41 h 75"/>
                    <a:gd name="T12" fmla="*/ 34 w 93"/>
                    <a:gd name="T13" fmla="*/ 41 h 75"/>
                    <a:gd name="T14" fmla="*/ 43 w 93"/>
                    <a:gd name="T15" fmla="*/ 41 h 75"/>
                    <a:gd name="T16" fmla="*/ 50 w 93"/>
                    <a:gd name="T17" fmla="*/ 45 h 75"/>
                    <a:gd name="T18" fmla="*/ 52 w 93"/>
                    <a:gd name="T19" fmla="*/ 49 h 75"/>
                    <a:gd name="T20" fmla="*/ 53 w 93"/>
                    <a:gd name="T21" fmla="*/ 53 h 75"/>
                    <a:gd name="T22" fmla="*/ 56 w 93"/>
                    <a:gd name="T23" fmla="*/ 53 h 75"/>
                    <a:gd name="T24" fmla="*/ 65 w 93"/>
                    <a:gd name="T25" fmla="*/ 52 h 75"/>
                    <a:gd name="T26" fmla="*/ 73 w 93"/>
                    <a:gd name="T27" fmla="*/ 46 h 75"/>
                    <a:gd name="T28" fmla="*/ 81 w 93"/>
                    <a:gd name="T29" fmla="*/ 39 h 75"/>
                    <a:gd name="T30" fmla="*/ 83 w 93"/>
                    <a:gd name="T31" fmla="*/ 27 h 75"/>
                    <a:gd name="T32" fmla="*/ 87 w 93"/>
                    <a:gd name="T33" fmla="*/ 12 h 75"/>
                    <a:gd name="T34" fmla="*/ 91 w 93"/>
                    <a:gd name="T35" fmla="*/ 0 h 75"/>
                    <a:gd name="T36" fmla="*/ 92 w 93"/>
                    <a:gd name="T37" fmla="*/ 16 h 75"/>
                    <a:gd name="T38" fmla="*/ 91 w 93"/>
                    <a:gd name="T39" fmla="*/ 28 h 75"/>
                    <a:gd name="T40" fmla="*/ 86 w 93"/>
                    <a:gd name="T41" fmla="*/ 41 h 75"/>
                    <a:gd name="T42" fmla="*/ 82 w 93"/>
                    <a:gd name="T43" fmla="*/ 48 h 75"/>
                    <a:gd name="T44" fmla="*/ 74 w 93"/>
                    <a:gd name="T45" fmla="*/ 59 h 75"/>
                    <a:gd name="T46" fmla="*/ 58 w 93"/>
                    <a:gd name="T47" fmla="*/ 68 h 75"/>
                    <a:gd name="T48" fmla="*/ 51 w 93"/>
                    <a:gd name="T49" fmla="*/ 72 h 75"/>
                    <a:gd name="T50" fmla="*/ 40 w 93"/>
                    <a:gd name="T51" fmla="*/ 74 h 75"/>
                    <a:gd name="T52" fmla="*/ 31 w 93"/>
                    <a:gd name="T53" fmla="*/ 74 h 75"/>
                    <a:gd name="T54" fmla="*/ 21 w 93"/>
                    <a:gd name="T55" fmla="*/ 70 h 75"/>
                    <a:gd name="T56" fmla="*/ 15 w 93"/>
                    <a:gd name="T57" fmla="*/ 66 h 75"/>
                    <a:gd name="T58" fmla="*/ 8 w 93"/>
                    <a:gd name="T59" fmla="*/ 55 h 75"/>
                    <a:gd name="T60" fmla="*/ 6 w 93"/>
                    <a:gd name="T61" fmla="*/ 49 h 75"/>
                    <a:gd name="T62" fmla="*/ 0 w 93"/>
                    <a:gd name="T63" fmla="*/ 33 h 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3"/>
                    <a:gd name="T97" fmla="*/ 0 h 75"/>
                    <a:gd name="T98" fmla="*/ 93 w 93"/>
                    <a:gd name="T99" fmla="*/ 75 h 7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3" h="75">
                      <a:moveTo>
                        <a:pt x="0" y="33"/>
                      </a:moveTo>
                      <a:lnTo>
                        <a:pt x="7" y="44"/>
                      </a:lnTo>
                      <a:lnTo>
                        <a:pt x="15" y="52"/>
                      </a:lnTo>
                      <a:lnTo>
                        <a:pt x="21" y="52"/>
                      </a:lnTo>
                      <a:lnTo>
                        <a:pt x="24" y="47"/>
                      </a:lnTo>
                      <a:lnTo>
                        <a:pt x="28" y="41"/>
                      </a:lnTo>
                      <a:lnTo>
                        <a:pt x="34" y="41"/>
                      </a:lnTo>
                      <a:lnTo>
                        <a:pt x="43" y="41"/>
                      </a:lnTo>
                      <a:lnTo>
                        <a:pt x="50" y="45"/>
                      </a:lnTo>
                      <a:lnTo>
                        <a:pt x="52" y="49"/>
                      </a:lnTo>
                      <a:lnTo>
                        <a:pt x="53" y="53"/>
                      </a:lnTo>
                      <a:lnTo>
                        <a:pt x="56" y="53"/>
                      </a:lnTo>
                      <a:lnTo>
                        <a:pt x="65" y="52"/>
                      </a:lnTo>
                      <a:lnTo>
                        <a:pt x="73" y="46"/>
                      </a:lnTo>
                      <a:lnTo>
                        <a:pt x="81" y="39"/>
                      </a:lnTo>
                      <a:lnTo>
                        <a:pt x="83" y="27"/>
                      </a:lnTo>
                      <a:lnTo>
                        <a:pt x="87" y="12"/>
                      </a:lnTo>
                      <a:lnTo>
                        <a:pt x="91" y="0"/>
                      </a:lnTo>
                      <a:lnTo>
                        <a:pt x="92" y="16"/>
                      </a:lnTo>
                      <a:lnTo>
                        <a:pt x="91" y="28"/>
                      </a:lnTo>
                      <a:lnTo>
                        <a:pt x="86" y="41"/>
                      </a:lnTo>
                      <a:lnTo>
                        <a:pt x="82" y="48"/>
                      </a:lnTo>
                      <a:lnTo>
                        <a:pt x="74" y="59"/>
                      </a:lnTo>
                      <a:lnTo>
                        <a:pt x="58" y="68"/>
                      </a:lnTo>
                      <a:lnTo>
                        <a:pt x="51" y="72"/>
                      </a:lnTo>
                      <a:lnTo>
                        <a:pt x="40" y="74"/>
                      </a:lnTo>
                      <a:lnTo>
                        <a:pt x="31" y="74"/>
                      </a:lnTo>
                      <a:lnTo>
                        <a:pt x="21" y="70"/>
                      </a:lnTo>
                      <a:lnTo>
                        <a:pt x="15" y="66"/>
                      </a:lnTo>
                      <a:lnTo>
                        <a:pt x="8" y="55"/>
                      </a:lnTo>
                      <a:lnTo>
                        <a:pt x="6" y="49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153" name="Freeform 25"/>
                <p:cNvSpPr>
                  <a:spLocks/>
                </p:cNvSpPr>
                <p:nvPr/>
              </p:nvSpPr>
              <p:spPr bwMode="auto">
                <a:xfrm>
                  <a:off x="4663" y="2966"/>
                  <a:ext cx="42" cy="94"/>
                </a:xfrm>
                <a:custGeom>
                  <a:avLst/>
                  <a:gdLst>
                    <a:gd name="T0" fmla="*/ 0 w 42"/>
                    <a:gd name="T1" fmla="*/ 93 h 94"/>
                    <a:gd name="T2" fmla="*/ 15 w 42"/>
                    <a:gd name="T3" fmla="*/ 90 h 94"/>
                    <a:gd name="T4" fmla="*/ 40 w 42"/>
                    <a:gd name="T5" fmla="*/ 92 h 94"/>
                    <a:gd name="T6" fmla="*/ 40 w 42"/>
                    <a:gd name="T7" fmla="*/ 79 h 94"/>
                    <a:gd name="T8" fmla="*/ 30 w 42"/>
                    <a:gd name="T9" fmla="*/ 79 h 94"/>
                    <a:gd name="T10" fmla="*/ 16 w 42"/>
                    <a:gd name="T11" fmla="*/ 79 h 94"/>
                    <a:gd name="T12" fmla="*/ 3 w 42"/>
                    <a:gd name="T13" fmla="*/ 81 h 94"/>
                    <a:gd name="T14" fmla="*/ 4 w 42"/>
                    <a:gd name="T15" fmla="*/ 71 h 94"/>
                    <a:gd name="T16" fmla="*/ 18 w 42"/>
                    <a:gd name="T17" fmla="*/ 68 h 94"/>
                    <a:gd name="T18" fmla="*/ 40 w 42"/>
                    <a:gd name="T19" fmla="*/ 70 h 94"/>
                    <a:gd name="T20" fmla="*/ 40 w 42"/>
                    <a:gd name="T21" fmla="*/ 55 h 94"/>
                    <a:gd name="T22" fmla="*/ 20 w 42"/>
                    <a:gd name="T23" fmla="*/ 55 h 94"/>
                    <a:gd name="T24" fmla="*/ 7 w 42"/>
                    <a:gd name="T25" fmla="*/ 59 h 94"/>
                    <a:gd name="T26" fmla="*/ 10 w 42"/>
                    <a:gd name="T27" fmla="*/ 46 h 94"/>
                    <a:gd name="T28" fmla="*/ 21 w 42"/>
                    <a:gd name="T29" fmla="*/ 44 h 94"/>
                    <a:gd name="T30" fmla="*/ 41 w 42"/>
                    <a:gd name="T31" fmla="*/ 44 h 94"/>
                    <a:gd name="T32" fmla="*/ 40 w 42"/>
                    <a:gd name="T33" fmla="*/ 31 h 94"/>
                    <a:gd name="T34" fmla="*/ 25 w 42"/>
                    <a:gd name="T35" fmla="*/ 31 h 94"/>
                    <a:gd name="T36" fmla="*/ 12 w 42"/>
                    <a:gd name="T37" fmla="*/ 34 h 94"/>
                    <a:gd name="T38" fmla="*/ 14 w 42"/>
                    <a:gd name="T39" fmla="*/ 24 h 94"/>
                    <a:gd name="T40" fmla="*/ 28 w 42"/>
                    <a:gd name="T41" fmla="*/ 21 h 94"/>
                    <a:gd name="T42" fmla="*/ 40 w 42"/>
                    <a:gd name="T43" fmla="*/ 22 h 94"/>
                    <a:gd name="T44" fmla="*/ 40 w 42"/>
                    <a:gd name="T45" fmla="*/ 10 h 94"/>
                    <a:gd name="T46" fmla="*/ 28 w 42"/>
                    <a:gd name="T47" fmla="*/ 10 h 94"/>
                    <a:gd name="T48" fmla="*/ 16 w 42"/>
                    <a:gd name="T49" fmla="*/ 15 h 94"/>
                    <a:gd name="T50" fmla="*/ 16 w 42"/>
                    <a:gd name="T51" fmla="*/ 3 h 94"/>
                    <a:gd name="T52" fmla="*/ 25 w 42"/>
                    <a:gd name="T53" fmla="*/ 1 h 94"/>
                    <a:gd name="T54" fmla="*/ 40 w 42"/>
                    <a:gd name="T55" fmla="*/ 0 h 9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2"/>
                    <a:gd name="T85" fmla="*/ 0 h 94"/>
                    <a:gd name="T86" fmla="*/ 42 w 42"/>
                    <a:gd name="T87" fmla="*/ 94 h 9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2" h="94">
                      <a:moveTo>
                        <a:pt x="0" y="93"/>
                      </a:moveTo>
                      <a:lnTo>
                        <a:pt x="15" y="90"/>
                      </a:lnTo>
                      <a:lnTo>
                        <a:pt x="40" y="92"/>
                      </a:lnTo>
                      <a:lnTo>
                        <a:pt x="40" y="79"/>
                      </a:lnTo>
                      <a:lnTo>
                        <a:pt x="30" y="79"/>
                      </a:lnTo>
                      <a:lnTo>
                        <a:pt x="16" y="79"/>
                      </a:lnTo>
                      <a:lnTo>
                        <a:pt x="3" y="81"/>
                      </a:lnTo>
                      <a:lnTo>
                        <a:pt x="4" y="71"/>
                      </a:lnTo>
                      <a:lnTo>
                        <a:pt x="18" y="68"/>
                      </a:lnTo>
                      <a:lnTo>
                        <a:pt x="40" y="70"/>
                      </a:lnTo>
                      <a:lnTo>
                        <a:pt x="40" y="55"/>
                      </a:lnTo>
                      <a:lnTo>
                        <a:pt x="20" y="55"/>
                      </a:lnTo>
                      <a:lnTo>
                        <a:pt x="7" y="59"/>
                      </a:lnTo>
                      <a:lnTo>
                        <a:pt x="10" y="46"/>
                      </a:lnTo>
                      <a:lnTo>
                        <a:pt x="21" y="44"/>
                      </a:lnTo>
                      <a:lnTo>
                        <a:pt x="41" y="44"/>
                      </a:lnTo>
                      <a:lnTo>
                        <a:pt x="40" y="31"/>
                      </a:lnTo>
                      <a:lnTo>
                        <a:pt x="25" y="31"/>
                      </a:lnTo>
                      <a:lnTo>
                        <a:pt x="12" y="34"/>
                      </a:lnTo>
                      <a:lnTo>
                        <a:pt x="14" y="24"/>
                      </a:lnTo>
                      <a:lnTo>
                        <a:pt x="28" y="21"/>
                      </a:lnTo>
                      <a:lnTo>
                        <a:pt x="40" y="22"/>
                      </a:lnTo>
                      <a:lnTo>
                        <a:pt x="40" y="10"/>
                      </a:lnTo>
                      <a:lnTo>
                        <a:pt x="28" y="10"/>
                      </a:lnTo>
                      <a:lnTo>
                        <a:pt x="16" y="15"/>
                      </a:lnTo>
                      <a:lnTo>
                        <a:pt x="16" y="3"/>
                      </a:lnTo>
                      <a:lnTo>
                        <a:pt x="25" y="1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</p:grpSp>
          <p:grpSp>
            <p:nvGrpSpPr>
              <p:cNvPr id="145" name="Group 32"/>
              <p:cNvGrpSpPr>
                <a:grpSpLocks/>
              </p:cNvGrpSpPr>
              <p:nvPr/>
            </p:nvGrpSpPr>
            <p:grpSpPr bwMode="auto">
              <a:xfrm>
                <a:off x="4578" y="2609"/>
                <a:ext cx="175" cy="358"/>
                <a:chOff x="4578" y="2609"/>
                <a:chExt cx="175" cy="358"/>
              </a:xfrm>
            </p:grpSpPr>
            <p:grpSp>
              <p:nvGrpSpPr>
                <p:cNvPr id="146" name="Group 29"/>
                <p:cNvGrpSpPr>
                  <a:grpSpLocks/>
                </p:cNvGrpSpPr>
                <p:nvPr/>
              </p:nvGrpSpPr>
              <p:grpSpPr bwMode="auto">
                <a:xfrm>
                  <a:off x="4623" y="2843"/>
                  <a:ext cx="103" cy="124"/>
                  <a:chOff x="4623" y="2843"/>
                  <a:chExt cx="103" cy="124"/>
                </a:xfrm>
              </p:grpSpPr>
              <p:sp>
                <p:nvSpPr>
                  <p:cNvPr id="149" name="Freeform 27"/>
                  <p:cNvSpPr>
                    <a:spLocks/>
                  </p:cNvSpPr>
                  <p:nvPr/>
                </p:nvSpPr>
                <p:spPr bwMode="auto">
                  <a:xfrm>
                    <a:off x="4623" y="2843"/>
                    <a:ext cx="103" cy="124"/>
                  </a:xfrm>
                  <a:custGeom>
                    <a:avLst/>
                    <a:gdLst>
                      <a:gd name="T0" fmla="*/ 12 w 103"/>
                      <a:gd name="T1" fmla="*/ 116 h 124"/>
                      <a:gd name="T2" fmla="*/ 38 w 103"/>
                      <a:gd name="T3" fmla="*/ 122 h 124"/>
                      <a:gd name="T4" fmla="*/ 48 w 103"/>
                      <a:gd name="T5" fmla="*/ 123 h 124"/>
                      <a:gd name="T6" fmla="*/ 59 w 103"/>
                      <a:gd name="T7" fmla="*/ 119 h 124"/>
                      <a:gd name="T8" fmla="*/ 77 w 103"/>
                      <a:gd name="T9" fmla="*/ 114 h 124"/>
                      <a:gd name="T10" fmla="*/ 89 w 103"/>
                      <a:gd name="T11" fmla="*/ 105 h 124"/>
                      <a:gd name="T12" fmla="*/ 96 w 103"/>
                      <a:gd name="T13" fmla="*/ 90 h 124"/>
                      <a:gd name="T14" fmla="*/ 102 w 103"/>
                      <a:gd name="T15" fmla="*/ 75 h 124"/>
                      <a:gd name="T16" fmla="*/ 102 w 103"/>
                      <a:gd name="T17" fmla="*/ 51 h 124"/>
                      <a:gd name="T18" fmla="*/ 98 w 103"/>
                      <a:gd name="T19" fmla="*/ 35 h 124"/>
                      <a:gd name="T20" fmla="*/ 93 w 103"/>
                      <a:gd name="T21" fmla="*/ 20 h 124"/>
                      <a:gd name="T22" fmla="*/ 86 w 103"/>
                      <a:gd name="T23" fmla="*/ 9 h 124"/>
                      <a:gd name="T24" fmla="*/ 76 w 103"/>
                      <a:gd name="T25" fmla="*/ 0 h 124"/>
                      <a:gd name="T26" fmla="*/ 0 w 103"/>
                      <a:gd name="T27" fmla="*/ 49 h 124"/>
                      <a:gd name="T28" fmla="*/ 12 w 103"/>
                      <a:gd name="T29" fmla="*/ 116 h 12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3"/>
                      <a:gd name="T46" fmla="*/ 0 h 124"/>
                      <a:gd name="T47" fmla="*/ 103 w 103"/>
                      <a:gd name="T48" fmla="*/ 124 h 12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3" h="124">
                        <a:moveTo>
                          <a:pt x="12" y="116"/>
                        </a:moveTo>
                        <a:lnTo>
                          <a:pt x="38" y="122"/>
                        </a:lnTo>
                        <a:lnTo>
                          <a:pt x="48" y="123"/>
                        </a:lnTo>
                        <a:lnTo>
                          <a:pt x="59" y="119"/>
                        </a:lnTo>
                        <a:lnTo>
                          <a:pt x="77" y="114"/>
                        </a:lnTo>
                        <a:lnTo>
                          <a:pt x="89" y="105"/>
                        </a:lnTo>
                        <a:lnTo>
                          <a:pt x="96" y="90"/>
                        </a:lnTo>
                        <a:lnTo>
                          <a:pt x="102" y="75"/>
                        </a:lnTo>
                        <a:lnTo>
                          <a:pt x="102" y="51"/>
                        </a:lnTo>
                        <a:lnTo>
                          <a:pt x="98" y="35"/>
                        </a:lnTo>
                        <a:lnTo>
                          <a:pt x="93" y="20"/>
                        </a:lnTo>
                        <a:lnTo>
                          <a:pt x="86" y="9"/>
                        </a:lnTo>
                        <a:lnTo>
                          <a:pt x="76" y="0"/>
                        </a:lnTo>
                        <a:lnTo>
                          <a:pt x="0" y="49"/>
                        </a:lnTo>
                        <a:lnTo>
                          <a:pt x="12" y="116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804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  <p:sp>
                <p:nvSpPr>
                  <p:cNvPr id="150" name="Freeform 28"/>
                  <p:cNvSpPr>
                    <a:spLocks/>
                  </p:cNvSpPr>
                  <p:nvPr/>
                </p:nvSpPr>
                <p:spPr bwMode="auto">
                  <a:xfrm>
                    <a:off x="4637" y="2886"/>
                    <a:ext cx="84" cy="74"/>
                  </a:xfrm>
                  <a:custGeom>
                    <a:avLst/>
                    <a:gdLst>
                      <a:gd name="T0" fmla="*/ 46 w 84"/>
                      <a:gd name="T1" fmla="*/ 0 h 74"/>
                      <a:gd name="T2" fmla="*/ 58 w 84"/>
                      <a:gd name="T3" fmla="*/ 3 h 74"/>
                      <a:gd name="T4" fmla="*/ 68 w 84"/>
                      <a:gd name="T5" fmla="*/ 8 h 74"/>
                      <a:gd name="T6" fmla="*/ 75 w 84"/>
                      <a:gd name="T7" fmla="*/ 14 h 74"/>
                      <a:gd name="T8" fmla="*/ 83 w 84"/>
                      <a:gd name="T9" fmla="*/ 23 h 74"/>
                      <a:gd name="T10" fmla="*/ 78 w 84"/>
                      <a:gd name="T11" fmla="*/ 38 h 74"/>
                      <a:gd name="T12" fmla="*/ 72 w 84"/>
                      <a:gd name="T13" fmla="*/ 50 h 74"/>
                      <a:gd name="T14" fmla="*/ 67 w 84"/>
                      <a:gd name="T15" fmla="*/ 59 h 74"/>
                      <a:gd name="T16" fmla="*/ 56 w 84"/>
                      <a:gd name="T17" fmla="*/ 66 h 74"/>
                      <a:gd name="T18" fmla="*/ 47 w 84"/>
                      <a:gd name="T19" fmla="*/ 68 h 74"/>
                      <a:gd name="T20" fmla="*/ 34 w 84"/>
                      <a:gd name="T21" fmla="*/ 73 h 74"/>
                      <a:gd name="T22" fmla="*/ 22 w 84"/>
                      <a:gd name="T23" fmla="*/ 73 h 74"/>
                      <a:gd name="T24" fmla="*/ 15 w 84"/>
                      <a:gd name="T25" fmla="*/ 71 h 74"/>
                      <a:gd name="T26" fmla="*/ 11 w 84"/>
                      <a:gd name="T27" fmla="*/ 68 h 74"/>
                      <a:gd name="T28" fmla="*/ 0 w 84"/>
                      <a:gd name="T29" fmla="*/ 66 h 74"/>
                      <a:gd name="T30" fmla="*/ 46 w 84"/>
                      <a:gd name="T31" fmla="*/ 0 h 7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84"/>
                      <a:gd name="T49" fmla="*/ 0 h 74"/>
                      <a:gd name="T50" fmla="*/ 84 w 84"/>
                      <a:gd name="T51" fmla="*/ 74 h 7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84" h="74">
                        <a:moveTo>
                          <a:pt x="46" y="0"/>
                        </a:moveTo>
                        <a:lnTo>
                          <a:pt x="58" y="3"/>
                        </a:lnTo>
                        <a:lnTo>
                          <a:pt x="68" y="8"/>
                        </a:lnTo>
                        <a:lnTo>
                          <a:pt x="75" y="14"/>
                        </a:lnTo>
                        <a:lnTo>
                          <a:pt x="83" y="23"/>
                        </a:lnTo>
                        <a:lnTo>
                          <a:pt x="78" y="38"/>
                        </a:lnTo>
                        <a:lnTo>
                          <a:pt x="72" y="50"/>
                        </a:lnTo>
                        <a:lnTo>
                          <a:pt x="67" y="59"/>
                        </a:lnTo>
                        <a:lnTo>
                          <a:pt x="56" y="66"/>
                        </a:lnTo>
                        <a:lnTo>
                          <a:pt x="47" y="68"/>
                        </a:lnTo>
                        <a:lnTo>
                          <a:pt x="34" y="73"/>
                        </a:lnTo>
                        <a:lnTo>
                          <a:pt x="22" y="73"/>
                        </a:lnTo>
                        <a:lnTo>
                          <a:pt x="15" y="71"/>
                        </a:lnTo>
                        <a:lnTo>
                          <a:pt x="11" y="68"/>
                        </a:lnTo>
                        <a:lnTo>
                          <a:pt x="0" y="66"/>
                        </a:lnTo>
                        <a:lnTo>
                          <a:pt x="46" y="0"/>
                        </a:lnTo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s-ES"/>
                  </a:p>
                </p:txBody>
              </p:sp>
            </p:grpSp>
            <p:sp>
              <p:nvSpPr>
                <p:cNvPr id="147" name="Freeform 30"/>
                <p:cNvSpPr>
                  <a:spLocks/>
                </p:cNvSpPr>
                <p:nvPr/>
              </p:nvSpPr>
              <p:spPr bwMode="auto">
                <a:xfrm>
                  <a:off x="4578" y="2609"/>
                  <a:ext cx="175" cy="352"/>
                </a:xfrm>
                <a:custGeom>
                  <a:avLst/>
                  <a:gdLst>
                    <a:gd name="T0" fmla="*/ 20 w 175"/>
                    <a:gd name="T1" fmla="*/ 0 h 352"/>
                    <a:gd name="T2" fmla="*/ 9 w 175"/>
                    <a:gd name="T3" fmla="*/ 43 h 352"/>
                    <a:gd name="T4" fmla="*/ 6 w 175"/>
                    <a:gd name="T5" fmla="*/ 68 h 352"/>
                    <a:gd name="T6" fmla="*/ 4 w 175"/>
                    <a:gd name="T7" fmla="*/ 89 h 352"/>
                    <a:gd name="T8" fmla="*/ 2 w 175"/>
                    <a:gd name="T9" fmla="*/ 112 h 352"/>
                    <a:gd name="T10" fmla="*/ 0 w 175"/>
                    <a:gd name="T11" fmla="*/ 145 h 352"/>
                    <a:gd name="T12" fmla="*/ 0 w 175"/>
                    <a:gd name="T13" fmla="*/ 169 h 352"/>
                    <a:gd name="T14" fmla="*/ 0 w 175"/>
                    <a:gd name="T15" fmla="*/ 195 h 352"/>
                    <a:gd name="T16" fmla="*/ 1 w 175"/>
                    <a:gd name="T17" fmla="*/ 220 h 352"/>
                    <a:gd name="T18" fmla="*/ 6 w 175"/>
                    <a:gd name="T19" fmla="*/ 241 h 352"/>
                    <a:gd name="T20" fmla="*/ 10 w 175"/>
                    <a:gd name="T21" fmla="*/ 256 h 352"/>
                    <a:gd name="T22" fmla="*/ 12 w 175"/>
                    <a:gd name="T23" fmla="*/ 275 h 352"/>
                    <a:gd name="T24" fmla="*/ 12 w 175"/>
                    <a:gd name="T25" fmla="*/ 298 h 352"/>
                    <a:gd name="T26" fmla="*/ 12 w 175"/>
                    <a:gd name="T27" fmla="*/ 314 h 352"/>
                    <a:gd name="T28" fmla="*/ 16 w 175"/>
                    <a:gd name="T29" fmla="*/ 326 h 352"/>
                    <a:gd name="T30" fmla="*/ 23 w 175"/>
                    <a:gd name="T31" fmla="*/ 337 h 352"/>
                    <a:gd name="T32" fmla="*/ 33 w 175"/>
                    <a:gd name="T33" fmla="*/ 345 h 352"/>
                    <a:gd name="T34" fmla="*/ 46 w 175"/>
                    <a:gd name="T35" fmla="*/ 351 h 352"/>
                    <a:gd name="T36" fmla="*/ 59 w 175"/>
                    <a:gd name="T37" fmla="*/ 351 h 352"/>
                    <a:gd name="T38" fmla="*/ 70 w 175"/>
                    <a:gd name="T39" fmla="*/ 351 h 352"/>
                    <a:gd name="T40" fmla="*/ 81 w 175"/>
                    <a:gd name="T41" fmla="*/ 345 h 352"/>
                    <a:gd name="T42" fmla="*/ 91 w 175"/>
                    <a:gd name="T43" fmla="*/ 335 h 352"/>
                    <a:gd name="T44" fmla="*/ 102 w 175"/>
                    <a:gd name="T45" fmla="*/ 319 h 352"/>
                    <a:gd name="T46" fmla="*/ 105 w 175"/>
                    <a:gd name="T47" fmla="*/ 305 h 352"/>
                    <a:gd name="T48" fmla="*/ 108 w 175"/>
                    <a:gd name="T49" fmla="*/ 292 h 352"/>
                    <a:gd name="T50" fmla="*/ 109 w 175"/>
                    <a:gd name="T51" fmla="*/ 280 h 352"/>
                    <a:gd name="T52" fmla="*/ 114 w 175"/>
                    <a:gd name="T53" fmla="*/ 262 h 352"/>
                    <a:gd name="T54" fmla="*/ 121 w 175"/>
                    <a:gd name="T55" fmla="*/ 245 h 352"/>
                    <a:gd name="T56" fmla="*/ 128 w 175"/>
                    <a:gd name="T57" fmla="*/ 228 h 352"/>
                    <a:gd name="T58" fmla="*/ 138 w 175"/>
                    <a:gd name="T59" fmla="*/ 204 h 352"/>
                    <a:gd name="T60" fmla="*/ 145 w 175"/>
                    <a:gd name="T61" fmla="*/ 187 h 352"/>
                    <a:gd name="T62" fmla="*/ 153 w 175"/>
                    <a:gd name="T63" fmla="*/ 165 h 352"/>
                    <a:gd name="T64" fmla="*/ 160 w 175"/>
                    <a:gd name="T65" fmla="*/ 144 h 352"/>
                    <a:gd name="T66" fmla="*/ 167 w 175"/>
                    <a:gd name="T67" fmla="*/ 127 h 352"/>
                    <a:gd name="T68" fmla="*/ 170 w 175"/>
                    <a:gd name="T69" fmla="*/ 110 h 352"/>
                    <a:gd name="T70" fmla="*/ 172 w 175"/>
                    <a:gd name="T71" fmla="*/ 93 h 352"/>
                    <a:gd name="T72" fmla="*/ 173 w 175"/>
                    <a:gd name="T73" fmla="*/ 77 h 352"/>
                    <a:gd name="T74" fmla="*/ 174 w 175"/>
                    <a:gd name="T75" fmla="*/ 55 h 352"/>
                    <a:gd name="T76" fmla="*/ 150 w 175"/>
                    <a:gd name="T77" fmla="*/ 66 h 352"/>
                    <a:gd name="T78" fmla="*/ 129 w 175"/>
                    <a:gd name="T79" fmla="*/ 69 h 352"/>
                    <a:gd name="T80" fmla="*/ 110 w 175"/>
                    <a:gd name="T81" fmla="*/ 68 h 352"/>
                    <a:gd name="T82" fmla="*/ 92 w 175"/>
                    <a:gd name="T83" fmla="*/ 60 h 352"/>
                    <a:gd name="T84" fmla="*/ 75 w 175"/>
                    <a:gd name="T85" fmla="*/ 49 h 352"/>
                    <a:gd name="T86" fmla="*/ 59 w 175"/>
                    <a:gd name="T87" fmla="*/ 36 h 352"/>
                    <a:gd name="T88" fmla="*/ 42 w 175"/>
                    <a:gd name="T89" fmla="*/ 23 h 352"/>
                    <a:gd name="T90" fmla="*/ 20 w 175"/>
                    <a:gd name="T91" fmla="*/ 0 h 3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5"/>
                    <a:gd name="T139" fmla="*/ 0 h 352"/>
                    <a:gd name="T140" fmla="*/ 175 w 175"/>
                    <a:gd name="T141" fmla="*/ 352 h 35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5" h="352">
                      <a:moveTo>
                        <a:pt x="20" y="0"/>
                      </a:moveTo>
                      <a:lnTo>
                        <a:pt x="9" y="43"/>
                      </a:lnTo>
                      <a:lnTo>
                        <a:pt x="6" y="68"/>
                      </a:lnTo>
                      <a:lnTo>
                        <a:pt x="4" y="89"/>
                      </a:lnTo>
                      <a:lnTo>
                        <a:pt x="2" y="112"/>
                      </a:lnTo>
                      <a:lnTo>
                        <a:pt x="0" y="145"/>
                      </a:lnTo>
                      <a:lnTo>
                        <a:pt x="0" y="169"/>
                      </a:lnTo>
                      <a:lnTo>
                        <a:pt x="0" y="195"/>
                      </a:lnTo>
                      <a:lnTo>
                        <a:pt x="1" y="220"/>
                      </a:lnTo>
                      <a:lnTo>
                        <a:pt x="6" y="241"/>
                      </a:lnTo>
                      <a:lnTo>
                        <a:pt x="10" y="256"/>
                      </a:lnTo>
                      <a:lnTo>
                        <a:pt x="12" y="275"/>
                      </a:lnTo>
                      <a:lnTo>
                        <a:pt x="12" y="298"/>
                      </a:lnTo>
                      <a:lnTo>
                        <a:pt x="12" y="314"/>
                      </a:lnTo>
                      <a:lnTo>
                        <a:pt x="16" y="326"/>
                      </a:lnTo>
                      <a:lnTo>
                        <a:pt x="23" y="337"/>
                      </a:lnTo>
                      <a:lnTo>
                        <a:pt x="33" y="345"/>
                      </a:lnTo>
                      <a:lnTo>
                        <a:pt x="46" y="351"/>
                      </a:lnTo>
                      <a:lnTo>
                        <a:pt x="59" y="351"/>
                      </a:lnTo>
                      <a:lnTo>
                        <a:pt x="70" y="351"/>
                      </a:lnTo>
                      <a:lnTo>
                        <a:pt x="81" y="345"/>
                      </a:lnTo>
                      <a:lnTo>
                        <a:pt x="91" y="335"/>
                      </a:lnTo>
                      <a:lnTo>
                        <a:pt x="102" y="319"/>
                      </a:lnTo>
                      <a:lnTo>
                        <a:pt x="105" y="305"/>
                      </a:lnTo>
                      <a:lnTo>
                        <a:pt x="108" y="292"/>
                      </a:lnTo>
                      <a:lnTo>
                        <a:pt x="109" y="280"/>
                      </a:lnTo>
                      <a:lnTo>
                        <a:pt x="114" y="262"/>
                      </a:lnTo>
                      <a:lnTo>
                        <a:pt x="121" y="245"/>
                      </a:lnTo>
                      <a:lnTo>
                        <a:pt x="128" y="228"/>
                      </a:lnTo>
                      <a:lnTo>
                        <a:pt x="138" y="204"/>
                      </a:lnTo>
                      <a:lnTo>
                        <a:pt x="145" y="187"/>
                      </a:lnTo>
                      <a:lnTo>
                        <a:pt x="153" y="165"/>
                      </a:lnTo>
                      <a:lnTo>
                        <a:pt x="160" y="144"/>
                      </a:lnTo>
                      <a:lnTo>
                        <a:pt x="167" y="127"/>
                      </a:lnTo>
                      <a:lnTo>
                        <a:pt x="170" y="110"/>
                      </a:lnTo>
                      <a:lnTo>
                        <a:pt x="172" y="93"/>
                      </a:lnTo>
                      <a:lnTo>
                        <a:pt x="173" y="77"/>
                      </a:lnTo>
                      <a:lnTo>
                        <a:pt x="174" y="55"/>
                      </a:lnTo>
                      <a:lnTo>
                        <a:pt x="150" y="66"/>
                      </a:lnTo>
                      <a:lnTo>
                        <a:pt x="129" y="69"/>
                      </a:lnTo>
                      <a:lnTo>
                        <a:pt x="110" y="68"/>
                      </a:lnTo>
                      <a:lnTo>
                        <a:pt x="92" y="60"/>
                      </a:lnTo>
                      <a:lnTo>
                        <a:pt x="75" y="49"/>
                      </a:lnTo>
                      <a:lnTo>
                        <a:pt x="59" y="36"/>
                      </a:lnTo>
                      <a:lnTo>
                        <a:pt x="42" y="23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804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  <p:sp>
              <p:nvSpPr>
                <p:cNvPr id="148" name="Freeform 31"/>
                <p:cNvSpPr>
                  <a:spLocks/>
                </p:cNvSpPr>
                <p:nvPr/>
              </p:nvSpPr>
              <p:spPr bwMode="auto">
                <a:xfrm>
                  <a:off x="4607" y="2618"/>
                  <a:ext cx="132" cy="306"/>
                </a:xfrm>
                <a:custGeom>
                  <a:avLst/>
                  <a:gdLst>
                    <a:gd name="T0" fmla="*/ 0 w 132"/>
                    <a:gd name="T1" fmla="*/ 0 h 306"/>
                    <a:gd name="T2" fmla="*/ 8 w 132"/>
                    <a:gd name="T3" fmla="*/ 17 h 306"/>
                    <a:gd name="T4" fmla="*/ 13 w 132"/>
                    <a:gd name="T5" fmla="*/ 30 h 306"/>
                    <a:gd name="T6" fmla="*/ 25 w 132"/>
                    <a:gd name="T7" fmla="*/ 56 h 306"/>
                    <a:gd name="T8" fmla="*/ 35 w 132"/>
                    <a:gd name="T9" fmla="*/ 80 h 306"/>
                    <a:gd name="T10" fmla="*/ 41 w 132"/>
                    <a:gd name="T11" fmla="*/ 106 h 306"/>
                    <a:gd name="T12" fmla="*/ 47 w 132"/>
                    <a:gd name="T13" fmla="*/ 133 h 306"/>
                    <a:gd name="T14" fmla="*/ 52 w 132"/>
                    <a:gd name="T15" fmla="*/ 167 h 306"/>
                    <a:gd name="T16" fmla="*/ 54 w 132"/>
                    <a:gd name="T17" fmla="*/ 190 h 306"/>
                    <a:gd name="T18" fmla="*/ 57 w 132"/>
                    <a:gd name="T19" fmla="*/ 212 h 306"/>
                    <a:gd name="T20" fmla="*/ 57 w 132"/>
                    <a:gd name="T21" fmla="*/ 231 h 306"/>
                    <a:gd name="T22" fmla="*/ 56 w 132"/>
                    <a:gd name="T23" fmla="*/ 250 h 306"/>
                    <a:gd name="T24" fmla="*/ 49 w 132"/>
                    <a:gd name="T25" fmla="*/ 267 h 306"/>
                    <a:gd name="T26" fmla="*/ 40 w 132"/>
                    <a:gd name="T27" fmla="*/ 278 h 306"/>
                    <a:gd name="T28" fmla="*/ 27 w 132"/>
                    <a:gd name="T29" fmla="*/ 283 h 306"/>
                    <a:gd name="T30" fmla="*/ 21 w 132"/>
                    <a:gd name="T31" fmla="*/ 282 h 306"/>
                    <a:gd name="T32" fmla="*/ 15 w 132"/>
                    <a:gd name="T33" fmla="*/ 278 h 306"/>
                    <a:gd name="T34" fmla="*/ 19 w 132"/>
                    <a:gd name="T35" fmla="*/ 291 h 306"/>
                    <a:gd name="T36" fmla="*/ 27 w 132"/>
                    <a:gd name="T37" fmla="*/ 300 h 306"/>
                    <a:gd name="T38" fmla="*/ 35 w 132"/>
                    <a:gd name="T39" fmla="*/ 305 h 306"/>
                    <a:gd name="T40" fmla="*/ 48 w 132"/>
                    <a:gd name="T41" fmla="*/ 304 h 306"/>
                    <a:gd name="T42" fmla="*/ 57 w 132"/>
                    <a:gd name="T43" fmla="*/ 295 h 306"/>
                    <a:gd name="T44" fmla="*/ 63 w 132"/>
                    <a:gd name="T45" fmla="*/ 276 h 306"/>
                    <a:gd name="T46" fmla="*/ 67 w 132"/>
                    <a:gd name="T47" fmla="*/ 259 h 306"/>
                    <a:gd name="T48" fmla="*/ 67 w 132"/>
                    <a:gd name="T49" fmla="*/ 248 h 306"/>
                    <a:gd name="T50" fmla="*/ 72 w 132"/>
                    <a:gd name="T51" fmla="*/ 232 h 306"/>
                    <a:gd name="T52" fmla="*/ 79 w 132"/>
                    <a:gd name="T53" fmla="*/ 216 h 306"/>
                    <a:gd name="T54" fmla="*/ 84 w 132"/>
                    <a:gd name="T55" fmla="*/ 205 h 306"/>
                    <a:gd name="T56" fmla="*/ 90 w 132"/>
                    <a:gd name="T57" fmla="*/ 186 h 306"/>
                    <a:gd name="T58" fmla="*/ 99 w 132"/>
                    <a:gd name="T59" fmla="*/ 169 h 306"/>
                    <a:gd name="T60" fmla="*/ 107 w 132"/>
                    <a:gd name="T61" fmla="*/ 151 h 306"/>
                    <a:gd name="T62" fmla="*/ 114 w 132"/>
                    <a:gd name="T63" fmla="*/ 136 h 306"/>
                    <a:gd name="T64" fmla="*/ 121 w 132"/>
                    <a:gd name="T65" fmla="*/ 117 h 306"/>
                    <a:gd name="T66" fmla="*/ 126 w 132"/>
                    <a:gd name="T67" fmla="*/ 99 h 306"/>
                    <a:gd name="T68" fmla="*/ 129 w 132"/>
                    <a:gd name="T69" fmla="*/ 83 h 306"/>
                    <a:gd name="T70" fmla="*/ 131 w 132"/>
                    <a:gd name="T71" fmla="*/ 65 h 306"/>
                    <a:gd name="T72" fmla="*/ 131 w 132"/>
                    <a:gd name="T73" fmla="*/ 50 h 306"/>
                    <a:gd name="T74" fmla="*/ 105 w 132"/>
                    <a:gd name="T75" fmla="*/ 57 h 306"/>
                    <a:gd name="T76" fmla="*/ 79 w 132"/>
                    <a:gd name="T77" fmla="*/ 57 h 306"/>
                    <a:gd name="T78" fmla="*/ 63 w 132"/>
                    <a:gd name="T79" fmla="*/ 52 h 306"/>
                    <a:gd name="T80" fmla="*/ 48 w 132"/>
                    <a:gd name="T81" fmla="*/ 44 h 306"/>
                    <a:gd name="T82" fmla="*/ 38 w 132"/>
                    <a:gd name="T83" fmla="*/ 34 h 306"/>
                    <a:gd name="T84" fmla="*/ 17 w 132"/>
                    <a:gd name="T85" fmla="*/ 19 h 306"/>
                    <a:gd name="T86" fmla="*/ 0 w 132"/>
                    <a:gd name="T87" fmla="*/ 0 h 30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2"/>
                    <a:gd name="T133" fmla="*/ 0 h 306"/>
                    <a:gd name="T134" fmla="*/ 132 w 132"/>
                    <a:gd name="T135" fmla="*/ 306 h 30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2" h="306">
                      <a:moveTo>
                        <a:pt x="0" y="0"/>
                      </a:moveTo>
                      <a:lnTo>
                        <a:pt x="8" y="17"/>
                      </a:lnTo>
                      <a:lnTo>
                        <a:pt x="13" y="30"/>
                      </a:lnTo>
                      <a:lnTo>
                        <a:pt x="25" y="56"/>
                      </a:lnTo>
                      <a:lnTo>
                        <a:pt x="35" y="80"/>
                      </a:lnTo>
                      <a:lnTo>
                        <a:pt x="41" y="106"/>
                      </a:lnTo>
                      <a:lnTo>
                        <a:pt x="47" y="133"/>
                      </a:lnTo>
                      <a:lnTo>
                        <a:pt x="52" y="167"/>
                      </a:lnTo>
                      <a:lnTo>
                        <a:pt x="54" y="190"/>
                      </a:lnTo>
                      <a:lnTo>
                        <a:pt x="57" y="212"/>
                      </a:lnTo>
                      <a:lnTo>
                        <a:pt x="57" y="231"/>
                      </a:lnTo>
                      <a:lnTo>
                        <a:pt x="56" y="250"/>
                      </a:lnTo>
                      <a:lnTo>
                        <a:pt x="49" y="267"/>
                      </a:lnTo>
                      <a:lnTo>
                        <a:pt x="40" y="278"/>
                      </a:lnTo>
                      <a:lnTo>
                        <a:pt x="27" y="283"/>
                      </a:lnTo>
                      <a:lnTo>
                        <a:pt x="21" y="282"/>
                      </a:lnTo>
                      <a:lnTo>
                        <a:pt x="15" y="278"/>
                      </a:lnTo>
                      <a:lnTo>
                        <a:pt x="19" y="291"/>
                      </a:lnTo>
                      <a:lnTo>
                        <a:pt x="27" y="300"/>
                      </a:lnTo>
                      <a:lnTo>
                        <a:pt x="35" y="305"/>
                      </a:lnTo>
                      <a:lnTo>
                        <a:pt x="48" y="304"/>
                      </a:lnTo>
                      <a:lnTo>
                        <a:pt x="57" y="295"/>
                      </a:lnTo>
                      <a:lnTo>
                        <a:pt x="63" y="276"/>
                      </a:lnTo>
                      <a:lnTo>
                        <a:pt x="67" y="259"/>
                      </a:lnTo>
                      <a:lnTo>
                        <a:pt x="67" y="248"/>
                      </a:lnTo>
                      <a:lnTo>
                        <a:pt x="72" y="232"/>
                      </a:lnTo>
                      <a:lnTo>
                        <a:pt x="79" y="216"/>
                      </a:lnTo>
                      <a:lnTo>
                        <a:pt x="84" y="205"/>
                      </a:lnTo>
                      <a:lnTo>
                        <a:pt x="90" y="186"/>
                      </a:lnTo>
                      <a:lnTo>
                        <a:pt x="99" y="169"/>
                      </a:lnTo>
                      <a:lnTo>
                        <a:pt x="107" y="151"/>
                      </a:lnTo>
                      <a:lnTo>
                        <a:pt x="114" y="136"/>
                      </a:lnTo>
                      <a:lnTo>
                        <a:pt x="121" y="117"/>
                      </a:lnTo>
                      <a:lnTo>
                        <a:pt x="126" y="99"/>
                      </a:lnTo>
                      <a:lnTo>
                        <a:pt x="129" y="83"/>
                      </a:lnTo>
                      <a:lnTo>
                        <a:pt x="131" y="65"/>
                      </a:lnTo>
                      <a:lnTo>
                        <a:pt x="131" y="50"/>
                      </a:lnTo>
                      <a:lnTo>
                        <a:pt x="105" y="57"/>
                      </a:lnTo>
                      <a:lnTo>
                        <a:pt x="79" y="57"/>
                      </a:lnTo>
                      <a:lnTo>
                        <a:pt x="63" y="52"/>
                      </a:lnTo>
                      <a:lnTo>
                        <a:pt x="48" y="44"/>
                      </a:lnTo>
                      <a:lnTo>
                        <a:pt x="38" y="34"/>
                      </a:lnTo>
                      <a:lnTo>
                        <a:pt x="17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/>
                </a:p>
              </p:txBody>
            </p:sp>
          </p:grpSp>
        </p:grpSp>
        <p:grpSp>
          <p:nvGrpSpPr>
            <p:cNvPr id="98" name="Group 48"/>
            <p:cNvGrpSpPr>
              <a:grpSpLocks/>
            </p:cNvGrpSpPr>
            <p:nvPr/>
          </p:nvGrpSpPr>
          <p:grpSpPr bwMode="auto">
            <a:xfrm>
              <a:off x="4733" y="1623"/>
              <a:ext cx="197" cy="446"/>
              <a:chOff x="4733" y="1623"/>
              <a:chExt cx="197" cy="446"/>
            </a:xfrm>
          </p:grpSpPr>
          <p:sp>
            <p:nvSpPr>
              <p:cNvPr id="130" name="Freeform 34"/>
              <p:cNvSpPr>
                <a:spLocks/>
              </p:cNvSpPr>
              <p:nvPr/>
            </p:nvSpPr>
            <p:spPr bwMode="auto">
              <a:xfrm>
                <a:off x="4738" y="1655"/>
                <a:ext cx="192" cy="243"/>
              </a:xfrm>
              <a:custGeom>
                <a:avLst/>
                <a:gdLst>
                  <a:gd name="T0" fmla="*/ 83 w 192"/>
                  <a:gd name="T1" fmla="*/ 1 h 243"/>
                  <a:gd name="T2" fmla="*/ 25 w 192"/>
                  <a:gd name="T3" fmla="*/ 16 h 243"/>
                  <a:gd name="T4" fmla="*/ 12 w 192"/>
                  <a:gd name="T5" fmla="*/ 61 h 243"/>
                  <a:gd name="T6" fmla="*/ 12 w 192"/>
                  <a:gd name="T7" fmla="*/ 111 h 243"/>
                  <a:gd name="T8" fmla="*/ 2 w 192"/>
                  <a:gd name="T9" fmla="*/ 109 h 243"/>
                  <a:gd name="T10" fmla="*/ 0 w 192"/>
                  <a:gd name="T11" fmla="*/ 118 h 243"/>
                  <a:gd name="T12" fmla="*/ 2 w 192"/>
                  <a:gd name="T13" fmla="*/ 138 h 243"/>
                  <a:gd name="T14" fmla="*/ 6 w 192"/>
                  <a:gd name="T15" fmla="*/ 153 h 243"/>
                  <a:gd name="T16" fmla="*/ 11 w 192"/>
                  <a:gd name="T17" fmla="*/ 162 h 243"/>
                  <a:gd name="T18" fmla="*/ 19 w 192"/>
                  <a:gd name="T19" fmla="*/ 168 h 243"/>
                  <a:gd name="T20" fmla="*/ 21 w 192"/>
                  <a:gd name="T21" fmla="*/ 185 h 243"/>
                  <a:gd name="T22" fmla="*/ 25 w 192"/>
                  <a:gd name="T23" fmla="*/ 206 h 243"/>
                  <a:gd name="T24" fmla="*/ 35 w 192"/>
                  <a:gd name="T25" fmla="*/ 219 h 243"/>
                  <a:gd name="T26" fmla="*/ 46 w 192"/>
                  <a:gd name="T27" fmla="*/ 226 h 243"/>
                  <a:gd name="T28" fmla="*/ 60 w 192"/>
                  <a:gd name="T29" fmla="*/ 231 h 243"/>
                  <a:gd name="T30" fmla="*/ 70 w 192"/>
                  <a:gd name="T31" fmla="*/ 238 h 243"/>
                  <a:gd name="T32" fmla="*/ 86 w 192"/>
                  <a:gd name="T33" fmla="*/ 242 h 243"/>
                  <a:gd name="T34" fmla="*/ 106 w 192"/>
                  <a:gd name="T35" fmla="*/ 239 h 243"/>
                  <a:gd name="T36" fmla="*/ 127 w 192"/>
                  <a:gd name="T37" fmla="*/ 236 h 243"/>
                  <a:gd name="T38" fmla="*/ 139 w 192"/>
                  <a:gd name="T39" fmla="*/ 228 h 243"/>
                  <a:gd name="T40" fmla="*/ 153 w 192"/>
                  <a:gd name="T41" fmla="*/ 215 h 243"/>
                  <a:gd name="T42" fmla="*/ 162 w 192"/>
                  <a:gd name="T43" fmla="*/ 205 h 243"/>
                  <a:gd name="T44" fmla="*/ 165 w 192"/>
                  <a:gd name="T45" fmla="*/ 196 h 243"/>
                  <a:gd name="T46" fmla="*/ 170 w 192"/>
                  <a:gd name="T47" fmla="*/ 171 h 243"/>
                  <a:gd name="T48" fmla="*/ 175 w 192"/>
                  <a:gd name="T49" fmla="*/ 161 h 243"/>
                  <a:gd name="T50" fmla="*/ 179 w 192"/>
                  <a:gd name="T51" fmla="*/ 159 h 243"/>
                  <a:gd name="T52" fmla="*/ 186 w 192"/>
                  <a:gd name="T53" fmla="*/ 152 h 243"/>
                  <a:gd name="T54" fmla="*/ 188 w 192"/>
                  <a:gd name="T55" fmla="*/ 141 h 243"/>
                  <a:gd name="T56" fmla="*/ 190 w 192"/>
                  <a:gd name="T57" fmla="*/ 121 h 243"/>
                  <a:gd name="T58" fmla="*/ 189 w 192"/>
                  <a:gd name="T59" fmla="*/ 111 h 243"/>
                  <a:gd name="T60" fmla="*/ 185 w 192"/>
                  <a:gd name="T61" fmla="*/ 102 h 243"/>
                  <a:gd name="T62" fmla="*/ 175 w 192"/>
                  <a:gd name="T63" fmla="*/ 103 h 243"/>
                  <a:gd name="T64" fmla="*/ 191 w 192"/>
                  <a:gd name="T65" fmla="*/ 67 h 243"/>
                  <a:gd name="T66" fmla="*/ 175 w 192"/>
                  <a:gd name="T67" fmla="*/ 17 h 243"/>
                  <a:gd name="T68" fmla="*/ 156 w 192"/>
                  <a:gd name="T69" fmla="*/ 0 h 243"/>
                  <a:gd name="T70" fmla="*/ 83 w 192"/>
                  <a:gd name="T71" fmla="*/ 1 h 2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243"/>
                  <a:gd name="T110" fmla="*/ 192 w 192"/>
                  <a:gd name="T111" fmla="*/ 243 h 2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243">
                    <a:moveTo>
                      <a:pt x="83" y="1"/>
                    </a:moveTo>
                    <a:lnTo>
                      <a:pt x="25" y="16"/>
                    </a:lnTo>
                    <a:lnTo>
                      <a:pt x="12" y="61"/>
                    </a:lnTo>
                    <a:lnTo>
                      <a:pt x="12" y="111"/>
                    </a:lnTo>
                    <a:lnTo>
                      <a:pt x="2" y="109"/>
                    </a:lnTo>
                    <a:lnTo>
                      <a:pt x="0" y="118"/>
                    </a:lnTo>
                    <a:lnTo>
                      <a:pt x="2" y="138"/>
                    </a:lnTo>
                    <a:lnTo>
                      <a:pt x="6" y="153"/>
                    </a:lnTo>
                    <a:lnTo>
                      <a:pt x="11" y="162"/>
                    </a:lnTo>
                    <a:lnTo>
                      <a:pt x="19" y="168"/>
                    </a:lnTo>
                    <a:lnTo>
                      <a:pt x="21" y="185"/>
                    </a:lnTo>
                    <a:lnTo>
                      <a:pt x="25" y="206"/>
                    </a:lnTo>
                    <a:lnTo>
                      <a:pt x="35" y="219"/>
                    </a:lnTo>
                    <a:lnTo>
                      <a:pt x="46" y="226"/>
                    </a:lnTo>
                    <a:lnTo>
                      <a:pt x="60" y="231"/>
                    </a:lnTo>
                    <a:lnTo>
                      <a:pt x="70" y="238"/>
                    </a:lnTo>
                    <a:lnTo>
                      <a:pt x="86" y="242"/>
                    </a:lnTo>
                    <a:lnTo>
                      <a:pt x="106" y="239"/>
                    </a:lnTo>
                    <a:lnTo>
                      <a:pt x="127" y="236"/>
                    </a:lnTo>
                    <a:lnTo>
                      <a:pt x="139" y="228"/>
                    </a:lnTo>
                    <a:lnTo>
                      <a:pt x="153" y="215"/>
                    </a:lnTo>
                    <a:lnTo>
                      <a:pt x="162" y="205"/>
                    </a:lnTo>
                    <a:lnTo>
                      <a:pt x="165" y="196"/>
                    </a:lnTo>
                    <a:lnTo>
                      <a:pt x="170" y="171"/>
                    </a:lnTo>
                    <a:lnTo>
                      <a:pt x="175" y="161"/>
                    </a:lnTo>
                    <a:lnTo>
                      <a:pt x="179" y="159"/>
                    </a:lnTo>
                    <a:lnTo>
                      <a:pt x="186" y="152"/>
                    </a:lnTo>
                    <a:lnTo>
                      <a:pt x="188" y="141"/>
                    </a:lnTo>
                    <a:lnTo>
                      <a:pt x="190" y="121"/>
                    </a:lnTo>
                    <a:lnTo>
                      <a:pt x="189" y="111"/>
                    </a:lnTo>
                    <a:lnTo>
                      <a:pt x="185" y="102"/>
                    </a:lnTo>
                    <a:lnTo>
                      <a:pt x="175" y="103"/>
                    </a:lnTo>
                    <a:lnTo>
                      <a:pt x="191" y="67"/>
                    </a:lnTo>
                    <a:lnTo>
                      <a:pt x="175" y="17"/>
                    </a:lnTo>
                    <a:lnTo>
                      <a:pt x="156" y="0"/>
                    </a:lnTo>
                    <a:lnTo>
                      <a:pt x="83" y="1"/>
                    </a:lnTo>
                  </a:path>
                </a:pathLst>
              </a:custGeom>
              <a:solidFill>
                <a:srgbClr val="FFE0C0"/>
              </a:solidFill>
              <a:ln w="12700" cap="rnd">
                <a:solidFill>
                  <a:srgbClr val="804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31" name="Freeform 35"/>
              <p:cNvSpPr>
                <a:spLocks/>
              </p:cNvSpPr>
              <p:nvPr/>
            </p:nvSpPr>
            <p:spPr bwMode="auto">
              <a:xfrm>
                <a:off x="4733" y="1623"/>
                <a:ext cx="197" cy="166"/>
              </a:xfrm>
              <a:custGeom>
                <a:avLst/>
                <a:gdLst>
                  <a:gd name="T0" fmla="*/ 16 w 197"/>
                  <a:gd name="T1" fmla="*/ 156 h 166"/>
                  <a:gd name="T2" fmla="*/ 7 w 197"/>
                  <a:gd name="T3" fmla="*/ 134 h 166"/>
                  <a:gd name="T4" fmla="*/ 5 w 197"/>
                  <a:gd name="T5" fmla="*/ 116 h 166"/>
                  <a:gd name="T6" fmla="*/ 7 w 197"/>
                  <a:gd name="T7" fmla="*/ 60 h 166"/>
                  <a:gd name="T8" fmla="*/ 13 w 197"/>
                  <a:gd name="T9" fmla="*/ 39 h 166"/>
                  <a:gd name="T10" fmla="*/ 25 w 197"/>
                  <a:gd name="T11" fmla="*/ 32 h 166"/>
                  <a:gd name="T12" fmla="*/ 55 w 197"/>
                  <a:gd name="T13" fmla="*/ 14 h 166"/>
                  <a:gd name="T14" fmla="*/ 77 w 197"/>
                  <a:gd name="T15" fmla="*/ 3 h 166"/>
                  <a:gd name="T16" fmla="*/ 106 w 197"/>
                  <a:gd name="T17" fmla="*/ 0 h 166"/>
                  <a:gd name="T18" fmla="*/ 132 w 197"/>
                  <a:gd name="T19" fmla="*/ 6 h 166"/>
                  <a:gd name="T20" fmla="*/ 146 w 197"/>
                  <a:gd name="T21" fmla="*/ 9 h 166"/>
                  <a:gd name="T22" fmla="*/ 152 w 197"/>
                  <a:gd name="T23" fmla="*/ 19 h 166"/>
                  <a:gd name="T24" fmla="*/ 181 w 197"/>
                  <a:gd name="T25" fmla="*/ 35 h 166"/>
                  <a:gd name="T26" fmla="*/ 196 w 197"/>
                  <a:gd name="T27" fmla="*/ 63 h 166"/>
                  <a:gd name="T28" fmla="*/ 193 w 197"/>
                  <a:gd name="T29" fmla="*/ 88 h 166"/>
                  <a:gd name="T30" fmla="*/ 187 w 197"/>
                  <a:gd name="T31" fmla="*/ 119 h 166"/>
                  <a:gd name="T32" fmla="*/ 176 w 197"/>
                  <a:gd name="T33" fmla="*/ 133 h 166"/>
                  <a:gd name="T34" fmla="*/ 171 w 197"/>
                  <a:gd name="T35" fmla="*/ 148 h 166"/>
                  <a:gd name="T36" fmla="*/ 175 w 197"/>
                  <a:gd name="T37" fmla="*/ 117 h 166"/>
                  <a:gd name="T38" fmla="*/ 173 w 197"/>
                  <a:gd name="T39" fmla="*/ 74 h 166"/>
                  <a:gd name="T40" fmla="*/ 147 w 197"/>
                  <a:gd name="T41" fmla="*/ 48 h 166"/>
                  <a:gd name="T42" fmla="*/ 126 w 197"/>
                  <a:gd name="T43" fmla="*/ 37 h 166"/>
                  <a:gd name="T44" fmla="*/ 111 w 197"/>
                  <a:gd name="T45" fmla="*/ 49 h 166"/>
                  <a:gd name="T46" fmla="*/ 91 w 197"/>
                  <a:gd name="T47" fmla="*/ 62 h 166"/>
                  <a:gd name="T48" fmla="*/ 77 w 197"/>
                  <a:gd name="T49" fmla="*/ 62 h 166"/>
                  <a:gd name="T50" fmla="*/ 63 w 197"/>
                  <a:gd name="T51" fmla="*/ 46 h 166"/>
                  <a:gd name="T52" fmla="*/ 48 w 197"/>
                  <a:gd name="T53" fmla="*/ 49 h 166"/>
                  <a:gd name="T54" fmla="*/ 35 w 197"/>
                  <a:gd name="T55" fmla="*/ 64 h 166"/>
                  <a:gd name="T56" fmla="*/ 26 w 197"/>
                  <a:gd name="T57" fmla="*/ 93 h 166"/>
                  <a:gd name="T58" fmla="*/ 19 w 197"/>
                  <a:gd name="T59" fmla="*/ 109 h 166"/>
                  <a:gd name="T60" fmla="*/ 22 w 197"/>
                  <a:gd name="T61" fmla="*/ 128 h 166"/>
                  <a:gd name="T62" fmla="*/ 23 w 197"/>
                  <a:gd name="T63" fmla="*/ 154 h 166"/>
                  <a:gd name="T64" fmla="*/ 19 w 197"/>
                  <a:gd name="T65" fmla="*/ 165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66"/>
                  <a:gd name="T101" fmla="*/ 197 w 197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66">
                    <a:moveTo>
                      <a:pt x="19" y="165"/>
                    </a:moveTo>
                    <a:lnTo>
                      <a:pt x="16" y="156"/>
                    </a:lnTo>
                    <a:lnTo>
                      <a:pt x="14" y="140"/>
                    </a:lnTo>
                    <a:lnTo>
                      <a:pt x="7" y="134"/>
                    </a:lnTo>
                    <a:lnTo>
                      <a:pt x="9" y="129"/>
                    </a:lnTo>
                    <a:lnTo>
                      <a:pt x="5" y="116"/>
                    </a:lnTo>
                    <a:lnTo>
                      <a:pt x="0" y="84"/>
                    </a:lnTo>
                    <a:lnTo>
                      <a:pt x="7" y="60"/>
                    </a:lnTo>
                    <a:lnTo>
                      <a:pt x="13" y="53"/>
                    </a:lnTo>
                    <a:lnTo>
                      <a:pt x="13" y="39"/>
                    </a:lnTo>
                    <a:lnTo>
                      <a:pt x="19" y="31"/>
                    </a:lnTo>
                    <a:lnTo>
                      <a:pt x="25" y="32"/>
                    </a:lnTo>
                    <a:lnTo>
                      <a:pt x="43" y="31"/>
                    </a:lnTo>
                    <a:lnTo>
                      <a:pt x="55" y="14"/>
                    </a:lnTo>
                    <a:lnTo>
                      <a:pt x="67" y="10"/>
                    </a:lnTo>
                    <a:lnTo>
                      <a:pt x="77" y="3"/>
                    </a:lnTo>
                    <a:lnTo>
                      <a:pt x="87" y="1"/>
                    </a:lnTo>
                    <a:lnTo>
                      <a:pt x="106" y="0"/>
                    </a:lnTo>
                    <a:lnTo>
                      <a:pt x="122" y="0"/>
                    </a:lnTo>
                    <a:lnTo>
                      <a:pt x="132" y="6"/>
                    </a:lnTo>
                    <a:lnTo>
                      <a:pt x="139" y="8"/>
                    </a:lnTo>
                    <a:lnTo>
                      <a:pt x="146" y="9"/>
                    </a:lnTo>
                    <a:lnTo>
                      <a:pt x="152" y="17"/>
                    </a:lnTo>
                    <a:lnTo>
                      <a:pt x="152" y="19"/>
                    </a:lnTo>
                    <a:lnTo>
                      <a:pt x="166" y="31"/>
                    </a:lnTo>
                    <a:lnTo>
                      <a:pt x="181" y="35"/>
                    </a:lnTo>
                    <a:lnTo>
                      <a:pt x="195" y="53"/>
                    </a:lnTo>
                    <a:lnTo>
                      <a:pt x="196" y="63"/>
                    </a:lnTo>
                    <a:lnTo>
                      <a:pt x="192" y="80"/>
                    </a:lnTo>
                    <a:lnTo>
                      <a:pt x="193" y="88"/>
                    </a:lnTo>
                    <a:lnTo>
                      <a:pt x="192" y="112"/>
                    </a:lnTo>
                    <a:lnTo>
                      <a:pt x="187" y="119"/>
                    </a:lnTo>
                    <a:lnTo>
                      <a:pt x="183" y="128"/>
                    </a:lnTo>
                    <a:lnTo>
                      <a:pt x="176" y="133"/>
                    </a:lnTo>
                    <a:lnTo>
                      <a:pt x="175" y="147"/>
                    </a:lnTo>
                    <a:lnTo>
                      <a:pt x="171" y="148"/>
                    </a:lnTo>
                    <a:lnTo>
                      <a:pt x="171" y="129"/>
                    </a:lnTo>
                    <a:lnTo>
                      <a:pt x="175" y="117"/>
                    </a:lnTo>
                    <a:lnTo>
                      <a:pt x="177" y="88"/>
                    </a:lnTo>
                    <a:lnTo>
                      <a:pt x="173" y="74"/>
                    </a:lnTo>
                    <a:lnTo>
                      <a:pt x="162" y="61"/>
                    </a:lnTo>
                    <a:lnTo>
                      <a:pt x="147" y="48"/>
                    </a:lnTo>
                    <a:lnTo>
                      <a:pt x="136" y="38"/>
                    </a:lnTo>
                    <a:lnTo>
                      <a:pt x="126" y="37"/>
                    </a:lnTo>
                    <a:lnTo>
                      <a:pt x="118" y="40"/>
                    </a:lnTo>
                    <a:lnTo>
                      <a:pt x="111" y="49"/>
                    </a:lnTo>
                    <a:lnTo>
                      <a:pt x="98" y="56"/>
                    </a:lnTo>
                    <a:lnTo>
                      <a:pt x="91" y="62"/>
                    </a:lnTo>
                    <a:lnTo>
                      <a:pt x="73" y="74"/>
                    </a:lnTo>
                    <a:lnTo>
                      <a:pt x="77" y="62"/>
                    </a:lnTo>
                    <a:lnTo>
                      <a:pt x="73" y="50"/>
                    </a:lnTo>
                    <a:lnTo>
                      <a:pt x="63" y="46"/>
                    </a:lnTo>
                    <a:lnTo>
                      <a:pt x="54" y="44"/>
                    </a:lnTo>
                    <a:lnTo>
                      <a:pt x="48" y="49"/>
                    </a:lnTo>
                    <a:lnTo>
                      <a:pt x="41" y="55"/>
                    </a:lnTo>
                    <a:lnTo>
                      <a:pt x="35" y="64"/>
                    </a:lnTo>
                    <a:lnTo>
                      <a:pt x="24" y="78"/>
                    </a:lnTo>
                    <a:lnTo>
                      <a:pt x="26" y="93"/>
                    </a:lnTo>
                    <a:lnTo>
                      <a:pt x="26" y="100"/>
                    </a:lnTo>
                    <a:lnTo>
                      <a:pt x="19" y="109"/>
                    </a:lnTo>
                    <a:lnTo>
                      <a:pt x="19" y="114"/>
                    </a:lnTo>
                    <a:lnTo>
                      <a:pt x="22" y="128"/>
                    </a:lnTo>
                    <a:lnTo>
                      <a:pt x="21" y="139"/>
                    </a:lnTo>
                    <a:lnTo>
                      <a:pt x="23" y="154"/>
                    </a:lnTo>
                    <a:lnTo>
                      <a:pt x="21" y="165"/>
                    </a:lnTo>
                    <a:lnTo>
                      <a:pt x="19" y="165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32" name="Freeform 36"/>
              <p:cNvSpPr>
                <a:spLocks/>
              </p:cNvSpPr>
              <p:nvPr/>
            </p:nvSpPr>
            <p:spPr bwMode="auto">
              <a:xfrm>
                <a:off x="4813" y="1703"/>
                <a:ext cx="91" cy="176"/>
              </a:xfrm>
              <a:custGeom>
                <a:avLst/>
                <a:gdLst>
                  <a:gd name="T0" fmla="*/ 29 w 91"/>
                  <a:gd name="T1" fmla="*/ 36 h 176"/>
                  <a:gd name="T2" fmla="*/ 34 w 91"/>
                  <a:gd name="T3" fmla="*/ 52 h 176"/>
                  <a:gd name="T4" fmla="*/ 35 w 91"/>
                  <a:gd name="T5" fmla="*/ 83 h 176"/>
                  <a:gd name="T6" fmla="*/ 40 w 91"/>
                  <a:gd name="T7" fmla="*/ 92 h 176"/>
                  <a:gd name="T8" fmla="*/ 28 w 91"/>
                  <a:gd name="T9" fmla="*/ 98 h 176"/>
                  <a:gd name="T10" fmla="*/ 13 w 91"/>
                  <a:gd name="T11" fmla="*/ 94 h 176"/>
                  <a:gd name="T12" fmla="*/ 0 w 91"/>
                  <a:gd name="T13" fmla="*/ 90 h 176"/>
                  <a:gd name="T14" fmla="*/ 7 w 91"/>
                  <a:gd name="T15" fmla="*/ 98 h 176"/>
                  <a:gd name="T16" fmla="*/ 17 w 91"/>
                  <a:gd name="T17" fmla="*/ 105 h 176"/>
                  <a:gd name="T18" fmla="*/ 22 w 91"/>
                  <a:gd name="T19" fmla="*/ 105 h 176"/>
                  <a:gd name="T20" fmla="*/ 27 w 91"/>
                  <a:gd name="T21" fmla="*/ 112 h 176"/>
                  <a:gd name="T22" fmla="*/ 49 w 91"/>
                  <a:gd name="T23" fmla="*/ 116 h 176"/>
                  <a:gd name="T24" fmla="*/ 57 w 91"/>
                  <a:gd name="T25" fmla="*/ 127 h 176"/>
                  <a:gd name="T26" fmla="*/ 46 w 91"/>
                  <a:gd name="T27" fmla="*/ 138 h 176"/>
                  <a:gd name="T28" fmla="*/ 33 w 91"/>
                  <a:gd name="T29" fmla="*/ 143 h 176"/>
                  <a:gd name="T30" fmla="*/ 11 w 91"/>
                  <a:gd name="T31" fmla="*/ 146 h 176"/>
                  <a:gd name="T32" fmla="*/ 19 w 91"/>
                  <a:gd name="T33" fmla="*/ 154 h 176"/>
                  <a:gd name="T34" fmla="*/ 33 w 91"/>
                  <a:gd name="T35" fmla="*/ 152 h 176"/>
                  <a:gd name="T36" fmla="*/ 48 w 91"/>
                  <a:gd name="T37" fmla="*/ 151 h 176"/>
                  <a:gd name="T38" fmla="*/ 52 w 91"/>
                  <a:gd name="T39" fmla="*/ 159 h 176"/>
                  <a:gd name="T40" fmla="*/ 44 w 91"/>
                  <a:gd name="T41" fmla="*/ 167 h 176"/>
                  <a:gd name="T42" fmla="*/ 30 w 91"/>
                  <a:gd name="T43" fmla="*/ 173 h 176"/>
                  <a:gd name="T44" fmla="*/ 39 w 91"/>
                  <a:gd name="T45" fmla="*/ 175 h 176"/>
                  <a:gd name="T46" fmla="*/ 54 w 91"/>
                  <a:gd name="T47" fmla="*/ 165 h 176"/>
                  <a:gd name="T48" fmla="*/ 64 w 91"/>
                  <a:gd name="T49" fmla="*/ 158 h 176"/>
                  <a:gd name="T50" fmla="*/ 73 w 91"/>
                  <a:gd name="T51" fmla="*/ 147 h 176"/>
                  <a:gd name="T52" fmla="*/ 76 w 91"/>
                  <a:gd name="T53" fmla="*/ 132 h 176"/>
                  <a:gd name="T54" fmla="*/ 79 w 91"/>
                  <a:gd name="T55" fmla="*/ 118 h 176"/>
                  <a:gd name="T56" fmla="*/ 78 w 91"/>
                  <a:gd name="T57" fmla="*/ 102 h 176"/>
                  <a:gd name="T58" fmla="*/ 84 w 91"/>
                  <a:gd name="T59" fmla="*/ 82 h 176"/>
                  <a:gd name="T60" fmla="*/ 87 w 91"/>
                  <a:gd name="T61" fmla="*/ 63 h 176"/>
                  <a:gd name="T62" fmla="*/ 81 w 91"/>
                  <a:gd name="T63" fmla="*/ 45 h 176"/>
                  <a:gd name="T64" fmla="*/ 90 w 91"/>
                  <a:gd name="T65" fmla="*/ 27 h 176"/>
                  <a:gd name="T66" fmla="*/ 87 w 91"/>
                  <a:gd name="T67" fmla="*/ 6 h 176"/>
                  <a:gd name="T68" fmla="*/ 87 w 91"/>
                  <a:gd name="T69" fmla="*/ 16 h 176"/>
                  <a:gd name="T70" fmla="*/ 79 w 91"/>
                  <a:gd name="T71" fmla="*/ 33 h 176"/>
                  <a:gd name="T72" fmla="*/ 78 w 91"/>
                  <a:gd name="T73" fmla="*/ 50 h 176"/>
                  <a:gd name="T74" fmla="*/ 82 w 91"/>
                  <a:gd name="T75" fmla="*/ 66 h 176"/>
                  <a:gd name="T76" fmla="*/ 77 w 91"/>
                  <a:gd name="T77" fmla="*/ 86 h 176"/>
                  <a:gd name="T78" fmla="*/ 72 w 91"/>
                  <a:gd name="T79" fmla="*/ 101 h 176"/>
                  <a:gd name="T80" fmla="*/ 61 w 91"/>
                  <a:gd name="T81" fmla="*/ 100 h 176"/>
                  <a:gd name="T82" fmla="*/ 50 w 91"/>
                  <a:gd name="T83" fmla="*/ 85 h 176"/>
                  <a:gd name="T84" fmla="*/ 46 w 91"/>
                  <a:gd name="T85" fmla="*/ 68 h 176"/>
                  <a:gd name="T86" fmla="*/ 45 w 91"/>
                  <a:gd name="T87" fmla="*/ 52 h 176"/>
                  <a:gd name="T88" fmla="*/ 45 w 91"/>
                  <a:gd name="T89" fmla="*/ 35 h 176"/>
                  <a:gd name="T90" fmla="*/ 46 w 91"/>
                  <a:gd name="T91" fmla="*/ 31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"/>
                  <a:gd name="T139" fmla="*/ 0 h 176"/>
                  <a:gd name="T140" fmla="*/ 91 w 91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" h="176">
                    <a:moveTo>
                      <a:pt x="39" y="32"/>
                    </a:moveTo>
                    <a:lnTo>
                      <a:pt x="29" y="36"/>
                    </a:lnTo>
                    <a:lnTo>
                      <a:pt x="32" y="43"/>
                    </a:lnTo>
                    <a:lnTo>
                      <a:pt x="34" y="52"/>
                    </a:lnTo>
                    <a:lnTo>
                      <a:pt x="32" y="76"/>
                    </a:lnTo>
                    <a:lnTo>
                      <a:pt x="35" y="83"/>
                    </a:lnTo>
                    <a:lnTo>
                      <a:pt x="39" y="86"/>
                    </a:lnTo>
                    <a:lnTo>
                      <a:pt x="40" y="92"/>
                    </a:lnTo>
                    <a:lnTo>
                      <a:pt x="33" y="93"/>
                    </a:lnTo>
                    <a:lnTo>
                      <a:pt x="28" y="98"/>
                    </a:lnTo>
                    <a:lnTo>
                      <a:pt x="16" y="98"/>
                    </a:lnTo>
                    <a:lnTo>
                      <a:pt x="13" y="94"/>
                    </a:lnTo>
                    <a:lnTo>
                      <a:pt x="4" y="96"/>
                    </a:lnTo>
                    <a:lnTo>
                      <a:pt x="0" y="90"/>
                    </a:lnTo>
                    <a:lnTo>
                      <a:pt x="2" y="97"/>
                    </a:lnTo>
                    <a:lnTo>
                      <a:pt x="7" y="98"/>
                    </a:lnTo>
                    <a:lnTo>
                      <a:pt x="13" y="102"/>
                    </a:lnTo>
                    <a:lnTo>
                      <a:pt x="17" y="105"/>
                    </a:lnTo>
                    <a:lnTo>
                      <a:pt x="19" y="111"/>
                    </a:lnTo>
                    <a:lnTo>
                      <a:pt x="22" y="105"/>
                    </a:lnTo>
                    <a:lnTo>
                      <a:pt x="25" y="101"/>
                    </a:lnTo>
                    <a:lnTo>
                      <a:pt x="27" y="112"/>
                    </a:lnTo>
                    <a:lnTo>
                      <a:pt x="32" y="115"/>
                    </a:lnTo>
                    <a:lnTo>
                      <a:pt x="49" y="116"/>
                    </a:lnTo>
                    <a:lnTo>
                      <a:pt x="55" y="120"/>
                    </a:lnTo>
                    <a:lnTo>
                      <a:pt x="57" y="127"/>
                    </a:lnTo>
                    <a:lnTo>
                      <a:pt x="50" y="132"/>
                    </a:lnTo>
                    <a:lnTo>
                      <a:pt x="46" y="138"/>
                    </a:lnTo>
                    <a:lnTo>
                      <a:pt x="39" y="141"/>
                    </a:lnTo>
                    <a:lnTo>
                      <a:pt x="33" y="143"/>
                    </a:lnTo>
                    <a:lnTo>
                      <a:pt x="20" y="144"/>
                    </a:lnTo>
                    <a:lnTo>
                      <a:pt x="11" y="146"/>
                    </a:lnTo>
                    <a:lnTo>
                      <a:pt x="14" y="150"/>
                    </a:lnTo>
                    <a:lnTo>
                      <a:pt x="19" y="154"/>
                    </a:lnTo>
                    <a:lnTo>
                      <a:pt x="26" y="154"/>
                    </a:lnTo>
                    <a:lnTo>
                      <a:pt x="33" y="152"/>
                    </a:lnTo>
                    <a:lnTo>
                      <a:pt x="40" y="149"/>
                    </a:lnTo>
                    <a:lnTo>
                      <a:pt x="48" y="151"/>
                    </a:lnTo>
                    <a:lnTo>
                      <a:pt x="52" y="153"/>
                    </a:lnTo>
                    <a:lnTo>
                      <a:pt x="52" y="159"/>
                    </a:lnTo>
                    <a:lnTo>
                      <a:pt x="49" y="164"/>
                    </a:lnTo>
                    <a:lnTo>
                      <a:pt x="44" y="167"/>
                    </a:lnTo>
                    <a:lnTo>
                      <a:pt x="37" y="171"/>
                    </a:lnTo>
                    <a:lnTo>
                      <a:pt x="30" y="173"/>
                    </a:lnTo>
                    <a:lnTo>
                      <a:pt x="34" y="175"/>
                    </a:lnTo>
                    <a:lnTo>
                      <a:pt x="39" y="175"/>
                    </a:lnTo>
                    <a:lnTo>
                      <a:pt x="48" y="171"/>
                    </a:lnTo>
                    <a:lnTo>
                      <a:pt x="54" y="165"/>
                    </a:lnTo>
                    <a:lnTo>
                      <a:pt x="60" y="161"/>
                    </a:lnTo>
                    <a:lnTo>
                      <a:pt x="64" y="158"/>
                    </a:lnTo>
                    <a:lnTo>
                      <a:pt x="69" y="152"/>
                    </a:lnTo>
                    <a:lnTo>
                      <a:pt x="73" y="147"/>
                    </a:lnTo>
                    <a:lnTo>
                      <a:pt x="76" y="141"/>
                    </a:lnTo>
                    <a:lnTo>
                      <a:pt x="76" y="132"/>
                    </a:lnTo>
                    <a:lnTo>
                      <a:pt x="78" y="125"/>
                    </a:lnTo>
                    <a:lnTo>
                      <a:pt x="79" y="118"/>
                    </a:lnTo>
                    <a:lnTo>
                      <a:pt x="79" y="110"/>
                    </a:lnTo>
                    <a:lnTo>
                      <a:pt x="78" y="102"/>
                    </a:lnTo>
                    <a:lnTo>
                      <a:pt x="82" y="92"/>
                    </a:lnTo>
                    <a:lnTo>
                      <a:pt x="84" y="82"/>
                    </a:lnTo>
                    <a:lnTo>
                      <a:pt x="86" y="75"/>
                    </a:lnTo>
                    <a:lnTo>
                      <a:pt x="87" y="63"/>
                    </a:lnTo>
                    <a:lnTo>
                      <a:pt x="87" y="55"/>
                    </a:lnTo>
                    <a:lnTo>
                      <a:pt x="81" y="45"/>
                    </a:lnTo>
                    <a:lnTo>
                      <a:pt x="84" y="37"/>
                    </a:lnTo>
                    <a:lnTo>
                      <a:pt x="90" y="27"/>
                    </a:lnTo>
                    <a:lnTo>
                      <a:pt x="89" y="15"/>
                    </a:lnTo>
                    <a:lnTo>
                      <a:pt x="87" y="6"/>
                    </a:lnTo>
                    <a:lnTo>
                      <a:pt x="84" y="0"/>
                    </a:lnTo>
                    <a:lnTo>
                      <a:pt x="87" y="16"/>
                    </a:lnTo>
                    <a:lnTo>
                      <a:pt x="83" y="26"/>
                    </a:lnTo>
                    <a:lnTo>
                      <a:pt x="79" y="33"/>
                    </a:lnTo>
                    <a:lnTo>
                      <a:pt x="76" y="41"/>
                    </a:lnTo>
                    <a:lnTo>
                      <a:pt x="78" y="50"/>
                    </a:lnTo>
                    <a:lnTo>
                      <a:pt x="81" y="57"/>
                    </a:lnTo>
                    <a:lnTo>
                      <a:pt x="82" y="66"/>
                    </a:lnTo>
                    <a:lnTo>
                      <a:pt x="79" y="77"/>
                    </a:lnTo>
                    <a:lnTo>
                      <a:pt x="77" y="86"/>
                    </a:lnTo>
                    <a:lnTo>
                      <a:pt x="75" y="95"/>
                    </a:lnTo>
                    <a:lnTo>
                      <a:pt x="72" y="101"/>
                    </a:lnTo>
                    <a:lnTo>
                      <a:pt x="67" y="102"/>
                    </a:lnTo>
                    <a:lnTo>
                      <a:pt x="61" y="100"/>
                    </a:lnTo>
                    <a:lnTo>
                      <a:pt x="55" y="93"/>
                    </a:lnTo>
                    <a:lnTo>
                      <a:pt x="50" y="85"/>
                    </a:lnTo>
                    <a:lnTo>
                      <a:pt x="47" y="77"/>
                    </a:lnTo>
                    <a:lnTo>
                      <a:pt x="46" y="68"/>
                    </a:lnTo>
                    <a:lnTo>
                      <a:pt x="47" y="58"/>
                    </a:lnTo>
                    <a:lnTo>
                      <a:pt x="45" y="52"/>
                    </a:lnTo>
                    <a:lnTo>
                      <a:pt x="43" y="44"/>
                    </a:lnTo>
                    <a:lnTo>
                      <a:pt x="45" y="35"/>
                    </a:lnTo>
                    <a:lnTo>
                      <a:pt x="61" y="33"/>
                    </a:lnTo>
                    <a:lnTo>
                      <a:pt x="46" y="31"/>
                    </a:lnTo>
                    <a:lnTo>
                      <a:pt x="39" y="32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33" name="Freeform 37"/>
              <p:cNvSpPr>
                <a:spLocks/>
              </p:cNvSpPr>
              <p:nvPr/>
            </p:nvSpPr>
            <p:spPr bwMode="auto">
              <a:xfrm>
                <a:off x="4778" y="1728"/>
                <a:ext cx="46" cy="29"/>
              </a:xfrm>
              <a:custGeom>
                <a:avLst/>
                <a:gdLst>
                  <a:gd name="T0" fmla="*/ 17 w 46"/>
                  <a:gd name="T1" fmla="*/ 23 h 29"/>
                  <a:gd name="T2" fmla="*/ 10 w 46"/>
                  <a:gd name="T3" fmla="*/ 26 h 29"/>
                  <a:gd name="T4" fmla="*/ 25 w 46"/>
                  <a:gd name="T5" fmla="*/ 26 h 29"/>
                  <a:gd name="T6" fmla="*/ 27 w 46"/>
                  <a:gd name="T7" fmla="*/ 28 h 29"/>
                  <a:gd name="T8" fmla="*/ 29 w 46"/>
                  <a:gd name="T9" fmla="*/ 23 h 29"/>
                  <a:gd name="T10" fmla="*/ 40 w 46"/>
                  <a:gd name="T11" fmla="*/ 23 h 29"/>
                  <a:gd name="T12" fmla="*/ 41 w 46"/>
                  <a:gd name="T13" fmla="*/ 17 h 29"/>
                  <a:gd name="T14" fmla="*/ 45 w 46"/>
                  <a:gd name="T15" fmla="*/ 18 h 29"/>
                  <a:gd name="T16" fmla="*/ 39 w 46"/>
                  <a:gd name="T17" fmla="*/ 12 h 29"/>
                  <a:gd name="T18" fmla="*/ 45 w 46"/>
                  <a:gd name="T19" fmla="*/ 4 h 29"/>
                  <a:gd name="T20" fmla="*/ 33 w 46"/>
                  <a:gd name="T21" fmla="*/ 0 h 29"/>
                  <a:gd name="T22" fmla="*/ 33 w 46"/>
                  <a:gd name="T23" fmla="*/ 4 h 29"/>
                  <a:gd name="T24" fmla="*/ 27 w 46"/>
                  <a:gd name="T25" fmla="*/ 3 h 29"/>
                  <a:gd name="T26" fmla="*/ 22 w 46"/>
                  <a:gd name="T27" fmla="*/ 4 h 29"/>
                  <a:gd name="T28" fmla="*/ 20 w 46"/>
                  <a:gd name="T29" fmla="*/ 6 h 29"/>
                  <a:gd name="T30" fmla="*/ 9 w 46"/>
                  <a:gd name="T31" fmla="*/ 9 h 29"/>
                  <a:gd name="T32" fmla="*/ 4 w 46"/>
                  <a:gd name="T33" fmla="*/ 12 h 29"/>
                  <a:gd name="T34" fmla="*/ 0 w 46"/>
                  <a:gd name="T35" fmla="*/ 17 h 29"/>
                  <a:gd name="T36" fmla="*/ 26 w 46"/>
                  <a:gd name="T37" fmla="*/ 11 h 29"/>
                  <a:gd name="T38" fmla="*/ 34 w 46"/>
                  <a:gd name="T39" fmla="*/ 11 h 29"/>
                  <a:gd name="T40" fmla="*/ 33 w 46"/>
                  <a:gd name="T41" fmla="*/ 16 h 29"/>
                  <a:gd name="T42" fmla="*/ 25 w 46"/>
                  <a:gd name="T43" fmla="*/ 18 h 29"/>
                  <a:gd name="T44" fmla="*/ 17 w 46"/>
                  <a:gd name="T45" fmla="*/ 23 h 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29"/>
                  <a:gd name="T71" fmla="*/ 46 w 46"/>
                  <a:gd name="T72" fmla="*/ 29 h 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29">
                    <a:moveTo>
                      <a:pt x="17" y="23"/>
                    </a:moveTo>
                    <a:lnTo>
                      <a:pt x="10" y="26"/>
                    </a:lnTo>
                    <a:lnTo>
                      <a:pt x="25" y="26"/>
                    </a:lnTo>
                    <a:lnTo>
                      <a:pt x="27" y="28"/>
                    </a:lnTo>
                    <a:lnTo>
                      <a:pt x="29" y="23"/>
                    </a:lnTo>
                    <a:lnTo>
                      <a:pt x="40" y="23"/>
                    </a:lnTo>
                    <a:lnTo>
                      <a:pt x="41" y="17"/>
                    </a:lnTo>
                    <a:lnTo>
                      <a:pt x="45" y="18"/>
                    </a:lnTo>
                    <a:lnTo>
                      <a:pt x="39" y="12"/>
                    </a:lnTo>
                    <a:lnTo>
                      <a:pt x="45" y="4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27" y="3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9" y="9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26" y="11"/>
                    </a:lnTo>
                    <a:lnTo>
                      <a:pt x="34" y="11"/>
                    </a:lnTo>
                    <a:lnTo>
                      <a:pt x="33" y="16"/>
                    </a:lnTo>
                    <a:lnTo>
                      <a:pt x="25" y="18"/>
                    </a:lnTo>
                    <a:lnTo>
                      <a:pt x="17" y="23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34" name="Freeform 38"/>
              <p:cNvSpPr>
                <a:spLocks/>
              </p:cNvSpPr>
              <p:nvPr/>
            </p:nvSpPr>
            <p:spPr bwMode="auto">
              <a:xfrm>
                <a:off x="4861" y="1750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0 w 24"/>
                  <a:gd name="T3" fmla="*/ 0 h 6"/>
                  <a:gd name="T4" fmla="*/ 16 w 24"/>
                  <a:gd name="T5" fmla="*/ 0 h 6"/>
                  <a:gd name="T6" fmla="*/ 19 w 24"/>
                  <a:gd name="T7" fmla="*/ 2 h 6"/>
                  <a:gd name="T8" fmla="*/ 23 w 24"/>
                  <a:gd name="T9" fmla="*/ 4 h 6"/>
                  <a:gd name="T10" fmla="*/ 16 w 24"/>
                  <a:gd name="T11" fmla="*/ 5 h 6"/>
                  <a:gd name="T12" fmla="*/ 9 w 24"/>
                  <a:gd name="T13" fmla="*/ 3 h 6"/>
                  <a:gd name="T14" fmla="*/ 4 w 24"/>
                  <a:gd name="T15" fmla="*/ 2 h 6"/>
                  <a:gd name="T16" fmla="*/ 0 w 24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"/>
                  <a:gd name="T29" fmla="*/ 24 w 2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">
                    <a:moveTo>
                      <a:pt x="0" y="0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3" y="4"/>
                    </a:lnTo>
                    <a:lnTo>
                      <a:pt x="16" y="5"/>
                    </a:lnTo>
                    <a:lnTo>
                      <a:pt x="9" y="3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35" name="Freeform 39"/>
              <p:cNvSpPr>
                <a:spLocks/>
              </p:cNvSpPr>
              <p:nvPr/>
            </p:nvSpPr>
            <p:spPr bwMode="auto">
              <a:xfrm>
                <a:off x="4844" y="1729"/>
                <a:ext cx="42" cy="11"/>
              </a:xfrm>
              <a:custGeom>
                <a:avLst/>
                <a:gdLst>
                  <a:gd name="T0" fmla="*/ 2 w 42"/>
                  <a:gd name="T1" fmla="*/ 4 h 11"/>
                  <a:gd name="T2" fmla="*/ 7 w 42"/>
                  <a:gd name="T3" fmla="*/ 0 h 11"/>
                  <a:gd name="T4" fmla="*/ 8 w 42"/>
                  <a:gd name="T5" fmla="*/ 2 h 11"/>
                  <a:gd name="T6" fmla="*/ 14 w 42"/>
                  <a:gd name="T7" fmla="*/ 1 h 11"/>
                  <a:gd name="T8" fmla="*/ 25 w 42"/>
                  <a:gd name="T9" fmla="*/ 3 h 11"/>
                  <a:gd name="T10" fmla="*/ 31 w 42"/>
                  <a:gd name="T11" fmla="*/ 1 h 11"/>
                  <a:gd name="T12" fmla="*/ 33 w 42"/>
                  <a:gd name="T13" fmla="*/ 4 h 11"/>
                  <a:gd name="T14" fmla="*/ 37 w 42"/>
                  <a:gd name="T15" fmla="*/ 4 h 11"/>
                  <a:gd name="T16" fmla="*/ 41 w 42"/>
                  <a:gd name="T17" fmla="*/ 10 h 11"/>
                  <a:gd name="T18" fmla="*/ 28 w 42"/>
                  <a:gd name="T19" fmla="*/ 6 h 11"/>
                  <a:gd name="T20" fmla="*/ 18 w 42"/>
                  <a:gd name="T21" fmla="*/ 5 h 11"/>
                  <a:gd name="T22" fmla="*/ 8 w 42"/>
                  <a:gd name="T23" fmla="*/ 6 h 11"/>
                  <a:gd name="T24" fmla="*/ 0 w 42"/>
                  <a:gd name="T25" fmla="*/ 7 h 11"/>
                  <a:gd name="T26" fmla="*/ 2 w 42"/>
                  <a:gd name="T27" fmla="*/ 4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11"/>
                  <a:gd name="T44" fmla="*/ 42 w 42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11">
                    <a:moveTo>
                      <a:pt x="2" y="4"/>
                    </a:moveTo>
                    <a:lnTo>
                      <a:pt x="7" y="0"/>
                    </a:lnTo>
                    <a:lnTo>
                      <a:pt x="8" y="2"/>
                    </a:lnTo>
                    <a:lnTo>
                      <a:pt x="14" y="1"/>
                    </a:lnTo>
                    <a:lnTo>
                      <a:pt x="25" y="3"/>
                    </a:lnTo>
                    <a:lnTo>
                      <a:pt x="31" y="1"/>
                    </a:lnTo>
                    <a:lnTo>
                      <a:pt x="33" y="4"/>
                    </a:lnTo>
                    <a:lnTo>
                      <a:pt x="37" y="4"/>
                    </a:lnTo>
                    <a:lnTo>
                      <a:pt x="41" y="10"/>
                    </a:lnTo>
                    <a:lnTo>
                      <a:pt x="28" y="6"/>
                    </a:lnTo>
                    <a:lnTo>
                      <a:pt x="18" y="5"/>
                    </a:lnTo>
                    <a:lnTo>
                      <a:pt x="8" y="6"/>
                    </a:lnTo>
                    <a:lnTo>
                      <a:pt x="0" y="7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36" name="Freeform 40"/>
              <p:cNvSpPr>
                <a:spLocks/>
              </p:cNvSpPr>
              <p:nvPr/>
            </p:nvSpPr>
            <p:spPr bwMode="auto">
              <a:xfrm>
                <a:off x="4747" y="1871"/>
                <a:ext cx="175" cy="198"/>
              </a:xfrm>
              <a:custGeom>
                <a:avLst/>
                <a:gdLst>
                  <a:gd name="T0" fmla="*/ 26 w 175"/>
                  <a:gd name="T1" fmla="*/ 3 h 198"/>
                  <a:gd name="T2" fmla="*/ 22 w 175"/>
                  <a:gd name="T3" fmla="*/ 20 h 198"/>
                  <a:gd name="T4" fmla="*/ 19 w 175"/>
                  <a:gd name="T5" fmla="*/ 34 h 198"/>
                  <a:gd name="T6" fmla="*/ 10 w 175"/>
                  <a:gd name="T7" fmla="*/ 40 h 198"/>
                  <a:gd name="T8" fmla="*/ 0 w 175"/>
                  <a:gd name="T9" fmla="*/ 41 h 198"/>
                  <a:gd name="T10" fmla="*/ 2 w 175"/>
                  <a:gd name="T11" fmla="*/ 76 h 198"/>
                  <a:gd name="T12" fmla="*/ 11 w 175"/>
                  <a:gd name="T13" fmla="*/ 125 h 198"/>
                  <a:gd name="T14" fmla="*/ 16 w 175"/>
                  <a:gd name="T15" fmla="*/ 145 h 198"/>
                  <a:gd name="T16" fmla="*/ 51 w 175"/>
                  <a:gd name="T17" fmla="*/ 181 h 198"/>
                  <a:gd name="T18" fmla="*/ 74 w 175"/>
                  <a:gd name="T19" fmla="*/ 193 h 198"/>
                  <a:gd name="T20" fmla="*/ 94 w 175"/>
                  <a:gd name="T21" fmla="*/ 197 h 198"/>
                  <a:gd name="T22" fmla="*/ 120 w 175"/>
                  <a:gd name="T23" fmla="*/ 190 h 198"/>
                  <a:gd name="T24" fmla="*/ 145 w 175"/>
                  <a:gd name="T25" fmla="*/ 173 h 198"/>
                  <a:gd name="T26" fmla="*/ 157 w 175"/>
                  <a:gd name="T27" fmla="*/ 154 h 198"/>
                  <a:gd name="T28" fmla="*/ 168 w 175"/>
                  <a:gd name="T29" fmla="*/ 131 h 198"/>
                  <a:gd name="T30" fmla="*/ 174 w 175"/>
                  <a:gd name="T31" fmla="*/ 119 h 198"/>
                  <a:gd name="T32" fmla="*/ 172 w 175"/>
                  <a:gd name="T33" fmla="*/ 64 h 198"/>
                  <a:gd name="T34" fmla="*/ 172 w 175"/>
                  <a:gd name="T35" fmla="*/ 50 h 198"/>
                  <a:gd name="T36" fmla="*/ 144 w 175"/>
                  <a:gd name="T37" fmla="*/ 39 h 198"/>
                  <a:gd name="T38" fmla="*/ 145 w 175"/>
                  <a:gd name="T39" fmla="*/ 0 h 198"/>
                  <a:gd name="T40" fmla="*/ 120 w 175"/>
                  <a:gd name="T41" fmla="*/ 19 h 198"/>
                  <a:gd name="T42" fmla="*/ 88 w 175"/>
                  <a:gd name="T43" fmla="*/ 23 h 198"/>
                  <a:gd name="T44" fmla="*/ 61 w 175"/>
                  <a:gd name="T45" fmla="*/ 23 h 198"/>
                  <a:gd name="T46" fmla="*/ 47 w 175"/>
                  <a:gd name="T47" fmla="*/ 13 h 198"/>
                  <a:gd name="T48" fmla="*/ 26 w 175"/>
                  <a:gd name="T49" fmla="*/ 3 h 1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5"/>
                  <a:gd name="T76" fmla="*/ 0 h 198"/>
                  <a:gd name="T77" fmla="*/ 175 w 175"/>
                  <a:gd name="T78" fmla="*/ 198 h 1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5" h="198">
                    <a:moveTo>
                      <a:pt x="26" y="3"/>
                    </a:moveTo>
                    <a:lnTo>
                      <a:pt x="22" y="20"/>
                    </a:lnTo>
                    <a:lnTo>
                      <a:pt x="19" y="34"/>
                    </a:lnTo>
                    <a:lnTo>
                      <a:pt x="10" y="40"/>
                    </a:lnTo>
                    <a:lnTo>
                      <a:pt x="0" y="41"/>
                    </a:lnTo>
                    <a:lnTo>
                      <a:pt x="2" y="76"/>
                    </a:lnTo>
                    <a:lnTo>
                      <a:pt x="11" y="125"/>
                    </a:lnTo>
                    <a:lnTo>
                      <a:pt x="16" y="145"/>
                    </a:lnTo>
                    <a:lnTo>
                      <a:pt x="51" y="181"/>
                    </a:lnTo>
                    <a:lnTo>
                      <a:pt x="74" y="193"/>
                    </a:lnTo>
                    <a:lnTo>
                      <a:pt x="94" y="197"/>
                    </a:lnTo>
                    <a:lnTo>
                      <a:pt x="120" y="190"/>
                    </a:lnTo>
                    <a:lnTo>
                      <a:pt x="145" y="173"/>
                    </a:lnTo>
                    <a:lnTo>
                      <a:pt x="157" y="154"/>
                    </a:lnTo>
                    <a:lnTo>
                      <a:pt x="168" y="131"/>
                    </a:lnTo>
                    <a:lnTo>
                      <a:pt x="174" y="119"/>
                    </a:lnTo>
                    <a:lnTo>
                      <a:pt x="172" y="64"/>
                    </a:lnTo>
                    <a:lnTo>
                      <a:pt x="172" y="50"/>
                    </a:lnTo>
                    <a:lnTo>
                      <a:pt x="144" y="39"/>
                    </a:lnTo>
                    <a:lnTo>
                      <a:pt x="145" y="0"/>
                    </a:lnTo>
                    <a:lnTo>
                      <a:pt x="120" y="19"/>
                    </a:lnTo>
                    <a:lnTo>
                      <a:pt x="88" y="23"/>
                    </a:lnTo>
                    <a:lnTo>
                      <a:pt x="61" y="23"/>
                    </a:lnTo>
                    <a:lnTo>
                      <a:pt x="47" y="13"/>
                    </a:lnTo>
                    <a:lnTo>
                      <a:pt x="26" y="3"/>
                    </a:lnTo>
                  </a:path>
                </a:pathLst>
              </a:custGeom>
              <a:solidFill>
                <a:srgbClr val="FFE0C0"/>
              </a:solidFill>
              <a:ln w="12700" cap="rnd">
                <a:solidFill>
                  <a:srgbClr val="804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37" name="Freeform 41"/>
              <p:cNvSpPr>
                <a:spLocks/>
              </p:cNvSpPr>
              <p:nvPr/>
            </p:nvSpPr>
            <p:spPr bwMode="auto">
              <a:xfrm>
                <a:off x="4800" y="1871"/>
                <a:ext cx="114" cy="95"/>
              </a:xfrm>
              <a:custGeom>
                <a:avLst/>
                <a:gdLst>
                  <a:gd name="T0" fmla="*/ 7 w 114"/>
                  <a:gd name="T1" fmla="*/ 21 h 95"/>
                  <a:gd name="T2" fmla="*/ 25 w 114"/>
                  <a:gd name="T3" fmla="*/ 33 h 95"/>
                  <a:gd name="T4" fmla="*/ 35 w 114"/>
                  <a:gd name="T5" fmla="*/ 42 h 95"/>
                  <a:gd name="T6" fmla="*/ 39 w 114"/>
                  <a:gd name="T7" fmla="*/ 53 h 95"/>
                  <a:gd name="T8" fmla="*/ 41 w 114"/>
                  <a:gd name="T9" fmla="*/ 64 h 95"/>
                  <a:gd name="T10" fmla="*/ 37 w 114"/>
                  <a:gd name="T11" fmla="*/ 75 h 95"/>
                  <a:gd name="T12" fmla="*/ 31 w 114"/>
                  <a:gd name="T13" fmla="*/ 82 h 95"/>
                  <a:gd name="T14" fmla="*/ 23 w 114"/>
                  <a:gd name="T15" fmla="*/ 87 h 95"/>
                  <a:gd name="T16" fmla="*/ 14 w 114"/>
                  <a:gd name="T17" fmla="*/ 88 h 95"/>
                  <a:gd name="T18" fmla="*/ 0 w 114"/>
                  <a:gd name="T19" fmla="*/ 89 h 95"/>
                  <a:gd name="T20" fmla="*/ 11 w 114"/>
                  <a:gd name="T21" fmla="*/ 92 h 95"/>
                  <a:gd name="T22" fmla="*/ 25 w 114"/>
                  <a:gd name="T23" fmla="*/ 92 h 95"/>
                  <a:gd name="T24" fmla="*/ 35 w 114"/>
                  <a:gd name="T25" fmla="*/ 88 h 95"/>
                  <a:gd name="T26" fmla="*/ 45 w 114"/>
                  <a:gd name="T27" fmla="*/ 83 h 95"/>
                  <a:gd name="T28" fmla="*/ 54 w 114"/>
                  <a:gd name="T29" fmla="*/ 83 h 95"/>
                  <a:gd name="T30" fmla="*/ 65 w 114"/>
                  <a:gd name="T31" fmla="*/ 83 h 95"/>
                  <a:gd name="T32" fmla="*/ 83 w 114"/>
                  <a:gd name="T33" fmla="*/ 88 h 95"/>
                  <a:gd name="T34" fmla="*/ 97 w 114"/>
                  <a:gd name="T35" fmla="*/ 92 h 95"/>
                  <a:gd name="T36" fmla="*/ 113 w 114"/>
                  <a:gd name="T37" fmla="*/ 94 h 95"/>
                  <a:gd name="T38" fmla="*/ 112 w 114"/>
                  <a:gd name="T39" fmla="*/ 67 h 95"/>
                  <a:gd name="T40" fmla="*/ 112 w 114"/>
                  <a:gd name="T41" fmla="*/ 53 h 95"/>
                  <a:gd name="T42" fmla="*/ 96 w 114"/>
                  <a:gd name="T43" fmla="*/ 48 h 95"/>
                  <a:gd name="T44" fmla="*/ 88 w 114"/>
                  <a:gd name="T45" fmla="*/ 45 h 95"/>
                  <a:gd name="T46" fmla="*/ 81 w 114"/>
                  <a:gd name="T47" fmla="*/ 42 h 95"/>
                  <a:gd name="T48" fmla="*/ 78 w 114"/>
                  <a:gd name="T49" fmla="*/ 33 h 95"/>
                  <a:gd name="T50" fmla="*/ 79 w 114"/>
                  <a:gd name="T51" fmla="*/ 21 h 95"/>
                  <a:gd name="T52" fmla="*/ 80 w 114"/>
                  <a:gd name="T53" fmla="*/ 12 h 95"/>
                  <a:gd name="T54" fmla="*/ 85 w 114"/>
                  <a:gd name="T55" fmla="*/ 0 h 95"/>
                  <a:gd name="T56" fmla="*/ 79 w 114"/>
                  <a:gd name="T57" fmla="*/ 6 h 95"/>
                  <a:gd name="T58" fmla="*/ 64 w 114"/>
                  <a:gd name="T59" fmla="*/ 18 h 95"/>
                  <a:gd name="T60" fmla="*/ 49 w 114"/>
                  <a:gd name="T61" fmla="*/ 20 h 95"/>
                  <a:gd name="T62" fmla="*/ 37 w 114"/>
                  <a:gd name="T63" fmla="*/ 22 h 95"/>
                  <a:gd name="T64" fmla="*/ 21 w 114"/>
                  <a:gd name="T65" fmla="*/ 22 h 95"/>
                  <a:gd name="T66" fmla="*/ 7 w 114"/>
                  <a:gd name="T67" fmla="*/ 21 h 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4"/>
                  <a:gd name="T103" fmla="*/ 0 h 95"/>
                  <a:gd name="T104" fmla="*/ 114 w 114"/>
                  <a:gd name="T105" fmla="*/ 95 h 9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4" h="95">
                    <a:moveTo>
                      <a:pt x="7" y="21"/>
                    </a:moveTo>
                    <a:lnTo>
                      <a:pt x="25" y="33"/>
                    </a:lnTo>
                    <a:lnTo>
                      <a:pt x="35" y="42"/>
                    </a:lnTo>
                    <a:lnTo>
                      <a:pt x="39" y="53"/>
                    </a:lnTo>
                    <a:lnTo>
                      <a:pt x="41" y="64"/>
                    </a:lnTo>
                    <a:lnTo>
                      <a:pt x="37" y="75"/>
                    </a:lnTo>
                    <a:lnTo>
                      <a:pt x="31" y="82"/>
                    </a:lnTo>
                    <a:lnTo>
                      <a:pt x="23" y="87"/>
                    </a:lnTo>
                    <a:lnTo>
                      <a:pt x="14" y="88"/>
                    </a:lnTo>
                    <a:lnTo>
                      <a:pt x="0" y="89"/>
                    </a:lnTo>
                    <a:lnTo>
                      <a:pt x="11" y="92"/>
                    </a:lnTo>
                    <a:lnTo>
                      <a:pt x="25" y="92"/>
                    </a:lnTo>
                    <a:lnTo>
                      <a:pt x="35" y="88"/>
                    </a:lnTo>
                    <a:lnTo>
                      <a:pt x="45" y="83"/>
                    </a:lnTo>
                    <a:lnTo>
                      <a:pt x="54" y="83"/>
                    </a:lnTo>
                    <a:lnTo>
                      <a:pt x="65" y="83"/>
                    </a:lnTo>
                    <a:lnTo>
                      <a:pt x="83" y="88"/>
                    </a:lnTo>
                    <a:lnTo>
                      <a:pt x="97" y="92"/>
                    </a:lnTo>
                    <a:lnTo>
                      <a:pt x="113" y="94"/>
                    </a:lnTo>
                    <a:lnTo>
                      <a:pt x="112" y="67"/>
                    </a:lnTo>
                    <a:lnTo>
                      <a:pt x="112" y="53"/>
                    </a:lnTo>
                    <a:lnTo>
                      <a:pt x="96" y="48"/>
                    </a:lnTo>
                    <a:lnTo>
                      <a:pt x="88" y="45"/>
                    </a:lnTo>
                    <a:lnTo>
                      <a:pt x="81" y="42"/>
                    </a:lnTo>
                    <a:lnTo>
                      <a:pt x="78" y="33"/>
                    </a:lnTo>
                    <a:lnTo>
                      <a:pt x="79" y="21"/>
                    </a:lnTo>
                    <a:lnTo>
                      <a:pt x="80" y="12"/>
                    </a:lnTo>
                    <a:lnTo>
                      <a:pt x="85" y="0"/>
                    </a:lnTo>
                    <a:lnTo>
                      <a:pt x="79" y="6"/>
                    </a:lnTo>
                    <a:lnTo>
                      <a:pt x="64" y="18"/>
                    </a:lnTo>
                    <a:lnTo>
                      <a:pt x="49" y="20"/>
                    </a:lnTo>
                    <a:lnTo>
                      <a:pt x="37" y="22"/>
                    </a:lnTo>
                    <a:lnTo>
                      <a:pt x="21" y="22"/>
                    </a:lnTo>
                    <a:lnTo>
                      <a:pt x="7" y="21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38" name="Freeform 42"/>
              <p:cNvSpPr>
                <a:spLocks/>
              </p:cNvSpPr>
              <p:nvPr/>
            </p:nvSpPr>
            <p:spPr bwMode="auto">
              <a:xfrm>
                <a:off x="4770" y="1910"/>
                <a:ext cx="22" cy="36"/>
              </a:xfrm>
              <a:custGeom>
                <a:avLst/>
                <a:gdLst>
                  <a:gd name="T0" fmla="*/ 12 w 22"/>
                  <a:gd name="T1" fmla="*/ 0 h 36"/>
                  <a:gd name="T2" fmla="*/ 8 w 22"/>
                  <a:gd name="T3" fmla="*/ 9 h 36"/>
                  <a:gd name="T4" fmla="*/ 0 w 22"/>
                  <a:gd name="T5" fmla="*/ 11 h 36"/>
                  <a:gd name="T6" fmla="*/ 9 w 22"/>
                  <a:gd name="T7" fmla="*/ 15 h 36"/>
                  <a:gd name="T8" fmla="*/ 21 w 22"/>
                  <a:gd name="T9" fmla="*/ 35 h 36"/>
                  <a:gd name="T10" fmla="*/ 13 w 22"/>
                  <a:gd name="T11" fmla="*/ 19 h 36"/>
                  <a:gd name="T12" fmla="*/ 12 w 2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6"/>
                  <a:gd name="T23" fmla="*/ 22 w 22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6">
                    <a:moveTo>
                      <a:pt x="12" y="0"/>
                    </a:moveTo>
                    <a:lnTo>
                      <a:pt x="8" y="9"/>
                    </a:lnTo>
                    <a:lnTo>
                      <a:pt x="0" y="11"/>
                    </a:lnTo>
                    <a:lnTo>
                      <a:pt x="9" y="15"/>
                    </a:lnTo>
                    <a:lnTo>
                      <a:pt x="21" y="35"/>
                    </a:lnTo>
                    <a:lnTo>
                      <a:pt x="13" y="19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39" name="Freeform 43"/>
              <p:cNvSpPr>
                <a:spLocks/>
              </p:cNvSpPr>
              <p:nvPr/>
            </p:nvSpPr>
            <p:spPr bwMode="auto">
              <a:xfrm>
                <a:off x="4834" y="2032"/>
                <a:ext cx="11" cy="29"/>
              </a:xfrm>
              <a:custGeom>
                <a:avLst/>
                <a:gdLst>
                  <a:gd name="T0" fmla="*/ 4 w 11"/>
                  <a:gd name="T1" fmla="*/ 0 h 29"/>
                  <a:gd name="T2" fmla="*/ 4 w 11"/>
                  <a:gd name="T3" fmla="*/ 14 h 29"/>
                  <a:gd name="T4" fmla="*/ 0 w 11"/>
                  <a:gd name="T5" fmla="*/ 28 h 29"/>
                  <a:gd name="T6" fmla="*/ 6 w 11"/>
                  <a:gd name="T7" fmla="*/ 28 h 29"/>
                  <a:gd name="T8" fmla="*/ 10 w 11"/>
                  <a:gd name="T9" fmla="*/ 26 h 29"/>
                  <a:gd name="T10" fmla="*/ 4 w 11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9"/>
                  <a:gd name="T20" fmla="*/ 11 w 11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9">
                    <a:moveTo>
                      <a:pt x="4" y="0"/>
                    </a:moveTo>
                    <a:lnTo>
                      <a:pt x="4" y="14"/>
                    </a:lnTo>
                    <a:lnTo>
                      <a:pt x="0" y="28"/>
                    </a:lnTo>
                    <a:lnTo>
                      <a:pt x="6" y="28"/>
                    </a:lnTo>
                    <a:lnTo>
                      <a:pt x="10" y="26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40" name="Freeform 44"/>
              <p:cNvSpPr>
                <a:spLocks/>
              </p:cNvSpPr>
              <p:nvPr/>
            </p:nvSpPr>
            <p:spPr bwMode="auto">
              <a:xfrm>
                <a:off x="4780" y="1786"/>
                <a:ext cx="21" cy="33"/>
              </a:xfrm>
              <a:custGeom>
                <a:avLst/>
                <a:gdLst>
                  <a:gd name="T0" fmla="*/ 0 w 21"/>
                  <a:gd name="T1" fmla="*/ 18 h 33"/>
                  <a:gd name="T2" fmla="*/ 5 w 21"/>
                  <a:gd name="T3" fmla="*/ 15 h 33"/>
                  <a:gd name="T4" fmla="*/ 10 w 21"/>
                  <a:gd name="T5" fmla="*/ 13 h 33"/>
                  <a:gd name="T6" fmla="*/ 20 w 21"/>
                  <a:gd name="T7" fmla="*/ 0 h 33"/>
                  <a:gd name="T8" fmla="*/ 14 w 21"/>
                  <a:gd name="T9" fmla="*/ 10 h 33"/>
                  <a:gd name="T10" fmla="*/ 13 w 21"/>
                  <a:gd name="T11" fmla="*/ 17 h 33"/>
                  <a:gd name="T12" fmla="*/ 13 w 21"/>
                  <a:gd name="T13" fmla="*/ 32 h 33"/>
                  <a:gd name="T14" fmla="*/ 9 w 21"/>
                  <a:gd name="T15" fmla="*/ 19 h 33"/>
                  <a:gd name="T16" fmla="*/ 4 w 21"/>
                  <a:gd name="T17" fmla="*/ 18 h 33"/>
                  <a:gd name="T18" fmla="*/ 0 w 21"/>
                  <a:gd name="T19" fmla="*/ 18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33"/>
                  <a:gd name="T32" fmla="*/ 21 w 21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33">
                    <a:moveTo>
                      <a:pt x="0" y="18"/>
                    </a:moveTo>
                    <a:lnTo>
                      <a:pt x="5" y="15"/>
                    </a:lnTo>
                    <a:lnTo>
                      <a:pt x="10" y="13"/>
                    </a:lnTo>
                    <a:lnTo>
                      <a:pt x="20" y="0"/>
                    </a:lnTo>
                    <a:lnTo>
                      <a:pt x="14" y="10"/>
                    </a:lnTo>
                    <a:lnTo>
                      <a:pt x="13" y="17"/>
                    </a:lnTo>
                    <a:lnTo>
                      <a:pt x="13" y="32"/>
                    </a:lnTo>
                    <a:lnTo>
                      <a:pt x="9" y="19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41" name="Freeform 45"/>
              <p:cNvSpPr>
                <a:spLocks/>
              </p:cNvSpPr>
              <p:nvPr/>
            </p:nvSpPr>
            <p:spPr bwMode="auto">
              <a:xfrm>
                <a:off x="4807" y="1828"/>
                <a:ext cx="47" cy="14"/>
              </a:xfrm>
              <a:custGeom>
                <a:avLst/>
                <a:gdLst>
                  <a:gd name="T0" fmla="*/ 0 w 47"/>
                  <a:gd name="T1" fmla="*/ 13 h 14"/>
                  <a:gd name="T2" fmla="*/ 1 w 47"/>
                  <a:gd name="T3" fmla="*/ 8 h 14"/>
                  <a:gd name="T4" fmla="*/ 1 w 47"/>
                  <a:gd name="T5" fmla="*/ 5 h 14"/>
                  <a:gd name="T6" fmla="*/ 14 w 47"/>
                  <a:gd name="T7" fmla="*/ 1 h 14"/>
                  <a:gd name="T8" fmla="*/ 21 w 47"/>
                  <a:gd name="T9" fmla="*/ 0 h 14"/>
                  <a:gd name="T10" fmla="*/ 30 w 47"/>
                  <a:gd name="T11" fmla="*/ 0 h 14"/>
                  <a:gd name="T12" fmla="*/ 38 w 47"/>
                  <a:gd name="T13" fmla="*/ 2 h 14"/>
                  <a:gd name="T14" fmla="*/ 43 w 47"/>
                  <a:gd name="T15" fmla="*/ 4 h 14"/>
                  <a:gd name="T16" fmla="*/ 45 w 47"/>
                  <a:gd name="T17" fmla="*/ 4 h 14"/>
                  <a:gd name="T18" fmla="*/ 46 w 47"/>
                  <a:gd name="T19" fmla="*/ 7 h 14"/>
                  <a:gd name="T20" fmla="*/ 46 w 47"/>
                  <a:gd name="T21" fmla="*/ 10 h 14"/>
                  <a:gd name="T22" fmla="*/ 43 w 47"/>
                  <a:gd name="T23" fmla="*/ 10 h 14"/>
                  <a:gd name="T24" fmla="*/ 40 w 47"/>
                  <a:gd name="T25" fmla="*/ 10 h 14"/>
                  <a:gd name="T26" fmla="*/ 43 w 47"/>
                  <a:gd name="T27" fmla="*/ 7 h 14"/>
                  <a:gd name="T28" fmla="*/ 42 w 47"/>
                  <a:gd name="T29" fmla="*/ 5 h 14"/>
                  <a:gd name="T30" fmla="*/ 37 w 47"/>
                  <a:gd name="T31" fmla="*/ 4 h 14"/>
                  <a:gd name="T32" fmla="*/ 32 w 47"/>
                  <a:gd name="T33" fmla="*/ 1 h 14"/>
                  <a:gd name="T34" fmla="*/ 26 w 47"/>
                  <a:gd name="T35" fmla="*/ 1 h 14"/>
                  <a:gd name="T36" fmla="*/ 20 w 47"/>
                  <a:gd name="T37" fmla="*/ 2 h 14"/>
                  <a:gd name="T38" fmla="*/ 12 w 47"/>
                  <a:gd name="T39" fmla="*/ 4 h 14"/>
                  <a:gd name="T40" fmla="*/ 7 w 47"/>
                  <a:gd name="T41" fmla="*/ 6 h 14"/>
                  <a:gd name="T42" fmla="*/ 9 w 47"/>
                  <a:gd name="T43" fmla="*/ 8 h 14"/>
                  <a:gd name="T44" fmla="*/ 19 w 47"/>
                  <a:gd name="T45" fmla="*/ 9 h 14"/>
                  <a:gd name="T46" fmla="*/ 29 w 47"/>
                  <a:gd name="T47" fmla="*/ 7 h 14"/>
                  <a:gd name="T48" fmla="*/ 33 w 47"/>
                  <a:gd name="T49" fmla="*/ 8 h 14"/>
                  <a:gd name="T50" fmla="*/ 24 w 47"/>
                  <a:gd name="T51" fmla="*/ 9 h 14"/>
                  <a:gd name="T52" fmla="*/ 14 w 47"/>
                  <a:gd name="T53" fmla="*/ 9 h 14"/>
                  <a:gd name="T54" fmla="*/ 9 w 47"/>
                  <a:gd name="T55" fmla="*/ 10 h 14"/>
                  <a:gd name="T56" fmla="*/ 0 w 47"/>
                  <a:gd name="T57" fmla="*/ 13 h 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"/>
                  <a:gd name="T88" fmla="*/ 0 h 14"/>
                  <a:gd name="T89" fmla="*/ 47 w 47"/>
                  <a:gd name="T90" fmla="*/ 14 h 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" h="14">
                    <a:moveTo>
                      <a:pt x="0" y="13"/>
                    </a:moveTo>
                    <a:lnTo>
                      <a:pt x="1" y="8"/>
                    </a:lnTo>
                    <a:lnTo>
                      <a:pt x="1" y="5"/>
                    </a:lnTo>
                    <a:lnTo>
                      <a:pt x="14" y="1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7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0" y="10"/>
                    </a:lnTo>
                    <a:lnTo>
                      <a:pt x="43" y="7"/>
                    </a:lnTo>
                    <a:lnTo>
                      <a:pt x="42" y="5"/>
                    </a:lnTo>
                    <a:lnTo>
                      <a:pt x="37" y="4"/>
                    </a:lnTo>
                    <a:lnTo>
                      <a:pt x="32" y="1"/>
                    </a:lnTo>
                    <a:lnTo>
                      <a:pt x="26" y="1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9" y="8"/>
                    </a:lnTo>
                    <a:lnTo>
                      <a:pt x="19" y="9"/>
                    </a:lnTo>
                    <a:lnTo>
                      <a:pt x="29" y="7"/>
                    </a:lnTo>
                    <a:lnTo>
                      <a:pt x="33" y="8"/>
                    </a:lnTo>
                    <a:lnTo>
                      <a:pt x="24" y="9"/>
                    </a:lnTo>
                    <a:lnTo>
                      <a:pt x="14" y="9"/>
                    </a:lnTo>
                    <a:lnTo>
                      <a:pt x="9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42" name="Freeform 46"/>
              <p:cNvSpPr>
                <a:spLocks/>
              </p:cNvSpPr>
              <p:nvPr/>
            </p:nvSpPr>
            <p:spPr bwMode="auto">
              <a:xfrm>
                <a:off x="4836" y="1980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0 w 3"/>
                  <a:gd name="T3" fmla="*/ 10 h 23"/>
                  <a:gd name="T4" fmla="*/ 0 w 3"/>
                  <a:gd name="T5" fmla="*/ 22 h 23"/>
                  <a:gd name="T6" fmla="*/ 2 w 3"/>
                  <a:gd name="T7" fmla="*/ 19 h 23"/>
                  <a:gd name="T8" fmla="*/ 2 w 3"/>
                  <a:gd name="T9" fmla="*/ 7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0" y="10"/>
                    </a:lnTo>
                    <a:lnTo>
                      <a:pt x="0" y="22"/>
                    </a:lnTo>
                    <a:lnTo>
                      <a:pt x="2" y="19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43" name="Freeform 47"/>
              <p:cNvSpPr>
                <a:spLocks/>
              </p:cNvSpPr>
              <p:nvPr/>
            </p:nvSpPr>
            <p:spPr bwMode="auto">
              <a:xfrm>
                <a:off x="4749" y="1937"/>
                <a:ext cx="25" cy="18"/>
              </a:xfrm>
              <a:custGeom>
                <a:avLst/>
                <a:gdLst>
                  <a:gd name="T0" fmla="*/ 1 w 25"/>
                  <a:gd name="T1" fmla="*/ 5 h 18"/>
                  <a:gd name="T2" fmla="*/ 7 w 25"/>
                  <a:gd name="T3" fmla="*/ 7 h 18"/>
                  <a:gd name="T4" fmla="*/ 18 w 25"/>
                  <a:gd name="T5" fmla="*/ 14 h 18"/>
                  <a:gd name="T6" fmla="*/ 24 w 25"/>
                  <a:gd name="T7" fmla="*/ 17 h 18"/>
                  <a:gd name="T8" fmla="*/ 17 w 25"/>
                  <a:gd name="T9" fmla="*/ 12 h 18"/>
                  <a:gd name="T10" fmla="*/ 8 w 25"/>
                  <a:gd name="T11" fmla="*/ 5 h 18"/>
                  <a:gd name="T12" fmla="*/ 0 w 25"/>
                  <a:gd name="T13" fmla="*/ 0 h 18"/>
                  <a:gd name="T14" fmla="*/ 1 w 25"/>
                  <a:gd name="T15" fmla="*/ 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18"/>
                  <a:gd name="T26" fmla="*/ 25 w 25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18">
                    <a:moveTo>
                      <a:pt x="1" y="5"/>
                    </a:moveTo>
                    <a:lnTo>
                      <a:pt x="7" y="7"/>
                    </a:lnTo>
                    <a:lnTo>
                      <a:pt x="18" y="14"/>
                    </a:lnTo>
                    <a:lnTo>
                      <a:pt x="24" y="17"/>
                    </a:lnTo>
                    <a:lnTo>
                      <a:pt x="17" y="12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  <p:grpSp>
          <p:nvGrpSpPr>
            <p:cNvPr id="99" name="Group 52"/>
            <p:cNvGrpSpPr>
              <a:grpSpLocks/>
            </p:cNvGrpSpPr>
            <p:nvPr/>
          </p:nvGrpSpPr>
          <p:grpSpPr bwMode="auto">
            <a:xfrm>
              <a:off x="4333" y="1591"/>
              <a:ext cx="388" cy="568"/>
              <a:chOff x="4333" y="1591"/>
              <a:chExt cx="388" cy="568"/>
            </a:xfrm>
          </p:grpSpPr>
          <p:sp>
            <p:nvSpPr>
              <p:cNvPr id="127" name="Freeform 49"/>
              <p:cNvSpPr>
                <a:spLocks/>
              </p:cNvSpPr>
              <p:nvPr/>
            </p:nvSpPr>
            <p:spPr bwMode="auto">
              <a:xfrm>
                <a:off x="4333" y="1591"/>
                <a:ext cx="388" cy="568"/>
              </a:xfrm>
              <a:custGeom>
                <a:avLst/>
                <a:gdLst>
                  <a:gd name="T0" fmla="*/ 299 w 388"/>
                  <a:gd name="T1" fmla="*/ 472 h 568"/>
                  <a:gd name="T2" fmla="*/ 300 w 388"/>
                  <a:gd name="T3" fmla="*/ 502 h 568"/>
                  <a:gd name="T4" fmla="*/ 303 w 388"/>
                  <a:gd name="T5" fmla="*/ 524 h 568"/>
                  <a:gd name="T6" fmla="*/ 308 w 388"/>
                  <a:gd name="T7" fmla="*/ 561 h 568"/>
                  <a:gd name="T8" fmla="*/ 329 w 388"/>
                  <a:gd name="T9" fmla="*/ 567 h 568"/>
                  <a:gd name="T10" fmla="*/ 353 w 388"/>
                  <a:gd name="T11" fmla="*/ 533 h 568"/>
                  <a:gd name="T12" fmla="*/ 375 w 388"/>
                  <a:gd name="T13" fmla="*/ 483 h 568"/>
                  <a:gd name="T14" fmla="*/ 386 w 388"/>
                  <a:gd name="T15" fmla="*/ 445 h 568"/>
                  <a:gd name="T16" fmla="*/ 387 w 388"/>
                  <a:gd name="T17" fmla="*/ 396 h 568"/>
                  <a:gd name="T18" fmla="*/ 386 w 388"/>
                  <a:gd name="T19" fmla="*/ 350 h 568"/>
                  <a:gd name="T20" fmla="*/ 371 w 388"/>
                  <a:gd name="T21" fmla="*/ 327 h 568"/>
                  <a:gd name="T22" fmla="*/ 341 w 388"/>
                  <a:gd name="T23" fmla="*/ 315 h 568"/>
                  <a:gd name="T24" fmla="*/ 311 w 388"/>
                  <a:gd name="T25" fmla="*/ 317 h 568"/>
                  <a:gd name="T26" fmla="*/ 274 w 388"/>
                  <a:gd name="T27" fmla="*/ 329 h 568"/>
                  <a:gd name="T28" fmla="*/ 237 w 388"/>
                  <a:gd name="T29" fmla="*/ 329 h 568"/>
                  <a:gd name="T30" fmla="*/ 200 w 388"/>
                  <a:gd name="T31" fmla="*/ 324 h 568"/>
                  <a:gd name="T32" fmla="*/ 167 w 388"/>
                  <a:gd name="T33" fmla="*/ 327 h 568"/>
                  <a:gd name="T34" fmla="*/ 140 w 388"/>
                  <a:gd name="T35" fmla="*/ 334 h 568"/>
                  <a:gd name="T36" fmla="*/ 136 w 388"/>
                  <a:gd name="T37" fmla="*/ 286 h 568"/>
                  <a:gd name="T38" fmla="*/ 138 w 388"/>
                  <a:gd name="T39" fmla="*/ 249 h 568"/>
                  <a:gd name="T40" fmla="*/ 154 w 388"/>
                  <a:gd name="T41" fmla="*/ 208 h 568"/>
                  <a:gd name="T42" fmla="*/ 179 w 388"/>
                  <a:gd name="T43" fmla="*/ 158 h 568"/>
                  <a:gd name="T44" fmla="*/ 193 w 388"/>
                  <a:gd name="T45" fmla="*/ 136 h 568"/>
                  <a:gd name="T46" fmla="*/ 207 w 388"/>
                  <a:gd name="T47" fmla="*/ 123 h 568"/>
                  <a:gd name="T48" fmla="*/ 234 w 388"/>
                  <a:gd name="T49" fmla="*/ 121 h 568"/>
                  <a:gd name="T50" fmla="*/ 255 w 388"/>
                  <a:gd name="T51" fmla="*/ 115 h 568"/>
                  <a:gd name="T52" fmla="*/ 270 w 388"/>
                  <a:gd name="T53" fmla="*/ 103 h 568"/>
                  <a:gd name="T54" fmla="*/ 281 w 388"/>
                  <a:gd name="T55" fmla="*/ 86 h 568"/>
                  <a:gd name="T56" fmla="*/ 290 w 388"/>
                  <a:gd name="T57" fmla="*/ 63 h 568"/>
                  <a:gd name="T58" fmla="*/ 297 w 388"/>
                  <a:gd name="T59" fmla="*/ 46 h 568"/>
                  <a:gd name="T60" fmla="*/ 283 w 388"/>
                  <a:gd name="T61" fmla="*/ 37 h 568"/>
                  <a:gd name="T62" fmla="*/ 288 w 388"/>
                  <a:gd name="T63" fmla="*/ 26 h 568"/>
                  <a:gd name="T64" fmla="*/ 283 w 388"/>
                  <a:gd name="T65" fmla="*/ 17 h 568"/>
                  <a:gd name="T66" fmla="*/ 269 w 388"/>
                  <a:gd name="T67" fmla="*/ 9 h 568"/>
                  <a:gd name="T68" fmla="*/ 255 w 388"/>
                  <a:gd name="T69" fmla="*/ 2 h 568"/>
                  <a:gd name="T70" fmla="*/ 242 w 388"/>
                  <a:gd name="T71" fmla="*/ 2 h 568"/>
                  <a:gd name="T72" fmla="*/ 225 w 388"/>
                  <a:gd name="T73" fmla="*/ 4 h 568"/>
                  <a:gd name="T74" fmla="*/ 207 w 388"/>
                  <a:gd name="T75" fmla="*/ 3 h 568"/>
                  <a:gd name="T76" fmla="*/ 191 w 388"/>
                  <a:gd name="T77" fmla="*/ 3 h 568"/>
                  <a:gd name="T78" fmla="*/ 172 w 388"/>
                  <a:gd name="T79" fmla="*/ 21 h 568"/>
                  <a:gd name="T80" fmla="*/ 159 w 388"/>
                  <a:gd name="T81" fmla="*/ 42 h 568"/>
                  <a:gd name="T82" fmla="*/ 153 w 388"/>
                  <a:gd name="T83" fmla="*/ 73 h 568"/>
                  <a:gd name="T84" fmla="*/ 148 w 388"/>
                  <a:gd name="T85" fmla="*/ 97 h 568"/>
                  <a:gd name="T86" fmla="*/ 131 w 388"/>
                  <a:gd name="T87" fmla="*/ 116 h 568"/>
                  <a:gd name="T88" fmla="*/ 117 w 388"/>
                  <a:gd name="T89" fmla="*/ 146 h 568"/>
                  <a:gd name="T90" fmla="*/ 95 w 388"/>
                  <a:gd name="T91" fmla="*/ 189 h 568"/>
                  <a:gd name="T92" fmla="*/ 72 w 388"/>
                  <a:gd name="T93" fmla="*/ 229 h 568"/>
                  <a:gd name="T94" fmla="*/ 52 w 388"/>
                  <a:gd name="T95" fmla="*/ 258 h 568"/>
                  <a:gd name="T96" fmla="*/ 30 w 388"/>
                  <a:gd name="T97" fmla="*/ 292 h 568"/>
                  <a:gd name="T98" fmla="*/ 20 w 388"/>
                  <a:gd name="T99" fmla="*/ 328 h 568"/>
                  <a:gd name="T100" fmla="*/ 9 w 388"/>
                  <a:gd name="T101" fmla="*/ 354 h 568"/>
                  <a:gd name="T102" fmla="*/ 0 w 388"/>
                  <a:gd name="T103" fmla="*/ 379 h 568"/>
                  <a:gd name="T104" fmla="*/ 0 w 388"/>
                  <a:gd name="T105" fmla="*/ 401 h 568"/>
                  <a:gd name="T106" fmla="*/ 17 w 388"/>
                  <a:gd name="T107" fmla="*/ 412 h 568"/>
                  <a:gd name="T108" fmla="*/ 37 w 388"/>
                  <a:gd name="T109" fmla="*/ 420 h 568"/>
                  <a:gd name="T110" fmla="*/ 66 w 388"/>
                  <a:gd name="T111" fmla="*/ 427 h 568"/>
                  <a:gd name="T112" fmla="*/ 93 w 388"/>
                  <a:gd name="T113" fmla="*/ 437 h 568"/>
                  <a:gd name="T114" fmla="*/ 125 w 388"/>
                  <a:gd name="T115" fmla="*/ 448 h 568"/>
                  <a:gd name="T116" fmla="*/ 160 w 388"/>
                  <a:gd name="T117" fmla="*/ 457 h 568"/>
                  <a:gd name="T118" fmla="*/ 197 w 388"/>
                  <a:gd name="T119" fmla="*/ 465 h 568"/>
                  <a:gd name="T120" fmla="*/ 232 w 388"/>
                  <a:gd name="T121" fmla="*/ 468 h 568"/>
                  <a:gd name="T122" fmla="*/ 266 w 388"/>
                  <a:gd name="T123" fmla="*/ 465 h 568"/>
                  <a:gd name="T124" fmla="*/ 300 w 388"/>
                  <a:gd name="T125" fmla="*/ 456 h 5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8"/>
                  <a:gd name="T190" fmla="*/ 0 h 568"/>
                  <a:gd name="T191" fmla="*/ 388 w 388"/>
                  <a:gd name="T192" fmla="*/ 568 h 5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8" h="568">
                    <a:moveTo>
                      <a:pt x="300" y="456"/>
                    </a:moveTo>
                    <a:lnTo>
                      <a:pt x="299" y="472"/>
                    </a:lnTo>
                    <a:lnTo>
                      <a:pt x="298" y="486"/>
                    </a:lnTo>
                    <a:lnTo>
                      <a:pt x="300" y="502"/>
                    </a:lnTo>
                    <a:lnTo>
                      <a:pt x="303" y="515"/>
                    </a:lnTo>
                    <a:lnTo>
                      <a:pt x="303" y="524"/>
                    </a:lnTo>
                    <a:lnTo>
                      <a:pt x="303" y="550"/>
                    </a:lnTo>
                    <a:lnTo>
                      <a:pt x="308" y="561"/>
                    </a:lnTo>
                    <a:lnTo>
                      <a:pt x="319" y="567"/>
                    </a:lnTo>
                    <a:lnTo>
                      <a:pt x="329" y="567"/>
                    </a:lnTo>
                    <a:lnTo>
                      <a:pt x="342" y="558"/>
                    </a:lnTo>
                    <a:lnTo>
                      <a:pt x="353" y="533"/>
                    </a:lnTo>
                    <a:lnTo>
                      <a:pt x="366" y="501"/>
                    </a:lnTo>
                    <a:lnTo>
                      <a:pt x="375" y="483"/>
                    </a:lnTo>
                    <a:lnTo>
                      <a:pt x="380" y="463"/>
                    </a:lnTo>
                    <a:lnTo>
                      <a:pt x="386" y="445"/>
                    </a:lnTo>
                    <a:lnTo>
                      <a:pt x="387" y="417"/>
                    </a:lnTo>
                    <a:lnTo>
                      <a:pt x="387" y="396"/>
                    </a:lnTo>
                    <a:lnTo>
                      <a:pt x="386" y="367"/>
                    </a:lnTo>
                    <a:lnTo>
                      <a:pt x="386" y="350"/>
                    </a:lnTo>
                    <a:lnTo>
                      <a:pt x="382" y="333"/>
                    </a:lnTo>
                    <a:lnTo>
                      <a:pt x="371" y="327"/>
                    </a:lnTo>
                    <a:lnTo>
                      <a:pt x="355" y="319"/>
                    </a:lnTo>
                    <a:lnTo>
                      <a:pt x="341" y="315"/>
                    </a:lnTo>
                    <a:lnTo>
                      <a:pt x="325" y="315"/>
                    </a:lnTo>
                    <a:lnTo>
                      <a:pt x="311" y="317"/>
                    </a:lnTo>
                    <a:lnTo>
                      <a:pt x="291" y="323"/>
                    </a:lnTo>
                    <a:lnTo>
                      <a:pt x="274" y="329"/>
                    </a:lnTo>
                    <a:lnTo>
                      <a:pt x="253" y="335"/>
                    </a:lnTo>
                    <a:lnTo>
                      <a:pt x="237" y="329"/>
                    </a:lnTo>
                    <a:lnTo>
                      <a:pt x="218" y="326"/>
                    </a:lnTo>
                    <a:lnTo>
                      <a:pt x="200" y="324"/>
                    </a:lnTo>
                    <a:lnTo>
                      <a:pt x="185" y="324"/>
                    </a:lnTo>
                    <a:lnTo>
                      <a:pt x="167" y="327"/>
                    </a:lnTo>
                    <a:lnTo>
                      <a:pt x="153" y="331"/>
                    </a:lnTo>
                    <a:lnTo>
                      <a:pt x="140" y="334"/>
                    </a:lnTo>
                    <a:lnTo>
                      <a:pt x="137" y="311"/>
                    </a:lnTo>
                    <a:lnTo>
                      <a:pt x="136" y="286"/>
                    </a:lnTo>
                    <a:lnTo>
                      <a:pt x="136" y="270"/>
                    </a:lnTo>
                    <a:lnTo>
                      <a:pt x="138" y="249"/>
                    </a:lnTo>
                    <a:lnTo>
                      <a:pt x="144" y="226"/>
                    </a:lnTo>
                    <a:lnTo>
                      <a:pt x="154" y="208"/>
                    </a:lnTo>
                    <a:lnTo>
                      <a:pt x="164" y="185"/>
                    </a:lnTo>
                    <a:lnTo>
                      <a:pt x="179" y="158"/>
                    </a:lnTo>
                    <a:lnTo>
                      <a:pt x="186" y="148"/>
                    </a:lnTo>
                    <a:lnTo>
                      <a:pt x="193" y="136"/>
                    </a:lnTo>
                    <a:lnTo>
                      <a:pt x="200" y="129"/>
                    </a:lnTo>
                    <a:lnTo>
                      <a:pt x="207" y="123"/>
                    </a:lnTo>
                    <a:lnTo>
                      <a:pt x="220" y="121"/>
                    </a:lnTo>
                    <a:lnTo>
                      <a:pt x="234" y="121"/>
                    </a:lnTo>
                    <a:lnTo>
                      <a:pt x="247" y="119"/>
                    </a:lnTo>
                    <a:lnTo>
                      <a:pt x="255" y="115"/>
                    </a:lnTo>
                    <a:lnTo>
                      <a:pt x="263" y="109"/>
                    </a:lnTo>
                    <a:lnTo>
                      <a:pt x="270" y="103"/>
                    </a:lnTo>
                    <a:lnTo>
                      <a:pt x="278" y="98"/>
                    </a:lnTo>
                    <a:lnTo>
                      <a:pt x="281" y="86"/>
                    </a:lnTo>
                    <a:lnTo>
                      <a:pt x="285" y="74"/>
                    </a:lnTo>
                    <a:lnTo>
                      <a:pt x="290" y="63"/>
                    </a:lnTo>
                    <a:lnTo>
                      <a:pt x="294" y="55"/>
                    </a:lnTo>
                    <a:lnTo>
                      <a:pt x="297" y="46"/>
                    </a:lnTo>
                    <a:lnTo>
                      <a:pt x="290" y="39"/>
                    </a:lnTo>
                    <a:lnTo>
                      <a:pt x="283" y="37"/>
                    </a:lnTo>
                    <a:lnTo>
                      <a:pt x="287" y="32"/>
                    </a:lnTo>
                    <a:lnTo>
                      <a:pt x="288" y="26"/>
                    </a:lnTo>
                    <a:lnTo>
                      <a:pt x="288" y="20"/>
                    </a:lnTo>
                    <a:lnTo>
                      <a:pt x="283" y="17"/>
                    </a:lnTo>
                    <a:lnTo>
                      <a:pt x="275" y="14"/>
                    </a:lnTo>
                    <a:lnTo>
                      <a:pt x="269" y="9"/>
                    </a:lnTo>
                    <a:lnTo>
                      <a:pt x="264" y="4"/>
                    </a:lnTo>
                    <a:lnTo>
                      <a:pt x="255" y="2"/>
                    </a:lnTo>
                    <a:lnTo>
                      <a:pt x="249" y="7"/>
                    </a:lnTo>
                    <a:lnTo>
                      <a:pt x="242" y="2"/>
                    </a:lnTo>
                    <a:lnTo>
                      <a:pt x="233" y="0"/>
                    </a:lnTo>
                    <a:lnTo>
                      <a:pt x="225" y="4"/>
                    </a:lnTo>
                    <a:lnTo>
                      <a:pt x="217" y="0"/>
                    </a:lnTo>
                    <a:lnTo>
                      <a:pt x="207" y="3"/>
                    </a:lnTo>
                    <a:lnTo>
                      <a:pt x="200" y="1"/>
                    </a:lnTo>
                    <a:lnTo>
                      <a:pt x="191" y="3"/>
                    </a:lnTo>
                    <a:lnTo>
                      <a:pt x="180" y="12"/>
                    </a:lnTo>
                    <a:lnTo>
                      <a:pt x="172" y="21"/>
                    </a:lnTo>
                    <a:lnTo>
                      <a:pt x="166" y="31"/>
                    </a:lnTo>
                    <a:lnTo>
                      <a:pt x="159" y="42"/>
                    </a:lnTo>
                    <a:lnTo>
                      <a:pt x="156" y="56"/>
                    </a:lnTo>
                    <a:lnTo>
                      <a:pt x="153" y="73"/>
                    </a:lnTo>
                    <a:lnTo>
                      <a:pt x="153" y="83"/>
                    </a:lnTo>
                    <a:lnTo>
                      <a:pt x="148" y="97"/>
                    </a:lnTo>
                    <a:lnTo>
                      <a:pt x="140" y="105"/>
                    </a:lnTo>
                    <a:lnTo>
                      <a:pt x="131" y="116"/>
                    </a:lnTo>
                    <a:lnTo>
                      <a:pt x="125" y="131"/>
                    </a:lnTo>
                    <a:lnTo>
                      <a:pt x="117" y="146"/>
                    </a:lnTo>
                    <a:lnTo>
                      <a:pt x="106" y="169"/>
                    </a:lnTo>
                    <a:lnTo>
                      <a:pt x="95" y="189"/>
                    </a:lnTo>
                    <a:lnTo>
                      <a:pt x="82" y="212"/>
                    </a:lnTo>
                    <a:lnTo>
                      <a:pt x="72" y="229"/>
                    </a:lnTo>
                    <a:lnTo>
                      <a:pt x="61" y="244"/>
                    </a:lnTo>
                    <a:lnTo>
                      <a:pt x="52" y="258"/>
                    </a:lnTo>
                    <a:lnTo>
                      <a:pt x="41" y="275"/>
                    </a:lnTo>
                    <a:lnTo>
                      <a:pt x="30" y="292"/>
                    </a:lnTo>
                    <a:lnTo>
                      <a:pt x="24" y="310"/>
                    </a:lnTo>
                    <a:lnTo>
                      <a:pt x="20" y="328"/>
                    </a:lnTo>
                    <a:lnTo>
                      <a:pt x="15" y="342"/>
                    </a:lnTo>
                    <a:lnTo>
                      <a:pt x="9" y="354"/>
                    </a:lnTo>
                    <a:lnTo>
                      <a:pt x="4" y="367"/>
                    </a:lnTo>
                    <a:lnTo>
                      <a:pt x="0" y="379"/>
                    </a:lnTo>
                    <a:lnTo>
                      <a:pt x="0" y="390"/>
                    </a:lnTo>
                    <a:lnTo>
                      <a:pt x="0" y="401"/>
                    </a:lnTo>
                    <a:lnTo>
                      <a:pt x="7" y="404"/>
                    </a:lnTo>
                    <a:lnTo>
                      <a:pt x="17" y="412"/>
                    </a:lnTo>
                    <a:lnTo>
                      <a:pt x="28" y="418"/>
                    </a:lnTo>
                    <a:lnTo>
                      <a:pt x="37" y="420"/>
                    </a:lnTo>
                    <a:lnTo>
                      <a:pt x="50" y="424"/>
                    </a:lnTo>
                    <a:lnTo>
                      <a:pt x="66" y="427"/>
                    </a:lnTo>
                    <a:lnTo>
                      <a:pt x="79" y="432"/>
                    </a:lnTo>
                    <a:lnTo>
                      <a:pt x="93" y="437"/>
                    </a:lnTo>
                    <a:lnTo>
                      <a:pt x="109" y="442"/>
                    </a:lnTo>
                    <a:lnTo>
                      <a:pt x="125" y="448"/>
                    </a:lnTo>
                    <a:lnTo>
                      <a:pt x="141" y="453"/>
                    </a:lnTo>
                    <a:lnTo>
                      <a:pt x="160" y="457"/>
                    </a:lnTo>
                    <a:lnTo>
                      <a:pt x="179" y="462"/>
                    </a:lnTo>
                    <a:lnTo>
                      <a:pt x="197" y="465"/>
                    </a:lnTo>
                    <a:lnTo>
                      <a:pt x="217" y="467"/>
                    </a:lnTo>
                    <a:lnTo>
                      <a:pt x="232" y="468"/>
                    </a:lnTo>
                    <a:lnTo>
                      <a:pt x="250" y="468"/>
                    </a:lnTo>
                    <a:lnTo>
                      <a:pt x="266" y="465"/>
                    </a:lnTo>
                    <a:lnTo>
                      <a:pt x="284" y="461"/>
                    </a:lnTo>
                    <a:lnTo>
                      <a:pt x="300" y="456"/>
                    </a:lnTo>
                  </a:path>
                </a:pathLst>
              </a:custGeom>
              <a:solidFill>
                <a:srgbClr val="FFE0C0"/>
              </a:solidFill>
              <a:ln w="12700" cap="rnd">
                <a:solidFill>
                  <a:srgbClr val="804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28" name="Freeform 50"/>
              <p:cNvSpPr>
                <a:spLocks/>
              </p:cNvSpPr>
              <p:nvPr/>
            </p:nvSpPr>
            <p:spPr bwMode="auto">
              <a:xfrm>
                <a:off x="4361" y="1667"/>
                <a:ext cx="324" cy="464"/>
              </a:xfrm>
              <a:custGeom>
                <a:avLst/>
                <a:gdLst>
                  <a:gd name="T0" fmla="*/ 145 w 324"/>
                  <a:gd name="T1" fmla="*/ 24 h 464"/>
                  <a:gd name="T2" fmla="*/ 133 w 324"/>
                  <a:gd name="T3" fmla="*/ 46 h 464"/>
                  <a:gd name="T4" fmla="*/ 119 w 324"/>
                  <a:gd name="T5" fmla="*/ 66 h 464"/>
                  <a:gd name="T6" fmla="*/ 93 w 324"/>
                  <a:gd name="T7" fmla="*/ 110 h 464"/>
                  <a:gd name="T8" fmla="*/ 71 w 324"/>
                  <a:gd name="T9" fmla="*/ 152 h 464"/>
                  <a:gd name="T10" fmla="*/ 53 w 324"/>
                  <a:gd name="T11" fmla="*/ 195 h 464"/>
                  <a:gd name="T12" fmla="*/ 34 w 324"/>
                  <a:gd name="T13" fmla="*/ 229 h 464"/>
                  <a:gd name="T14" fmla="*/ 23 w 324"/>
                  <a:gd name="T15" fmla="*/ 260 h 464"/>
                  <a:gd name="T16" fmla="*/ 19 w 324"/>
                  <a:gd name="T17" fmla="*/ 287 h 464"/>
                  <a:gd name="T18" fmla="*/ 10 w 324"/>
                  <a:gd name="T19" fmla="*/ 300 h 464"/>
                  <a:gd name="T20" fmla="*/ 0 w 324"/>
                  <a:gd name="T21" fmla="*/ 311 h 464"/>
                  <a:gd name="T22" fmla="*/ 4 w 324"/>
                  <a:gd name="T23" fmla="*/ 322 h 464"/>
                  <a:gd name="T24" fmla="*/ 20 w 324"/>
                  <a:gd name="T25" fmla="*/ 333 h 464"/>
                  <a:gd name="T26" fmla="*/ 46 w 324"/>
                  <a:gd name="T27" fmla="*/ 341 h 464"/>
                  <a:gd name="T28" fmla="*/ 75 w 324"/>
                  <a:gd name="T29" fmla="*/ 353 h 464"/>
                  <a:gd name="T30" fmla="*/ 120 w 324"/>
                  <a:gd name="T31" fmla="*/ 369 h 464"/>
                  <a:gd name="T32" fmla="*/ 150 w 324"/>
                  <a:gd name="T33" fmla="*/ 376 h 464"/>
                  <a:gd name="T34" fmla="*/ 185 w 324"/>
                  <a:gd name="T35" fmla="*/ 381 h 464"/>
                  <a:gd name="T36" fmla="*/ 215 w 324"/>
                  <a:gd name="T37" fmla="*/ 380 h 464"/>
                  <a:gd name="T38" fmla="*/ 252 w 324"/>
                  <a:gd name="T39" fmla="*/ 374 h 464"/>
                  <a:gd name="T40" fmla="*/ 274 w 324"/>
                  <a:gd name="T41" fmla="*/ 372 h 464"/>
                  <a:gd name="T42" fmla="*/ 278 w 324"/>
                  <a:gd name="T43" fmla="*/ 391 h 464"/>
                  <a:gd name="T44" fmla="*/ 293 w 324"/>
                  <a:gd name="T45" fmla="*/ 424 h 464"/>
                  <a:gd name="T46" fmla="*/ 313 w 324"/>
                  <a:gd name="T47" fmla="*/ 463 h 464"/>
                  <a:gd name="T48" fmla="*/ 315 w 324"/>
                  <a:gd name="T49" fmla="*/ 417 h 464"/>
                  <a:gd name="T50" fmla="*/ 310 w 324"/>
                  <a:gd name="T51" fmla="*/ 391 h 464"/>
                  <a:gd name="T52" fmla="*/ 309 w 324"/>
                  <a:gd name="T53" fmla="*/ 368 h 464"/>
                  <a:gd name="T54" fmla="*/ 297 w 324"/>
                  <a:gd name="T55" fmla="*/ 336 h 464"/>
                  <a:gd name="T56" fmla="*/ 274 w 324"/>
                  <a:gd name="T57" fmla="*/ 303 h 464"/>
                  <a:gd name="T58" fmla="*/ 268 w 324"/>
                  <a:gd name="T59" fmla="*/ 305 h 464"/>
                  <a:gd name="T60" fmla="*/ 276 w 324"/>
                  <a:gd name="T61" fmla="*/ 319 h 464"/>
                  <a:gd name="T62" fmla="*/ 268 w 324"/>
                  <a:gd name="T63" fmla="*/ 337 h 464"/>
                  <a:gd name="T64" fmla="*/ 225 w 324"/>
                  <a:gd name="T65" fmla="*/ 345 h 464"/>
                  <a:gd name="T66" fmla="*/ 187 w 324"/>
                  <a:gd name="T67" fmla="*/ 345 h 464"/>
                  <a:gd name="T68" fmla="*/ 154 w 324"/>
                  <a:gd name="T69" fmla="*/ 337 h 464"/>
                  <a:gd name="T70" fmla="*/ 126 w 324"/>
                  <a:gd name="T71" fmla="*/ 326 h 464"/>
                  <a:gd name="T72" fmla="*/ 102 w 324"/>
                  <a:gd name="T73" fmla="*/ 312 h 464"/>
                  <a:gd name="T74" fmla="*/ 95 w 324"/>
                  <a:gd name="T75" fmla="*/ 298 h 464"/>
                  <a:gd name="T76" fmla="*/ 101 w 324"/>
                  <a:gd name="T77" fmla="*/ 280 h 464"/>
                  <a:gd name="T78" fmla="*/ 116 w 324"/>
                  <a:gd name="T79" fmla="*/ 264 h 464"/>
                  <a:gd name="T80" fmla="*/ 111 w 324"/>
                  <a:gd name="T81" fmla="*/ 260 h 464"/>
                  <a:gd name="T82" fmla="*/ 101 w 324"/>
                  <a:gd name="T83" fmla="*/ 245 h 464"/>
                  <a:gd name="T84" fmla="*/ 100 w 324"/>
                  <a:gd name="T85" fmla="*/ 210 h 464"/>
                  <a:gd name="T86" fmla="*/ 103 w 324"/>
                  <a:gd name="T87" fmla="*/ 162 h 464"/>
                  <a:gd name="T88" fmla="*/ 119 w 324"/>
                  <a:gd name="T89" fmla="*/ 126 h 464"/>
                  <a:gd name="T90" fmla="*/ 137 w 324"/>
                  <a:gd name="T91" fmla="*/ 88 h 464"/>
                  <a:gd name="T92" fmla="*/ 155 w 324"/>
                  <a:gd name="T93" fmla="*/ 59 h 464"/>
                  <a:gd name="T94" fmla="*/ 169 w 324"/>
                  <a:gd name="T95" fmla="*/ 43 h 464"/>
                  <a:gd name="T96" fmla="*/ 193 w 324"/>
                  <a:gd name="T97" fmla="*/ 38 h 464"/>
                  <a:gd name="T98" fmla="*/ 213 w 324"/>
                  <a:gd name="T99" fmla="*/ 35 h 464"/>
                  <a:gd name="T100" fmla="*/ 228 w 324"/>
                  <a:gd name="T101" fmla="*/ 23 h 464"/>
                  <a:gd name="T102" fmla="*/ 233 w 324"/>
                  <a:gd name="T103" fmla="*/ 0 h 4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4"/>
                  <a:gd name="T157" fmla="*/ 0 h 464"/>
                  <a:gd name="T158" fmla="*/ 324 w 324"/>
                  <a:gd name="T159" fmla="*/ 464 h 46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4" h="464">
                    <a:moveTo>
                      <a:pt x="147" y="13"/>
                    </a:moveTo>
                    <a:lnTo>
                      <a:pt x="145" y="24"/>
                    </a:lnTo>
                    <a:lnTo>
                      <a:pt x="140" y="36"/>
                    </a:lnTo>
                    <a:lnTo>
                      <a:pt x="133" y="46"/>
                    </a:lnTo>
                    <a:lnTo>
                      <a:pt x="128" y="51"/>
                    </a:lnTo>
                    <a:lnTo>
                      <a:pt x="119" y="66"/>
                    </a:lnTo>
                    <a:lnTo>
                      <a:pt x="106" y="87"/>
                    </a:lnTo>
                    <a:lnTo>
                      <a:pt x="93" y="110"/>
                    </a:lnTo>
                    <a:lnTo>
                      <a:pt x="83" y="131"/>
                    </a:lnTo>
                    <a:lnTo>
                      <a:pt x="71" y="152"/>
                    </a:lnTo>
                    <a:lnTo>
                      <a:pt x="61" y="177"/>
                    </a:lnTo>
                    <a:lnTo>
                      <a:pt x="53" y="195"/>
                    </a:lnTo>
                    <a:lnTo>
                      <a:pt x="42" y="213"/>
                    </a:lnTo>
                    <a:lnTo>
                      <a:pt x="34" y="229"/>
                    </a:lnTo>
                    <a:lnTo>
                      <a:pt x="27" y="244"/>
                    </a:lnTo>
                    <a:lnTo>
                      <a:pt x="23" y="260"/>
                    </a:lnTo>
                    <a:lnTo>
                      <a:pt x="20" y="274"/>
                    </a:lnTo>
                    <a:lnTo>
                      <a:pt x="19" y="287"/>
                    </a:lnTo>
                    <a:lnTo>
                      <a:pt x="15" y="296"/>
                    </a:lnTo>
                    <a:lnTo>
                      <a:pt x="10" y="300"/>
                    </a:lnTo>
                    <a:lnTo>
                      <a:pt x="4" y="304"/>
                    </a:lnTo>
                    <a:lnTo>
                      <a:pt x="0" y="311"/>
                    </a:lnTo>
                    <a:lnTo>
                      <a:pt x="0" y="316"/>
                    </a:lnTo>
                    <a:lnTo>
                      <a:pt x="4" y="322"/>
                    </a:lnTo>
                    <a:lnTo>
                      <a:pt x="10" y="327"/>
                    </a:lnTo>
                    <a:lnTo>
                      <a:pt x="20" y="333"/>
                    </a:lnTo>
                    <a:lnTo>
                      <a:pt x="34" y="337"/>
                    </a:lnTo>
                    <a:lnTo>
                      <a:pt x="46" y="341"/>
                    </a:lnTo>
                    <a:lnTo>
                      <a:pt x="58" y="346"/>
                    </a:lnTo>
                    <a:lnTo>
                      <a:pt x="75" y="353"/>
                    </a:lnTo>
                    <a:lnTo>
                      <a:pt x="96" y="362"/>
                    </a:lnTo>
                    <a:lnTo>
                      <a:pt x="120" y="369"/>
                    </a:lnTo>
                    <a:lnTo>
                      <a:pt x="135" y="372"/>
                    </a:lnTo>
                    <a:lnTo>
                      <a:pt x="150" y="376"/>
                    </a:lnTo>
                    <a:lnTo>
                      <a:pt x="167" y="378"/>
                    </a:lnTo>
                    <a:lnTo>
                      <a:pt x="185" y="381"/>
                    </a:lnTo>
                    <a:lnTo>
                      <a:pt x="198" y="382"/>
                    </a:lnTo>
                    <a:lnTo>
                      <a:pt x="215" y="380"/>
                    </a:lnTo>
                    <a:lnTo>
                      <a:pt x="236" y="378"/>
                    </a:lnTo>
                    <a:lnTo>
                      <a:pt x="252" y="374"/>
                    </a:lnTo>
                    <a:lnTo>
                      <a:pt x="265" y="371"/>
                    </a:lnTo>
                    <a:lnTo>
                      <a:pt x="274" y="372"/>
                    </a:lnTo>
                    <a:lnTo>
                      <a:pt x="276" y="381"/>
                    </a:lnTo>
                    <a:lnTo>
                      <a:pt x="278" y="391"/>
                    </a:lnTo>
                    <a:lnTo>
                      <a:pt x="284" y="406"/>
                    </a:lnTo>
                    <a:lnTo>
                      <a:pt x="293" y="424"/>
                    </a:lnTo>
                    <a:lnTo>
                      <a:pt x="302" y="441"/>
                    </a:lnTo>
                    <a:lnTo>
                      <a:pt x="313" y="463"/>
                    </a:lnTo>
                    <a:lnTo>
                      <a:pt x="323" y="439"/>
                    </a:lnTo>
                    <a:lnTo>
                      <a:pt x="315" y="417"/>
                    </a:lnTo>
                    <a:lnTo>
                      <a:pt x="311" y="404"/>
                    </a:lnTo>
                    <a:lnTo>
                      <a:pt x="310" y="391"/>
                    </a:lnTo>
                    <a:lnTo>
                      <a:pt x="310" y="378"/>
                    </a:lnTo>
                    <a:lnTo>
                      <a:pt x="309" y="368"/>
                    </a:lnTo>
                    <a:lnTo>
                      <a:pt x="305" y="350"/>
                    </a:lnTo>
                    <a:lnTo>
                      <a:pt x="297" y="336"/>
                    </a:lnTo>
                    <a:lnTo>
                      <a:pt x="286" y="324"/>
                    </a:lnTo>
                    <a:lnTo>
                      <a:pt x="274" y="303"/>
                    </a:lnTo>
                    <a:lnTo>
                      <a:pt x="254" y="290"/>
                    </a:lnTo>
                    <a:lnTo>
                      <a:pt x="268" y="305"/>
                    </a:lnTo>
                    <a:lnTo>
                      <a:pt x="273" y="311"/>
                    </a:lnTo>
                    <a:lnTo>
                      <a:pt x="276" y="319"/>
                    </a:lnTo>
                    <a:lnTo>
                      <a:pt x="274" y="329"/>
                    </a:lnTo>
                    <a:lnTo>
                      <a:pt x="268" y="337"/>
                    </a:lnTo>
                    <a:lnTo>
                      <a:pt x="248" y="342"/>
                    </a:lnTo>
                    <a:lnTo>
                      <a:pt x="225" y="345"/>
                    </a:lnTo>
                    <a:lnTo>
                      <a:pt x="207" y="346"/>
                    </a:lnTo>
                    <a:lnTo>
                      <a:pt x="187" y="345"/>
                    </a:lnTo>
                    <a:lnTo>
                      <a:pt x="168" y="341"/>
                    </a:lnTo>
                    <a:lnTo>
                      <a:pt x="154" y="337"/>
                    </a:lnTo>
                    <a:lnTo>
                      <a:pt x="140" y="332"/>
                    </a:lnTo>
                    <a:lnTo>
                      <a:pt x="126" y="326"/>
                    </a:lnTo>
                    <a:lnTo>
                      <a:pt x="110" y="319"/>
                    </a:lnTo>
                    <a:lnTo>
                      <a:pt x="102" y="312"/>
                    </a:lnTo>
                    <a:lnTo>
                      <a:pt x="98" y="307"/>
                    </a:lnTo>
                    <a:lnTo>
                      <a:pt x="95" y="298"/>
                    </a:lnTo>
                    <a:lnTo>
                      <a:pt x="96" y="290"/>
                    </a:lnTo>
                    <a:lnTo>
                      <a:pt x="101" y="280"/>
                    </a:lnTo>
                    <a:lnTo>
                      <a:pt x="108" y="271"/>
                    </a:lnTo>
                    <a:lnTo>
                      <a:pt x="116" y="264"/>
                    </a:lnTo>
                    <a:lnTo>
                      <a:pt x="131" y="257"/>
                    </a:lnTo>
                    <a:lnTo>
                      <a:pt x="111" y="260"/>
                    </a:lnTo>
                    <a:lnTo>
                      <a:pt x="100" y="260"/>
                    </a:lnTo>
                    <a:lnTo>
                      <a:pt x="101" y="245"/>
                    </a:lnTo>
                    <a:lnTo>
                      <a:pt x="100" y="232"/>
                    </a:lnTo>
                    <a:lnTo>
                      <a:pt x="100" y="210"/>
                    </a:lnTo>
                    <a:lnTo>
                      <a:pt x="101" y="186"/>
                    </a:lnTo>
                    <a:lnTo>
                      <a:pt x="103" y="162"/>
                    </a:lnTo>
                    <a:lnTo>
                      <a:pt x="108" y="145"/>
                    </a:lnTo>
                    <a:lnTo>
                      <a:pt x="119" y="126"/>
                    </a:lnTo>
                    <a:lnTo>
                      <a:pt x="127" y="109"/>
                    </a:lnTo>
                    <a:lnTo>
                      <a:pt x="137" y="88"/>
                    </a:lnTo>
                    <a:lnTo>
                      <a:pt x="145" y="74"/>
                    </a:lnTo>
                    <a:lnTo>
                      <a:pt x="155" y="59"/>
                    </a:lnTo>
                    <a:lnTo>
                      <a:pt x="162" y="49"/>
                    </a:lnTo>
                    <a:lnTo>
                      <a:pt x="169" y="43"/>
                    </a:lnTo>
                    <a:lnTo>
                      <a:pt x="182" y="39"/>
                    </a:lnTo>
                    <a:lnTo>
                      <a:pt x="193" y="38"/>
                    </a:lnTo>
                    <a:lnTo>
                      <a:pt x="202" y="38"/>
                    </a:lnTo>
                    <a:lnTo>
                      <a:pt x="213" y="35"/>
                    </a:lnTo>
                    <a:lnTo>
                      <a:pt x="222" y="31"/>
                    </a:lnTo>
                    <a:lnTo>
                      <a:pt x="228" y="23"/>
                    </a:lnTo>
                    <a:lnTo>
                      <a:pt x="232" y="12"/>
                    </a:lnTo>
                    <a:lnTo>
                      <a:pt x="233" y="0"/>
                    </a:lnTo>
                    <a:lnTo>
                      <a:pt x="147" y="13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29" name="Freeform 51"/>
              <p:cNvSpPr>
                <a:spLocks/>
              </p:cNvSpPr>
              <p:nvPr/>
            </p:nvSpPr>
            <p:spPr bwMode="auto">
              <a:xfrm>
                <a:off x="4510" y="1612"/>
                <a:ext cx="103" cy="63"/>
              </a:xfrm>
              <a:custGeom>
                <a:avLst/>
                <a:gdLst>
                  <a:gd name="T0" fmla="*/ 18 w 103"/>
                  <a:gd name="T1" fmla="*/ 17 h 63"/>
                  <a:gd name="T2" fmla="*/ 10 w 103"/>
                  <a:gd name="T3" fmla="*/ 23 h 63"/>
                  <a:gd name="T4" fmla="*/ 2 w 103"/>
                  <a:gd name="T5" fmla="*/ 38 h 63"/>
                  <a:gd name="T6" fmla="*/ 0 w 103"/>
                  <a:gd name="T7" fmla="*/ 55 h 63"/>
                  <a:gd name="T8" fmla="*/ 82 w 103"/>
                  <a:gd name="T9" fmla="*/ 53 h 63"/>
                  <a:gd name="T10" fmla="*/ 92 w 103"/>
                  <a:gd name="T11" fmla="*/ 47 h 63"/>
                  <a:gd name="T12" fmla="*/ 91 w 103"/>
                  <a:gd name="T13" fmla="*/ 39 h 63"/>
                  <a:gd name="T14" fmla="*/ 74 w 103"/>
                  <a:gd name="T15" fmla="*/ 43 h 63"/>
                  <a:gd name="T16" fmla="*/ 69 w 103"/>
                  <a:gd name="T17" fmla="*/ 33 h 63"/>
                  <a:gd name="T18" fmla="*/ 72 w 103"/>
                  <a:gd name="T19" fmla="*/ 25 h 63"/>
                  <a:gd name="T20" fmla="*/ 86 w 103"/>
                  <a:gd name="T21" fmla="*/ 22 h 63"/>
                  <a:gd name="T22" fmla="*/ 102 w 103"/>
                  <a:gd name="T23" fmla="*/ 15 h 63"/>
                  <a:gd name="T24" fmla="*/ 91 w 103"/>
                  <a:gd name="T25" fmla="*/ 9 h 63"/>
                  <a:gd name="T26" fmla="*/ 84 w 103"/>
                  <a:gd name="T27" fmla="*/ 2 h 63"/>
                  <a:gd name="T28" fmla="*/ 86 w 103"/>
                  <a:gd name="T29" fmla="*/ 5 h 63"/>
                  <a:gd name="T30" fmla="*/ 84 w 103"/>
                  <a:gd name="T31" fmla="*/ 20 h 63"/>
                  <a:gd name="T32" fmla="*/ 68 w 103"/>
                  <a:gd name="T33" fmla="*/ 40 h 63"/>
                  <a:gd name="T34" fmla="*/ 60 w 103"/>
                  <a:gd name="T35" fmla="*/ 40 h 63"/>
                  <a:gd name="T36" fmla="*/ 61 w 103"/>
                  <a:gd name="T37" fmla="*/ 31 h 63"/>
                  <a:gd name="T38" fmla="*/ 71 w 103"/>
                  <a:gd name="T39" fmla="*/ 13 h 63"/>
                  <a:gd name="T40" fmla="*/ 67 w 103"/>
                  <a:gd name="T41" fmla="*/ 4 h 63"/>
                  <a:gd name="T42" fmla="*/ 68 w 103"/>
                  <a:gd name="T43" fmla="*/ 18 h 63"/>
                  <a:gd name="T44" fmla="*/ 57 w 103"/>
                  <a:gd name="T45" fmla="*/ 35 h 63"/>
                  <a:gd name="T46" fmla="*/ 44 w 103"/>
                  <a:gd name="T47" fmla="*/ 43 h 63"/>
                  <a:gd name="T48" fmla="*/ 35 w 103"/>
                  <a:gd name="T49" fmla="*/ 37 h 63"/>
                  <a:gd name="T50" fmla="*/ 45 w 103"/>
                  <a:gd name="T51" fmla="*/ 21 h 63"/>
                  <a:gd name="T52" fmla="*/ 47 w 103"/>
                  <a:gd name="T53" fmla="*/ 13 h 63"/>
                  <a:gd name="T54" fmla="*/ 44 w 103"/>
                  <a:gd name="T55" fmla="*/ 5 h 63"/>
                  <a:gd name="T56" fmla="*/ 41 w 103"/>
                  <a:gd name="T57" fmla="*/ 3 h 63"/>
                  <a:gd name="T58" fmla="*/ 45 w 103"/>
                  <a:gd name="T59" fmla="*/ 14 h 63"/>
                  <a:gd name="T60" fmla="*/ 35 w 103"/>
                  <a:gd name="T61" fmla="*/ 28 h 63"/>
                  <a:gd name="T62" fmla="*/ 30 w 103"/>
                  <a:gd name="T63" fmla="*/ 36 h 63"/>
                  <a:gd name="T64" fmla="*/ 20 w 103"/>
                  <a:gd name="T65" fmla="*/ 37 h 63"/>
                  <a:gd name="T66" fmla="*/ 18 w 103"/>
                  <a:gd name="T67" fmla="*/ 27 h 63"/>
                  <a:gd name="T68" fmla="*/ 21 w 103"/>
                  <a:gd name="T69" fmla="*/ 17 h 63"/>
                  <a:gd name="T70" fmla="*/ 13 w 103"/>
                  <a:gd name="T71" fmla="*/ 6 h 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3"/>
                  <a:gd name="T109" fmla="*/ 0 h 63"/>
                  <a:gd name="T110" fmla="*/ 103 w 103"/>
                  <a:gd name="T111" fmla="*/ 63 h 6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3" h="63">
                    <a:moveTo>
                      <a:pt x="13" y="6"/>
                    </a:moveTo>
                    <a:lnTo>
                      <a:pt x="18" y="17"/>
                    </a:lnTo>
                    <a:lnTo>
                      <a:pt x="17" y="20"/>
                    </a:lnTo>
                    <a:lnTo>
                      <a:pt x="10" y="23"/>
                    </a:lnTo>
                    <a:lnTo>
                      <a:pt x="6" y="29"/>
                    </a:lnTo>
                    <a:lnTo>
                      <a:pt x="2" y="38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82" y="53"/>
                    </a:lnTo>
                    <a:lnTo>
                      <a:pt x="86" y="48"/>
                    </a:lnTo>
                    <a:lnTo>
                      <a:pt x="92" y="47"/>
                    </a:lnTo>
                    <a:lnTo>
                      <a:pt x="96" y="35"/>
                    </a:lnTo>
                    <a:lnTo>
                      <a:pt x="91" y="39"/>
                    </a:lnTo>
                    <a:lnTo>
                      <a:pt x="80" y="43"/>
                    </a:lnTo>
                    <a:lnTo>
                      <a:pt x="74" y="43"/>
                    </a:lnTo>
                    <a:lnTo>
                      <a:pt x="70" y="38"/>
                    </a:lnTo>
                    <a:lnTo>
                      <a:pt x="69" y="33"/>
                    </a:lnTo>
                    <a:lnTo>
                      <a:pt x="70" y="28"/>
                    </a:lnTo>
                    <a:lnTo>
                      <a:pt x="72" y="25"/>
                    </a:lnTo>
                    <a:lnTo>
                      <a:pt x="83" y="23"/>
                    </a:lnTo>
                    <a:lnTo>
                      <a:pt x="86" y="22"/>
                    </a:lnTo>
                    <a:lnTo>
                      <a:pt x="98" y="18"/>
                    </a:lnTo>
                    <a:lnTo>
                      <a:pt x="102" y="15"/>
                    </a:lnTo>
                    <a:lnTo>
                      <a:pt x="88" y="20"/>
                    </a:lnTo>
                    <a:lnTo>
                      <a:pt x="91" y="9"/>
                    </a:lnTo>
                    <a:lnTo>
                      <a:pt x="88" y="7"/>
                    </a:lnTo>
                    <a:lnTo>
                      <a:pt x="84" y="2"/>
                    </a:lnTo>
                    <a:lnTo>
                      <a:pt x="83" y="3"/>
                    </a:lnTo>
                    <a:lnTo>
                      <a:pt x="86" y="5"/>
                    </a:lnTo>
                    <a:lnTo>
                      <a:pt x="90" y="11"/>
                    </a:lnTo>
                    <a:lnTo>
                      <a:pt x="84" y="20"/>
                    </a:lnTo>
                    <a:lnTo>
                      <a:pt x="69" y="25"/>
                    </a:lnTo>
                    <a:lnTo>
                      <a:pt x="68" y="40"/>
                    </a:lnTo>
                    <a:lnTo>
                      <a:pt x="64" y="42"/>
                    </a:lnTo>
                    <a:lnTo>
                      <a:pt x="60" y="40"/>
                    </a:lnTo>
                    <a:lnTo>
                      <a:pt x="57" y="38"/>
                    </a:lnTo>
                    <a:lnTo>
                      <a:pt x="61" y="31"/>
                    </a:lnTo>
                    <a:lnTo>
                      <a:pt x="71" y="19"/>
                    </a:lnTo>
                    <a:lnTo>
                      <a:pt x="71" y="13"/>
                    </a:lnTo>
                    <a:lnTo>
                      <a:pt x="69" y="3"/>
                    </a:lnTo>
                    <a:lnTo>
                      <a:pt x="67" y="4"/>
                    </a:lnTo>
                    <a:lnTo>
                      <a:pt x="68" y="11"/>
                    </a:lnTo>
                    <a:lnTo>
                      <a:pt x="68" y="18"/>
                    </a:lnTo>
                    <a:lnTo>
                      <a:pt x="65" y="25"/>
                    </a:lnTo>
                    <a:lnTo>
                      <a:pt x="57" y="35"/>
                    </a:lnTo>
                    <a:lnTo>
                      <a:pt x="51" y="39"/>
                    </a:lnTo>
                    <a:lnTo>
                      <a:pt x="44" y="43"/>
                    </a:lnTo>
                    <a:lnTo>
                      <a:pt x="36" y="40"/>
                    </a:lnTo>
                    <a:lnTo>
                      <a:pt x="35" y="37"/>
                    </a:lnTo>
                    <a:lnTo>
                      <a:pt x="39" y="30"/>
                    </a:lnTo>
                    <a:lnTo>
                      <a:pt x="45" y="21"/>
                    </a:lnTo>
                    <a:lnTo>
                      <a:pt x="48" y="16"/>
                    </a:lnTo>
                    <a:lnTo>
                      <a:pt x="47" y="13"/>
                    </a:lnTo>
                    <a:lnTo>
                      <a:pt x="45" y="10"/>
                    </a:lnTo>
                    <a:lnTo>
                      <a:pt x="44" y="5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45" y="9"/>
                    </a:lnTo>
                    <a:lnTo>
                      <a:pt x="45" y="14"/>
                    </a:lnTo>
                    <a:lnTo>
                      <a:pt x="42" y="23"/>
                    </a:lnTo>
                    <a:lnTo>
                      <a:pt x="35" y="28"/>
                    </a:lnTo>
                    <a:lnTo>
                      <a:pt x="32" y="35"/>
                    </a:lnTo>
                    <a:lnTo>
                      <a:pt x="30" y="36"/>
                    </a:lnTo>
                    <a:lnTo>
                      <a:pt x="26" y="38"/>
                    </a:lnTo>
                    <a:lnTo>
                      <a:pt x="20" y="37"/>
                    </a:lnTo>
                    <a:lnTo>
                      <a:pt x="17" y="35"/>
                    </a:lnTo>
                    <a:lnTo>
                      <a:pt x="18" y="27"/>
                    </a:lnTo>
                    <a:lnTo>
                      <a:pt x="21" y="21"/>
                    </a:lnTo>
                    <a:lnTo>
                      <a:pt x="21" y="17"/>
                    </a:lnTo>
                    <a:lnTo>
                      <a:pt x="19" y="11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  <p:grpSp>
          <p:nvGrpSpPr>
            <p:cNvPr id="100" name="Group 59"/>
            <p:cNvGrpSpPr>
              <a:grpSpLocks/>
            </p:cNvGrpSpPr>
            <p:nvPr/>
          </p:nvGrpSpPr>
          <p:grpSpPr bwMode="auto">
            <a:xfrm>
              <a:off x="4952" y="1494"/>
              <a:ext cx="356" cy="659"/>
              <a:chOff x="4952" y="1494"/>
              <a:chExt cx="356" cy="659"/>
            </a:xfrm>
          </p:grpSpPr>
          <p:sp>
            <p:nvSpPr>
              <p:cNvPr id="121" name="Freeform 53"/>
              <p:cNvSpPr>
                <a:spLocks/>
              </p:cNvSpPr>
              <p:nvPr/>
            </p:nvSpPr>
            <p:spPr bwMode="auto">
              <a:xfrm>
                <a:off x="4952" y="1494"/>
                <a:ext cx="356" cy="659"/>
              </a:xfrm>
              <a:custGeom>
                <a:avLst/>
                <a:gdLst>
                  <a:gd name="T0" fmla="*/ 4 w 356"/>
                  <a:gd name="T1" fmla="*/ 470 h 659"/>
                  <a:gd name="T2" fmla="*/ 7 w 356"/>
                  <a:gd name="T3" fmla="*/ 559 h 659"/>
                  <a:gd name="T4" fmla="*/ 15 w 356"/>
                  <a:gd name="T5" fmla="*/ 617 h 659"/>
                  <a:gd name="T6" fmla="*/ 28 w 356"/>
                  <a:gd name="T7" fmla="*/ 645 h 659"/>
                  <a:gd name="T8" fmla="*/ 49 w 356"/>
                  <a:gd name="T9" fmla="*/ 636 h 659"/>
                  <a:gd name="T10" fmla="*/ 62 w 356"/>
                  <a:gd name="T11" fmla="*/ 596 h 659"/>
                  <a:gd name="T12" fmla="*/ 71 w 356"/>
                  <a:gd name="T13" fmla="*/ 569 h 659"/>
                  <a:gd name="T14" fmla="*/ 102 w 356"/>
                  <a:gd name="T15" fmla="*/ 574 h 659"/>
                  <a:gd name="T16" fmla="*/ 137 w 356"/>
                  <a:gd name="T17" fmla="*/ 571 h 659"/>
                  <a:gd name="T18" fmla="*/ 171 w 356"/>
                  <a:gd name="T19" fmla="*/ 560 h 659"/>
                  <a:gd name="T20" fmla="*/ 210 w 356"/>
                  <a:gd name="T21" fmla="*/ 542 h 659"/>
                  <a:gd name="T22" fmla="*/ 241 w 356"/>
                  <a:gd name="T23" fmla="*/ 524 h 659"/>
                  <a:gd name="T24" fmla="*/ 271 w 356"/>
                  <a:gd name="T25" fmla="*/ 505 h 659"/>
                  <a:gd name="T26" fmla="*/ 297 w 356"/>
                  <a:gd name="T27" fmla="*/ 488 h 659"/>
                  <a:gd name="T28" fmla="*/ 331 w 356"/>
                  <a:gd name="T29" fmla="*/ 472 h 659"/>
                  <a:gd name="T30" fmla="*/ 348 w 356"/>
                  <a:gd name="T31" fmla="*/ 455 h 659"/>
                  <a:gd name="T32" fmla="*/ 355 w 356"/>
                  <a:gd name="T33" fmla="*/ 436 h 659"/>
                  <a:gd name="T34" fmla="*/ 349 w 356"/>
                  <a:gd name="T35" fmla="*/ 414 h 659"/>
                  <a:gd name="T36" fmla="*/ 349 w 356"/>
                  <a:gd name="T37" fmla="*/ 372 h 659"/>
                  <a:gd name="T38" fmla="*/ 339 w 356"/>
                  <a:gd name="T39" fmla="*/ 330 h 659"/>
                  <a:gd name="T40" fmla="*/ 325 w 356"/>
                  <a:gd name="T41" fmla="*/ 291 h 659"/>
                  <a:gd name="T42" fmla="*/ 307 w 356"/>
                  <a:gd name="T43" fmla="*/ 241 h 659"/>
                  <a:gd name="T44" fmla="*/ 292 w 356"/>
                  <a:gd name="T45" fmla="*/ 200 h 659"/>
                  <a:gd name="T46" fmla="*/ 277 w 356"/>
                  <a:gd name="T47" fmla="*/ 153 h 659"/>
                  <a:gd name="T48" fmla="*/ 268 w 356"/>
                  <a:gd name="T49" fmla="*/ 128 h 659"/>
                  <a:gd name="T50" fmla="*/ 271 w 356"/>
                  <a:gd name="T51" fmla="*/ 106 h 659"/>
                  <a:gd name="T52" fmla="*/ 274 w 356"/>
                  <a:gd name="T53" fmla="*/ 83 h 659"/>
                  <a:gd name="T54" fmla="*/ 268 w 356"/>
                  <a:gd name="T55" fmla="*/ 59 h 659"/>
                  <a:gd name="T56" fmla="*/ 265 w 356"/>
                  <a:gd name="T57" fmla="*/ 33 h 659"/>
                  <a:gd name="T58" fmla="*/ 254 w 356"/>
                  <a:gd name="T59" fmla="*/ 16 h 659"/>
                  <a:gd name="T60" fmla="*/ 239 w 356"/>
                  <a:gd name="T61" fmla="*/ 13 h 659"/>
                  <a:gd name="T62" fmla="*/ 230 w 356"/>
                  <a:gd name="T63" fmla="*/ 8 h 659"/>
                  <a:gd name="T64" fmla="*/ 216 w 356"/>
                  <a:gd name="T65" fmla="*/ 3 h 659"/>
                  <a:gd name="T66" fmla="*/ 198 w 356"/>
                  <a:gd name="T67" fmla="*/ 9 h 659"/>
                  <a:gd name="T68" fmla="*/ 174 w 356"/>
                  <a:gd name="T69" fmla="*/ 17 h 659"/>
                  <a:gd name="T70" fmla="*/ 168 w 356"/>
                  <a:gd name="T71" fmla="*/ 2 h 659"/>
                  <a:gd name="T72" fmla="*/ 156 w 356"/>
                  <a:gd name="T73" fmla="*/ 5 h 659"/>
                  <a:gd name="T74" fmla="*/ 147 w 356"/>
                  <a:gd name="T75" fmla="*/ 25 h 659"/>
                  <a:gd name="T76" fmla="*/ 138 w 356"/>
                  <a:gd name="T77" fmla="*/ 33 h 659"/>
                  <a:gd name="T78" fmla="*/ 142 w 356"/>
                  <a:gd name="T79" fmla="*/ 54 h 659"/>
                  <a:gd name="T80" fmla="*/ 143 w 356"/>
                  <a:gd name="T81" fmla="*/ 83 h 659"/>
                  <a:gd name="T82" fmla="*/ 154 w 356"/>
                  <a:gd name="T83" fmla="*/ 100 h 659"/>
                  <a:gd name="T84" fmla="*/ 172 w 356"/>
                  <a:gd name="T85" fmla="*/ 128 h 659"/>
                  <a:gd name="T86" fmla="*/ 183 w 356"/>
                  <a:gd name="T87" fmla="*/ 142 h 659"/>
                  <a:gd name="T88" fmla="*/ 204 w 356"/>
                  <a:gd name="T89" fmla="*/ 160 h 659"/>
                  <a:gd name="T90" fmla="*/ 218 w 356"/>
                  <a:gd name="T91" fmla="*/ 198 h 659"/>
                  <a:gd name="T92" fmla="*/ 237 w 356"/>
                  <a:gd name="T93" fmla="*/ 245 h 659"/>
                  <a:gd name="T94" fmla="*/ 246 w 356"/>
                  <a:gd name="T95" fmla="*/ 278 h 659"/>
                  <a:gd name="T96" fmla="*/ 246 w 356"/>
                  <a:gd name="T97" fmla="*/ 308 h 659"/>
                  <a:gd name="T98" fmla="*/ 242 w 356"/>
                  <a:gd name="T99" fmla="*/ 338 h 659"/>
                  <a:gd name="T100" fmla="*/ 237 w 356"/>
                  <a:gd name="T101" fmla="*/ 375 h 659"/>
                  <a:gd name="T102" fmla="*/ 232 w 356"/>
                  <a:gd name="T103" fmla="*/ 409 h 659"/>
                  <a:gd name="T104" fmla="*/ 210 w 356"/>
                  <a:gd name="T105" fmla="*/ 413 h 659"/>
                  <a:gd name="T106" fmla="*/ 170 w 356"/>
                  <a:gd name="T107" fmla="*/ 414 h 659"/>
                  <a:gd name="T108" fmla="*/ 140 w 356"/>
                  <a:gd name="T109" fmla="*/ 424 h 659"/>
                  <a:gd name="T110" fmla="*/ 113 w 356"/>
                  <a:gd name="T111" fmla="*/ 434 h 659"/>
                  <a:gd name="T112" fmla="*/ 81 w 356"/>
                  <a:gd name="T113" fmla="*/ 431 h 659"/>
                  <a:gd name="T114" fmla="*/ 43 w 356"/>
                  <a:gd name="T115" fmla="*/ 423 h 659"/>
                  <a:gd name="T116" fmla="*/ 13 w 356"/>
                  <a:gd name="T117" fmla="*/ 428 h 6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56"/>
                  <a:gd name="T178" fmla="*/ 0 h 659"/>
                  <a:gd name="T179" fmla="*/ 356 w 356"/>
                  <a:gd name="T180" fmla="*/ 659 h 6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56" h="659">
                    <a:moveTo>
                      <a:pt x="0" y="432"/>
                    </a:moveTo>
                    <a:lnTo>
                      <a:pt x="4" y="470"/>
                    </a:lnTo>
                    <a:lnTo>
                      <a:pt x="5" y="515"/>
                    </a:lnTo>
                    <a:lnTo>
                      <a:pt x="7" y="559"/>
                    </a:lnTo>
                    <a:lnTo>
                      <a:pt x="11" y="588"/>
                    </a:lnTo>
                    <a:lnTo>
                      <a:pt x="15" y="617"/>
                    </a:lnTo>
                    <a:lnTo>
                      <a:pt x="19" y="632"/>
                    </a:lnTo>
                    <a:lnTo>
                      <a:pt x="28" y="645"/>
                    </a:lnTo>
                    <a:lnTo>
                      <a:pt x="40" y="658"/>
                    </a:lnTo>
                    <a:lnTo>
                      <a:pt x="49" y="636"/>
                    </a:lnTo>
                    <a:lnTo>
                      <a:pt x="54" y="616"/>
                    </a:lnTo>
                    <a:lnTo>
                      <a:pt x="62" y="596"/>
                    </a:lnTo>
                    <a:lnTo>
                      <a:pt x="65" y="581"/>
                    </a:lnTo>
                    <a:lnTo>
                      <a:pt x="71" y="569"/>
                    </a:lnTo>
                    <a:lnTo>
                      <a:pt x="87" y="573"/>
                    </a:lnTo>
                    <a:lnTo>
                      <a:pt x="102" y="574"/>
                    </a:lnTo>
                    <a:lnTo>
                      <a:pt x="118" y="574"/>
                    </a:lnTo>
                    <a:lnTo>
                      <a:pt x="137" y="571"/>
                    </a:lnTo>
                    <a:lnTo>
                      <a:pt x="151" y="567"/>
                    </a:lnTo>
                    <a:lnTo>
                      <a:pt x="171" y="560"/>
                    </a:lnTo>
                    <a:lnTo>
                      <a:pt x="189" y="552"/>
                    </a:lnTo>
                    <a:lnTo>
                      <a:pt x="210" y="542"/>
                    </a:lnTo>
                    <a:lnTo>
                      <a:pt x="225" y="534"/>
                    </a:lnTo>
                    <a:lnTo>
                      <a:pt x="241" y="524"/>
                    </a:lnTo>
                    <a:lnTo>
                      <a:pt x="258" y="514"/>
                    </a:lnTo>
                    <a:lnTo>
                      <a:pt x="271" y="505"/>
                    </a:lnTo>
                    <a:lnTo>
                      <a:pt x="284" y="495"/>
                    </a:lnTo>
                    <a:lnTo>
                      <a:pt x="297" y="488"/>
                    </a:lnTo>
                    <a:lnTo>
                      <a:pt x="315" y="479"/>
                    </a:lnTo>
                    <a:lnTo>
                      <a:pt x="331" y="472"/>
                    </a:lnTo>
                    <a:lnTo>
                      <a:pt x="341" y="466"/>
                    </a:lnTo>
                    <a:lnTo>
                      <a:pt x="348" y="455"/>
                    </a:lnTo>
                    <a:lnTo>
                      <a:pt x="354" y="447"/>
                    </a:lnTo>
                    <a:lnTo>
                      <a:pt x="355" y="436"/>
                    </a:lnTo>
                    <a:lnTo>
                      <a:pt x="352" y="427"/>
                    </a:lnTo>
                    <a:lnTo>
                      <a:pt x="349" y="414"/>
                    </a:lnTo>
                    <a:lnTo>
                      <a:pt x="350" y="392"/>
                    </a:lnTo>
                    <a:lnTo>
                      <a:pt x="349" y="372"/>
                    </a:lnTo>
                    <a:lnTo>
                      <a:pt x="345" y="355"/>
                    </a:lnTo>
                    <a:lnTo>
                      <a:pt x="339" y="330"/>
                    </a:lnTo>
                    <a:lnTo>
                      <a:pt x="333" y="313"/>
                    </a:lnTo>
                    <a:lnTo>
                      <a:pt x="325" y="291"/>
                    </a:lnTo>
                    <a:lnTo>
                      <a:pt x="316" y="264"/>
                    </a:lnTo>
                    <a:lnTo>
                      <a:pt x="307" y="241"/>
                    </a:lnTo>
                    <a:lnTo>
                      <a:pt x="299" y="220"/>
                    </a:lnTo>
                    <a:lnTo>
                      <a:pt x="292" y="200"/>
                    </a:lnTo>
                    <a:lnTo>
                      <a:pt x="283" y="175"/>
                    </a:lnTo>
                    <a:lnTo>
                      <a:pt x="277" y="153"/>
                    </a:lnTo>
                    <a:lnTo>
                      <a:pt x="275" y="141"/>
                    </a:lnTo>
                    <a:lnTo>
                      <a:pt x="268" y="128"/>
                    </a:lnTo>
                    <a:lnTo>
                      <a:pt x="268" y="118"/>
                    </a:lnTo>
                    <a:lnTo>
                      <a:pt x="271" y="106"/>
                    </a:lnTo>
                    <a:lnTo>
                      <a:pt x="274" y="94"/>
                    </a:lnTo>
                    <a:lnTo>
                      <a:pt x="274" y="83"/>
                    </a:lnTo>
                    <a:lnTo>
                      <a:pt x="271" y="74"/>
                    </a:lnTo>
                    <a:lnTo>
                      <a:pt x="268" y="59"/>
                    </a:lnTo>
                    <a:lnTo>
                      <a:pt x="264" y="46"/>
                    </a:lnTo>
                    <a:lnTo>
                      <a:pt x="265" y="33"/>
                    </a:lnTo>
                    <a:lnTo>
                      <a:pt x="262" y="21"/>
                    </a:lnTo>
                    <a:lnTo>
                      <a:pt x="254" y="16"/>
                    </a:lnTo>
                    <a:lnTo>
                      <a:pt x="250" y="15"/>
                    </a:lnTo>
                    <a:lnTo>
                      <a:pt x="239" y="13"/>
                    </a:lnTo>
                    <a:lnTo>
                      <a:pt x="234" y="8"/>
                    </a:lnTo>
                    <a:lnTo>
                      <a:pt x="230" y="8"/>
                    </a:lnTo>
                    <a:lnTo>
                      <a:pt x="222" y="12"/>
                    </a:lnTo>
                    <a:lnTo>
                      <a:pt x="216" y="3"/>
                    </a:lnTo>
                    <a:lnTo>
                      <a:pt x="205" y="2"/>
                    </a:lnTo>
                    <a:lnTo>
                      <a:pt x="198" y="9"/>
                    </a:lnTo>
                    <a:lnTo>
                      <a:pt x="187" y="7"/>
                    </a:lnTo>
                    <a:lnTo>
                      <a:pt x="174" y="17"/>
                    </a:lnTo>
                    <a:lnTo>
                      <a:pt x="172" y="8"/>
                    </a:lnTo>
                    <a:lnTo>
                      <a:pt x="168" y="2"/>
                    </a:lnTo>
                    <a:lnTo>
                      <a:pt x="162" y="0"/>
                    </a:lnTo>
                    <a:lnTo>
                      <a:pt x="156" y="5"/>
                    </a:lnTo>
                    <a:lnTo>
                      <a:pt x="154" y="18"/>
                    </a:lnTo>
                    <a:lnTo>
                      <a:pt x="147" y="25"/>
                    </a:lnTo>
                    <a:lnTo>
                      <a:pt x="141" y="29"/>
                    </a:lnTo>
                    <a:lnTo>
                      <a:pt x="138" y="33"/>
                    </a:lnTo>
                    <a:lnTo>
                      <a:pt x="137" y="40"/>
                    </a:lnTo>
                    <a:lnTo>
                      <a:pt x="142" y="54"/>
                    </a:lnTo>
                    <a:lnTo>
                      <a:pt x="144" y="73"/>
                    </a:lnTo>
                    <a:lnTo>
                      <a:pt x="143" y="83"/>
                    </a:lnTo>
                    <a:lnTo>
                      <a:pt x="146" y="91"/>
                    </a:lnTo>
                    <a:lnTo>
                      <a:pt x="154" y="100"/>
                    </a:lnTo>
                    <a:lnTo>
                      <a:pt x="164" y="114"/>
                    </a:lnTo>
                    <a:lnTo>
                      <a:pt x="172" y="128"/>
                    </a:lnTo>
                    <a:lnTo>
                      <a:pt x="176" y="137"/>
                    </a:lnTo>
                    <a:lnTo>
                      <a:pt x="183" y="142"/>
                    </a:lnTo>
                    <a:lnTo>
                      <a:pt x="197" y="146"/>
                    </a:lnTo>
                    <a:lnTo>
                      <a:pt x="204" y="160"/>
                    </a:lnTo>
                    <a:lnTo>
                      <a:pt x="212" y="180"/>
                    </a:lnTo>
                    <a:lnTo>
                      <a:pt x="218" y="198"/>
                    </a:lnTo>
                    <a:lnTo>
                      <a:pt x="231" y="230"/>
                    </a:lnTo>
                    <a:lnTo>
                      <a:pt x="237" y="245"/>
                    </a:lnTo>
                    <a:lnTo>
                      <a:pt x="242" y="262"/>
                    </a:lnTo>
                    <a:lnTo>
                      <a:pt x="246" y="278"/>
                    </a:lnTo>
                    <a:lnTo>
                      <a:pt x="247" y="297"/>
                    </a:lnTo>
                    <a:lnTo>
                      <a:pt x="246" y="308"/>
                    </a:lnTo>
                    <a:lnTo>
                      <a:pt x="246" y="323"/>
                    </a:lnTo>
                    <a:lnTo>
                      <a:pt x="242" y="338"/>
                    </a:lnTo>
                    <a:lnTo>
                      <a:pt x="238" y="358"/>
                    </a:lnTo>
                    <a:lnTo>
                      <a:pt x="237" y="375"/>
                    </a:lnTo>
                    <a:lnTo>
                      <a:pt x="234" y="389"/>
                    </a:lnTo>
                    <a:lnTo>
                      <a:pt x="232" y="409"/>
                    </a:lnTo>
                    <a:lnTo>
                      <a:pt x="227" y="414"/>
                    </a:lnTo>
                    <a:lnTo>
                      <a:pt x="210" y="413"/>
                    </a:lnTo>
                    <a:lnTo>
                      <a:pt x="189" y="412"/>
                    </a:lnTo>
                    <a:lnTo>
                      <a:pt x="170" y="414"/>
                    </a:lnTo>
                    <a:lnTo>
                      <a:pt x="156" y="418"/>
                    </a:lnTo>
                    <a:lnTo>
                      <a:pt x="140" y="424"/>
                    </a:lnTo>
                    <a:lnTo>
                      <a:pt x="129" y="428"/>
                    </a:lnTo>
                    <a:lnTo>
                      <a:pt x="113" y="434"/>
                    </a:lnTo>
                    <a:lnTo>
                      <a:pt x="98" y="435"/>
                    </a:lnTo>
                    <a:lnTo>
                      <a:pt x="81" y="431"/>
                    </a:lnTo>
                    <a:lnTo>
                      <a:pt x="60" y="424"/>
                    </a:lnTo>
                    <a:lnTo>
                      <a:pt x="43" y="423"/>
                    </a:lnTo>
                    <a:lnTo>
                      <a:pt x="27" y="424"/>
                    </a:lnTo>
                    <a:lnTo>
                      <a:pt x="13" y="428"/>
                    </a:lnTo>
                    <a:lnTo>
                      <a:pt x="0" y="432"/>
                    </a:lnTo>
                  </a:path>
                </a:pathLst>
              </a:custGeom>
              <a:solidFill>
                <a:srgbClr val="FFE0C0"/>
              </a:solidFill>
              <a:ln w="12700" cap="rnd">
                <a:solidFill>
                  <a:srgbClr val="804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22" name="Freeform 54"/>
              <p:cNvSpPr>
                <a:spLocks/>
              </p:cNvSpPr>
              <p:nvPr/>
            </p:nvSpPr>
            <p:spPr bwMode="auto">
              <a:xfrm>
                <a:off x="5128" y="1525"/>
                <a:ext cx="4" cy="18"/>
              </a:xfrm>
              <a:custGeom>
                <a:avLst/>
                <a:gdLst>
                  <a:gd name="T0" fmla="*/ 3 w 4"/>
                  <a:gd name="T1" fmla="*/ 0 h 18"/>
                  <a:gd name="T2" fmla="*/ 0 w 4"/>
                  <a:gd name="T3" fmla="*/ 4 h 18"/>
                  <a:gd name="T4" fmla="*/ 2 w 4"/>
                  <a:gd name="T5" fmla="*/ 13 h 18"/>
                  <a:gd name="T6" fmla="*/ 3 w 4"/>
                  <a:gd name="T7" fmla="*/ 17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8"/>
                  <a:gd name="T14" fmla="*/ 4 w 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8">
                    <a:moveTo>
                      <a:pt x="3" y="0"/>
                    </a:moveTo>
                    <a:lnTo>
                      <a:pt x="0" y="4"/>
                    </a:lnTo>
                    <a:lnTo>
                      <a:pt x="2" y="13"/>
                    </a:lnTo>
                    <a:lnTo>
                      <a:pt x="3" y="17"/>
                    </a:lnTo>
                  </a:path>
                </a:pathLst>
              </a:custGeom>
              <a:noFill/>
              <a:ln w="12700" cap="rnd">
                <a:solidFill>
                  <a:srgbClr val="804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23" name="Freeform 55"/>
              <p:cNvSpPr>
                <a:spLocks/>
              </p:cNvSpPr>
              <p:nvPr/>
            </p:nvSpPr>
            <p:spPr bwMode="auto">
              <a:xfrm>
                <a:off x="5149" y="1526"/>
                <a:ext cx="5" cy="17"/>
              </a:xfrm>
              <a:custGeom>
                <a:avLst/>
                <a:gdLst>
                  <a:gd name="T0" fmla="*/ 4 w 5"/>
                  <a:gd name="T1" fmla="*/ 0 h 17"/>
                  <a:gd name="T2" fmla="*/ 0 w 5"/>
                  <a:gd name="T3" fmla="*/ 6 h 17"/>
                  <a:gd name="T4" fmla="*/ 1 w 5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7"/>
                  <a:gd name="T11" fmla="*/ 5 w 5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7">
                    <a:moveTo>
                      <a:pt x="4" y="0"/>
                    </a:moveTo>
                    <a:lnTo>
                      <a:pt x="0" y="6"/>
                    </a:lnTo>
                    <a:lnTo>
                      <a:pt x="1" y="16"/>
                    </a:lnTo>
                  </a:path>
                </a:pathLst>
              </a:custGeom>
              <a:noFill/>
              <a:ln w="12700" cap="rnd">
                <a:solidFill>
                  <a:srgbClr val="804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24" name="Freeform 56"/>
              <p:cNvSpPr>
                <a:spLocks/>
              </p:cNvSpPr>
              <p:nvPr/>
            </p:nvSpPr>
            <p:spPr bwMode="auto">
              <a:xfrm>
                <a:off x="5168" y="1530"/>
                <a:ext cx="4" cy="23"/>
              </a:xfrm>
              <a:custGeom>
                <a:avLst/>
                <a:gdLst>
                  <a:gd name="T0" fmla="*/ 3 w 4"/>
                  <a:gd name="T1" fmla="*/ 0 h 23"/>
                  <a:gd name="T2" fmla="*/ 0 w 4"/>
                  <a:gd name="T3" fmla="*/ 11 h 23"/>
                  <a:gd name="T4" fmla="*/ 3 w 4"/>
                  <a:gd name="T5" fmla="*/ 22 h 2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3"/>
                  <a:gd name="T11" fmla="*/ 4 w 4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3">
                    <a:moveTo>
                      <a:pt x="3" y="0"/>
                    </a:moveTo>
                    <a:lnTo>
                      <a:pt x="0" y="11"/>
                    </a:lnTo>
                    <a:lnTo>
                      <a:pt x="3" y="22"/>
                    </a:lnTo>
                  </a:path>
                </a:pathLst>
              </a:custGeom>
              <a:noFill/>
              <a:ln w="12700" cap="rnd">
                <a:solidFill>
                  <a:srgbClr val="804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25" name="Freeform 57"/>
              <p:cNvSpPr>
                <a:spLocks/>
              </p:cNvSpPr>
              <p:nvPr/>
            </p:nvSpPr>
            <p:spPr bwMode="auto">
              <a:xfrm>
                <a:off x="4966" y="1560"/>
                <a:ext cx="325" cy="575"/>
              </a:xfrm>
              <a:custGeom>
                <a:avLst/>
                <a:gdLst>
                  <a:gd name="T0" fmla="*/ 235 w 325"/>
                  <a:gd name="T1" fmla="*/ 0 h 575"/>
                  <a:gd name="T2" fmla="*/ 235 w 325"/>
                  <a:gd name="T3" fmla="*/ 31 h 575"/>
                  <a:gd name="T4" fmla="*/ 231 w 325"/>
                  <a:gd name="T5" fmla="*/ 58 h 575"/>
                  <a:gd name="T6" fmla="*/ 220 w 325"/>
                  <a:gd name="T7" fmla="*/ 73 h 575"/>
                  <a:gd name="T8" fmla="*/ 196 w 325"/>
                  <a:gd name="T9" fmla="*/ 73 h 575"/>
                  <a:gd name="T10" fmla="*/ 194 w 325"/>
                  <a:gd name="T11" fmla="*/ 77 h 575"/>
                  <a:gd name="T12" fmla="*/ 217 w 325"/>
                  <a:gd name="T13" fmla="*/ 96 h 575"/>
                  <a:gd name="T14" fmla="*/ 229 w 325"/>
                  <a:gd name="T15" fmla="*/ 129 h 575"/>
                  <a:gd name="T16" fmla="*/ 244 w 325"/>
                  <a:gd name="T17" fmla="*/ 172 h 575"/>
                  <a:gd name="T18" fmla="*/ 259 w 325"/>
                  <a:gd name="T19" fmla="*/ 219 h 575"/>
                  <a:gd name="T20" fmla="*/ 266 w 325"/>
                  <a:gd name="T21" fmla="*/ 259 h 575"/>
                  <a:gd name="T22" fmla="*/ 266 w 325"/>
                  <a:gd name="T23" fmla="*/ 290 h 575"/>
                  <a:gd name="T24" fmla="*/ 262 w 325"/>
                  <a:gd name="T25" fmla="*/ 322 h 575"/>
                  <a:gd name="T26" fmla="*/ 248 w 325"/>
                  <a:gd name="T27" fmla="*/ 339 h 575"/>
                  <a:gd name="T28" fmla="*/ 245 w 325"/>
                  <a:gd name="T29" fmla="*/ 349 h 575"/>
                  <a:gd name="T30" fmla="*/ 257 w 325"/>
                  <a:gd name="T31" fmla="*/ 362 h 575"/>
                  <a:gd name="T32" fmla="*/ 253 w 325"/>
                  <a:gd name="T33" fmla="*/ 379 h 575"/>
                  <a:gd name="T34" fmla="*/ 227 w 325"/>
                  <a:gd name="T35" fmla="*/ 396 h 575"/>
                  <a:gd name="T36" fmla="*/ 193 w 325"/>
                  <a:gd name="T37" fmla="*/ 418 h 575"/>
                  <a:gd name="T38" fmla="*/ 157 w 325"/>
                  <a:gd name="T39" fmla="*/ 437 h 575"/>
                  <a:gd name="T40" fmla="*/ 117 w 325"/>
                  <a:gd name="T41" fmla="*/ 453 h 575"/>
                  <a:gd name="T42" fmla="*/ 83 w 325"/>
                  <a:gd name="T43" fmla="*/ 457 h 575"/>
                  <a:gd name="T44" fmla="*/ 56 w 325"/>
                  <a:gd name="T45" fmla="*/ 455 h 575"/>
                  <a:gd name="T46" fmla="*/ 49 w 325"/>
                  <a:gd name="T47" fmla="*/ 444 h 575"/>
                  <a:gd name="T48" fmla="*/ 52 w 325"/>
                  <a:gd name="T49" fmla="*/ 424 h 575"/>
                  <a:gd name="T50" fmla="*/ 68 w 325"/>
                  <a:gd name="T51" fmla="*/ 406 h 575"/>
                  <a:gd name="T52" fmla="*/ 49 w 325"/>
                  <a:gd name="T53" fmla="*/ 421 h 575"/>
                  <a:gd name="T54" fmla="*/ 41 w 325"/>
                  <a:gd name="T55" fmla="*/ 445 h 575"/>
                  <a:gd name="T56" fmla="*/ 31 w 325"/>
                  <a:gd name="T57" fmla="*/ 473 h 575"/>
                  <a:gd name="T58" fmla="*/ 16 w 325"/>
                  <a:gd name="T59" fmla="*/ 513 h 575"/>
                  <a:gd name="T60" fmla="*/ 0 w 325"/>
                  <a:gd name="T61" fmla="*/ 538 h 575"/>
                  <a:gd name="T62" fmla="*/ 16 w 325"/>
                  <a:gd name="T63" fmla="*/ 574 h 575"/>
                  <a:gd name="T64" fmla="*/ 25 w 325"/>
                  <a:gd name="T65" fmla="*/ 546 h 575"/>
                  <a:gd name="T66" fmla="*/ 39 w 325"/>
                  <a:gd name="T67" fmla="*/ 504 h 575"/>
                  <a:gd name="T68" fmla="*/ 63 w 325"/>
                  <a:gd name="T69" fmla="*/ 488 h 575"/>
                  <a:gd name="T70" fmla="*/ 96 w 325"/>
                  <a:gd name="T71" fmla="*/ 492 h 575"/>
                  <a:gd name="T72" fmla="*/ 133 w 325"/>
                  <a:gd name="T73" fmla="*/ 485 h 575"/>
                  <a:gd name="T74" fmla="*/ 170 w 325"/>
                  <a:gd name="T75" fmla="*/ 470 h 575"/>
                  <a:gd name="T76" fmla="*/ 204 w 325"/>
                  <a:gd name="T77" fmla="*/ 452 h 575"/>
                  <a:gd name="T78" fmla="*/ 241 w 325"/>
                  <a:gd name="T79" fmla="*/ 429 h 575"/>
                  <a:gd name="T80" fmla="*/ 282 w 325"/>
                  <a:gd name="T81" fmla="*/ 405 h 575"/>
                  <a:gd name="T82" fmla="*/ 321 w 325"/>
                  <a:gd name="T83" fmla="*/ 380 h 575"/>
                  <a:gd name="T84" fmla="*/ 321 w 325"/>
                  <a:gd name="T85" fmla="*/ 361 h 575"/>
                  <a:gd name="T86" fmla="*/ 320 w 325"/>
                  <a:gd name="T87" fmla="*/ 335 h 575"/>
                  <a:gd name="T88" fmla="*/ 320 w 325"/>
                  <a:gd name="T89" fmla="*/ 301 h 575"/>
                  <a:gd name="T90" fmla="*/ 311 w 325"/>
                  <a:gd name="T91" fmla="*/ 268 h 575"/>
                  <a:gd name="T92" fmla="*/ 299 w 325"/>
                  <a:gd name="T93" fmla="*/ 229 h 575"/>
                  <a:gd name="T94" fmla="*/ 285 w 325"/>
                  <a:gd name="T95" fmla="*/ 191 h 575"/>
                  <a:gd name="T96" fmla="*/ 270 w 325"/>
                  <a:gd name="T97" fmla="*/ 156 h 575"/>
                  <a:gd name="T98" fmla="*/ 255 w 325"/>
                  <a:gd name="T99" fmla="*/ 123 h 575"/>
                  <a:gd name="T100" fmla="*/ 246 w 325"/>
                  <a:gd name="T101" fmla="*/ 90 h 575"/>
                  <a:gd name="T102" fmla="*/ 240 w 325"/>
                  <a:gd name="T103" fmla="*/ 66 h 575"/>
                  <a:gd name="T104" fmla="*/ 244 w 325"/>
                  <a:gd name="T105" fmla="*/ 38 h 575"/>
                  <a:gd name="T106" fmla="*/ 242 w 325"/>
                  <a:gd name="T107" fmla="*/ 12 h 57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5"/>
                  <a:gd name="T163" fmla="*/ 0 h 575"/>
                  <a:gd name="T164" fmla="*/ 325 w 325"/>
                  <a:gd name="T165" fmla="*/ 575 h 57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5" h="575">
                    <a:moveTo>
                      <a:pt x="239" y="2"/>
                    </a:moveTo>
                    <a:lnTo>
                      <a:pt x="235" y="0"/>
                    </a:lnTo>
                    <a:lnTo>
                      <a:pt x="236" y="17"/>
                    </a:lnTo>
                    <a:lnTo>
                      <a:pt x="235" y="31"/>
                    </a:lnTo>
                    <a:lnTo>
                      <a:pt x="233" y="45"/>
                    </a:lnTo>
                    <a:lnTo>
                      <a:pt x="231" y="58"/>
                    </a:lnTo>
                    <a:lnTo>
                      <a:pt x="225" y="67"/>
                    </a:lnTo>
                    <a:lnTo>
                      <a:pt x="220" y="73"/>
                    </a:lnTo>
                    <a:lnTo>
                      <a:pt x="209" y="74"/>
                    </a:lnTo>
                    <a:lnTo>
                      <a:pt x="196" y="73"/>
                    </a:lnTo>
                    <a:lnTo>
                      <a:pt x="184" y="74"/>
                    </a:lnTo>
                    <a:lnTo>
                      <a:pt x="194" y="77"/>
                    </a:lnTo>
                    <a:lnTo>
                      <a:pt x="204" y="82"/>
                    </a:lnTo>
                    <a:lnTo>
                      <a:pt x="217" y="96"/>
                    </a:lnTo>
                    <a:lnTo>
                      <a:pt x="223" y="110"/>
                    </a:lnTo>
                    <a:lnTo>
                      <a:pt x="229" y="129"/>
                    </a:lnTo>
                    <a:lnTo>
                      <a:pt x="238" y="154"/>
                    </a:lnTo>
                    <a:lnTo>
                      <a:pt x="244" y="172"/>
                    </a:lnTo>
                    <a:lnTo>
                      <a:pt x="253" y="193"/>
                    </a:lnTo>
                    <a:lnTo>
                      <a:pt x="259" y="219"/>
                    </a:lnTo>
                    <a:lnTo>
                      <a:pt x="264" y="242"/>
                    </a:lnTo>
                    <a:lnTo>
                      <a:pt x="266" y="259"/>
                    </a:lnTo>
                    <a:lnTo>
                      <a:pt x="267" y="273"/>
                    </a:lnTo>
                    <a:lnTo>
                      <a:pt x="266" y="290"/>
                    </a:lnTo>
                    <a:lnTo>
                      <a:pt x="264" y="308"/>
                    </a:lnTo>
                    <a:lnTo>
                      <a:pt x="262" y="322"/>
                    </a:lnTo>
                    <a:lnTo>
                      <a:pt x="256" y="332"/>
                    </a:lnTo>
                    <a:lnTo>
                      <a:pt x="248" y="339"/>
                    </a:lnTo>
                    <a:lnTo>
                      <a:pt x="237" y="346"/>
                    </a:lnTo>
                    <a:lnTo>
                      <a:pt x="245" y="349"/>
                    </a:lnTo>
                    <a:lnTo>
                      <a:pt x="252" y="357"/>
                    </a:lnTo>
                    <a:lnTo>
                      <a:pt x="257" y="362"/>
                    </a:lnTo>
                    <a:lnTo>
                      <a:pt x="259" y="370"/>
                    </a:lnTo>
                    <a:lnTo>
                      <a:pt x="253" y="379"/>
                    </a:lnTo>
                    <a:lnTo>
                      <a:pt x="243" y="387"/>
                    </a:lnTo>
                    <a:lnTo>
                      <a:pt x="227" y="396"/>
                    </a:lnTo>
                    <a:lnTo>
                      <a:pt x="211" y="408"/>
                    </a:lnTo>
                    <a:lnTo>
                      <a:pt x="193" y="418"/>
                    </a:lnTo>
                    <a:lnTo>
                      <a:pt x="175" y="428"/>
                    </a:lnTo>
                    <a:lnTo>
                      <a:pt x="157" y="437"/>
                    </a:lnTo>
                    <a:lnTo>
                      <a:pt x="138" y="446"/>
                    </a:lnTo>
                    <a:lnTo>
                      <a:pt x="117" y="453"/>
                    </a:lnTo>
                    <a:lnTo>
                      <a:pt x="101" y="455"/>
                    </a:lnTo>
                    <a:lnTo>
                      <a:pt x="83" y="457"/>
                    </a:lnTo>
                    <a:lnTo>
                      <a:pt x="66" y="457"/>
                    </a:lnTo>
                    <a:lnTo>
                      <a:pt x="56" y="455"/>
                    </a:lnTo>
                    <a:lnTo>
                      <a:pt x="50" y="450"/>
                    </a:lnTo>
                    <a:lnTo>
                      <a:pt x="49" y="444"/>
                    </a:lnTo>
                    <a:lnTo>
                      <a:pt x="49" y="435"/>
                    </a:lnTo>
                    <a:lnTo>
                      <a:pt x="52" y="424"/>
                    </a:lnTo>
                    <a:lnTo>
                      <a:pt x="56" y="417"/>
                    </a:lnTo>
                    <a:lnTo>
                      <a:pt x="68" y="406"/>
                    </a:lnTo>
                    <a:lnTo>
                      <a:pt x="58" y="412"/>
                    </a:lnTo>
                    <a:lnTo>
                      <a:pt x="49" y="421"/>
                    </a:lnTo>
                    <a:lnTo>
                      <a:pt x="44" y="432"/>
                    </a:lnTo>
                    <a:lnTo>
                      <a:pt x="41" y="445"/>
                    </a:lnTo>
                    <a:lnTo>
                      <a:pt x="36" y="460"/>
                    </a:lnTo>
                    <a:lnTo>
                      <a:pt x="31" y="473"/>
                    </a:lnTo>
                    <a:lnTo>
                      <a:pt x="23" y="495"/>
                    </a:lnTo>
                    <a:lnTo>
                      <a:pt x="16" y="513"/>
                    </a:lnTo>
                    <a:lnTo>
                      <a:pt x="8" y="530"/>
                    </a:lnTo>
                    <a:lnTo>
                      <a:pt x="0" y="538"/>
                    </a:lnTo>
                    <a:lnTo>
                      <a:pt x="6" y="562"/>
                    </a:lnTo>
                    <a:lnTo>
                      <a:pt x="16" y="574"/>
                    </a:lnTo>
                    <a:lnTo>
                      <a:pt x="22" y="561"/>
                    </a:lnTo>
                    <a:lnTo>
                      <a:pt x="25" y="546"/>
                    </a:lnTo>
                    <a:lnTo>
                      <a:pt x="32" y="525"/>
                    </a:lnTo>
                    <a:lnTo>
                      <a:pt x="39" y="504"/>
                    </a:lnTo>
                    <a:lnTo>
                      <a:pt x="50" y="488"/>
                    </a:lnTo>
                    <a:lnTo>
                      <a:pt x="63" y="488"/>
                    </a:lnTo>
                    <a:lnTo>
                      <a:pt x="82" y="491"/>
                    </a:lnTo>
                    <a:lnTo>
                      <a:pt x="96" y="492"/>
                    </a:lnTo>
                    <a:lnTo>
                      <a:pt x="112" y="489"/>
                    </a:lnTo>
                    <a:lnTo>
                      <a:pt x="133" y="485"/>
                    </a:lnTo>
                    <a:lnTo>
                      <a:pt x="153" y="478"/>
                    </a:lnTo>
                    <a:lnTo>
                      <a:pt x="170" y="470"/>
                    </a:lnTo>
                    <a:lnTo>
                      <a:pt x="186" y="463"/>
                    </a:lnTo>
                    <a:lnTo>
                      <a:pt x="204" y="452"/>
                    </a:lnTo>
                    <a:lnTo>
                      <a:pt x="223" y="440"/>
                    </a:lnTo>
                    <a:lnTo>
                      <a:pt x="241" y="429"/>
                    </a:lnTo>
                    <a:lnTo>
                      <a:pt x="257" y="418"/>
                    </a:lnTo>
                    <a:lnTo>
                      <a:pt x="282" y="405"/>
                    </a:lnTo>
                    <a:lnTo>
                      <a:pt x="311" y="389"/>
                    </a:lnTo>
                    <a:lnTo>
                      <a:pt x="321" y="380"/>
                    </a:lnTo>
                    <a:lnTo>
                      <a:pt x="324" y="371"/>
                    </a:lnTo>
                    <a:lnTo>
                      <a:pt x="321" y="361"/>
                    </a:lnTo>
                    <a:lnTo>
                      <a:pt x="319" y="351"/>
                    </a:lnTo>
                    <a:lnTo>
                      <a:pt x="320" y="335"/>
                    </a:lnTo>
                    <a:lnTo>
                      <a:pt x="320" y="320"/>
                    </a:lnTo>
                    <a:lnTo>
                      <a:pt x="320" y="301"/>
                    </a:lnTo>
                    <a:lnTo>
                      <a:pt x="317" y="286"/>
                    </a:lnTo>
                    <a:lnTo>
                      <a:pt x="311" y="268"/>
                    </a:lnTo>
                    <a:lnTo>
                      <a:pt x="304" y="249"/>
                    </a:lnTo>
                    <a:lnTo>
                      <a:pt x="299" y="229"/>
                    </a:lnTo>
                    <a:lnTo>
                      <a:pt x="291" y="208"/>
                    </a:lnTo>
                    <a:lnTo>
                      <a:pt x="285" y="191"/>
                    </a:lnTo>
                    <a:lnTo>
                      <a:pt x="279" y="176"/>
                    </a:lnTo>
                    <a:lnTo>
                      <a:pt x="270" y="156"/>
                    </a:lnTo>
                    <a:lnTo>
                      <a:pt x="262" y="138"/>
                    </a:lnTo>
                    <a:lnTo>
                      <a:pt x="255" y="123"/>
                    </a:lnTo>
                    <a:lnTo>
                      <a:pt x="251" y="106"/>
                    </a:lnTo>
                    <a:lnTo>
                      <a:pt x="246" y="90"/>
                    </a:lnTo>
                    <a:lnTo>
                      <a:pt x="243" y="78"/>
                    </a:lnTo>
                    <a:lnTo>
                      <a:pt x="240" y="66"/>
                    </a:lnTo>
                    <a:lnTo>
                      <a:pt x="241" y="51"/>
                    </a:lnTo>
                    <a:lnTo>
                      <a:pt x="244" y="38"/>
                    </a:lnTo>
                    <a:lnTo>
                      <a:pt x="244" y="25"/>
                    </a:lnTo>
                    <a:lnTo>
                      <a:pt x="242" y="12"/>
                    </a:lnTo>
                    <a:lnTo>
                      <a:pt x="239" y="2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26" name="Freeform 58"/>
              <p:cNvSpPr>
                <a:spLocks/>
              </p:cNvSpPr>
              <p:nvPr/>
            </p:nvSpPr>
            <p:spPr bwMode="auto">
              <a:xfrm>
                <a:off x="5107" y="1510"/>
                <a:ext cx="96" cy="75"/>
              </a:xfrm>
              <a:custGeom>
                <a:avLst/>
                <a:gdLst>
                  <a:gd name="T0" fmla="*/ 2 w 96"/>
                  <a:gd name="T1" fmla="*/ 10 h 75"/>
                  <a:gd name="T2" fmla="*/ 2 w 96"/>
                  <a:gd name="T3" fmla="*/ 23 h 75"/>
                  <a:gd name="T4" fmla="*/ 6 w 96"/>
                  <a:gd name="T5" fmla="*/ 47 h 75"/>
                  <a:gd name="T6" fmla="*/ 13 w 96"/>
                  <a:gd name="T7" fmla="*/ 60 h 75"/>
                  <a:gd name="T8" fmla="*/ 23 w 96"/>
                  <a:gd name="T9" fmla="*/ 69 h 75"/>
                  <a:gd name="T10" fmla="*/ 37 w 96"/>
                  <a:gd name="T11" fmla="*/ 70 h 75"/>
                  <a:gd name="T12" fmla="*/ 50 w 96"/>
                  <a:gd name="T13" fmla="*/ 74 h 75"/>
                  <a:gd name="T14" fmla="*/ 67 w 96"/>
                  <a:gd name="T15" fmla="*/ 71 h 75"/>
                  <a:gd name="T16" fmla="*/ 70 w 96"/>
                  <a:gd name="T17" fmla="*/ 66 h 75"/>
                  <a:gd name="T18" fmla="*/ 95 w 96"/>
                  <a:gd name="T19" fmla="*/ 54 h 75"/>
                  <a:gd name="T20" fmla="*/ 79 w 96"/>
                  <a:gd name="T21" fmla="*/ 41 h 75"/>
                  <a:gd name="T22" fmla="*/ 91 w 96"/>
                  <a:gd name="T23" fmla="*/ 22 h 75"/>
                  <a:gd name="T24" fmla="*/ 78 w 96"/>
                  <a:gd name="T25" fmla="*/ 27 h 75"/>
                  <a:gd name="T26" fmla="*/ 74 w 96"/>
                  <a:gd name="T27" fmla="*/ 27 h 75"/>
                  <a:gd name="T28" fmla="*/ 76 w 96"/>
                  <a:gd name="T29" fmla="*/ 51 h 75"/>
                  <a:gd name="T30" fmla="*/ 86 w 96"/>
                  <a:gd name="T31" fmla="*/ 46 h 75"/>
                  <a:gd name="T32" fmla="*/ 88 w 96"/>
                  <a:gd name="T33" fmla="*/ 53 h 75"/>
                  <a:gd name="T34" fmla="*/ 68 w 96"/>
                  <a:gd name="T35" fmla="*/ 62 h 75"/>
                  <a:gd name="T36" fmla="*/ 63 w 96"/>
                  <a:gd name="T37" fmla="*/ 47 h 75"/>
                  <a:gd name="T38" fmla="*/ 63 w 96"/>
                  <a:gd name="T39" fmla="*/ 60 h 75"/>
                  <a:gd name="T40" fmla="*/ 61 w 96"/>
                  <a:gd name="T41" fmla="*/ 69 h 75"/>
                  <a:gd name="T42" fmla="*/ 46 w 96"/>
                  <a:gd name="T43" fmla="*/ 69 h 75"/>
                  <a:gd name="T44" fmla="*/ 42 w 96"/>
                  <a:gd name="T45" fmla="*/ 53 h 75"/>
                  <a:gd name="T46" fmla="*/ 41 w 96"/>
                  <a:gd name="T47" fmla="*/ 59 h 75"/>
                  <a:gd name="T48" fmla="*/ 38 w 96"/>
                  <a:gd name="T49" fmla="*/ 67 h 75"/>
                  <a:gd name="T50" fmla="*/ 28 w 96"/>
                  <a:gd name="T51" fmla="*/ 61 h 75"/>
                  <a:gd name="T52" fmla="*/ 25 w 96"/>
                  <a:gd name="T53" fmla="*/ 45 h 75"/>
                  <a:gd name="T54" fmla="*/ 23 w 96"/>
                  <a:gd name="T55" fmla="*/ 53 h 75"/>
                  <a:gd name="T56" fmla="*/ 14 w 96"/>
                  <a:gd name="T57" fmla="*/ 54 h 75"/>
                  <a:gd name="T58" fmla="*/ 7 w 96"/>
                  <a:gd name="T59" fmla="*/ 39 h 75"/>
                  <a:gd name="T60" fmla="*/ 2 w 96"/>
                  <a:gd name="T61" fmla="*/ 15 h 75"/>
                  <a:gd name="T62" fmla="*/ 17 w 96"/>
                  <a:gd name="T63" fmla="*/ 0 h 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"/>
                  <a:gd name="T97" fmla="*/ 0 h 75"/>
                  <a:gd name="T98" fmla="*/ 96 w 96"/>
                  <a:gd name="T99" fmla="*/ 75 h 7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" h="75">
                    <a:moveTo>
                      <a:pt x="17" y="0"/>
                    </a:moveTo>
                    <a:lnTo>
                      <a:pt x="2" y="10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5" y="38"/>
                    </a:lnTo>
                    <a:lnTo>
                      <a:pt x="6" y="47"/>
                    </a:lnTo>
                    <a:lnTo>
                      <a:pt x="7" y="58"/>
                    </a:lnTo>
                    <a:lnTo>
                      <a:pt x="13" y="60"/>
                    </a:lnTo>
                    <a:lnTo>
                      <a:pt x="20" y="61"/>
                    </a:lnTo>
                    <a:lnTo>
                      <a:pt x="23" y="69"/>
                    </a:lnTo>
                    <a:lnTo>
                      <a:pt x="28" y="71"/>
                    </a:lnTo>
                    <a:lnTo>
                      <a:pt x="37" y="70"/>
                    </a:lnTo>
                    <a:lnTo>
                      <a:pt x="43" y="69"/>
                    </a:lnTo>
                    <a:lnTo>
                      <a:pt x="50" y="74"/>
                    </a:lnTo>
                    <a:lnTo>
                      <a:pt x="62" y="74"/>
                    </a:lnTo>
                    <a:lnTo>
                      <a:pt x="67" y="71"/>
                    </a:lnTo>
                    <a:lnTo>
                      <a:pt x="69" y="68"/>
                    </a:lnTo>
                    <a:lnTo>
                      <a:pt x="70" y="66"/>
                    </a:lnTo>
                    <a:lnTo>
                      <a:pt x="89" y="59"/>
                    </a:lnTo>
                    <a:lnTo>
                      <a:pt x="95" y="54"/>
                    </a:lnTo>
                    <a:lnTo>
                      <a:pt x="95" y="47"/>
                    </a:lnTo>
                    <a:lnTo>
                      <a:pt x="79" y="41"/>
                    </a:lnTo>
                    <a:lnTo>
                      <a:pt x="77" y="32"/>
                    </a:lnTo>
                    <a:lnTo>
                      <a:pt x="91" y="22"/>
                    </a:lnTo>
                    <a:lnTo>
                      <a:pt x="91" y="15"/>
                    </a:lnTo>
                    <a:lnTo>
                      <a:pt x="78" y="27"/>
                    </a:lnTo>
                    <a:lnTo>
                      <a:pt x="76" y="28"/>
                    </a:lnTo>
                    <a:lnTo>
                      <a:pt x="74" y="27"/>
                    </a:lnTo>
                    <a:lnTo>
                      <a:pt x="77" y="40"/>
                    </a:lnTo>
                    <a:lnTo>
                      <a:pt x="76" y="51"/>
                    </a:lnTo>
                    <a:lnTo>
                      <a:pt x="80" y="46"/>
                    </a:lnTo>
                    <a:lnTo>
                      <a:pt x="86" y="46"/>
                    </a:lnTo>
                    <a:lnTo>
                      <a:pt x="91" y="51"/>
                    </a:lnTo>
                    <a:lnTo>
                      <a:pt x="88" y="53"/>
                    </a:lnTo>
                    <a:lnTo>
                      <a:pt x="80" y="60"/>
                    </a:lnTo>
                    <a:lnTo>
                      <a:pt x="68" y="62"/>
                    </a:lnTo>
                    <a:lnTo>
                      <a:pt x="65" y="59"/>
                    </a:lnTo>
                    <a:lnTo>
                      <a:pt x="63" y="47"/>
                    </a:lnTo>
                    <a:lnTo>
                      <a:pt x="62" y="51"/>
                    </a:lnTo>
                    <a:lnTo>
                      <a:pt x="63" y="60"/>
                    </a:lnTo>
                    <a:lnTo>
                      <a:pt x="65" y="64"/>
                    </a:lnTo>
                    <a:lnTo>
                      <a:pt x="61" y="69"/>
                    </a:lnTo>
                    <a:lnTo>
                      <a:pt x="53" y="69"/>
                    </a:lnTo>
                    <a:lnTo>
                      <a:pt x="46" y="69"/>
                    </a:lnTo>
                    <a:lnTo>
                      <a:pt x="43" y="61"/>
                    </a:lnTo>
                    <a:lnTo>
                      <a:pt x="42" y="53"/>
                    </a:lnTo>
                    <a:lnTo>
                      <a:pt x="39" y="51"/>
                    </a:lnTo>
                    <a:lnTo>
                      <a:pt x="41" y="59"/>
                    </a:lnTo>
                    <a:lnTo>
                      <a:pt x="42" y="64"/>
                    </a:lnTo>
                    <a:lnTo>
                      <a:pt x="38" y="67"/>
                    </a:lnTo>
                    <a:lnTo>
                      <a:pt x="33" y="67"/>
                    </a:lnTo>
                    <a:lnTo>
                      <a:pt x="28" y="61"/>
                    </a:lnTo>
                    <a:lnTo>
                      <a:pt x="27" y="54"/>
                    </a:lnTo>
                    <a:lnTo>
                      <a:pt x="25" y="45"/>
                    </a:lnTo>
                    <a:lnTo>
                      <a:pt x="23" y="48"/>
                    </a:lnTo>
                    <a:lnTo>
                      <a:pt x="23" y="53"/>
                    </a:lnTo>
                    <a:lnTo>
                      <a:pt x="17" y="54"/>
                    </a:lnTo>
                    <a:lnTo>
                      <a:pt x="14" y="54"/>
                    </a:lnTo>
                    <a:lnTo>
                      <a:pt x="10" y="50"/>
                    </a:lnTo>
                    <a:lnTo>
                      <a:pt x="7" y="39"/>
                    </a:lnTo>
                    <a:lnTo>
                      <a:pt x="5" y="25"/>
                    </a:lnTo>
                    <a:lnTo>
                      <a:pt x="2" y="15"/>
                    </a:lnTo>
                    <a:lnTo>
                      <a:pt x="5" y="9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  <p:grpSp>
          <p:nvGrpSpPr>
            <p:cNvPr id="101" name="Group 68"/>
            <p:cNvGrpSpPr>
              <a:grpSpLocks/>
            </p:cNvGrpSpPr>
            <p:nvPr/>
          </p:nvGrpSpPr>
          <p:grpSpPr bwMode="auto">
            <a:xfrm>
              <a:off x="4588" y="2347"/>
              <a:ext cx="377" cy="335"/>
              <a:chOff x="4588" y="2347"/>
              <a:chExt cx="377" cy="335"/>
            </a:xfrm>
          </p:grpSpPr>
          <p:sp>
            <p:nvSpPr>
              <p:cNvPr id="113" name="Freeform 60"/>
              <p:cNvSpPr>
                <a:spLocks/>
              </p:cNvSpPr>
              <p:nvPr/>
            </p:nvSpPr>
            <p:spPr bwMode="auto">
              <a:xfrm>
                <a:off x="4588" y="2347"/>
                <a:ext cx="377" cy="335"/>
              </a:xfrm>
              <a:custGeom>
                <a:avLst/>
                <a:gdLst>
                  <a:gd name="T0" fmla="*/ 50 w 377"/>
                  <a:gd name="T1" fmla="*/ 22 h 335"/>
                  <a:gd name="T2" fmla="*/ 38 w 377"/>
                  <a:gd name="T3" fmla="*/ 45 h 335"/>
                  <a:gd name="T4" fmla="*/ 34 w 377"/>
                  <a:gd name="T5" fmla="*/ 81 h 335"/>
                  <a:gd name="T6" fmla="*/ 21 w 377"/>
                  <a:gd name="T7" fmla="*/ 111 h 335"/>
                  <a:gd name="T8" fmla="*/ 17 w 377"/>
                  <a:gd name="T9" fmla="*/ 134 h 335"/>
                  <a:gd name="T10" fmla="*/ 18 w 377"/>
                  <a:gd name="T11" fmla="*/ 151 h 335"/>
                  <a:gd name="T12" fmla="*/ 21 w 377"/>
                  <a:gd name="T13" fmla="*/ 169 h 335"/>
                  <a:gd name="T14" fmla="*/ 16 w 377"/>
                  <a:gd name="T15" fmla="*/ 189 h 335"/>
                  <a:gd name="T16" fmla="*/ 10 w 377"/>
                  <a:gd name="T17" fmla="*/ 206 h 335"/>
                  <a:gd name="T18" fmla="*/ 7 w 377"/>
                  <a:gd name="T19" fmla="*/ 225 h 335"/>
                  <a:gd name="T20" fmla="*/ 0 w 377"/>
                  <a:gd name="T21" fmla="*/ 247 h 335"/>
                  <a:gd name="T22" fmla="*/ 21 w 377"/>
                  <a:gd name="T23" fmla="*/ 277 h 335"/>
                  <a:gd name="T24" fmla="*/ 61 w 377"/>
                  <a:gd name="T25" fmla="*/ 313 h 335"/>
                  <a:gd name="T26" fmla="*/ 98 w 377"/>
                  <a:gd name="T27" fmla="*/ 331 h 335"/>
                  <a:gd name="T28" fmla="*/ 135 w 377"/>
                  <a:gd name="T29" fmla="*/ 331 h 335"/>
                  <a:gd name="T30" fmla="*/ 172 w 377"/>
                  <a:gd name="T31" fmla="*/ 321 h 335"/>
                  <a:gd name="T32" fmla="*/ 190 w 377"/>
                  <a:gd name="T33" fmla="*/ 295 h 335"/>
                  <a:gd name="T34" fmla="*/ 223 w 377"/>
                  <a:gd name="T35" fmla="*/ 267 h 335"/>
                  <a:gd name="T36" fmla="*/ 259 w 377"/>
                  <a:gd name="T37" fmla="*/ 251 h 335"/>
                  <a:gd name="T38" fmla="*/ 300 w 377"/>
                  <a:gd name="T39" fmla="*/ 243 h 335"/>
                  <a:gd name="T40" fmla="*/ 339 w 377"/>
                  <a:gd name="T41" fmla="*/ 244 h 335"/>
                  <a:gd name="T42" fmla="*/ 363 w 377"/>
                  <a:gd name="T43" fmla="*/ 256 h 335"/>
                  <a:gd name="T44" fmla="*/ 372 w 377"/>
                  <a:gd name="T45" fmla="*/ 267 h 335"/>
                  <a:gd name="T46" fmla="*/ 370 w 377"/>
                  <a:gd name="T47" fmla="*/ 246 h 335"/>
                  <a:gd name="T48" fmla="*/ 365 w 377"/>
                  <a:gd name="T49" fmla="*/ 227 h 335"/>
                  <a:gd name="T50" fmla="*/ 364 w 377"/>
                  <a:gd name="T51" fmla="*/ 201 h 335"/>
                  <a:gd name="T52" fmla="*/ 351 w 377"/>
                  <a:gd name="T53" fmla="*/ 180 h 335"/>
                  <a:gd name="T54" fmla="*/ 356 w 377"/>
                  <a:gd name="T55" fmla="*/ 157 h 335"/>
                  <a:gd name="T56" fmla="*/ 348 w 377"/>
                  <a:gd name="T57" fmla="*/ 134 h 335"/>
                  <a:gd name="T58" fmla="*/ 349 w 377"/>
                  <a:gd name="T59" fmla="*/ 108 h 335"/>
                  <a:gd name="T60" fmla="*/ 345 w 377"/>
                  <a:gd name="T61" fmla="*/ 85 h 335"/>
                  <a:gd name="T62" fmla="*/ 337 w 377"/>
                  <a:gd name="T63" fmla="*/ 55 h 335"/>
                  <a:gd name="T64" fmla="*/ 308 w 377"/>
                  <a:gd name="T65" fmla="*/ 43 h 335"/>
                  <a:gd name="T66" fmla="*/ 250 w 377"/>
                  <a:gd name="T67" fmla="*/ 43 h 335"/>
                  <a:gd name="T68" fmla="*/ 177 w 377"/>
                  <a:gd name="T69" fmla="*/ 30 h 335"/>
                  <a:gd name="T70" fmla="*/ 122 w 377"/>
                  <a:gd name="T71" fmla="*/ 17 h 335"/>
                  <a:gd name="T72" fmla="*/ 78 w 377"/>
                  <a:gd name="T73" fmla="*/ 9 h 3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335"/>
                  <a:gd name="T113" fmla="*/ 377 w 377"/>
                  <a:gd name="T114" fmla="*/ 335 h 33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335">
                    <a:moveTo>
                      <a:pt x="56" y="0"/>
                    </a:moveTo>
                    <a:lnTo>
                      <a:pt x="50" y="22"/>
                    </a:lnTo>
                    <a:lnTo>
                      <a:pt x="42" y="29"/>
                    </a:lnTo>
                    <a:lnTo>
                      <a:pt x="38" y="45"/>
                    </a:lnTo>
                    <a:lnTo>
                      <a:pt x="36" y="64"/>
                    </a:lnTo>
                    <a:lnTo>
                      <a:pt x="34" y="81"/>
                    </a:lnTo>
                    <a:lnTo>
                      <a:pt x="29" y="94"/>
                    </a:lnTo>
                    <a:lnTo>
                      <a:pt x="21" y="111"/>
                    </a:lnTo>
                    <a:lnTo>
                      <a:pt x="20" y="124"/>
                    </a:lnTo>
                    <a:lnTo>
                      <a:pt x="17" y="134"/>
                    </a:lnTo>
                    <a:lnTo>
                      <a:pt x="17" y="143"/>
                    </a:lnTo>
                    <a:lnTo>
                      <a:pt x="18" y="151"/>
                    </a:lnTo>
                    <a:lnTo>
                      <a:pt x="21" y="159"/>
                    </a:lnTo>
                    <a:lnTo>
                      <a:pt x="21" y="169"/>
                    </a:lnTo>
                    <a:lnTo>
                      <a:pt x="18" y="176"/>
                    </a:lnTo>
                    <a:lnTo>
                      <a:pt x="16" y="189"/>
                    </a:lnTo>
                    <a:lnTo>
                      <a:pt x="14" y="197"/>
                    </a:lnTo>
                    <a:lnTo>
                      <a:pt x="10" y="206"/>
                    </a:lnTo>
                    <a:lnTo>
                      <a:pt x="7" y="213"/>
                    </a:lnTo>
                    <a:lnTo>
                      <a:pt x="7" y="225"/>
                    </a:lnTo>
                    <a:lnTo>
                      <a:pt x="4" y="234"/>
                    </a:lnTo>
                    <a:lnTo>
                      <a:pt x="0" y="247"/>
                    </a:lnTo>
                    <a:lnTo>
                      <a:pt x="5" y="258"/>
                    </a:lnTo>
                    <a:lnTo>
                      <a:pt x="21" y="277"/>
                    </a:lnTo>
                    <a:lnTo>
                      <a:pt x="40" y="296"/>
                    </a:lnTo>
                    <a:lnTo>
                      <a:pt x="61" y="313"/>
                    </a:lnTo>
                    <a:lnTo>
                      <a:pt x="80" y="324"/>
                    </a:lnTo>
                    <a:lnTo>
                      <a:pt x="98" y="331"/>
                    </a:lnTo>
                    <a:lnTo>
                      <a:pt x="116" y="334"/>
                    </a:lnTo>
                    <a:lnTo>
                      <a:pt x="135" y="331"/>
                    </a:lnTo>
                    <a:lnTo>
                      <a:pt x="156" y="326"/>
                    </a:lnTo>
                    <a:lnTo>
                      <a:pt x="172" y="321"/>
                    </a:lnTo>
                    <a:lnTo>
                      <a:pt x="181" y="308"/>
                    </a:lnTo>
                    <a:lnTo>
                      <a:pt x="190" y="295"/>
                    </a:lnTo>
                    <a:lnTo>
                      <a:pt x="205" y="277"/>
                    </a:lnTo>
                    <a:lnTo>
                      <a:pt x="223" y="267"/>
                    </a:lnTo>
                    <a:lnTo>
                      <a:pt x="238" y="258"/>
                    </a:lnTo>
                    <a:lnTo>
                      <a:pt x="259" y="251"/>
                    </a:lnTo>
                    <a:lnTo>
                      <a:pt x="272" y="247"/>
                    </a:lnTo>
                    <a:lnTo>
                      <a:pt x="300" y="243"/>
                    </a:lnTo>
                    <a:lnTo>
                      <a:pt x="323" y="241"/>
                    </a:lnTo>
                    <a:lnTo>
                      <a:pt x="339" y="244"/>
                    </a:lnTo>
                    <a:lnTo>
                      <a:pt x="356" y="251"/>
                    </a:lnTo>
                    <a:lnTo>
                      <a:pt x="363" y="256"/>
                    </a:lnTo>
                    <a:lnTo>
                      <a:pt x="364" y="270"/>
                    </a:lnTo>
                    <a:lnTo>
                      <a:pt x="372" y="267"/>
                    </a:lnTo>
                    <a:lnTo>
                      <a:pt x="376" y="257"/>
                    </a:lnTo>
                    <a:lnTo>
                      <a:pt x="370" y="246"/>
                    </a:lnTo>
                    <a:lnTo>
                      <a:pt x="366" y="236"/>
                    </a:lnTo>
                    <a:lnTo>
                      <a:pt x="365" y="227"/>
                    </a:lnTo>
                    <a:lnTo>
                      <a:pt x="368" y="215"/>
                    </a:lnTo>
                    <a:lnTo>
                      <a:pt x="364" y="201"/>
                    </a:lnTo>
                    <a:lnTo>
                      <a:pt x="356" y="195"/>
                    </a:lnTo>
                    <a:lnTo>
                      <a:pt x="351" y="180"/>
                    </a:lnTo>
                    <a:lnTo>
                      <a:pt x="351" y="166"/>
                    </a:lnTo>
                    <a:lnTo>
                      <a:pt x="356" y="157"/>
                    </a:lnTo>
                    <a:lnTo>
                      <a:pt x="353" y="144"/>
                    </a:lnTo>
                    <a:lnTo>
                      <a:pt x="348" y="134"/>
                    </a:lnTo>
                    <a:lnTo>
                      <a:pt x="350" y="120"/>
                    </a:lnTo>
                    <a:lnTo>
                      <a:pt x="349" y="108"/>
                    </a:lnTo>
                    <a:lnTo>
                      <a:pt x="341" y="101"/>
                    </a:lnTo>
                    <a:lnTo>
                      <a:pt x="345" y="85"/>
                    </a:lnTo>
                    <a:lnTo>
                      <a:pt x="343" y="69"/>
                    </a:lnTo>
                    <a:lnTo>
                      <a:pt x="337" y="55"/>
                    </a:lnTo>
                    <a:lnTo>
                      <a:pt x="340" y="37"/>
                    </a:lnTo>
                    <a:lnTo>
                      <a:pt x="308" y="43"/>
                    </a:lnTo>
                    <a:lnTo>
                      <a:pt x="281" y="44"/>
                    </a:lnTo>
                    <a:lnTo>
                      <a:pt x="250" y="43"/>
                    </a:lnTo>
                    <a:lnTo>
                      <a:pt x="209" y="38"/>
                    </a:lnTo>
                    <a:lnTo>
                      <a:pt x="177" y="30"/>
                    </a:lnTo>
                    <a:lnTo>
                      <a:pt x="146" y="24"/>
                    </a:lnTo>
                    <a:lnTo>
                      <a:pt x="122" y="17"/>
                    </a:lnTo>
                    <a:lnTo>
                      <a:pt x="103" y="15"/>
                    </a:lnTo>
                    <a:lnTo>
                      <a:pt x="78" y="9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00C0C0"/>
              </a:solidFill>
              <a:ln w="12700" cap="rnd">
                <a:solidFill>
                  <a:srgbClr val="00404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14" name="Freeform 61"/>
              <p:cNvSpPr>
                <a:spLocks/>
              </p:cNvSpPr>
              <p:nvPr/>
            </p:nvSpPr>
            <p:spPr bwMode="auto">
              <a:xfrm>
                <a:off x="4658" y="2374"/>
                <a:ext cx="252" cy="116"/>
              </a:xfrm>
              <a:custGeom>
                <a:avLst/>
                <a:gdLst>
                  <a:gd name="T0" fmla="*/ 28 w 252"/>
                  <a:gd name="T1" fmla="*/ 11 h 116"/>
                  <a:gd name="T2" fmla="*/ 80 w 252"/>
                  <a:gd name="T3" fmla="*/ 17 h 116"/>
                  <a:gd name="T4" fmla="*/ 137 w 252"/>
                  <a:gd name="T5" fmla="*/ 28 h 116"/>
                  <a:gd name="T6" fmla="*/ 184 w 252"/>
                  <a:gd name="T7" fmla="*/ 31 h 116"/>
                  <a:gd name="T8" fmla="*/ 228 w 252"/>
                  <a:gd name="T9" fmla="*/ 28 h 116"/>
                  <a:gd name="T10" fmla="*/ 236 w 252"/>
                  <a:gd name="T11" fmla="*/ 47 h 116"/>
                  <a:gd name="T12" fmla="*/ 190 w 252"/>
                  <a:gd name="T13" fmla="*/ 69 h 116"/>
                  <a:gd name="T14" fmla="*/ 138 w 252"/>
                  <a:gd name="T15" fmla="*/ 71 h 116"/>
                  <a:gd name="T16" fmla="*/ 111 w 252"/>
                  <a:gd name="T17" fmla="*/ 89 h 116"/>
                  <a:gd name="T18" fmla="*/ 84 w 252"/>
                  <a:gd name="T19" fmla="*/ 110 h 116"/>
                  <a:gd name="T20" fmla="*/ 54 w 252"/>
                  <a:gd name="T21" fmla="*/ 109 h 116"/>
                  <a:gd name="T22" fmla="*/ 93 w 252"/>
                  <a:gd name="T23" fmla="*/ 94 h 116"/>
                  <a:gd name="T24" fmla="*/ 114 w 252"/>
                  <a:gd name="T25" fmla="*/ 71 h 116"/>
                  <a:gd name="T26" fmla="*/ 164 w 252"/>
                  <a:gd name="T27" fmla="*/ 60 h 116"/>
                  <a:gd name="T28" fmla="*/ 209 w 252"/>
                  <a:gd name="T29" fmla="*/ 50 h 116"/>
                  <a:gd name="T30" fmla="*/ 227 w 252"/>
                  <a:gd name="T31" fmla="*/ 35 h 116"/>
                  <a:gd name="T32" fmla="*/ 186 w 252"/>
                  <a:gd name="T33" fmla="*/ 34 h 116"/>
                  <a:gd name="T34" fmla="*/ 162 w 252"/>
                  <a:gd name="T35" fmla="*/ 43 h 116"/>
                  <a:gd name="T36" fmla="*/ 114 w 252"/>
                  <a:gd name="T37" fmla="*/ 56 h 116"/>
                  <a:gd name="T38" fmla="*/ 115 w 252"/>
                  <a:gd name="T39" fmla="*/ 50 h 116"/>
                  <a:gd name="T40" fmla="*/ 140 w 252"/>
                  <a:gd name="T41" fmla="*/ 39 h 116"/>
                  <a:gd name="T42" fmla="*/ 130 w 252"/>
                  <a:gd name="T43" fmla="*/ 35 h 116"/>
                  <a:gd name="T44" fmla="*/ 98 w 252"/>
                  <a:gd name="T45" fmla="*/ 28 h 116"/>
                  <a:gd name="T46" fmla="*/ 84 w 252"/>
                  <a:gd name="T47" fmla="*/ 42 h 116"/>
                  <a:gd name="T48" fmla="*/ 67 w 252"/>
                  <a:gd name="T49" fmla="*/ 67 h 116"/>
                  <a:gd name="T50" fmla="*/ 35 w 252"/>
                  <a:gd name="T51" fmla="*/ 78 h 116"/>
                  <a:gd name="T52" fmla="*/ 12 w 252"/>
                  <a:gd name="T53" fmla="*/ 99 h 116"/>
                  <a:gd name="T54" fmla="*/ 38 w 252"/>
                  <a:gd name="T55" fmla="*/ 70 h 116"/>
                  <a:gd name="T56" fmla="*/ 72 w 252"/>
                  <a:gd name="T57" fmla="*/ 53 h 116"/>
                  <a:gd name="T58" fmla="*/ 82 w 252"/>
                  <a:gd name="T59" fmla="*/ 34 h 116"/>
                  <a:gd name="T60" fmla="*/ 81 w 252"/>
                  <a:gd name="T61" fmla="*/ 17 h 116"/>
                  <a:gd name="T62" fmla="*/ 52 w 252"/>
                  <a:gd name="T63" fmla="*/ 23 h 116"/>
                  <a:gd name="T64" fmla="*/ 31 w 252"/>
                  <a:gd name="T65" fmla="*/ 42 h 116"/>
                  <a:gd name="T66" fmla="*/ 12 w 252"/>
                  <a:gd name="T67" fmla="*/ 67 h 116"/>
                  <a:gd name="T68" fmla="*/ 8 w 252"/>
                  <a:gd name="T69" fmla="*/ 65 h 116"/>
                  <a:gd name="T70" fmla="*/ 32 w 252"/>
                  <a:gd name="T71" fmla="*/ 36 h 116"/>
                  <a:gd name="T72" fmla="*/ 58 w 252"/>
                  <a:gd name="T73" fmla="*/ 20 h 116"/>
                  <a:gd name="T74" fmla="*/ 0 w 252"/>
                  <a:gd name="T75" fmla="*/ 0 h 1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2"/>
                  <a:gd name="T115" fmla="*/ 0 h 116"/>
                  <a:gd name="T116" fmla="*/ 252 w 252"/>
                  <a:gd name="T117" fmla="*/ 116 h 1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2" h="116">
                    <a:moveTo>
                      <a:pt x="0" y="0"/>
                    </a:moveTo>
                    <a:lnTo>
                      <a:pt x="28" y="11"/>
                    </a:lnTo>
                    <a:lnTo>
                      <a:pt x="53" y="17"/>
                    </a:lnTo>
                    <a:lnTo>
                      <a:pt x="80" y="17"/>
                    </a:lnTo>
                    <a:lnTo>
                      <a:pt x="97" y="22"/>
                    </a:lnTo>
                    <a:lnTo>
                      <a:pt x="137" y="28"/>
                    </a:lnTo>
                    <a:lnTo>
                      <a:pt x="160" y="29"/>
                    </a:lnTo>
                    <a:lnTo>
                      <a:pt x="184" y="31"/>
                    </a:lnTo>
                    <a:lnTo>
                      <a:pt x="220" y="29"/>
                    </a:lnTo>
                    <a:lnTo>
                      <a:pt x="228" y="28"/>
                    </a:lnTo>
                    <a:lnTo>
                      <a:pt x="251" y="30"/>
                    </a:lnTo>
                    <a:lnTo>
                      <a:pt x="236" y="47"/>
                    </a:lnTo>
                    <a:lnTo>
                      <a:pt x="221" y="58"/>
                    </a:lnTo>
                    <a:lnTo>
                      <a:pt x="190" y="69"/>
                    </a:lnTo>
                    <a:lnTo>
                      <a:pt x="167" y="68"/>
                    </a:lnTo>
                    <a:lnTo>
                      <a:pt x="138" y="71"/>
                    </a:lnTo>
                    <a:lnTo>
                      <a:pt x="124" y="75"/>
                    </a:lnTo>
                    <a:lnTo>
                      <a:pt x="111" y="89"/>
                    </a:lnTo>
                    <a:lnTo>
                      <a:pt x="100" y="103"/>
                    </a:lnTo>
                    <a:lnTo>
                      <a:pt x="84" y="110"/>
                    </a:lnTo>
                    <a:lnTo>
                      <a:pt x="50" y="115"/>
                    </a:lnTo>
                    <a:lnTo>
                      <a:pt x="54" y="109"/>
                    </a:lnTo>
                    <a:lnTo>
                      <a:pt x="80" y="106"/>
                    </a:lnTo>
                    <a:lnTo>
                      <a:pt x="93" y="94"/>
                    </a:lnTo>
                    <a:lnTo>
                      <a:pt x="105" y="79"/>
                    </a:lnTo>
                    <a:lnTo>
                      <a:pt x="114" y="71"/>
                    </a:lnTo>
                    <a:lnTo>
                      <a:pt x="125" y="64"/>
                    </a:lnTo>
                    <a:lnTo>
                      <a:pt x="164" y="60"/>
                    </a:lnTo>
                    <a:lnTo>
                      <a:pt x="189" y="60"/>
                    </a:lnTo>
                    <a:lnTo>
                      <a:pt x="209" y="50"/>
                    </a:lnTo>
                    <a:lnTo>
                      <a:pt x="227" y="38"/>
                    </a:lnTo>
                    <a:lnTo>
                      <a:pt x="227" y="35"/>
                    </a:lnTo>
                    <a:lnTo>
                      <a:pt x="206" y="34"/>
                    </a:lnTo>
                    <a:lnTo>
                      <a:pt x="186" y="34"/>
                    </a:lnTo>
                    <a:lnTo>
                      <a:pt x="177" y="36"/>
                    </a:lnTo>
                    <a:lnTo>
                      <a:pt x="162" y="43"/>
                    </a:lnTo>
                    <a:lnTo>
                      <a:pt x="130" y="50"/>
                    </a:lnTo>
                    <a:lnTo>
                      <a:pt x="114" y="56"/>
                    </a:lnTo>
                    <a:lnTo>
                      <a:pt x="111" y="63"/>
                    </a:lnTo>
                    <a:lnTo>
                      <a:pt x="115" y="50"/>
                    </a:lnTo>
                    <a:lnTo>
                      <a:pt x="128" y="45"/>
                    </a:lnTo>
                    <a:lnTo>
                      <a:pt x="140" y="39"/>
                    </a:lnTo>
                    <a:lnTo>
                      <a:pt x="157" y="35"/>
                    </a:lnTo>
                    <a:lnTo>
                      <a:pt x="130" y="35"/>
                    </a:lnTo>
                    <a:lnTo>
                      <a:pt x="114" y="30"/>
                    </a:lnTo>
                    <a:lnTo>
                      <a:pt x="98" y="28"/>
                    </a:lnTo>
                    <a:lnTo>
                      <a:pt x="84" y="35"/>
                    </a:lnTo>
                    <a:lnTo>
                      <a:pt x="84" y="42"/>
                    </a:lnTo>
                    <a:lnTo>
                      <a:pt x="78" y="55"/>
                    </a:lnTo>
                    <a:lnTo>
                      <a:pt x="67" y="67"/>
                    </a:lnTo>
                    <a:lnTo>
                      <a:pt x="45" y="72"/>
                    </a:lnTo>
                    <a:lnTo>
                      <a:pt x="35" y="78"/>
                    </a:lnTo>
                    <a:lnTo>
                      <a:pt x="22" y="88"/>
                    </a:lnTo>
                    <a:lnTo>
                      <a:pt x="12" y="99"/>
                    </a:lnTo>
                    <a:lnTo>
                      <a:pt x="29" y="77"/>
                    </a:lnTo>
                    <a:lnTo>
                      <a:pt x="38" y="70"/>
                    </a:lnTo>
                    <a:lnTo>
                      <a:pt x="67" y="65"/>
                    </a:lnTo>
                    <a:lnTo>
                      <a:pt x="72" y="53"/>
                    </a:lnTo>
                    <a:lnTo>
                      <a:pt x="77" y="39"/>
                    </a:lnTo>
                    <a:lnTo>
                      <a:pt x="82" y="34"/>
                    </a:lnTo>
                    <a:lnTo>
                      <a:pt x="91" y="25"/>
                    </a:lnTo>
                    <a:lnTo>
                      <a:pt x="81" y="17"/>
                    </a:lnTo>
                    <a:lnTo>
                      <a:pt x="59" y="23"/>
                    </a:lnTo>
                    <a:lnTo>
                      <a:pt x="52" y="23"/>
                    </a:lnTo>
                    <a:lnTo>
                      <a:pt x="45" y="32"/>
                    </a:lnTo>
                    <a:lnTo>
                      <a:pt x="31" y="42"/>
                    </a:lnTo>
                    <a:lnTo>
                      <a:pt x="25" y="56"/>
                    </a:lnTo>
                    <a:lnTo>
                      <a:pt x="12" y="67"/>
                    </a:lnTo>
                    <a:lnTo>
                      <a:pt x="3" y="72"/>
                    </a:lnTo>
                    <a:lnTo>
                      <a:pt x="8" y="65"/>
                    </a:lnTo>
                    <a:lnTo>
                      <a:pt x="19" y="51"/>
                    </a:lnTo>
                    <a:lnTo>
                      <a:pt x="32" y="36"/>
                    </a:lnTo>
                    <a:lnTo>
                      <a:pt x="45" y="29"/>
                    </a:lnTo>
                    <a:lnTo>
                      <a:pt x="58" y="20"/>
                    </a:lnTo>
                    <a:lnTo>
                      <a:pt x="41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15" name="Freeform 62"/>
              <p:cNvSpPr>
                <a:spLocks/>
              </p:cNvSpPr>
              <p:nvPr/>
            </p:nvSpPr>
            <p:spPr bwMode="auto">
              <a:xfrm>
                <a:off x="4652" y="2455"/>
                <a:ext cx="261" cy="110"/>
              </a:xfrm>
              <a:custGeom>
                <a:avLst/>
                <a:gdLst>
                  <a:gd name="T0" fmla="*/ 260 w 261"/>
                  <a:gd name="T1" fmla="*/ 0 h 110"/>
                  <a:gd name="T2" fmla="*/ 231 w 261"/>
                  <a:gd name="T3" fmla="*/ 4 h 110"/>
                  <a:gd name="T4" fmla="*/ 212 w 261"/>
                  <a:gd name="T5" fmla="*/ 11 h 110"/>
                  <a:gd name="T6" fmla="*/ 202 w 261"/>
                  <a:gd name="T7" fmla="*/ 20 h 110"/>
                  <a:gd name="T8" fmla="*/ 169 w 261"/>
                  <a:gd name="T9" fmla="*/ 40 h 110"/>
                  <a:gd name="T10" fmla="*/ 161 w 261"/>
                  <a:gd name="T11" fmla="*/ 44 h 110"/>
                  <a:gd name="T12" fmla="*/ 143 w 261"/>
                  <a:gd name="T13" fmla="*/ 46 h 110"/>
                  <a:gd name="T14" fmla="*/ 118 w 261"/>
                  <a:gd name="T15" fmla="*/ 52 h 110"/>
                  <a:gd name="T16" fmla="*/ 104 w 261"/>
                  <a:gd name="T17" fmla="*/ 61 h 110"/>
                  <a:gd name="T18" fmla="*/ 91 w 261"/>
                  <a:gd name="T19" fmla="*/ 63 h 110"/>
                  <a:gd name="T20" fmla="*/ 83 w 261"/>
                  <a:gd name="T21" fmla="*/ 71 h 110"/>
                  <a:gd name="T22" fmla="*/ 61 w 261"/>
                  <a:gd name="T23" fmla="*/ 78 h 110"/>
                  <a:gd name="T24" fmla="*/ 42 w 261"/>
                  <a:gd name="T25" fmla="*/ 82 h 110"/>
                  <a:gd name="T26" fmla="*/ 16 w 261"/>
                  <a:gd name="T27" fmla="*/ 95 h 110"/>
                  <a:gd name="T28" fmla="*/ 0 w 261"/>
                  <a:gd name="T29" fmla="*/ 109 h 110"/>
                  <a:gd name="T30" fmla="*/ 12 w 261"/>
                  <a:gd name="T31" fmla="*/ 93 h 110"/>
                  <a:gd name="T32" fmla="*/ 30 w 261"/>
                  <a:gd name="T33" fmla="*/ 79 h 110"/>
                  <a:gd name="T34" fmla="*/ 66 w 261"/>
                  <a:gd name="T35" fmla="*/ 73 h 110"/>
                  <a:gd name="T36" fmla="*/ 87 w 261"/>
                  <a:gd name="T37" fmla="*/ 57 h 110"/>
                  <a:gd name="T38" fmla="*/ 104 w 261"/>
                  <a:gd name="T39" fmla="*/ 56 h 110"/>
                  <a:gd name="T40" fmla="*/ 122 w 261"/>
                  <a:gd name="T41" fmla="*/ 46 h 110"/>
                  <a:gd name="T42" fmla="*/ 155 w 261"/>
                  <a:gd name="T43" fmla="*/ 40 h 110"/>
                  <a:gd name="T44" fmla="*/ 160 w 261"/>
                  <a:gd name="T45" fmla="*/ 41 h 110"/>
                  <a:gd name="T46" fmla="*/ 188 w 261"/>
                  <a:gd name="T47" fmla="*/ 19 h 110"/>
                  <a:gd name="T48" fmla="*/ 210 w 261"/>
                  <a:gd name="T49" fmla="*/ 10 h 110"/>
                  <a:gd name="T50" fmla="*/ 224 w 261"/>
                  <a:gd name="T51" fmla="*/ 5 h 110"/>
                  <a:gd name="T52" fmla="*/ 260 w 261"/>
                  <a:gd name="T53" fmla="*/ 0 h 1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61"/>
                  <a:gd name="T82" fmla="*/ 0 h 110"/>
                  <a:gd name="T83" fmla="*/ 261 w 261"/>
                  <a:gd name="T84" fmla="*/ 110 h 1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61" h="110">
                    <a:moveTo>
                      <a:pt x="260" y="0"/>
                    </a:moveTo>
                    <a:lnTo>
                      <a:pt x="231" y="4"/>
                    </a:lnTo>
                    <a:lnTo>
                      <a:pt x="212" y="11"/>
                    </a:lnTo>
                    <a:lnTo>
                      <a:pt x="202" y="20"/>
                    </a:lnTo>
                    <a:lnTo>
                      <a:pt x="169" y="40"/>
                    </a:lnTo>
                    <a:lnTo>
                      <a:pt x="161" y="44"/>
                    </a:lnTo>
                    <a:lnTo>
                      <a:pt x="143" y="46"/>
                    </a:lnTo>
                    <a:lnTo>
                      <a:pt x="118" y="52"/>
                    </a:lnTo>
                    <a:lnTo>
                      <a:pt x="104" y="61"/>
                    </a:lnTo>
                    <a:lnTo>
                      <a:pt x="91" y="63"/>
                    </a:lnTo>
                    <a:lnTo>
                      <a:pt x="83" y="71"/>
                    </a:lnTo>
                    <a:lnTo>
                      <a:pt x="61" y="78"/>
                    </a:lnTo>
                    <a:lnTo>
                      <a:pt x="42" y="82"/>
                    </a:lnTo>
                    <a:lnTo>
                      <a:pt x="16" y="95"/>
                    </a:lnTo>
                    <a:lnTo>
                      <a:pt x="0" y="109"/>
                    </a:lnTo>
                    <a:lnTo>
                      <a:pt x="12" y="93"/>
                    </a:lnTo>
                    <a:lnTo>
                      <a:pt x="30" y="79"/>
                    </a:lnTo>
                    <a:lnTo>
                      <a:pt x="66" y="73"/>
                    </a:lnTo>
                    <a:lnTo>
                      <a:pt x="87" y="57"/>
                    </a:lnTo>
                    <a:lnTo>
                      <a:pt x="104" y="56"/>
                    </a:lnTo>
                    <a:lnTo>
                      <a:pt x="122" y="46"/>
                    </a:lnTo>
                    <a:lnTo>
                      <a:pt x="155" y="40"/>
                    </a:lnTo>
                    <a:lnTo>
                      <a:pt x="160" y="41"/>
                    </a:lnTo>
                    <a:lnTo>
                      <a:pt x="188" y="19"/>
                    </a:lnTo>
                    <a:lnTo>
                      <a:pt x="210" y="10"/>
                    </a:lnTo>
                    <a:lnTo>
                      <a:pt x="224" y="5"/>
                    </a:lnTo>
                    <a:lnTo>
                      <a:pt x="260" y="0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16" name="Freeform 63"/>
              <p:cNvSpPr>
                <a:spLocks/>
              </p:cNvSpPr>
              <p:nvPr/>
            </p:nvSpPr>
            <p:spPr bwMode="auto">
              <a:xfrm>
                <a:off x="4734" y="2502"/>
                <a:ext cx="194" cy="82"/>
              </a:xfrm>
              <a:custGeom>
                <a:avLst/>
                <a:gdLst>
                  <a:gd name="T0" fmla="*/ 193 w 194"/>
                  <a:gd name="T1" fmla="*/ 4 h 82"/>
                  <a:gd name="T2" fmla="*/ 176 w 194"/>
                  <a:gd name="T3" fmla="*/ 0 h 82"/>
                  <a:gd name="T4" fmla="*/ 163 w 194"/>
                  <a:gd name="T5" fmla="*/ 0 h 82"/>
                  <a:gd name="T6" fmla="*/ 142 w 194"/>
                  <a:gd name="T7" fmla="*/ 4 h 82"/>
                  <a:gd name="T8" fmla="*/ 118 w 194"/>
                  <a:gd name="T9" fmla="*/ 15 h 82"/>
                  <a:gd name="T10" fmla="*/ 85 w 194"/>
                  <a:gd name="T11" fmla="*/ 19 h 82"/>
                  <a:gd name="T12" fmla="*/ 79 w 194"/>
                  <a:gd name="T13" fmla="*/ 23 h 82"/>
                  <a:gd name="T14" fmla="*/ 75 w 194"/>
                  <a:gd name="T15" fmla="*/ 29 h 82"/>
                  <a:gd name="T16" fmla="*/ 60 w 194"/>
                  <a:gd name="T17" fmla="*/ 36 h 82"/>
                  <a:gd name="T18" fmla="*/ 31 w 194"/>
                  <a:gd name="T19" fmla="*/ 44 h 82"/>
                  <a:gd name="T20" fmla="*/ 17 w 194"/>
                  <a:gd name="T21" fmla="*/ 52 h 82"/>
                  <a:gd name="T22" fmla="*/ 5 w 194"/>
                  <a:gd name="T23" fmla="*/ 65 h 82"/>
                  <a:gd name="T24" fmla="*/ 0 w 194"/>
                  <a:gd name="T25" fmla="*/ 81 h 82"/>
                  <a:gd name="T26" fmla="*/ 13 w 194"/>
                  <a:gd name="T27" fmla="*/ 62 h 82"/>
                  <a:gd name="T28" fmla="*/ 31 w 194"/>
                  <a:gd name="T29" fmla="*/ 49 h 82"/>
                  <a:gd name="T30" fmla="*/ 64 w 194"/>
                  <a:gd name="T31" fmla="*/ 40 h 82"/>
                  <a:gd name="T32" fmla="*/ 75 w 194"/>
                  <a:gd name="T33" fmla="*/ 34 h 82"/>
                  <a:gd name="T34" fmla="*/ 90 w 194"/>
                  <a:gd name="T35" fmla="*/ 29 h 82"/>
                  <a:gd name="T36" fmla="*/ 110 w 194"/>
                  <a:gd name="T37" fmla="*/ 20 h 82"/>
                  <a:gd name="T38" fmla="*/ 130 w 194"/>
                  <a:gd name="T39" fmla="*/ 18 h 82"/>
                  <a:gd name="T40" fmla="*/ 138 w 194"/>
                  <a:gd name="T41" fmla="*/ 10 h 82"/>
                  <a:gd name="T42" fmla="*/ 157 w 194"/>
                  <a:gd name="T43" fmla="*/ 3 h 82"/>
                  <a:gd name="T44" fmla="*/ 171 w 194"/>
                  <a:gd name="T45" fmla="*/ 3 h 82"/>
                  <a:gd name="T46" fmla="*/ 193 w 194"/>
                  <a:gd name="T47" fmla="*/ 4 h 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4"/>
                  <a:gd name="T73" fmla="*/ 0 h 82"/>
                  <a:gd name="T74" fmla="*/ 194 w 194"/>
                  <a:gd name="T75" fmla="*/ 82 h 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4" h="82">
                    <a:moveTo>
                      <a:pt x="193" y="4"/>
                    </a:moveTo>
                    <a:lnTo>
                      <a:pt x="176" y="0"/>
                    </a:lnTo>
                    <a:lnTo>
                      <a:pt x="163" y="0"/>
                    </a:lnTo>
                    <a:lnTo>
                      <a:pt x="142" y="4"/>
                    </a:lnTo>
                    <a:lnTo>
                      <a:pt x="118" y="15"/>
                    </a:lnTo>
                    <a:lnTo>
                      <a:pt x="85" y="19"/>
                    </a:lnTo>
                    <a:lnTo>
                      <a:pt x="79" y="23"/>
                    </a:lnTo>
                    <a:lnTo>
                      <a:pt x="75" y="29"/>
                    </a:lnTo>
                    <a:lnTo>
                      <a:pt x="60" y="36"/>
                    </a:lnTo>
                    <a:lnTo>
                      <a:pt x="31" y="44"/>
                    </a:lnTo>
                    <a:lnTo>
                      <a:pt x="17" y="52"/>
                    </a:lnTo>
                    <a:lnTo>
                      <a:pt x="5" y="65"/>
                    </a:lnTo>
                    <a:lnTo>
                      <a:pt x="0" y="81"/>
                    </a:lnTo>
                    <a:lnTo>
                      <a:pt x="13" y="62"/>
                    </a:lnTo>
                    <a:lnTo>
                      <a:pt x="31" y="49"/>
                    </a:lnTo>
                    <a:lnTo>
                      <a:pt x="64" y="40"/>
                    </a:lnTo>
                    <a:lnTo>
                      <a:pt x="75" y="34"/>
                    </a:lnTo>
                    <a:lnTo>
                      <a:pt x="90" y="29"/>
                    </a:lnTo>
                    <a:lnTo>
                      <a:pt x="110" y="20"/>
                    </a:lnTo>
                    <a:lnTo>
                      <a:pt x="130" y="18"/>
                    </a:lnTo>
                    <a:lnTo>
                      <a:pt x="138" y="10"/>
                    </a:lnTo>
                    <a:lnTo>
                      <a:pt x="157" y="3"/>
                    </a:lnTo>
                    <a:lnTo>
                      <a:pt x="171" y="3"/>
                    </a:lnTo>
                    <a:lnTo>
                      <a:pt x="193" y="4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17" name="Freeform 64"/>
              <p:cNvSpPr>
                <a:spLocks/>
              </p:cNvSpPr>
              <p:nvPr/>
            </p:nvSpPr>
            <p:spPr bwMode="auto">
              <a:xfrm>
                <a:off x="4721" y="2528"/>
                <a:ext cx="201" cy="118"/>
              </a:xfrm>
              <a:custGeom>
                <a:avLst/>
                <a:gdLst>
                  <a:gd name="T0" fmla="*/ 200 w 201"/>
                  <a:gd name="T1" fmla="*/ 5 h 118"/>
                  <a:gd name="T2" fmla="*/ 174 w 201"/>
                  <a:gd name="T3" fmla="*/ 4 h 118"/>
                  <a:gd name="T4" fmla="*/ 148 w 201"/>
                  <a:gd name="T5" fmla="*/ 9 h 118"/>
                  <a:gd name="T6" fmla="*/ 130 w 201"/>
                  <a:gd name="T7" fmla="*/ 19 h 118"/>
                  <a:gd name="T8" fmla="*/ 118 w 201"/>
                  <a:gd name="T9" fmla="*/ 23 h 118"/>
                  <a:gd name="T10" fmla="*/ 112 w 201"/>
                  <a:gd name="T11" fmla="*/ 32 h 118"/>
                  <a:gd name="T12" fmla="*/ 95 w 201"/>
                  <a:gd name="T13" fmla="*/ 37 h 118"/>
                  <a:gd name="T14" fmla="*/ 75 w 201"/>
                  <a:gd name="T15" fmla="*/ 43 h 118"/>
                  <a:gd name="T16" fmla="*/ 60 w 201"/>
                  <a:gd name="T17" fmla="*/ 51 h 118"/>
                  <a:gd name="T18" fmla="*/ 36 w 201"/>
                  <a:gd name="T19" fmla="*/ 70 h 118"/>
                  <a:gd name="T20" fmla="*/ 24 w 201"/>
                  <a:gd name="T21" fmla="*/ 85 h 118"/>
                  <a:gd name="T22" fmla="*/ 18 w 201"/>
                  <a:gd name="T23" fmla="*/ 102 h 118"/>
                  <a:gd name="T24" fmla="*/ 12 w 201"/>
                  <a:gd name="T25" fmla="*/ 111 h 118"/>
                  <a:gd name="T26" fmla="*/ 0 w 201"/>
                  <a:gd name="T27" fmla="*/ 117 h 118"/>
                  <a:gd name="T28" fmla="*/ 12 w 201"/>
                  <a:gd name="T29" fmla="*/ 103 h 118"/>
                  <a:gd name="T30" fmla="*/ 20 w 201"/>
                  <a:gd name="T31" fmla="*/ 86 h 118"/>
                  <a:gd name="T32" fmla="*/ 27 w 201"/>
                  <a:gd name="T33" fmla="*/ 75 h 118"/>
                  <a:gd name="T34" fmla="*/ 61 w 201"/>
                  <a:gd name="T35" fmla="*/ 43 h 118"/>
                  <a:gd name="T36" fmla="*/ 80 w 201"/>
                  <a:gd name="T37" fmla="*/ 35 h 118"/>
                  <a:gd name="T38" fmla="*/ 96 w 201"/>
                  <a:gd name="T39" fmla="*/ 32 h 118"/>
                  <a:gd name="T40" fmla="*/ 108 w 201"/>
                  <a:gd name="T41" fmla="*/ 30 h 118"/>
                  <a:gd name="T42" fmla="*/ 118 w 201"/>
                  <a:gd name="T43" fmla="*/ 19 h 118"/>
                  <a:gd name="T44" fmla="*/ 147 w 201"/>
                  <a:gd name="T45" fmla="*/ 3 h 118"/>
                  <a:gd name="T46" fmla="*/ 160 w 201"/>
                  <a:gd name="T47" fmla="*/ 0 h 118"/>
                  <a:gd name="T48" fmla="*/ 200 w 201"/>
                  <a:gd name="T49" fmla="*/ 5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18"/>
                  <a:gd name="T77" fmla="*/ 201 w 201"/>
                  <a:gd name="T78" fmla="*/ 118 h 1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18">
                    <a:moveTo>
                      <a:pt x="200" y="5"/>
                    </a:moveTo>
                    <a:lnTo>
                      <a:pt x="174" y="4"/>
                    </a:lnTo>
                    <a:lnTo>
                      <a:pt x="148" y="9"/>
                    </a:lnTo>
                    <a:lnTo>
                      <a:pt x="130" y="19"/>
                    </a:lnTo>
                    <a:lnTo>
                      <a:pt x="118" y="23"/>
                    </a:lnTo>
                    <a:lnTo>
                      <a:pt x="112" y="32"/>
                    </a:lnTo>
                    <a:lnTo>
                      <a:pt x="95" y="37"/>
                    </a:lnTo>
                    <a:lnTo>
                      <a:pt x="75" y="43"/>
                    </a:lnTo>
                    <a:lnTo>
                      <a:pt x="60" y="51"/>
                    </a:lnTo>
                    <a:lnTo>
                      <a:pt x="36" y="70"/>
                    </a:lnTo>
                    <a:lnTo>
                      <a:pt x="24" y="85"/>
                    </a:lnTo>
                    <a:lnTo>
                      <a:pt x="18" y="102"/>
                    </a:lnTo>
                    <a:lnTo>
                      <a:pt x="12" y="111"/>
                    </a:lnTo>
                    <a:lnTo>
                      <a:pt x="0" y="117"/>
                    </a:lnTo>
                    <a:lnTo>
                      <a:pt x="12" y="103"/>
                    </a:lnTo>
                    <a:lnTo>
                      <a:pt x="20" y="86"/>
                    </a:lnTo>
                    <a:lnTo>
                      <a:pt x="27" y="75"/>
                    </a:lnTo>
                    <a:lnTo>
                      <a:pt x="61" y="43"/>
                    </a:lnTo>
                    <a:lnTo>
                      <a:pt x="80" y="35"/>
                    </a:lnTo>
                    <a:lnTo>
                      <a:pt x="96" y="32"/>
                    </a:lnTo>
                    <a:lnTo>
                      <a:pt x="108" y="30"/>
                    </a:lnTo>
                    <a:lnTo>
                      <a:pt x="118" y="19"/>
                    </a:lnTo>
                    <a:lnTo>
                      <a:pt x="147" y="3"/>
                    </a:lnTo>
                    <a:lnTo>
                      <a:pt x="160" y="0"/>
                    </a:lnTo>
                    <a:lnTo>
                      <a:pt x="200" y="5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18" name="Freeform 65"/>
              <p:cNvSpPr>
                <a:spLocks/>
              </p:cNvSpPr>
              <p:nvPr/>
            </p:nvSpPr>
            <p:spPr bwMode="auto">
              <a:xfrm>
                <a:off x="4712" y="2562"/>
                <a:ext cx="228" cy="93"/>
              </a:xfrm>
              <a:custGeom>
                <a:avLst/>
                <a:gdLst>
                  <a:gd name="T0" fmla="*/ 227 w 228"/>
                  <a:gd name="T1" fmla="*/ 6 h 93"/>
                  <a:gd name="T2" fmla="*/ 202 w 228"/>
                  <a:gd name="T3" fmla="*/ 0 h 93"/>
                  <a:gd name="T4" fmla="*/ 187 w 228"/>
                  <a:gd name="T5" fmla="*/ 3 h 93"/>
                  <a:gd name="T6" fmla="*/ 156 w 228"/>
                  <a:gd name="T7" fmla="*/ 3 h 93"/>
                  <a:gd name="T8" fmla="*/ 117 w 228"/>
                  <a:gd name="T9" fmla="*/ 12 h 93"/>
                  <a:gd name="T10" fmla="*/ 99 w 228"/>
                  <a:gd name="T11" fmla="*/ 21 h 93"/>
                  <a:gd name="T12" fmla="*/ 77 w 228"/>
                  <a:gd name="T13" fmla="*/ 36 h 93"/>
                  <a:gd name="T14" fmla="*/ 52 w 228"/>
                  <a:gd name="T15" fmla="*/ 53 h 93"/>
                  <a:gd name="T16" fmla="*/ 49 w 228"/>
                  <a:gd name="T17" fmla="*/ 63 h 93"/>
                  <a:gd name="T18" fmla="*/ 34 w 228"/>
                  <a:gd name="T19" fmla="*/ 82 h 93"/>
                  <a:gd name="T20" fmla="*/ 23 w 228"/>
                  <a:gd name="T21" fmla="*/ 88 h 93"/>
                  <a:gd name="T22" fmla="*/ 0 w 228"/>
                  <a:gd name="T23" fmla="*/ 91 h 93"/>
                  <a:gd name="T24" fmla="*/ 15 w 228"/>
                  <a:gd name="T25" fmla="*/ 92 h 93"/>
                  <a:gd name="T26" fmla="*/ 34 w 228"/>
                  <a:gd name="T27" fmla="*/ 89 h 93"/>
                  <a:gd name="T28" fmla="*/ 46 w 228"/>
                  <a:gd name="T29" fmla="*/ 80 h 93"/>
                  <a:gd name="T30" fmla="*/ 54 w 228"/>
                  <a:gd name="T31" fmla="*/ 70 h 93"/>
                  <a:gd name="T32" fmla="*/ 61 w 228"/>
                  <a:gd name="T33" fmla="*/ 57 h 93"/>
                  <a:gd name="T34" fmla="*/ 75 w 228"/>
                  <a:gd name="T35" fmla="*/ 40 h 93"/>
                  <a:gd name="T36" fmla="*/ 101 w 228"/>
                  <a:gd name="T37" fmla="*/ 22 h 93"/>
                  <a:gd name="T38" fmla="*/ 129 w 228"/>
                  <a:gd name="T39" fmla="*/ 14 h 93"/>
                  <a:gd name="T40" fmla="*/ 161 w 228"/>
                  <a:gd name="T41" fmla="*/ 10 h 93"/>
                  <a:gd name="T42" fmla="*/ 191 w 228"/>
                  <a:gd name="T43" fmla="*/ 12 h 93"/>
                  <a:gd name="T44" fmla="*/ 201 w 228"/>
                  <a:gd name="T45" fmla="*/ 6 h 93"/>
                  <a:gd name="T46" fmla="*/ 227 w 228"/>
                  <a:gd name="T47" fmla="*/ 6 h 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8"/>
                  <a:gd name="T73" fmla="*/ 0 h 93"/>
                  <a:gd name="T74" fmla="*/ 228 w 228"/>
                  <a:gd name="T75" fmla="*/ 93 h 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8" h="93">
                    <a:moveTo>
                      <a:pt x="227" y="6"/>
                    </a:moveTo>
                    <a:lnTo>
                      <a:pt x="202" y="0"/>
                    </a:lnTo>
                    <a:lnTo>
                      <a:pt x="187" y="3"/>
                    </a:lnTo>
                    <a:lnTo>
                      <a:pt x="156" y="3"/>
                    </a:lnTo>
                    <a:lnTo>
                      <a:pt x="117" y="12"/>
                    </a:lnTo>
                    <a:lnTo>
                      <a:pt x="99" y="21"/>
                    </a:lnTo>
                    <a:lnTo>
                      <a:pt x="77" y="36"/>
                    </a:lnTo>
                    <a:lnTo>
                      <a:pt x="52" y="53"/>
                    </a:lnTo>
                    <a:lnTo>
                      <a:pt x="49" y="63"/>
                    </a:lnTo>
                    <a:lnTo>
                      <a:pt x="34" y="82"/>
                    </a:lnTo>
                    <a:lnTo>
                      <a:pt x="23" y="88"/>
                    </a:lnTo>
                    <a:lnTo>
                      <a:pt x="0" y="91"/>
                    </a:lnTo>
                    <a:lnTo>
                      <a:pt x="15" y="92"/>
                    </a:lnTo>
                    <a:lnTo>
                      <a:pt x="34" y="89"/>
                    </a:lnTo>
                    <a:lnTo>
                      <a:pt x="46" y="80"/>
                    </a:lnTo>
                    <a:lnTo>
                      <a:pt x="54" y="70"/>
                    </a:lnTo>
                    <a:lnTo>
                      <a:pt x="61" y="57"/>
                    </a:lnTo>
                    <a:lnTo>
                      <a:pt x="75" y="40"/>
                    </a:lnTo>
                    <a:lnTo>
                      <a:pt x="101" y="22"/>
                    </a:lnTo>
                    <a:lnTo>
                      <a:pt x="129" y="14"/>
                    </a:lnTo>
                    <a:lnTo>
                      <a:pt x="161" y="10"/>
                    </a:lnTo>
                    <a:lnTo>
                      <a:pt x="191" y="12"/>
                    </a:lnTo>
                    <a:lnTo>
                      <a:pt x="201" y="6"/>
                    </a:lnTo>
                    <a:lnTo>
                      <a:pt x="227" y="6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19" name="Freeform 66"/>
              <p:cNvSpPr>
                <a:spLocks/>
              </p:cNvSpPr>
              <p:nvPr/>
            </p:nvSpPr>
            <p:spPr bwMode="auto">
              <a:xfrm>
                <a:off x="4653" y="2591"/>
                <a:ext cx="71" cy="15"/>
              </a:xfrm>
              <a:custGeom>
                <a:avLst/>
                <a:gdLst>
                  <a:gd name="T0" fmla="*/ 0 w 71"/>
                  <a:gd name="T1" fmla="*/ 7 h 15"/>
                  <a:gd name="T2" fmla="*/ 22 w 71"/>
                  <a:gd name="T3" fmla="*/ 9 h 15"/>
                  <a:gd name="T4" fmla="*/ 42 w 71"/>
                  <a:gd name="T5" fmla="*/ 7 h 15"/>
                  <a:gd name="T6" fmla="*/ 70 w 71"/>
                  <a:gd name="T7" fmla="*/ 0 h 15"/>
                  <a:gd name="T8" fmla="*/ 53 w 71"/>
                  <a:gd name="T9" fmla="*/ 8 h 15"/>
                  <a:gd name="T10" fmla="*/ 30 w 71"/>
                  <a:gd name="T11" fmla="*/ 13 h 15"/>
                  <a:gd name="T12" fmla="*/ 21 w 71"/>
                  <a:gd name="T13" fmla="*/ 14 h 15"/>
                  <a:gd name="T14" fmla="*/ 0 w 71"/>
                  <a:gd name="T15" fmla="*/ 7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15"/>
                  <a:gd name="T26" fmla="*/ 71 w 71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15">
                    <a:moveTo>
                      <a:pt x="0" y="7"/>
                    </a:moveTo>
                    <a:lnTo>
                      <a:pt x="22" y="9"/>
                    </a:lnTo>
                    <a:lnTo>
                      <a:pt x="42" y="7"/>
                    </a:lnTo>
                    <a:lnTo>
                      <a:pt x="70" y="0"/>
                    </a:lnTo>
                    <a:lnTo>
                      <a:pt x="53" y="8"/>
                    </a:lnTo>
                    <a:lnTo>
                      <a:pt x="30" y="13"/>
                    </a:lnTo>
                    <a:lnTo>
                      <a:pt x="21" y="1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20" name="Freeform 67"/>
              <p:cNvSpPr>
                <a:spLocks/>
              </p:cNvSpPr>
              <p:nvPr/>
            </p:nvSpPr>
            <p:spPr bwMode="auto">
              <a:xfrm>
                <a:off x="4612" y="2563"/>
                <a:ext cx="157" cy="112"/>
              </a:xfrm>
              <a:custGeom>
                <a:avLst/>
                <a:gdLst>
                  <a:gd name="T0" fmla="*/ 142 w 157"/>
                  <a:gd name="T1" fmla="*/ 99 h 112"/>
                  <a:gd name="T2" fmla="*/ 134 w 157"/>
                  <a:gd name="T3" fmla="*/ 81 h 112"/>
                  <a:gd name="T4" fmla="*/ 144 w 157"/>
                  <a:gd name="T5" fmla="*/ 70 h 112"/>
                  <a:gd name="T6" fmla="*/ 156 w 157"/>
                  <a:gd name="T7" fmla="*/ 53 h 112"/>
                  <a:gd name="T8" fmla="*/ 140 w 157"/>
                  <a:gd name="T9" fmla="*/ 62 h 112"/>
                  <a:gd name="T10" fmla="*/ 131 w 157"/>
                  <a:gd name="T11" fmla="*/ 52 h 112"/>
                  <a:gd name="T12" fmla="*/ 146 w 157"/>
                  <a:gd name="T13" fmla="*/ 26 h 112"/>
                  <a:gd name="T14" fmla="*/ 131 w 157"/>
                  <a:gd name="T15" fmla="*/ 44 h 112"/>
                  <a:gd name="T16" fmla="*/ 135 w 157"/>
                  <a:gd name="T17" fmla="*/ 20 h 112"/>
                  <a:gd name="T18" fmla="*/ 142 w 157"/>
                  <a:gd name="T19" fmla="*/ 0 h 112"/>
                  <a:gd name="T20" fmla="*/ 127 w 157"/>
                  <a:gd name="T21" fmla="*/ 23 h 112"/>
                  <a:gd name="T22" fmla="*/ 127 w 157"/>
                  <a:gd name="T23" fmla="*/ 35 h 112"/>
                  <a:gd name="T24" fmla="*/ 121 w 157"/>
                  <a:gd name="T25" fmla="*/ 47 h 112"/>
                  <a:gd name="T26" fmla="*/ 113 w 157"/>
                  <a:gd name="T27" fmla="*/ 58 h 112"/>
                  <a:gd name="T28" fmla="*/ 96 w 157"/>
                  <a:gd name="T29" fmla="*/ 65 h 112"/>
                  <a:gd name="T30" fmla="*/ 77 w 157"/>
                  <a:gd name="T31" fmla="*/ 69 h 112"/>
                  <a:gd name="T32" fmla="*/ 49 w 157"/>
                  <a:gd name="T33" fmla="*/ 69 h 112"/>
                  <a:gd name="T34" fmla="*/ 16 w 157"/>
                  <a:gd name="T35" fmla="*/ 64 h 112"/>
                  <a:gd name="T36" fmla="*/ 0 w 157"/>
                  <a:gd name="T37" fmla="*/ 59 h 112"/>
                  <a:gd name="T38" fmla="*/ 11 w 157"/>
                  <a:gd name="T39" fmla="*/ 74 h 112"/>
                  <a:gd name="T40" fmla="*/ 27 w 157"/>
                  <a:gd name="T41" fmla="*/ 84 h 112"/>
                  <a:gd name="T42" fmla="*/ 36 w 157"/>
                  <a:gd name="T43" fmla="*/ 93 h 112"/>
                  <a:gd name="T44" fmla="*/ 54 w 157"/>
                  <a:gd name="T45" fmla="*/ 102 h 112"/>
                  <a:gd name="T46" fmla="*/ 67 w 157"/>
                  <a:gd name="T47" fmla="*/ 108 h 112"/>
                  <a:gd name="T48" fmla="*/ 73 w 157"/>
                  <a:gd name="T49" fmla="*/ 110 h 112"/>
                  <a:gd name="T50" fmla="*/ 87 w 157"/>
                  <a:gd name="T51" fmla="*/ 111 h 112"/>
                  <a:gd name="T52" fmla="*/ 102 w 157"/>
                  <a:gd name="T53" fmla="*/ 110 h 112"/>
                  <a:gd name="T54" fmla="*/ 120 w 157"/>
                  <a:gd name="T55" fmla="*/ 106 h 112"/>
                  <a:gd name="T56" fmla="*/ 125 w 157"/>
                  <a:gd name="T57" fmla="*/ 104 h 112"/>
                  <a:gd name="T58" fmla="*/ 142 w 157"/>
                  <a:gd name="T59" fmla="*/ 9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57"/>
                  <a:gd name="T91" fmla="*/ 0 h 112"/>
                  <a:gd name="T92" fmla="*/ 157 w 15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57" h="112">
                    <a:moveTo>
                      <a:pt x="142" y="99"/>
                    </a:moveTo>
                    <a:lnTo>
                      <a:pt x="134" y="81"/>
                    </a:lnTo>
                    <a:lnTo>
                      <a:pt x="144" y="70"/>
                    </a:lnTo>
                    <a:lnTo>
                      <a:pt x="156" y="53"/>
                    </a:lnTo>
                    <a:lnTo>
                      <a:pt x="140" y="62"/>
                    </a:lnTo>
                    <a:lnTo>
                      <a:pt x="131" y="52"/>
                    </a:lnTo>
                    <a:lnTo>
                      <a:pt x="146" y="26"/>
                    </a:lnTo>
                    <a:lnTo>
                      <a:pt x="131" y="44"/>
                    </a:lnTo>
                    <a:lnTo>
                      <a:pt x="135" y="20"/>
                    </a:lnTo>
                    <a:lnTo>
                      <a:pt x="142" y="0"/>
                    </a:lnTo>
                    <a:lnTo>
                      <a:pt x="127" y="23"/>
                    </a:lnTo>
                    <a:lnTo>
                      <a:pt x="127" y="35"/>
                    </a:lnTo>
                    <a:lnTo>
                      <a:pt x="121" y="47"/>
                    </a:lnTo>
                    <a:lnTo>
                      <a:pt x="113" y="58"/>
                    </a:lnTo>
                    <a:lnTo>
                      <a:pt x="96" y="65"/>
                    </a:lnTo>
                    <a:lnTo>
                      <a:pt x="77" y="69"/>
                    </a:lnTo>
                    <a:lnTo>
                      <a:pt x="49" y="69"/>
                    </a:lnTo>
                    <a:lnTo>
                      <a:pt x="16" y="64"/>
                    </a:lnTo>
                    <a:lnTo>
                      <a:pt x="0" y="59"/>
                    </a:lnTo>
                    <a:lnTo>
                      <a:pt x="11" y="74"/>
                    </a:lnTo>
                    <a:lnTo>
                      <a:pt x="27" y="84"/>
                    </a:lnTo>
                    <a:lnTo>
                      <a:pt x="36" y="93"/>
                    </a:lnTo>
                    <a:lnTo>
                      <a:pt x="54" y="102"/>
                    </a:lnTo>
                    <a:lnTo>
                      <a:pt x="67" y="108"/>
                    </a:lnTo>
                    <a:lnTo>
                      <a:pt x="73" y="110"/>
                    </a:lnTo>
                    <a:lnTo>
                      <a:pt x="87" y="111"/>
                    </a:lnTo>
                    <a:lnTo>
                      <a:pt x="102" y="110"/>
                    </a:lnTo>
                    <a:lnTo>
                      <a:pt x="120" y="106"/>
                    </a:lnTo>
                    <a:lnTo>
                      <a:pt x="125" y="104"/>
                    </a:lnTo>
                    <a:lnTo>
                      <a:pt x="142" y="99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  <p:grpSp>
          <p:nvGrpSpPr>
            <p:cNvPr id="102" name="Group 74"/>
            <p:cNvGrpSpPr>
              <a:grpSpLocks/>
            </p:cNvGrpSpPr>
            <p:nvPr/>
          </p:nvGrpSpPr>
          <p:grpSpPr bwMode="auto">
            <a:xfrm>
              <a:off x="4629" y="1907"/>
              <a:ext cx="367" cy="491"/>
              <a:chOff x="4629" y="1907"/>
              <a:chExt cx="367" cy="491"/>
            </a:xfrm>
          </p:grpSpPr>
          <p:sp>
            <p:nvSpPr>
              <p:cNvPr id="108" name="Freeform 69"/>
              <p:cNvSpPr>
                <a:spLocks/>
              </p:cNvSpPr>
              <p:nvPr/>
            </p:nvSpPr>
            <p:spPr bwMode="auto">
              <a:xfrm>
                <a:off x="4629" y="1907"/>
                <a:ext cx="367" cy="491"/>
              </a:xfrm>
              <a:custGeom>
                <a:avLst/>
                <a:gdLst>
                  <a:gd name="T0" fmla="*/ 86 w 367"/>
                  <a:gd name="T1" fmla="*/ 8 h 491"/>
                  <a:gd name="T2" fmla="*/ 116 w 367"/>
                  <a:gd name="T3" fmla="*/ 0 h 491"/>
                  <a:gd name="T4" fmla="*/ 115 w 367"/>
                  <a:gd name="T5" fmla="*/ 7 h 491"/>
                  <a:gd name="T6" fmla="*/ 121 w 367"/>
                  <a:gd name="T7" fmla="*/ 52 h 491"/>
                  <a:gd name="T8" fmla="*/ 130 w 367"/>
                  <a:gd name="T9" fmla="*/ 97 h 491"/>
                  <a:gd name="T10" fmla="*/ 152 w 367"/>
                  <a:gd name="T11" fmla="*/ 128 h 491"/>
                  <a:gd name="T12" fmla="*/ 178 w 367"/>
                  <a:gd name="T13" fmla="*/ 150 h 491"/>
                  <a:gd name="T14" fmla="*/ 204 w 367"/>
                  <a:gd name="T15" fmla="*/ 158 h 491"/>
                  <a:gd name="T16" fmla="*/ 231 w 367"/>
                  <a:gd name="T17" fmla="*/ 157 h 491"/>
                  <a:gd name="T18" fmla="*/ 265 w 367"/>
                  <a:gd name="T19" fmla="*/ 138 h 491"/>
                  <a:gd name="T20" fmla="*/ 284 w 367"/>
                  <a:gd name="T21" fmla="*/ 99 h 491"/>
                  <a:gd name="T22" fmla="*/ 292 w 367"/>
                  <a:gd name="T23" fmla="*/ 71 h 491"/>
                  <a:gd name="T24" fmla="*/ 291 w 367"/>
                  <a:gd name="T25" fmla="*/ 39 h 491"/>
                  <a:gd name="T26" fmla="*/ 288 w 367"/>
                  <a:gd name="T27" fmla="*/ 7 h 491"/>
                  <a:gd name="T28" fmla="*/ 308 w 367"/>
                  <a:gd name="T29" fmla="*/ 14 h 491"/>
                  <a:gd name="T30" fmla="*/ 323 w 367"/>
                  <a:gd name="T31" fmla="*/ 27 h 491"/>
                  <a:gd name="T32" fmla="*/ 326 w 367"/>
                  <a:gd name="T33" fmla="*/ 64 h 491"/>
                  <a:gd name="T34" fmla="*/ 328 w 367"/>
                  <a:gd name="T35" fmla="*/ 109 h 491"/>
                  <a:gd name="T36" fmla="*/ 329 w 367"/>
                  <a:gd name="T37" fmla="*/ 150 h 491"/>
                  <a:gd name="T38" fmla="*/ 336 w 367"/>
                  <a:gd name="T39" fmla="*/ 190 h 491"/>
                  <a:gd name="T40" fmla="*/ 342 w 367"/>
                  <a:gd name="T41" fmla="*/ 221 h 491"/>
                  <a:gd name="T42" fmla="*/ 366 w 367"/>
                  <a:gd name="T43" fmla="*/ 245 h 491"/>
                  <a:gd name="T44" fmla="*/ 352 w 367"/>
                  <a:gd name="T45" fmla="*/ 317 h 491"/>
                  <a:gd name="T46" fmla="*/ 341 w 367"/>
                  <a:gd name="T47" fmla="*/ 394 h 491"/>
                  <a:gd name="T48" fmla="*/ 314 w 367"/>
                  <a:gd name="T49" fmla="*/ 449 h 491"/>
                  <a:gd name="T50" fmla="*/ 217 w 367"/>
                  <a:gd name="T51" fmla="*/ 490 h 491"/>
                  <a:gd name="T52" fmla="*/ 130 w 367"/>
                  <a:gd name="T53" fmla="*/ 476 h 491"/>
                  <a:gd name="T54" fmla="*/ 54 w 367"/>
                  <a:gd name="T55" fmla="*/ 460 h 491"/>
                  <a:gd name="T56" fmla="*/ 12 w 367"/>
                  <a:gd name="T57" fmla="*/ 429 h 491"/>
                  <a:gd name="T58" fmla="*/ 4 w 367"/>
                  <a:gd name="T59" fmla="*/ 379 h 491"/>
                  <a:gd name="T60" fmla="*/ 9 w 367"/>
                  <a:gd name="T61" fmla="*/ 352 h 491"/>
                  <a:gd name="T62" fmla="*/ 6 w 367"/>
                  <a:gd name="T63" fmla="*/ 276 h 491"/>
                  <a:gd name="T64" fmla="*/ 4 w 367"/>
                  <a:gd name="T65" fmla="*/ 240 h 491"/>
                  <a:gd name="T66" fmla="*/ 10 w 367"/>
                  <a:gd name="T67" fmla="*/ 243 h 491"/>
                  <a:gd name="T68" fmla="*/ 30 w 367"/>
                  <a:gd name="T69" fmla="*/ 250 h 491"/>
                  <a:gd name="T70" fmla="*/ 49 w 367"/>
                  <a:gd name="T71" fmla="*/ 233 h 491"/>
                  <a:gd name="T72" fmla="*/ 63 w 367"/>
                  <a:gd name="T73" fmla="*/ 199 h 491"/>
                  <a:gd name="T74" fmla="*/ 80 w 367"/>
                  <a:gd name="T75" fmla="*/ 163 h 491"/>
                  <a:gd name="T76" fmla="*/ 89 w 367"/>
                  <a:gd name="T77" fmla="*/ 126 h 491"/>
                  <a:gd name="T78" fmla="*/ 91 w 367"/>
                  <a:gd name="T79" fmla="*/ 75 h 491"/>
                  <a:gd name="T80" fmla="*/ 88 w 367"/>
                  <a:gd name="T81" fmla="*/ 27 h 4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7"/>
                  <a:gd name="T124" fmla="*/ 0 h 491"/>
                  <a:gd name="T125" fmla="*/ 367 w 367"/>
                  <a:gd name="T126" fmla="*/ 491 h 4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7" h="491">
                    <a:moveTo>
                      <a:pt x="82" y="12"/>
                    </a:moveTo>
                    <a:lnTo>
                      <a:pt x="86" y="8"/>
                    </a:lnTo>
                    <a:lnTo>
                      <a:pt x="99" y="9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15" y="7"/>
                    </a:lnTo>
                    <a:lnTo>
                      <a:pt x="120" y="30"/>
                    </a:lnTo>
                    <a:lnTo>
                      <a:pt x="121" y="52"/>
                    </a:lnTo>
                    <a:lnTo>
                      <a:pt x="125" y="74"/>
                    </a:lnTo>
                    <a:lnTo>
                      <a:pt x="130" y="97"/>
                    </a:lnTo>
                    <a:lnTo>
                      <a:pt x="134" y="111"/>
                    </a:lnTo>
                    <a:lnTo>
                      <a:pt x="152" y="128"/>
                    </a:lnTo>
                    <a:lnTo>
                      <a:pt x="166" y="142"/>
                    </a:lnTo>
                    <a:lnTo>
                      <a:pt x="178" y="150"/>
                    </a:lnTo>
                    <a:lnTo>
                      <a:pt x="191" y="157"/>
                    </a:lnTo>
                    <a:lnTo>
                      <a:pt x="204" y="158"/>
                    </a:lnTo>
                    <a:lnTo>
                      <a:pt x="217" y="158"/>
                    </a:lnTo>
                    <a:lnTo>
                      <a:pt x="231" y="157"/>
                    </a:lnTo>
                    <a:lnTo>
                      <a:pt x="246" y="149"/>
                    </a:lnTo>
                    <a:lnTo>
                      <a:pt x="265" y="138"/>
                    </a:lnTo>
                    <a:lnTo>
                      <a:pt x="277" y="115"/>
                    </a:lnTo>
                    <a:lnTo>
                      <a:pt x="284" y="99"/>
                    </a:lnTo>
                    <a:lnTo>
                      <a:pt x="291" y="86"/>
                    </a:lnTo>
                    <a:lnTo>
                      <a:pt x="292" y="71"/>
                    </a:lnTo>
                    <a:lnTo>
                      <a:pt x="291" y="53"/>
                    </a:lnTo>
                    <a:lnTo>
                      <a:pt x="291" y="39"/>
                    </a:lnTo>
                    <a:lnTo>
                      <a:pt x="290" y="27"/>
                    </a:lnTo>
                    <a:lnTo>
                      <a:pt x="288" y="7"/>
                    </a:lnTo>
                    <a:lnTo>
                      <a:pt x="300" y="9"/>
                    </a:lnTo>
                    <a:lnTo>
                      <a:pt x="308" y="14"/>
                    </a:lnTo>
                    <a:lnTo>
                      <a:pt x="320" y="14"/>
                    </a:lnTo>
                    <a:lnTo>
                      <a:pt x="323" y="27"/>
                    </a:lnTo>
                    <a:lnTo>
                      <a:pt x="326" y="45"/>
                    </a:lnTo>
                    <a:lnTo>
                      <a:pt x="326" y="64"/>
                    </a:lnTo>
                    <a:lnTo>
                      <a:pt x="328" y="86"/>
                    </a:lnTo>
                    <a:lnTo>
                      <a:pt x="328" y="109"/>
                    </a:lnTo>
                    <a:lnTo>
                      <a:pt x="329" y="132"/>
                    </a:lnTo>
                    <a:lnTo>
                      <a:pt x="329" y="150"/>
                    </a:lnTo>
                    <a:lnTo>
                      <a:pt x="333" y="170"/>
                    </a:lnTo>
                    <a:lnTo>
                      <a:pt x="336" y="190"/>
                    </a:lnTo>
                    <a:lnTo>
                      <a:pt x="339" y="209"/>
                    </a:lnTo>
                    <a:lnTo>
                      <a:pt x="342" y="221"/>
                    </a:lnTo>
                    <a:lnTo>
                      <a:pt x="352" y="235"/>
                    </a:lnTo>
                    <a:lnTo>
                      <a:pt x="366" y="245"/>
                    </a:lnTo>
                    <a:lnTo>
                      <a:pt x="361" y="275"/>
                    </a:lnTo>
                    <a:lnTo>
                      <a:pt x="352" y="317"/>
                    </a:lnTo>
                    <a:lnTo>
                      <a:pt x="344" y="368"/>
                    </a:lnTo>
                    <a:lnTo>
                      <a:pt x="341" y="394"/>
                    </a:lnTo>
                    <a:lnTo>
                      <a:pt x="328" y="421"/>
                    </a:lnTo>
                    <a:lnTo>
                      <a:pt x="314" y="449"/>
                    </a:lnTo>
                    <a:lnTo>
                      <a:pt x="298" y="482"/>
                    </a:lnTo>
                    <a:lnTo>
                      <a:pt x="217" y="490"/>
                    </a:lnTo>
                    <a:lnTo>
                      <a:pt x="180" y="487"/>
                    </a:lnTo>
                    <a:lnTo>
                      <a:pt x="130" y="476"/>
                    </a:lnTo>
                    <a:lnTo>
                      <a:pt x="100" y="470"/>
                    </a:lnTo>
                    <a:lnTo>
                      <a:pt x="54" y="460"/>
                    </a:lnTo>
                    <a:lnTo>
                      <a:pt x="20" y="446"/>
                    </a:lnTo>
                    <a:lnTo>
                      <a:pt x="12" y="429"/>
                    </a:lnTo>
                    <a:lnTo>
                      <a:pt x="7" y="402"/>
                    </a:lnTo>
                    <a:lnTo>
                      <a:pt x="4" y="379"/>
                    </a:lnTo>
                    <a:lnTo>
                      <a:pt x="7" y="364"/>
                    </a:lnTo>
                    <a:lnTo>
                      <a:pt x="9" y="352"/>
                    </a:lnTo>
                    <a:lnTo>
                      <a:pt x="11" y="297"/>
                    </a:lnTo>
                    <a:lnTo>
                      <a:pt x="6" y="276"/>
                    </a:lnTo>
                    <a:lnTo>
                      <a:pt x="0" y="258"/>
                    </a:lnTo>
                    <a:lnTo>
                      <a:pt x="4" y="240"/>
                    </a:lnTo>
                    <a:lnTo>
                      <a:pt x="6" y="218"/>
                    </a:lnTo>
                    <a:lnTo>
                      <a:pt x="10" y="243"/>
                    </a:lnTo>
                    <a:lnTo>
                      <a:pt x="17" y="248"/>
                    </a:lnTo>
                    <a:lnTo>
                      <a:pt x="30" y="250"/>
                    </a:lnTo>
                    <a:lnTo>
                      <a:pt x="42" y="245"/>
                    </a:lnTo>
                    <a:lnTo>
                      <a:pt x="49" y="233"/>
                    </a:lnTo>
                    <a:lnTo>
                      <a:pt x="57" y="216"/>
                    </a:lnTo>
                    <a:lnTo>
                      <a:pt x="63" y="199"/>
                    </a:lnTo>
                    <a:lnTo>
                      <a:pt x="74" y="180"/>
                    </a:lnTo>
                    <a:lnTo>
                      <a:pt x="80" y="163"/>
                    </a:lnTo>
                    <a:lnTo>
                      <a:pt x="83" y="145"/>
                    </a:lnTo>
                    <a:lnTo>
                      <a:pt x="89" y="126"/>
                    </a:lnTo>
                    <a:lnTo>
                      <a:pt x="90" y="101"/>
                    </a:lnTo>
                    <a:lnTo>
                      <a:pt x="91" y="75"/>
                    </a:lnTo>
                    <a:lnTo>
                      <a:pt x="88" y="49"/>
                    </a:lnTo>
                    <a:lnTo>
                      <a:pt x="88" y="27"/>
                    </a:lnTo>
                    <a:lnTo>
                      <a:pt x="82" y="12"/>
                    </a:lnTo>
                  </a:path>
                </a:pathLst>
              </a:custGeom>
              <a:solidFill>
                <a:srgbClr val="FFC0C0"/>
              </a:solidFill>
              <a:ln w="12700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09" name="Freeform 70"/>
              <p:cNvSpPr>
                <a:spLocks/>
              </p:cNvSpPr>
              <p:nvPr/>
            </p:nvSpPr>
            <p:spPr bwMode="auto">
              <a:xfrm>
                <a:off x="4662" y="2078"/>
                <a:ext cx="142" cy="144"/>
              </a:xfrm>
              <a:custGeom>
                <a:avLst/>
                <a:gdLst>
                  <a:gd name="T0" fmla="*/ 0 w 142"/>
                  <a:gd name="T1" fmla="*/ 143 h 144"/>
                  <a:gd name="T2" fmla="*/ 8 w 142"/>
                  <a:gd name="T3" fmla="*/ 122 h 144"/>
                  <a:gd name="T4" fmla="*/ 30 w 142"/>
                  <a:gd name="T5" fmla="*/ 98 h 144"/>
                  <a:gd name="T6" fmla="*/ 54 w 142"/>
                  <a:gd name="T7" fmla="*/ 80 h 144"/>
                  <a:gd name="T8" fmla="*/ 87 w 142"/>
                  <a:gd name="T9" fmla="*/ 58 h 144"/>
                  <a:gd name="T10" fmla="*/ 106 w 142"/>
                  <a:gd name="T11" fmla="*/ 38 h 144"/>
                  <a:gd name="T12" fmla="*/ 114 w 142"/>
                  <a:gd name="T13" fmla="*/ 18 h 144"/>
                  <a:gd name="T14" fmla="*/ 126 w 142"/>
                  <a:gd name="T15" fmla="*/ 4 h 144"/>
                  <a:gd name="T16" fmla="*/ 141 w 142"/>
                  <a:gd name="T17" fmla="*/ 0 h 144"/>
                  <a:gd name="T18" fmla="*/ 132 w 142"/>
                  <a:gd name="T19" fmla="*/ 12 h 144"/>
                  <a:gd name="T20" fmla="*/ 121 w 142"/>
                  <a:gd name="T21" fmla="*/ 26 h 144"/>
                  <a:gd name="T22" fmla="*/ 113 w 142"/>
                  <a:gd name="T23" fmla="*/ 38 h 144"/>
                  <a:gd name="T24" fmla="*/ 98 w 142"/>
                  <a:gd name="T25" fmla="*/ 52 h 144"/>
                  <a:gd name="T26" fmla="*/ 81 w 142"/>
                  <a:gd name="T27" fmla="*/ 65 h 144"/>
                  <a:gd name="T28" fmla="*/ 63 w 142"/>
                  <a:gd name="T29" fmla="*/ 81 h 144"/>
                  <a:gd name="T30" fmla="*/ 50 w 142"/>
                  <a:gd name="T31" fmla="*/ 94 h 144"/>
                  <a:gd name="T32" fmla="*/ 30 w 142"/>
                  <a:gd name="T33" fmla="*/ 111 h 144"/>
                  <a:gd name="T34" fmla="*/ 19 w 142"/>
                  <a:gd name="T35" fmla="*/ 125 h 144"/>
                  <a:gd name="T36" fmla="*/ 0 w 142"/>
                  <a:gd name="T37" fmla="*/ 143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2"/>
                  <a:gd name="T58" fmla="*/ 0 h 144"/>
                  <a:gd name="T59" fmla="*/ 142 w 142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2" h="144">
                    <a:moveTo>
                      <a:pt x="0" y="143"/>
                    </a:moveTo>
                    <a:lnTo>
                      <a:pt x="8" y="122"/>
                    </a:lnTo>
                    <a:lnTo>
                      <a:pt x="30" y="98"/>
                    </a:lnTo>
                    <a:lnTo>
                      <a:pt x="54" y="80"/>
                    </a:lnTo>
                    <a:lnTo>
                      <a:pt x="87" y="58"/>
                    </a:lnTo>
                    <a:lnTo>
                      <a:pt x="106" y="38"/>
                    </a:lnTo>
                    <a:lnTo>
                      <a:pt x="114" y="18"/>
                    </a:lnTo>
                    <a:lnTo>
                      <a:pt x="126" y="4"/>
                    </a:lnTo>
                    <a:lnTo>
                      <a:pt x="141" y="0"/>
                    </a:lnTo>
                    <a:lnTo>
                      <a:pt x="132" y="12"/>
                    </a:lnTo>
                    <a:lnTo>
                      <a:pt x="121" y="26"/>
                    </a:lnTo>
                    <a:lnTo>
                      <a:pt x="113" y="38"/>
                    </a:lnTo>
                    <a:lnTo>
                      <a:pt x="98" y="52"/>
                    </a:lnTo>
                    <a:lnTo>
                      <a:pt x="81" y="65"/>
                    </a:lnTo>
                    <a:lnTo>
                      <a:pt x="63" y="81"/>
                    </a:lnTo>
                    <a:lnTo>
                      <a:pt x="50" y="94"/>
                    </a:lnTo>
                    <a:lnTo>
                      <a:pt x="30" y="111"/>
                    </a:lnTo>
                    <a:lnTo>
                      <a:pt x="19" y="125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10" name="Freeform 71"/>
              <p:cNvSpPr>
                <a:spLocks/>
              </p:cNvSpPr>
              <p:nvPr/>
            </p:nvSpPr>
            <p:spPr bwMode="auto">
              <a:xfrm>
                <a:off x="4796" y="2084"/>
                <a:ext cx="92" cy="87"/>
              </a:xfrm>
              <a:custGeom>
                <a:avLst/>
                <a:gdLst>
                  <a:gd name="T0" fmla="*/ 91 w 92"/>
                  <a:gd name="T1" fmla="*/ 0 h 87"/>
                  <a:gd name="T2" fmla="*/ 68 w 92"/>
                  <a:gd name="T3" fmla="*/ 19 h 87"/>
                  <a:gd name="T4" fmla="*/ 57 w 92"/>
                  <a:gd name="T5" fmla="*/ 30 h 87"/>
                  <a:gd name="T6" fmla="*/ 50 w 92"/>
                  <a:gd name="T7" fmla="*/ 43 h 87"/>
                  <a:gd name="T8" fmla="*/ 33 w 92"/>
                  <a:gd name="T9" fmla="*/ 60 h 87"/>
                  <a:gd name="T10" fmla="*/ 7 w 92"/>
                  <a:gd name="T11" fmla="*/ 81 h 87"/>
                  <a:gd name="T12" fmla="*/ 0 w 92"/>
                  <a:gd name="T13" fmla="*/ 86 h 87"/>
                  <a:gd name="T14" fmla="*/ 27 w 92"/>
                  <a:gd name="T15" fmla="*/ 70 h 87"/>
                  <a:gd name="T16" fmla="*/ 58 w 92"/>
                  <a:gd name="T17" fmla="*/ 51 h 87"/>
                  <a:gd name="T18" fmla="*/ 65 w 92"/>
                  <a:gd name="T19" fmla="*/ 41 h 87"/>
                  <a:gd name="T20" fmla="*/ 69 w 92"/>
                  <a:gd name="T21" fmla="*/ 28 h 87"/>
                  <a:gd name="T22" fmla="*/ 79 w 92"/>
                  <a:gd name="T23" fmla="*/ 15 h 87"/>
                  <a:gd name="T24" fmla="*/ 91 w 92"/>
                  <a:gd name="T25" fmla="*/ 0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87"/>
                  <a:gd name="T41" fmla="*/ 92 w 92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87">
                    <a:moveTo>
                      <a:pt x="91" y="0"/>
                    </a:moveTo>
                    <a:lnTo>
                      <a:pt x="68" y="19"/>
                    </a:lnTo>
                    <a:lnTo>
                      <a:pt x="57" y="30"/>
                    </a:lnTo>
                    <a:lnTo>
                      <a:pt x="50" y="43"/>
                    </a:lnTo>
                    <a:lnTo>
                      <a:pt x="33" y="60"/>
                    </a:lnTo>
                    <a:lnTo>
                      <a:pt x="7" y="81"/>
                    </a:lnTo>
                    <a:lnTo>
                      <a:pt x="0" y="86"/>
                    </a:lnTo>
                    <a:lnTo>
                      <a:pt x="27" y="70"/>
                    </a:lnTo>
                    <a:lnTo>
                      <a:pt x="58" y="51"/>
                    </a:lnTo>
                    <a:lnTo>
                      <a:pt x="65" y="41"/>
                    </a:lnTo>
                    <a:lnTo>
                      <a:pt x="69" y="28"/>
                    </a:lnTo>
                    <a:lnTo>
                      <a:pt x="79" y="15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11" name="Freeform 72"/>
              <p:cNvSpPr>
                <a:spLocks/>
              </p:cNvSpPr>
              <p:nvPr/>
            </p:nvSpPr>
            <p:spPr bwMode="auto">
              <a:xfrm>
                <a:off x="4863" y="2144"/>
                <a:ext cx="73" cy="74"/>
              </a:xfrm>
              <a:custGeom>
                <a:avLst/>
                <a:gdLst>
                  <a:gd name="T0" fmla="*/ 72 w 73"/>
                  <a:gd name="T1" fmla="*/ 0 h 74"/>
                  <a:gd name="T2" fmla="*/ 59 w 73"/>
                  <a:gd name="T3" fmla="*/ 29 h 74"/>
                  <a:gd name="T4" fmla="*/ 44 w 73"/>
                  <a:gd name="T5" fmla="*/ 45 h 74"/>
                  <a:gd name="T6" fmla="*/ 20 w 73"/>
                  <a:gd name="T7" fmla="*/ 63 h 74"/>
                  <a:gd name="T8" fmla="*/ 0 w 73"/>
                  <a:gd name="T9" fmla="*/ 73 h 74"/>
                  <a:gd name="T10" fmla="*/ 39 w 73"/>
                  <a:gd name="T11" fmla="*/ 58 h 74"/>
                  <a:gd name="T12" fmla="*/ 63 w 73"/>
                  <a:gd name="T13" fmla="*/ 37 h 74"/>
                  <a:gd name="T14" fmla="*/ 70 w 73"/>
                  <a:gd name="T15" fmla="*/ 22 h 74"/>
                  <a:gd name="T16" fmla="*/ 72 w 73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74"/>
                  <a:gd name="T29" fmla="*/ 73 w 7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74">
                    <a:moveTo>
                      <a:pt x="72" y="0"/>
                    </a:moveTo>
                    <a:lnTo>
                      <a:pt x="59" y="29"/>
                    </a:lnTo>
                    <a:lnTo>
                      <a:pt x="44" y="45"/>
                    </a:lnTo>
                    <a:lnTo>
                      <a:pt x="20" y="63"/>
                    </a:lnTo>
                    <a:lnTo>
                      <a:pt x="0" y="73"/>
                    </a:lnTo>
                    <a:lnTo>
                      <a:pt x="39" y="58"/>
                    </a:lnTo>
                    <a:lnTo>
                      <a:pt x="63" y="37"/>
                    </a:lnTo>
                    <a:lnTo>
                      <a:pt x="70" y="22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12" name="Freeform 73"/>
              <p:cNvSpPr>
                <a:spLocks/>
              </p:cNvSpPr>
              <p:nvPr/>
            </p:nvSpPr>
            <p:spPr bwMode="auto">
              <a:xfrm>
                <a:off x="4891" y="2216"/>
                <a:ext cx="75" cy="117"/>
              </a:xfrm>
              <a:custGeom>
                <a:avLst/>
                <a:gdLst>
                  <a:gd name="T0" fmla="*/ 74 w 75"/>
                  <a:gd name="T1" fmla="*/ 0 h 117"/>
                  <a:gd name="T2" fmla="*/ 53 w 75"/>
                  <a:gd name="T3" fmla="*/ 21 h 117"/>
                  <a:gd name="T4" fmla="*/ 43 w 75"/>
                  <a:gd name="T5" fmla="*/ 36 h 117"/>
                  <a:gd name="T6" fmla="*/ 37 w 75"/>
                  <a:gd name="T7" fmla="*/ 55 h 117"/>
                  <a:gd name="T8" fmla="*/ 27 w 75"/>
                  <a:gd name="T9" fmla="*/ 80 h 117"/>
                  <a:gd name="T10" fmla="*/ 0 w 75"/>
                  <a:gd name="T11" fmla="*/ 116 h 117"/>
                  <a:gd name="T12" fmla="*/ 31 w 75"/>
                  <a:gd name="T13" fmla="*/ 87 h 117"/>
                  <a:gd name="T14" fmla="*/ 43 w 75"/>
                  <a:gd name="T15" fmla="*/ 54 h 117"/>
                  <a:gd name="T16" fmla="*/ 59 w 75"/>
                  <a:gd name="T17" fmla="*/ 27 h 117"/>
                  <a:gd name="T18" fmla="*/ 74 w 75"/>
                  <a:gd name="T19" fmla="*/ 0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"/>
                  <a:gd name="T31" fmla="*/ 0 h 117"/>
                  <a:gd name="T32" fmla="*/ 75 w 75"/>
                  <a:gd name="T33" fmla="*/ 117 h 1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" h="117">
                    <a:moveTo>
                      <a:pt x="74" y="0"/>
                    </a:moveTo>
                    <a:lnTo>
                      <a:pt x="53" y="21"/>
                    </a:lnTo>
                    <a:lnTo>
                      <a:pt x="43" y="36"/>
                    </a:lnTo>
                    <a:lnTo>
                      <a:pt x="37" y="55"/>
                    </a:lnTo>
                    <a:lnTo>
                      <a:pt x="27" y="80"/>
                    </a:lnTo>
                    <a:lnTo>
                      <a:pt x="0" y="116"/>
                    </a:lnTo>
                    <a:lnTo>
                      <a:pt x="31" y="87"/>
                    </a:lnTo>
                    <a:lnTo>
                      <a:pt x="43" y="54"/>
                    </a:lnTo>
                    <a:lnTo>
                      <a:pt x="59" y="27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  <p:grpSp>
          <p:nvGrpSpPr>
            <p:cNvPr id="103" name="Group 79"/>
            <p:cNvGrpSpPr>
              <a:grpSpLocks/>
            </p:cNvGrpSpPr>
            <p:nvPr/>
          </p:nvGrpSpPr>
          <p:grpSpPr bwMode="auto">
            <a:xfrm>
              <a:off x="4704" y="2190"/>
              <a:ext cx="226" cy="175"/>
              <a:chOff x="4704" y="2190"/>
              <a:chExt cx="226" cy="175"/>
            </a:xfrm>
          </p:grpSpPr>
          <p:sp>
            <p:nvSpPr>
              <p:cNvPr id="104" name="Freeform 75"/>
              <p:cNvSpPr>
                <a:spLocks/>
              </p:cNvSpPr>
              <p:nvPr/>
            </p:nvSpPr>
            <p:spPr bwMode="auto">
              <a:xfrm>
                <a:off x="4704" y="2190"/>
                <a:ext cx="226" cy="175"/>
              </a:xfrm>
              <a:custGeom>
                <a:avLst/>
                <a:gdLst>
                  <a:gd name="T0" fmla="*/ 10 w 226"/>
                  <a:gd name="T1" fmla="*/ 0 h 175"/>
                  <a:gd name="T2" fmla="*/ 10 w 226"/>
                  <a:gd name="T3" fmla="*/ 38 h 175"/>
                  <a:gd name="T4" fmla="*/ 9 w 226"/>
                  <a:gd name="T5" fmla="*/ 62 h 175"/>
                  <a:gd name="T6" fmla="*/ 7 w 226"/>
                  <a:gd name="T7" fmla="*/ 102 h 175"/>
                  <a:gd name="T8" fmla="*/ 3 w 226"/>
                  <a:gd name="T9" fmla="*/ 129 h 175"/>
                  <a:gd name="T10" fmla="*/ 0 w 226"/>
                  <a:gd name="T11" fmla="*/ 148 h 175"/>
                  <a:gd name="T12" fmla="*/ 81 w 226"/>
                  <a:gd name="T13" fmla="*/ 165 h 175"/>
                  <a:gd name="T14" fmla="*/ 153 w 226"/>
                  <a:gd name="T15" fmla="*/ 171 h 175"/>
                  <a:gd name="T16" fmla="*/ 194 w 226"/>
                  <a:gd name="T17" fmla="*/ 174 h 175"/>
                  <a:gd name="T18" fmla="*/ 202 w 226"/>
                  <a:gd name="T19" fmla="*/ 139 h 175"/>
                  <a:gd name="T20" fmla="*/ 209 w 226"/>
                  <a:gd name="T21" fmla="*/ 101 h 175"/>
                  <a:gd name="T22" fmla="*/ 222 w 226"/>
                  <a:gd name="T23" fmla="*/ 54 h 175"/>
                  <a:gd name="T24" fmla="*/ 225 w 226"/>
                  <a:gd name="T25" fmla="*/ 14 h 175"/>
                  <a:gd name="T26" fmla="*/ 182 w 226"/>
                  <a:gd name="T27" fmla="*/ 21 h 175"/>
                  <a:gd name="T28" fmla="*/ 136 w 226"/>
                  <a:gd name="T29" fmla="*/ 20 h 175"/>
                  <a:gd name="T30" fmla="*/ 86 w 226"/>
                  <a:gd name="T31" fmla="*/ 16 h 175"/>
                  <a:gd name="T32" fmla="*/ 10 w 226"/>
                  <a:gd name="T33" fmla="*/ 0 h 1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6"/>
                  <a:gd name="T52" fmla="*/ 0 h 175"/>
                  <a:gd name="T53" fmla="*/ 226 w 226"/>
                  <a:gd name="T54" fmla="*/ 175 h 1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6" h="175">
                    <a:moveTo>
                      <a:pt x="10" y="0"/>
                    </a:moveTo>
                    <a:lnTo>
                      <a:pt x="10" y="38"/>
                    </a:lnTo>
                    <a:lnTo>
                      <a:pt x="9" y="62"/>
                    </a:lnTo>
                    <a:lnTo>
                      <a:pt x="7" y="102"/>
                    </a:lnTo>
                    <a:lnTo>
                      <a:pt x="3" y="129"/>
                    </a:lnTo>
                    <a:lnTo>
                      <a:pt x="0" y="148"/>
                    </a:lnTo>
                    <a:lnTo>
                      <a:pt x="81" y="165"/>
                    </a:lnTo>
                    <a:lnTo>
                      <a:pt x="153" y="171"/>
                    </a:lnTo>
                    <a:lnTo>
                      <a:pt x="194" y="174"/>
                    </a:lnTo>
                    <a:lnTo>
                      <a:pt x="202" y="139"/>
                    </a:lnTo>
                    <a:lnTo>
                      <a:pt x="209" y="101"/>
                    </a:lnTo>
                    <a:lnTo>
                      <a:pt x="222" y="54"/>
                    </a:lnTo>
                    <a:lnTo>
                      <a:pt x="225" y="14"/>
                    </a:lnTo>
                    <a:lnTo>
                      <a:pt x="182" y="21"/>
                    </a:lnTo>
                    <a:lnTo>
                      <a:pt x="136" y="20"/>
                    </a:lnTo>
                    <a:lnTo>
                      <a:pt x="86" y="16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05" name="Freeform 76"/>
              <p:cNvSpPr>
                <a:spLocks/>
              </p:cNvSpPr>
              <p:nvPr/>
            </p:nvSpPr>
            <p:spPr bwMode="auto">
              <a:xfrm>
                <a:off x="4739" y="2238"/>
                <a:ext cx="35" cy="103"/>
              </a:xfrm>
              <a:custGeom>
                <a:avLst/>
                <a:gdLst>
                  <a:gd name="T0" fmla="*/ 8 w 35"/>
                  <a:gd name="T1" fmla="*/ 17 h 103"/>
                  <a:gd name="T2" fmla="*/ 9 w 35"/>
                  <a:gd name="T3" fmla="*/ 6 h 103"/>
                  <a:gd name="T4" fmla="*/ 23 w 35"/>
                  <a:gd name="T5" fmla="*/ 0 h 103"/>
                  <a:gd name="T6" fmla="*/ 34 w 35"/>
                  <a:gd name="T7" fmla="*/ 2 h 103"/>
                  <a:gd name="T8" fmla="*/ 24 w 35"/>
                  <a:gd name="T9" fmla="*/ 89 h 103"/>
                  <a:gd name="T10" fmla="*/ 34 w 35"/>
                  <a:gd name="T11" fmla="*/ 91 h 103"/>
                  <a:gd name="T12" fmla="*/ 32 w 35"/>
                  <a:gd name="T13" fmla="*/ 102 h 103"/>
                  <a:gd name="T14" fmla="*/ 0 w 35"/>
                  <a:gd name="T15" fmla="*/ 96 h 103"/>
                  <a:gd name="T16" fmla="*/ 2 w 35"/>
                  <a:gd name="T17" fmla="*/ 83 h 103"/>
                  <a:gd name="T18" fmla="*/ 12 w 35"/>
                  <a:gd name="T19" fmla="*/ 86 h 103"/>
                  <a:gd name="T20" fmla="*/ 19 w 35"/>
                  <a:gd name="T21" fmla="*/ 19 h 103"/>
                  <a:gd name="T22" fmla="*/ 8 w 35"/>
                  <a:gd name="T23" fmla="*/ 17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"/>
                  <a:gd name="T38" fmla="*/ 35 w 35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">
                    <a:moveTo>
                      <a:pt x="8" y="17"/>
                    </a:moveTo>
                    <a:lnTo>
                      <a:pt x="9" y="6"/>
                    </a:lnTo>
                    <a:lnTo>
                      <a:pt x="23" y="0"/>
                    </a:lnTo>
                    <a:lnTo>
                      <a:pt x="34" y="2"/>
                    </a:lnTo>
                    <a:lnTo>
                      <a:pt x="24" y="89"/>
                    </a:lnTo>
                    <a:lnTo>
                      <a:pt x="34" y="91"/>
                    </a:lnTo>
                    <a:lnTo>
                      <a:pt x="32" y="102"/>
                    </a:lnTo>
                    <a:lnTo>
                      <a:pt x="0" y="96"/>
                    </a:lnTo>
                    <a:lnTo>
                      <a:pt x="2" y="83"/>
                    </a:lnTo>
                    <a:lnTo>
                      <a:pt x="12" y="86"/>
                    </a:lnTo>
                    <a:lnTo>
                      <a:pt x="19" y="19"/>
                    </a:lnTo>
                    <a:lnTo>
                      <a:pt x="8" y="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06" name="Freeform 77"/>
              <p:cNvSpPr>
                <a:spLocks/>
              </p:cNvSpPr>
              <p:nvPr/>
            </p:nvSpPr>
            <p:spPr bwMode="auto">
              <a:xfrm>
                <a:off x="4790" y="2246"/>
                <a:ext cx="35" cy="103"/>
              </a:xfrm>
              <a:custGeom>
                <a:avLst/>
                <a:gdLst>
                  <a:gd name="T0" fmla="*/ 8 w 35"/>
                  <a:gd name="T1" fmla="*/ 16 h 103"/>
                  <a:gd name="T2" fmla="*/ 9 w 35"/>
                  <a:gd name="T3" fmla="*/ 6 h 103"/>
                  <a:gd name="T4" fmla="*/ 23 w 35"/>
                  <a:gd name="T5" fmla="*/ 0 h 103"/>
                  <a:gd name="T6" fmla="*/ 34 w 35"/>
                  <a:gd name="T7" fmla="*/ 2 h 103"/>
                  <a:gd name="T8" fmla="*/ 23 w 35"/>
                  <a:gd name="T9" fmla="*/ 88 h 103"/>
                  <a:gd name="T10" fmla="*/ 34 w 35"/>
                  <a:gd name="T11" fmla="*/ 90 h 103"/>
                  <a:gd name="T12" fmla="*/ 32 w 35"/>
                  <a:gd name="T13" fmla="*/ 102 h 103"/>
                  <a:gd name="T14" fmla="*/ 0 w 35"/>
                  <a:gd name="T15" fmla="*/ 95 h 103"/>
                  <a:gd name="T16" fmla="*/ 2 w 35"/>
                  <a:gd name="T17" fmla="*/ 83 h 103"/>
                  <a:gd name="T18" fmla="*/ 11 w 35"/>
                  <a:gd name="T19" fmla="*/ 85 h 103"/>
                  <a:gd name="T20" fmla="*/ 19 w 35"/>
                  <a:gd name="T21" fmla="*/ 18 h 103"/>
                  <a:gd name="T22" fmla="*/ 8 w 35"/>
                  <a:gd name="T23" fmla="*/ 16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"/>
                  <a:gd name="T38" fmla="*/ 35 w 35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">
                    <a:moveTo>
                      <a:pt x="8" y="16"/>
                    </a:moveTo>
                    <a:lnTo>
                      <a:pt x="9" y="6"/>
                    </a:lnTo>
                    <a:lnTo>
                      <a:pt x="23" y="0"/>
                    </a:lnTo>
                    <a:lnTo>
                      <a:pt x="34" y="2"/>
                    </a:lnTo>
                    <a:lnTo>
                      <a:pt x="23" y="88"/>
                    </a:lnTo>
                    <a:lnTo>
                      <a:pt x="34" y="90"/>
                    </a:lnTo>
                    <a:lnTo>
                      <a:pt x="32" y="102"/>
                    </a:lnTo>
                    <a:lnTo>
                      <a:pt x="0" y="95"/>
                    </a:lnTo>
                    <a:lnTo>
                      <a:pt x="2" y="83"/>
                    </a:lnTo>
                    <a:lnTo>
                      <a:pt x="11" y="85"/>
                    </a:lnTo>
                    <a:lnTo>
                      <a:pt x="19" y="1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  <p:sp>
            <p:nvSpPr>
              <p:cNvPr id="107" name="Freeform 78"/>
              <p:cNvSpPr>
                <a:spLocks/>
              </p:cNvSpPr>
              <p:nvPr/>
            </p:nvSpPr>
            <p:spPr bwMode="auto">
              <a:xfrm>
                <a:off x="4840" y="2253"/>
                <a:ext cx="35" cy="103"/>
              </a:xfrm>
              <a:custGeom>
                <a:avLst/>
                <a:gdLst>
                  <a:gd name="T0" fmla="*/ 8 w 35"/>
                  <a:gd name="T1" fmla="*/ 16 h 103"/>
                  <a:gd name="T2" fmla="*/ 10 w 35"/>
                  <a:gd name="T3" fmla="*/ 6 h 103"/>
                  <a:gd name="T4" fmla="*/ 23 w 35"/>
                  <a:gd name="T5" fmla="*/ 0 h 103"/>
                  <a:gd name="T6" fmla="*/ 34 w 35"/>
                  <a:gd name="T7" fmla="*/ 2 h 103"/>
                  <a:gd name="T8" fmla="*/ 24 w 35"/>
                  <a:gd name="T9" fmla="*/ 88 h 103"/>
                  <a:gd name="T10" fmla="*/ 34 w 35"/>
                  <a:gd name="T11" fmla="*/ 91 h 103"/>
                  <a:gd name="T12" fmla="*/ 32 w 35"/>
                  <a:gd name="T13" fmla="*/ 102 h 103"/>
                  <a:gd name="T14" fmla="*/ 0 w 35"/>
                  <a:gd name="T15" fmla="*/ 96 h 103"/>
                  <a:gd name="T16" fmla="*/ 2 w 35"/>
                  <a:gd name="T17" fmla="*/ 83 h 103"/>
                  <a:gd name="T18" fmla="*/ 11 w 35"/>
                  <a:gd name="T19" fmla="*/ 86 h 103"/>
                  <a:gd name="T20" fmla="*/ 19 w 35"/>
                  <a:gd name="T21" fmla="*/ 18 h 103"/>
                  <a:gd name="T22" fmla="*/ 8 w 35"/>
                  <a:gd name="T23" fmla="*/ 16 h 1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103"/>
                  <a:gd name="T38" fmla="*/ 35 w 35"/>
                  <a:gd name="T39" fmla="*/ 103 h 1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103">
                    <a:moveTo>
                      <a:pt x="8" y="16"/>
                    </a:moveTo>
                    <a:lnTo>
                      <a:pt x="10" y="6"/>
                    </a:lnTo>
                    <a:lnTo>
                      <a:pt x="23" y="0"/>
                    </a:lnTo>
                    <a:lnTo>
                      <a:pt x="34" y="2"/>
                    </a:lnTo>
                    <a:lnTo>
                      <a:pt x="24" y="88"/>
                    </a:lnTo>
                    <a:lnTo>
                      <a:pt x="34" y="91"/>
                    </a:lnTo>
                    <a:lnTo>
                      <a:pt x="32" y="102"/>
                    </a:lnTo>
                    <a:lnTo>
                      <a:pt x="0" y="96"/>
                    </a:lnTo>
                    <a:lnTo>
                      <a:pt x="2" y="83"/>
                    </a:lnTo>
                    <a:lnTo>
                      <a:pt x="11" y="86"/>
                    </a:lnTo>
                    <a:lnTo>
                      <a:pt x="19" y="18"/>
                    </a:lnTo>
                    <a:lnTo>
                      <a:pt x="8" y="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/>
              </a:p>
            </p:txBody>
          </p:sp>
        </p:grpSp>
      </p:grpSp>
      <p:pic>
        <p:nvPicPr>
          <p:cNvPr id="168" name="Picture 29" descr="E:\WINNT\Profiles\lisette\Personal\PowerPoint\Imagenes\Tejido adiposo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AB18"/>
              </a:clrFrom>
              <a:clrTo>
                <a:srgbClr val="E8AB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73" y="5450437"/>
            <a:ext cx="1665389" cy="119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61" descr="E:\WINNT\Profiles\lisette\Personal\PowerPoint\Imagenes\Musculo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932">
            <a:off x="2203894" y="2757128"/>
            <a:ext cx="3104765" cy="129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2" descr="E:\WINNT\Profiles\lisette\Personal\hígado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45" y="4664736"/>
            <a:ext cx="2141012" cy="16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77 CuadroTexto"/>
          <p:cNvSpPr txBox="1">
            <a:spLocks noChangeArrowheads="1"/>
          </p:cNvSpPr>
          <p:nvPr/>
        </p:nvSpPr>
        <p:spPr bwMode="auto">
          <a:xfrm>
            <a:off x="1221162" y="3158653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Glucosa</a:t>
            </a:r>
          </a:p>
        </p:txBody>
      </p:sp>
      <p:sp>
        <p:nvSpPr>
          <p:cNvPr id="172" name="6 CuadroTexto"/>
          <p:cNvSpPr txBox="1">
            <a:spLocks noChangeArrowheads="1"/>
          </p:cNvSpPr>
          <p:nvPr/>
        </p:nvSpPr>
        <p:spPr bwMode="auto">
          <a:xfrm>
            <a:off x="512279" y="2256515"/>
            <a:ext cx="15447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Glucólisis aerobia</a:t>
            </a:r>
          </a:p>
        </p:txBody>
      </p:sp>
      <p:sp>
        <p:nvSpPr>
          <p:cNvPr id="173" name="7 CuadroTexto"/>
          <p:cNvSpPr txBox="1">
            <a:spLocks noChangeArrowheads="1"/>
          </p:cNvSpPr>
          <p:nvPr/>
        </p:nvSpPr>
        <p:spPr bwMode="auto">
          <a:xfrm>
            <a:off x="237280" y="1487805"/>
            <a:ext cx="2930525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E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H</a:t>
            </a:r>
            <a:r>
              <a:rPr lang="es-E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+  ATP </a:t>
            </a:r>
          </a:p>
        </p:txBody>
      </p:sp>
      <p:sp>
        <p:nvSpPr>
          <p:cNvPr id="174" name="81 CuadroTexto"/>
          <p:cNvSpPr txBox="1">
            <a:spLocks noChangeArrowheads="1"/>
          </p:cNvSpPr>
          <p:nvPr/>
        </p:nvSpPr>
        <p:spPr bwMode="auto">
          <a:xfrm>
            <a:off x="5123930" y="3528457"/>
            <a:ext cx="2662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chemeClr val="bg1"/>
                </a:solidFill>
              </a:rPr>
              <a:t>Ácidos grasos</a:t>
            </a:r>
          </a:p>
        </p:txBody>
      </p:sp>
      <p:cxnSp>
        <p:nvCxnSpPr>
          <p:cNvPr id="175" name="82 Conector recto de flecha"/>
          <p:cNvCxnSpPr/>
          <p:nvPr/>
        </p:nvCxnSpPr>
        <p:spPr>
          <a:xfrm flipH="1" flipV="1">
            <a:off x="6090979" y="2795020"/>
            <a:ext cx="10144" cy="89162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83 CuadroTexto"/>
          <p:cNvSpPr txBox="1">
            <a:spLocks noChangeArrowheads="1"/>
          </p:cNvSpPr>
          <p:nvPr/>
        </p:nvSpPr>
        <p:spPr bwMode="auto">
          <a:xfrm>
            <a:off x="6406394" y="305181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2400" b="1" dirty="0">
                <a:solidFill>
                  <a:srgbClr val="FFC000"/>
                </a:solidFill>
              </a:rPr>
              <a:t>β</a:t>
            </a:r>
            <a:r>
              <a:rPr lang="es-ES" sz="2400" b="1" dirty="0">
                <a:solidFill>
                  <a:srgbClr val="FFC000"/>
                </a:solidFill>
              </a:rPr>
              <a:t> Oxidación</a:t>
            </a:r>
          </a:p>
        </p:txBody>
      </p:sp>
      <p:sp>
        <p:nvSpPr>
          <p:cNvPr id="177" name="84 CuadroTexto"/>
          <p:cNvSpPr txBox="1">
            <a:spLocks noChangeArrowheads="1"/>
          </p:cNvSpPr>
          <p:nvPr/>
        </p:nvSpPr>
        <p:spPr bwMode="auto">
          <a:xfrm>
            <a:off x="4640435" y="2301956"/>
            <a:ext cx="3873500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Acetil CoA </a:t>
            </a: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NADH</a:t>
            </a:r>
            <a:r>
              <a:rPr lang="es-E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FADH</a:t>
            </a:r>
            <a:r>
              <a:rPr lang="es-ES" sz="20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85 Flecha izquierda, derecha y arriba"/>
          <p:cNvSpPr/>
          <p:nvPr/>
        </p:nvSpPr>
        <p:spPr>
          <a:xfrm rot="10800000" flipV="1">
            <a:off x="4930788" y="1591475"/>
            <a:ext cx="3124200" cy="801858"/>
          </a:xfrm>
          <a:prstGeom prst="leftRigh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9" name="86 CuadroTexto"/>
          <p:cNvSpPr txBox="1">
            <a:spLocks noChangeArrowheads="1"/>
          </p:cNvSpPr>
          <p:nvPr/>
        </p:nvSpPr>
        <p:spPr bwMode="auto">
          <a:xfrm>
            <a:off x="6103950" y="1174752"/>
            <a:ext cx="77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180" name="90 Flecha izquierda y arriba"/>
          <p:cNvSpPr/>
          <p:nvPr/>
        </p:nvSpPr>
        <p:spPr>
          <a:xfrm rot="8062841" flipV="1">
            <a:off x="4078070" y="4230250"/>
            <a:ext cx="1792103" cy="833663"/>
          </a:xfrm>
          <a:prstGeom prst="leftUpArrow">
            <a:avLst>
              <a:gd name="adj1" fmla="val 16356"/>
              <a:gd name="adj2" fmla="val 25000"/>
              <a:gd name="adj3" fmla="val 25000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1" name="91 CuadroTexto"/>
          <p:cNvSpPr txBox="1">
            <a:spLocks noChangeArrowheads="1"/>
          </p:cNvSpPr>
          <p:nvPr/>
        </p:nvSpPr>
        <p:spPr bwMode="auto">
          <a:xfrm>
            <a:off x="3056184" y="4339683"/>
            <a:ext cx="1235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Glicerol</a:t>
            </a:r>
          </a:p>
        </p:txBody>
      </p:sp>
      <p:cxnSp>
        <p:nvCxnSpPr>
          <p:cNvPr id="182" name="82 Conector recto de flecha"/>
          <p:cNvCxnSpPr/>
          <p:nvPr/>
        </p:nvCxnSpPr>
        <p:spPr>
          <a:xfrm flipV="1">
            <a:off x="2148733" y="2122207"/>
            <a:ext cx="0" cy="111862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82 Conector recto de flecha"/>
          <p:cNvCxnSpPr/>
          <p:nvPr/>
        </p:nvCxnSpPr>
        <p:spPr>
          <a:xfrm flipH="1" flipV="1">
            <a:off x="1708083" y="3547960"/>
            <a:ext cx="20498" cy="96740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77 CuadroTexto"/>
          <p:cNvSpPr txBox="1">
            <a:spLocks noChangeArrowheads="1"/>
          </p:cNvSpPr>
          <p:nvPr/>
        </p:nvSpPr>
        <p:spPr bwMode="auto">
          <a:xfrm>
            <a:off x="978496" y="4380521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Glucosa</a:t>
            </a:r>
          </a:p>
        </p:txBody>
      </p:sp>
      <p:cxnSp>
        <p:nvCxnSpPr>
          <p:cNvPr id="199" name="82 Conector recto de flecha"/>
          <p:cNvCxnSpPr/>
          <p:nvPr/>
        </p:nvCxnSpPr>
        <p:spPr>
          <a:xfrm flipH="1">
            <a:off x="2236061" y="4608127"/>
            <a:ext cx="808729" cy="79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173" grpId="0" animBg="1"/>
      <p:bldP spid="174" grpId="0"/>
      <p:bldP spid="176" grpId="0"/>
      <p:bldP spid="177" grpId="0" animBg="1"/>
      <p:bldP spid="178" grpId="0" animBg="1"/>
      <p:bldP spid="179" grpId="0"/>
      <p:bldP spid="180" grpId="0" animBg="1"/>
      <p:bldP spid="181" grpId="0"/>
      <p:bldP spid="1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021" y="196267"/>
            <a:ext cx="6995120" cy="868363"/>
          </a:xfrm>
        </p:spPr>
        <p:txBody>
          <a:bodyPr/>
          <a:lstStyle/>
          <a:p>
            <a:r>
              <a:rPr lang="es-ES" sz="3600" dirty="0" smtClean="0"/>
              <a:t>Beneficios del ejercicio físico</a:t>
            </a:r>
            <a:endParaRPr lang="es-ES" sz="3600" dirty="0"/>
          </a:p>
        </p:txBody>
      </p: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441824" y="1484784"/>
            <a:ext cx="8334449" cy="4542538"/>
            <a:chOff x="462" y="806"/>
            <a:chExt cx="5561" cy="3030"/>
          </a:xfrm>
        </p:grpSpPr>
        <p:sp>
          <p:nvSpPr>
            <p:cNvPr id="22530" name="AutoShape 2"/>
            <p:cNvSpPr>
              <a:spLocks noChangeArrowheads="1"/>
            </p:cNvSpPr>
            <p:nvPr/>
          </p:nvSpPr>
          <p:spPr bwMode="auto">
            <a:xfrm>
              <a:off x="2955" y="806"/>
              <a:ext cx="3023" cy="2737"/>
            </a:xfrm>
            <a:prstGeom prst="roundRect">
              <a:avLst>
                <a:gd name="adj" fmla="val 58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gray">
            <a:xfrm flipH="1">
              <a:off x="1972" y="1433"/>
              <a:ext cx="627" cy="526"/>
            </a:xfrm>
            <a:prstGeom prst="curvedRightArrow">
              <a:avLst>
                <a:gd name="adj1" fmla="val 16542"/>
                <a:gd name="adj2" fmla="val 38977"/>
                <a:gd name="adj3" fmla="val 33846"/>
              </a:avLst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gray">
            <a:xfrm>
              <a:off x="771" y="1456"/>
              <a:ext cx="627" cy="526"/>
            </a:xfrm>
            <a:prstGeom prst="curvedRightArrow">
              <a:avLst>
                <a:gd name="adj1" fmla="val 19583"/>
                <a:gd name="adj2" fmla="val 44676"/>
                <a:gd name="adj3" fmla="val 33652"/>
              </a:avLst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733" y="2090"/>
              <a:ext cx="1892" cy="1746"/>
              <a:chOff x="862" y="713"/>
              <a:chExt cx="3780" cy="3490"/>
            </a:xfrm>
          </p:grpSpPr>
          <p:grpSp>
            <p:nvGrpSpPr>
              <p:cNvPr id="22535" name="Group 7"/>
              <p:cNvGrpSpPr>
                <a:grpSpLocks/>
              </p:cNvGrpSpPr>
              <p:nvPr/>
            </p:nvGrpSpPr>
            <p:grpSpPr bwMode="auto">
              <a:xfrm>
                <a:off x="1082" y="2210"/>
                <a:ext cx="3406" cy="1993"/>
                <a:chOff x="1082" y="2355"/>
                <a:chExt cx="3406" cy="1993"/>
              </a:xfrm>
            </p:grpSpPr>
            <p:sp>
              <p:nvSpPr>
                <p:cNvPr id="22536" name="Freeform 8"/>
                <p:cNvSpPr>
                  <a:spLocks/>
                </p:cNvSpPr>
                <p:nvPr/>
              </p:nvSpPr>
              <p:spPr bwMode="gray">
                <a:xfrm>
                  <a:off x="1082" y="3026"/>
                  <a:ext cx="1338" cy="1322"/>
                </a:xfrm>
                <a:custGeom>
                  <a:avLst/>
                  <a:gdLst>
                    <a:gd name="T0" fmla="*/ 51 w 1323"/>
                    <a:gd name="T1" fmla="*/ 367 h 1322"/>
                    <a:gd name="T2" fmla="*/ 1323 w 1323"/>
                    <a:gd name="T3" fmla="*/ 1322 h 1322"/>
                    <a:gd name="T4" fmla="*/ 1323 w 1323"/>
                    <a:gd name="T5" fmla="*/ 974 h 1322"/>
                    <a:gd name="T6" fmla="*/ 0 w 1323"/>
                    <a:gd name="T7" fmla="*/ 0 h 1322"/>
                    <a:gd name="T8" fmla="*/ 51 w 1323"/>
                    <a:gd name="T9" fmla="*/ 367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3" h="1322">
                      <a:moveTo>
                        <a:pt x="51" y="367"/>
                      </a:moveTo>
                      <a:lnTo>
                        <a:pt x="1323" y="1322"/>
                      </a:lnTo>
                      <a:lnTo>
                        <a:pt x="1323" y="974"/>
                      </a:lnTo>
                      <a:lnTo>
                        <a:pt x="0" y="0"/>
                      </a:lnTo>
                      <a:lnTo>
                        <a:pt x="51" y="36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2537" name="Freeform 9"/>
                <p:cNvSpPr>
                  <a:spLocks/>
                </p:cNvSpPr>
                <p:nvPr/>
              </p:nvSpPr>
              <p:spPr bwMode="gray">
                <a:xfrm>
                  <a:off x="2405" y="2924"/>
                  <a:ext cx="2083" cy="1418"/>
                </a:xfrm>
                <a:custGeom>
                  <a:avLst/>
                  <a:gdLst>
                    <a:gd name="T0" fmla="*/ 0 w 2083"/>
                    <a:gd name="T1" fmla="*/ 1070 h 1418"/>
                    <a:gd name="T2" fmla="*/ 2083 w 2083"/>
                    <a:gd name="T3" fmla="*/ 0 h 1418"/>
                    <a:gd name="T4" fmla="*/ 2045 w 2083"/>
                    <a:gd name="T5" fmla="*/ 355 h 1418"/>
                    <a:gd name="T6" fmla="*/ 7 w 2083"/>
                    <a:gd name="T7" fmla="*/ 1418 h 1418"/>
                    <a:gd name="T8" fmla="*/ 0 w 2083"/>
                    <a:gd name="T9" fmla="*/ 1070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3" h="1418">
                      <a:moveTo>
                        <a:pt x="0" y="1070"/>
                      </a:moveTo>
                      <a:lnTo>
                        <a:pt x="2083" y="0"/>
                      </a:lnTo>
                      <a:lnTo>
                        <a:pt x="2045" y="355"/>
                      </a:lnTo>
                      <a:lnTo>
                        <a:pt x="7" y="1418"/>
                      </a:lnTo>
                      <a:lnTo>
                        <a:pt x="0" y="107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2538" name="Freeform 10"/>
                <p:cNvSpPr>
                  <a:spLocks/>
                </p:cNvSpPr>
                <p:nvPr/>
              </p:nvSpPr>
              <p:spPr bwMode="gray">
                <a:xfrm>
                  <a:off x="1082" y="2355"/>
                  <a:ext cx="3406" cy="1639"/>
                </a:xfrm>
                <a:custGeom>
                  <a:avLst/>
                  <a:gdLst>
                    <a:gd name="T0" fmla="*/ 1323 w 3406"/>
                    <a:gd name="T1" fmla="*/ 1639 h 1639"/>
                    <a:gd name="T2" fmla="*/ 0 w 3406"/>
                    <a:gd name="T3" fmla="*/ 671 h 1639"/>
                    <a:gd name="T4" fmla="*/ 1969 w 3406"/>
                    <a:gd name="T5" fmla="*/ 0 h 1639"/>
                    <a:gd name="T6" fmla="*/ 3406 w 3406"/>
                    <a:gd name="T7" fmla="*/ 569 h 1639"/>
                    <a:gd name="T8" fmla="*/ 1323 w 3406"/>
                    <a:gd name="T9" fmla="*/ 1639 h 1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6" h="1639">
                      <a:moveTo>
                        <a:pt x="1323" y="1639"/>
                      </a:moveTo>
                      <a:lnTo>
                        <a:pt x="0" y="671"/>
                      </a:lnTo>
                      <a:lnTo>
                        <a:pt x="1969" y="0"/>
                      </a:lnTo>
                      <a:lnTo>
                        <a:pt x="3406" y="569"/>
                      </a:lnTo>
                      <a:lnTo>
                        <a:pt x="1323" y="163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22539" name="Group 11"/>
              <p:cNvGrpSpPr>
                <a:grpSpLocks/>
              </p:cNvGrpSpPr>
              <p:nvPr/>
            </p:nvGrpSpPr>
            <p:grpSpPr bwMode="auto">
              <a:xfrm>
                <a:off x="1009" y="1723"/>
                <a:ext cx="3527" cy="1993"/>
                <a:chOff x="1082" y="2355"/>
                <a:chExt cx="3406" cy="1993"/>
              </a:xfrm>
            </p:grpSpPr>
            <p:sp>
              <p:nvSpPr>
                <p:cNvPr id="22540" name="Freeform 12"/>
                <p:cNvSpPr>
                  <a:spLocks/>
                </p:cNvSpPr>
                <p:nvPr/>
              </p:nvSpPr>
              <p:spPr bwMode="gray">
                <a:xfrm>
                  <a:off x="1082" y="3026"/>
                  <a:ext cx="1338" cy="1322"/>
                </a:xfrm>
                <a:custGeom>
                  <a:avLst/>
                  <a:gdLst>
                    <a:gd name="T0" fmla="*/ 51 w 1323"/>
                    <a:gd name="T1" fmla="*/ 367 h 1322"/>
                    <a:gd name="T2" fmla="*/ 1323 w 1323"/>
                    <a:gd name="T3" fmla="*/ 1322 h 1322"/>
                    <a:gd name="T4" fmla="*/ 1323 w 1323"/>
                    <a:gd name="T5" fmla="*/ 974 h 1322"/>
                    <a:gd name="T6" fmla="*/ 0 w 1323"/>
                    <a:gd name="T7" fmla="*/ 0 h 1322"/>
                    <a:gd name="T8" fmla="*/ 51 w 1323"/>
                    <a:gd name="T9" fmla="*/ 367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3" h="1322">
                      <a:moveTo>
                        <a:pt x="51" y="367"/>
                      </a:moveTo>
                      <a:lnTo>
                        <a:pt x="1323" y="1322"/>
                      </a:lnTo>
                      <a:lnTo>
                        <a:pt x="1323" y="974"/>
                      </a:lnTo>
                      <a:lnTo>
                        <a:pt x="0" y="0"/>
                      </a:lnTo>
                      <a:lnTo>
                        <a:pt x="51" y="36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2541" name="Freeform 13"/>
                <p:cNvSpPr>
                  <a:spLocks/>
                </p:cNvSpPr>
                <p:nvPr/>
              </p:nvSpPr>
              <p:spPr bwMode="gray">
                <a:xfrm>
                  <a:off x="2405" y="2924"/>
                  <a:ext cx="2083" cy="1418"/>
                </a:xfrm>
                <a:custGeom>
                  <a:avLst/>
                  <a:gdLst>
                    <a:gd name="T0" fmla="*/ 0 w 2083"/>
                    <a:gd name="T1" fmla="*/ 1070 h 1418"/>
                    <a:gd name="T2" fmla="*/ 2083 w 2083"/>
                    <a:gd name="T3" fmla="*/ 0 h 1418"/>
                    <a:gd name="T4" fmla="*/ 2045 w 2083"/>
                    <a:gd name="T5" fmla="*/ 355 h 1418"/>
                    <a:gd name="T6" fmla="*/ 7 w 2083"/>
                    <a:gd name="T7" fmla="*/ 1418 h 1418"/>
                    <a:gd name="T8" fmla="*/ 0 w 2083"/>
                    <a:gd name="T9" fmla="*/ 1070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3" h="1418">
                      <a:moveTo>
                        <a:pt x="0" y="1070"/>
                      </a:moveTo>
                      <a:lnTo>
                        <a:pt x="2083" y="0"/>
                      </a:lnTo>
                      <a:lnTo>
                        <a:pt x="2045" y="355"/>
                      </a:lnTo>
                      <a:lnTo>
                        <a:pt x="7" y="1418"/>
                      </a:lnTo>
                      <a:lnTo>
                        <a:pt x="0" y="10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2542" name="Freeform 14"/>
                <p:cNvSpPr>
                  <a:spLocks/>
                </p:cNvSpPr>
                <p:nvPr/>
              </p:nvSpPr>
              <p:spPr bwMode="gray">
                <a:xfrm>
                  <a:off x="1082" y="2355"/>
                  <a:ext cx="3406" cy="1639"/>
                </a:xfrm>
                <a:custGeom>
                  <a:avLst/>
                  <a:gdLst>
                    <a:gd name="T0" fmla="*/ 1323 w 3406"/>
                    <a:gd name="T1" fmla="*/ 1639 h 1639"/>
                    <a:gd name="T2" fmla="*/ 0 w 3406"/>
                    <a:gd name="T3" fmla="*/ 671 h 1639"/>
                    <a:gd name="T4" fmla="*/ 1969 w 3406"/>
                    <a:gd name="T5" fmla="*/ 0 h 1639"/>
                    <a:gd name="T6" fmla="*/ 3406 w 3406"/>
                    <a:gd name="T7" fmla="*/ 569 h 1639"/>
                    <a:gd name="T8" fmla="*/ 1323 w 3406"/>
                    <a:gd name="T9" fmla="*/ 1639 h 1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6" h="1639">
                      <a:moveTo>
                        <a:pt x="1323" y="1639"/>
                      </a:moveTo>
                      <a:lnTo>
                        <a:pt x="0" y="671"/>
                      </a:lnTo>
                      <a:lnTo>
                        <a:pt x="1969" y="0"/>
                      </a:lnTo>
                      <a:lnTo>
                        <a:pt x="3406" y="569"/>
                      </a:lnTo>
                      <a:lnTo>
                        <a:pt x="1323" y="1639"/>
                      </a:ln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22543" name="Group 15"/>
              <p:cNvGrpSpPr>
                <a:grpSpLocks/>
              </p:cNvGrpSpPr>
              <p:nvPr/>
            </p:nvGrpSpPr>
            <p:grpSpPr bwMode="auto">
              <a:xfrm>
                <a:off x="935" y="1219"/>
                <a:ext cx="3653" cy="1993"/>
                <a:chOff x="1082" y="2355"/>
                <a:chExt cx="3406" cy="1993"/>
              </a:xfrm>
            </p:grpSpPr>
            <p:sp>
              <p:nvSpPr>
                <p:cNvPr id="22544" name="Freeform 16"/>
                <p:cNvSpPr>
                  <a:spLocks/>
                </p:cNvSpPr>
                <p:nvPr/>
              </p:nvSpPr>
              <p:spPr bwMode="gray">
                <a:xfrm>
                  <a:off x="1082" y="3026"/>
                  <a:ext cx="1338" cy="1322"/>
                </a:xfrm>
                <a:custGeom>
                  <a:avLst/>
                  <a:gdLst>
                    <a:gd name="T0" fmla="*/ 51 w 1323"/>
                    <a:gd name="T1" fmla="*/ 367 h 1322"/>
                    <a:gd name="T2" fmla="*/ 1323 w 1323"/>
                    <a:gd name="T3" fmla="*/ 1322 h 1322"/>
                    <a:gd name="T4" fmla="*/ 1323 w 1323"/>
                    <a:gd name="T5" fmla="*/ 974 h 1322"/>
                    <a:gd name="T6" fmla="*/ 0 w 1323"/>
                    <a:gd name="T7" fmla="*/ 0 h 1322"/>
                    <a:gd name="T8" fmla="*/ 51 w 1323"/>
                    <a:gd name="T9" fmla="*/ 367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3" h="1322">
                      <a:moveTo>
                        <a:pt x="51" y="367"/>
                      </a:moveTo>
                      <a:lnTo>
                        <a:pt x="1323" y="1322"/>
                      </a:lnTo>
                      <a:lnTo>
                        <a:pt x="1323" y="974"/>
                      </a:lnTo>
                      <a:lnTo>
                        <a:pt x="0" y="0"/>
                      </a:lnTo>
                      <a:lnTo>
                        <a:pt x="51" y="36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/>
              </p:nvSpPr>
              <p:spPr bwMode="gray">
                <a:xfrm>
                  <a:off x="2405" y="2924"/>
                  <a:ext cx="2083" cy="1418"/>
                </a:xfrm>
                <a:custGeom>
                  <a:avLst/>
                  <a:gdLst>
                    <a:gd name="T0" fmla="*/ 0 w 2083"/>
                    <a:gd name="T1" fmla="*/ 1070 h 1418"/>
                    <a:gd name="T2" fmla="*/ 2083 w 2083"/>
                    <a:gd name="T3" fmla="*/ 0 h 1418"/>
                    <a:gd name="T4" fmla="*/ 2045 w 2083"/>
                    <a:gd name="T5" fmla="*/ 355 h 1418"/>
                    <a:gd name="T6" fmla="*/ 7 w 2083"/>
                    <a:gd name="T7" fmla="*/ 1418 h 1418"/>
                    <a:gd name="T8" fmla="*/ 0 w 2083"/>
                    <a:gd name="T9" fmla="*/ 1070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3" h="1418">
                      <a:moveTo>
                        <a:pt x="0" y="1070"/>
                      </a:moveTo>
                      <a:lnTo>
                        <a:pt x="2083" y="0"/>
                      </a:lnTo>
                      <a:lnTo>
                        <a:pt x="2045" y="355"/>
                      </a:lnTo>
                      <a:lnTo>
                        <a:pt x="7" y="1418"/>
                      </a:lnTo>
                      <a:lnTo>
                        <a:pt x="0" y="107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/>
              </p:nvSpPr>
              <p:spPr bwMode="gray">
                <a:xfrm>
                  <a:off x="1082" y="2355"/>
                  <a:ext cx="3406" cy="1639"/>
                </a:xfrm>
                <a:custGeom>
                  <a:avLst/>
                  <a:gdLst>
                    <a:gd name="T0" fmla="*/ 1323 w 3406"/>
                    <a:gd name="T1" fmla="*/ 1639 h 1639"/>
                    <a:gd name="T2" fmla="*/ 0 w 3406"/>
                    <a:gd name="T3" fmla="*/ 671 h 1639"/>
                    <a:gd name="T4" fmla="*/ 1969 w 3406"/>
                    <a:gd name="T5" fmla="*/ 0 h 1639"/>
                    <a:gd name="T6" fmla="*/ 3406 w 3406"/>
                    <a:gd name="T7" fmla="*/ 569 h 1639"/>
                    <a:gd name="T8" fmla="*/ 1323 w 3406"/>
                    <a:gd name="T9" fmla="*/ 1639 h 1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6" h="1639">
                      <a:moveTo>
                        <a:pt x="1323" y="1639"/>
                      </a:moveTo>
                      <a:lnTo>
                        <a:pt x="0" y="671"/>
                      </a:lnTo>
                      <a:lnTo>
                        <a:pt x="1969" y="0"/>
                      </a:lnTo>
                      <a:lnTo>
                        <a:pt x="3406" y="569"/>
                      </a:lnTo>
                      <a:lnTo>
                        <a:pt x="1323" y="1639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22547" name="Group 19"/>
              <p:cNvGrpSpPr>
                <a:grpSpLocks/>
              </p:cNvGrpSpPr>
              <p:nvPr/>
            </p:nvGrpSpPr>
            <p:grpSpPr bwMode="auto">
              <a:xfrm>
                <a:off x="862" y="713"/>
                <a:ext cx="3780" cy="1993"/>
                <a:chOff x="1082" y="2355"/>
                <a:chExt cx="3406" cy="1993"/>
              </a:xfrm>
            </p:grpSpPr>
            <p:sp>
              <p:nvSpPr>
                <p:cNvPr id="22548" name="Freeform 20"/>
                <p:cNvSpPr>
                  <a:spLocks/>
                </p:cNvSpPr>
                <p:nvPr/>
              </p:nvSpPr>
              <p:spPr bwMode="gray">
                <a:xfrm>
                  <a:off x="1082" y="3026"/>
                  <a:ext cx="1338" cy="1322"/>
                </a:xfrm>
                <a:custGeom>
                  <a:avLst/>
                  <a:gdLst>
                    <a:gd name="T0" fmla="*/ 51 w 1323"/>
                    <a:gd name="T1" fmla="*/ 367 h 1322"/>
                    <a:gd name="T2" fmla="*/ 1323 w 1323"/>
                    <a:gd name="T3" fmla="*/ 1322 h 1322"/>
                    <a:gd name="T4" fmla="*/ 1323 w 1323"/>
                    <a:gd name="T5" fmla="*/ 974 h 1322"/>
                    <a:gd name="T6" fmla="*/ 0 w 1323"/>
                    <a:gd name="T7" fmla="*/ 0 h 1322"/>
                    <a:gd name="T8" fmla="*/ 51 w 1323"/>
                    <a:gd name="T9" fmla="*/ 367 h 1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3" h="1322">
                      <a:moveTo>
                        <a:pt x="51" y="367"/>
                      </a:moveTo>
                      <a:lnTo>
                        <a:pt x="1323" y="1322"/>
                      </a:lnTo>
                      <a:lnTo>
                        <a:pt x="1323" y="974"/>
                      </a:lnTo>
                      <a:lnTo>
                        <a:pt x="0" y="0"/>
                      </a:lnTo>
                      <a:lnTo>
                        <a:pt x="51" y="367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gray">
                <a:xfrm>
                  <a:off x="2405" y="2924"/>
                  <a:ext cx="2083" cy="1418"/>
                </a:xfrm>
                <a:custGeom>
                  <a:avLst/>
                  <a:gdLst>
                    <a:gd name="T0" fmla="*/ 0 w 2083"/>
                    <a:gd name="T1" fmla="*/ 1070 h 1418"/>
                    <a:gd name="T2" fmla="*/ 2083 w 2083"/>
                    <a:gd name="T3" fmla="*/ 0 h 1418"/>
                    <a:gd name="T4" fmla="*/ 2045 w 2083"/>
                    <a:gd name="T5" fmla="*/ 355 h 1418"/>
                    <a:gd name="T6" fmla="*/ 7 w 2083"/>
                    <a:gd name="T7" fmla="*/ 1418 h 1418"/>
                    <a:gd name="T8" fmla="*/ 0 w 2083"/>
                    <a:gd name="T9" fmla="*/ 1070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3" h="1418">
                      <a:moveTo>
                        <a:pt x="0" y="1070"/>
                      </a:moveTo>
                      <a:lnTo>
                        <a:pt x="2083" y="0"/>
                      </a:lnTo>
                      <a:lnTo>
                        <a:pt x="2045" y="355"/>
                      </a:lnTo>
                      <a:lnTo>
                        <a:pt x="7" y="1418"/>
                      </a:lnTo>
                      <a:lnTo>
                        <a:pt x="0" y="10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2550" name="Freeform 22"/>
                <p:cNvSpPr>
                  <a:spLocks/>
                </p:cNvSpPr>
                <p:nvPr/>
              </p:nvSpPr>
              <p:spPr bwMode="gray">
                <a:xfrm>
                  <a:off x="1082" y="2355"/>
                  <a:ext cx="3406" cy="1639"/>
                </a:xfrm>
                <a:custGeom>
                  <a:avLst/>
                  <a:gdLst>
                    <a:gd name="T0" fmla="*/ 1323 w 3406"/>
                    <a:gd name="T1" fmla="*/ 1639 h 1639"/>
                    <a:gd name="T2" fmla="*/ 0 w 3406"/>
                    <a:gd name="T3" fmla="*/ 671 h 1639"/>
                    <a:gd name="T4" fmla="*/ 1969 w 3406"/>
                    <a:gd name="T5" fmla="*/ 0 h 1639"/>
                    <a:gd name="T6" fmla="*/ 3406 w 3406"/>
                    <a:gd name="T7" fmla="*/ 569 h 1639"/>
                    <a:gd name="T8" fmla="*/ 1323 w 3406"/>
                    <a:gd name="T9" fmla="*/ 1639 h 1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6" h="1639">
                      <a:moveTo>
                        <a:pt x="1323" y="1639"/>
                      </a:moveTo>
                      <a:lnTo>
                        <a:pt x="0" y="671"/>
                      </a:lnTo>
                      <a:lnTo>
                        <a:pt x="1969" y="0"/>
                      </a:lnTo>
                      <a:lnTo>
                        <a:pt x="3406" y="569"/>
                      </a:lnTo>
                      <a:lnTo>
                        <a:pt x="1323" y="163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8F8F8">
                        <a:gamma/>
                        <a:shade val="86275"/>
                        <a:invGamma/>
                      </a:srgbClr>
                    </a:gs>
                    <a:gs pos="100000">
                      <a:srgbClr val="F8F8F8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22551" name="AutoShape 23"/>
            <p:cNvSpPr>
              <a:spLocks/>
            </p:cNvSpPr>
            <p:nvPr/>
          </p:nvSpPr>
          <p:spPr bwMode="blackWhite">
            <a:xfrm>
              <a:off x="3128" y="990"/>
              <a:ext cx="2467" cy="325"/>
            </a:xfrm>
            <a:prstGeom prst="callout2">
              <a:avLst>
                <a:gd name="adj1" fmla="val 22153"/>
                <a:gd name="adj2" fmla="val -1944"/>
                <a:gd name="adj3" fmla="val 22153"/>
                <a:gd name="adj4" fmla="val -12162"/>
                <a:gd name="adj5" fmla="val 453518"/>
                <a:gd name="adj6" fmla="val -26038"/>
              </a:avLst>
            </a:prstGeom>
            <a:noFill/>
            <a:ln w="9525">
              <a:solidFill>
                <a:srgbClr val="000000"/>
              </a:solidFill>
              <a:miter lim="800000"/>
              <a:headEnd type="diamond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s-ES" sz="2400" b="1" dirty="0" smtClean="0">
                  <a:solidFill>
                    <a:schemeClr val="accent2"/>
                  </a:solidFill>
                  <a:cs typeface="Arial" panose="020B0604020202020204" pitchFamily="34" charset="0"/>
                </a:rPr>
                <a:t>Desarrollo del sistema muscular con aumento de la fuerza.</a:t>
              </a:r>
              <a:endParaRPr lang="es-ES" sz="24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52" name="AutoShape 24"/>
            <p:cNvSpPr>
              <a:spLocks/>
            </p:cNvSpPr>
            <p:nvPr/>
          </p:nvSpPr>
          <p:spPr bwMode="blackWhite">
            <a:xfrm>
              <a:off x="3097" y="1707"/>
              <a:ext cx="2926" cy="617"/>
            </a:xfrm>
            <a:prstGeom prst="callout2">
              <a:avLst>
                <a:gd name="adj1" fmla="val 21884"/>
                <a:gd name="adj2" fmla="val -1954"/>
                <a:gd name="adj3" fmla="val 21884"/>
                <a:gd name="adj4" fmla="val -11843"/>
                <a:gd name="adj5" fmla="val 170398"/>
                <a:gd name="adj6" fmla="val -21040"/>
              </a:avLst>
            </a:prstGeom>
            <a:noFill/>
            <a:ln w="9525">
              <a:solidFill>
                <a:srgbClr val="000000"/>
              </a:solidFill>
              <a:miter lim="800000"/>
              <a:headEnd type="diamond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s-ES" sz="2400" b="1" dirty="0" smtClean="0">
                  <a:solidFill>
                    <a:schemeClr val="folHlink"/>
                  </a:solidFill>
                  <a:cs typeface="Arial" panose="020B0604020202020204" pitchFamily="34" charset="0"/>
                </a:rPr>
                <a:t>Aumento de la capacidad respiratoria y contribuye a conservar elasticidad pulmonar.</a:t>
              </a:r>
              <a:endParaRPr lang="es-ES" sz="2400" b="1" dirty="0">
                <a:solidFill>
                  <a:schemeClr val="folHlin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53" name="AutoShape 25"/>
            <p:cNvSpPr>
              <a:spLocks/>
            </p:cNvSpPr>
            <p:nvPr/>
          </p:nvSpPr>
          <p:spPr bwMode="blackWhite">
            <a:xfrm>
              <a:off x="3105" y="3023"/>
              <a:ext cx="2882" cy="451"/>
            </a:xfrm>
            <a:prstGeom prst="callout2">
              <a:avLst>
                <a:gd name="adj1" fmla="val 25440"/>
                <a:gd name="adj2" fmla="val -1972"/>
                <a:gd name="adj3" fmla="val 25440"/>
                <a:gd name="adj4" fmla="val -13551"/>
                <a:gd name="adj5" fmla="val 56344"/>
                <a:gd name="adj6" fmla="val -23120"/>
              </a:avLst>
            </a:prstGeom>
            <a:noFill/>
            <a:ln w="9525">
              <a:solidFill>
                <a:srgbClr val="000000"/>
              </a:solidFill>
              <a:miter lim="800000"/>
              <a:headEnd type="diamond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s-ES" sz="2400" b="1" dirty="0" smtClean="0">
                  <a:solidFill>
                    <a:schemeClr val="hlink"/>
                  </a:solidFill>
                  <a:cs typeface="Arial" panose="020B0604020202020204" pitchFamily="34" charset="0"/>
                </a:rPr>
                <a:t>Impide o disminuye depósitos de grasa.</a:t>
              </a:r>
              <a:endParaRPr lang="es-ES" sz="2400" b="1" dirty="0">
                <a:solidFill>
                  <a:schemeClr val="hlin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54" name="AutoShape 26"/>
            <p:cNvSpPr>
              <a:spLocks/>
            </p:cNvSpPr>
            <p:nvPr/>
          </p:nvSpPr>
          <p:spPr bwMode="blackWhite">
            <a:xfrm>
              <a:off x="3096" y="2595"/>
              <a:ext cx="2882" cy="307"/>
            </a:xfrm>
            <a:prstGeom prst="callout2">
              <a:avLst>
                <a:gd name="adj1" fmla="val 23685"/>
                <a:gd name="adj2" fmla="val -1963"/>
                <a:gd name="adj3" fmla="val 23685"/>
                <a:gd name="adj4" fmla="val -13218"/>
                <a:gd name="adj5" fmla="val 135509"/>
                <a:gd name="adj6" fmla="val -20580"/>
              </a:avLst>
            </a:prstGeom>
            <a:noFill/>
            <a:ln w="9525">
              <a:solidFill>
                <a:srgbClr val="000000"/>
              </a:solidFill>
              <a:miter lim="800000"/>
              <a:headEnd type="diamond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/>
              <a:r>
                <a:rPr lang="es-ES" sz="2400" b="1" dirty="0" smtClean="0">
                  <a:solidFill>
                    <a:schemeClr val="accent1"/>
                  </a:solidFill>
                  <a:cs typeface="Arial" panose="020B0604020202020204" pitchFamily="34" charset="0"/>
                </a:rPr>
                <a:t>Mejora capacidad cardíaca y fuerza contráctil.</a:t>
              </a:r>
              <a:endParaRPr lang="es-ES" sz="24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55" name="AutoShape 27"/>
            <p:cNvSpPr>
              <a:spLocks noChangeArrowheads="1"/>
            </p:cNvSpPr>
            <p:nvPr/>
          </p:nvSpPr>
          <p:spPr bwMode="ltGray">
            <a:xfrm rot="-544120">
              <a:off x="462" y="2216"/>
              <a:ext cx="248" cy="1210"/>
            </a:xfrm>
            <a:prstGeom prst="upArrow">
              <a:avLst>
                <a:gd name="adj1" fmla="val 50194"/>
                <a:gd name="adj2" fmla="val 7494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2557" name="Picture 29" descr="num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" y="852"/>
              <a:ext cx="1542" cy="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 rot="21270330">
            <a:off x="1203828" y="2156923"/>
            <a:ext cx="6112878" cy="27241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fromWordArt="1">
            <a:prstTxWarp prst="textCascadeUp">
              <a:avLst>
                <a:gd name="adj" fmla="val 6088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s-ES" sz="7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El ayuno</a:t>
            </a:r>
          </a:p>
          <a:p>
            <a:pPr algn="ctr"/>
            <a:r>
              <a:rPr lang="es-ES" sz="7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prolongado</a:t>
            </a:r>
          </a:p>
        </p:txBody>
      </p:sp>
    </p:spTree>
    <p:extLst>
      <p:ext uri="{BB962C8B-B14F-4D97-AF65-F5344CB8AC3E}">
        <p14:creationId xmlns:p14="http://schemas.microsoft.com/office/powerpoint/2010/main" val="38854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reeform 3"/>
          <p:cNvSpPr>
            <a:spLocks/>
          </p:cNvSpPr>
          <p:nvPr/>
        </p:nvSpPr>
        <p:spPr bwMode="gray">
          <a:xfrm>
            <a:off x="585976" y="2938994"/>
            <a:ext cx="7999412" cy="2476500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path path="rect">
              <a:fillToRect l="100000" b="100000"/>
            </a:path>
          </a:gradFill>
          <a:ln>
            <a:noFill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s-ES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gray">
          <a:xfrm>
            <a:off x="2551496" y="4595212"/>
            <a:ext cx="15793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s-E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La actividad </a:t>
            </a:r>
            <a:r>
              <a:rPr 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física.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gray">
          <a:xfrm>
            <a:off x="613439" y="5298426"/>
            <a:ext cx="14669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Gasto calórico mínimo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gray">
          <a:xfrm>
            <a:off x="159988" y="157585"/>
            <a:ext cx="728315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4000" dirty="0" smtClean="0"/>
              <a:t>Gasto calórico mínimo diario</a:t>
            </a:r>
            <a:endParaRPr lang="es-ES" sz="4000" dirty="0"/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gray">
          <a:xfrm>
            <a:off x="5018115" y="3915482"/>
            <a:ext cx="1384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Consumo de kcal</a:t>
            </a:r>
          </a:p>
          <a:p>
            <a:r>
              <a:rPr lang="es-E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________</a:t>
            </a:r>
          </a:p>
          <a:p>
            <a:r>
              <a:rPr lang="es-E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Gasto </a:t>
            </a:r>
            <a:r>
              <a:rPr lang="es-ES" b="1" dirty="0">
                <a:solidFill>
                  <a:schemeClr val="bg1"/>
                </a:solidFill>
                <a:cs typeface="Times New Roman" panose="02020603050405020304" pitchFamily="18" charset="0"/>
              </a:rPr>
              <a:t>calórico mínimo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2204229" y="5477831"/>
            <a:ext cx="5108" cy="10140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5" descr="j019538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4" y="3520177"/>
            <a:ext cx="1693464" cy="15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3727" r="43701"/>
          <a:stretch/>
        </p:blipFill>
        <p:spPr>
          <a:xfrm>
            <a:off x="2771800" y="2938994"/>
            <a:ext cx="1584176" cy="1410464"/>
          </a:xfrm>
          <a:prstGeom prst="rect">
            <a:avLst/>
          </a:prstGeom>
        </p:spPr>
      </p:pic>
      <p:cxnSp>
        <p:nvCxnSpPr>
          <p:cNvPr id="51" name="Conector recto de flecha 50"/>
          <p:cNvCxnSpPr/>
          <p:nvPr/>
        </p:nvCxnSpPr>
        <p:spPr>
          <a:xfrm>
            <a:off x="4130862" y="4763994"/>
            <a:ext cx="0" cy="8972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V="1">
            <a:off x="6402341" y="4067619"/>
            <a:ext cx="0" cy="14500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16722"/>
            <a:ext cx="2685852" cy="24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88" y="1126922"/>
            <a:ext cx="4858127" cy="17497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58" name="Rectangle 22"/>
          <p:cNvSpPr>
            <a:spLocks noChangeArrowheads="1"/>
          </p:cNvSpPr>
          <p:nvPr/>
        </p:nvSpPr>
        <p:spPr bwMode="gray">
          <a:xfrm>
            <a:off x="6916276" y="3661594"/>
            <a:ext cx="15793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s-E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Obesidad </a:t>
            </a:r>
            <a:endParaRPr lang="es-E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98" grpId="0"/>
      <p:bldP spid="24599" grpId="0"/>
      <p:bldP spid="43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6171"/>
            <a:ext cx="7283152" cy="868363"/>
          </a:xfrm>
        </p:spPr>
        <p:txBody>
          <a:bodyPr/>
          <a:lstStyle/>
          <a:p>
            <a:r>
              <a:rPr lang="en-US" sz="4000" dirty="0" err="1" smtClean="0"/>
              <a:t>Primeras</a:t>
            </a:r>
            <a:r>
              <a:rPr lang="en-US" sz="4000" dirty="0" smtClean="0"/>
              <a:t> </a:t>
            </a:r>
            <a:r>
              <a:rPr lang="en-US" sz="4000" dirty="0" err="1" smtClean="0"/>
              <a:t>horas</a:t>
            </a:r>
            <a:r>
              <a:rPr lang="en-US" sz="4000" dirty="0" smtClean="0"/>
              <a:t> del </a:t>
            </a:r>
            <a:r>
              <a:rPr lang="en-US" sz="4000" dirty="0" err="1" smtClean="0"/>
              <a:t>ayuno</a:t>
            </a:r>
            <a:endParaRPr lang="en-US" sz="4000" dirty="0"/>
          </a:p>
        </p:txBody>
      </p:sp>
      <p:sp>
        <p:nvSpPr>
          <p:cNvPr id="16387" name="Freeform 3"/>
          <p:cNvSpPr>
            <a:spLocks/>
          </p:cNvSpPr>
          <p:nvPr/>
        </p:nvSpPr>
        <p:spPr bwMode="gray">
          <a:xfrm>
            <a:off x="1293513" y="1718102"/>
            <a:ext cx="1766319" cy="85209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88" name="Freeform 4"/>
          <p:cNvSpPr>
            <a:spLocks/>
          </p:cNvSpPr>
          <p:nvPr/>
        </p:nvSpPr>
        <p:spPr bwMode="gray">
          <a:xfrm rot="16200000">
            <a:off x="4007644" y="2173840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89" name="Freeform 5"/>
          <p:cNvSpPr>
            <a:spLocks/>
          </p:cNvSpPr>
          <p:nvPr/>
        </p:nvSpPr>
        <p:spPr bwMode="gray">
          <a:xfrm>
            <a:off x="615053" y="2883474"/>
            <a:ext cx="115139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265086" y="1731778"/>
            <a:ext cx="1685396" cy="1322388"/>
            <a:chOff x="4320" y="1152"/>
            <a:chExt cx="414" cy="402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393" name="Rectangle 9"/>
          <p:cNvSpPr>
            <a:spLocks noChangeArrowheads="1"/>
          </p:cNvSpPr>
          <p:nvPr/>
        </p:nvSpPr>
        <p:spPr bwMode="gray">
          <a:xfrm>
            <a:off x="270214" y="1935336"/>
            <a:ext cx="17059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Glucemia</a:t>
            </a:r>
            <a:r>
              <a:rPr lang="en-US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disminuye</a:t>
            </a:r>
            <a:endParaRPr lang="en-US" sz="2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2436971" y="2580186"/>
            <a:ext cx="1590570" cy="963809"/>
            <a:chOff x="4308" y="1152"/>
            <a:chExt cx="414" cy="402"/>
          </a:xfrm>
        </p:grpSpPr>
        <p:sp>
          <p:nvSpPr>
            <p:cNvPr id="16395" name="AutoShape 11"/>
            <p:cNvSpPr>
              <a:spLocks noChangeArrowheads="1"/>
            </p:cNvSpPr>
            <p:nvPr/>
          </p:nvSpPr>
          <p:spPr bwMode="gray">
            <a:xfrm>
              <a:off x="4308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s-ES" sz="2400" b="1" dirty="0" smtClean="0">
                  <a:solidFill>
                    <a:srgbClr val="FFFFFF"/>
                  </a:solidFill>
                </a:rPr>
                <a:t>Glucagón </a:t>
              </a:r>
              <a:endParaRPr lang="es-E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5124450" y="2256631"/>
            <a:ext cx="2471738" cy="1322388"/>
            <a:chOff x="4320" y="1152"/>
            <a:chExt cx="414" cy="402"/>
          </a:xfrm>
        </p:grpSpPr>
        <p:sp>
          <p:nvSpPr>
            <p:cNvPr id="16398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s-ES" sz="2400" b="1" dirty="0" smtClean="0">
                  <a:solidFill>
                    <a:srgbClr val="FFFFFF"/>
                  </a:solidFill>
                </a:rPr>
                <a:t>Glucogenólisis </a:t>
              </a:r>
            </a:p>
            <a:p>
              <a:pPr algn="ctr"/>
              <a:r>
                <a:rPr lang="es-ES" sz="2400" b="1" dirty="0" smtClean="0">
                  <a:solidFill>
                    <a:srgbClr val="FFFFFF"/>
                  </a:solidFill>
                </a:rPr>
                <a:t>hepática</a:t>
              </a:r>
              <a:endParaRPr lang="es-E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s-ES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16403" name="AutoShape 19"/>
          <p:cNvSpPr>
            <a:spLocks noChangeArrowheads="1"/>
          </p:cNvSpPr>
          <p:nvPr/>
        </p:nvSpPr>
        <p:spPr bwMode="ltGray">
          <a:xfrm>
            <a:off x="2376488" y="4397375"/>
            <a:ext cx="6299968" cy="208798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728581" y="4475386"/>
            <a:ext cx="583641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Se activa también la gluconeogénesis:</a:t>
            </a:r>
          </a:p>
          <a:p>
            <a:pPr algn="just" eaLnBrk="0" hangingPunct="0"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 partir de ácido láctico producido en músculo   y   eritrocitos y la</a:t>
            </a:r>
            <a:r>
              <a:rPr lang="es-E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alanina (proteólisis) que se forma por transaminación con piruvato de la glucólisis. También utiliza glicerol de lipólisis. Pérdida de peso</a:t>
            </a:r>
            <a:endParaRPr lang="es-E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6405" name="Picture 21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6" y="4226970"/>
            <a:ext cx="2469106" cy="22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gray">
          <a:xfrm>
            <a:off x="566925" y="4758776"/>
            <a:ext cx="16793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Se liberan también adrenalina y cortisol</a:t>
            </a:r>
            <a:endParaRPr lang="es-E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2 CuadroTexto"/>
          <p:cNvSpPr txBox="1">
            <a:spLocks noChangeArrowheads="1"/>
          </p:cNvSpPr>
          <p:nvPr/>
        </p:nvSpPr>
        <p:spPr bwMode="auto">
          <a:xfrm>
            <a:off x="442912" y="1150897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</a:rPr>
              <a:t>Al dejar de ingerir alimentos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gray">
          <a:xfrm>
            <a:off x="4764087" y="3720307"/>
            <a:ext cx="3414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ctr"/>
            <a:r>
              <a:rPr lang="es-ES" sz="24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Mantiene la Glucemia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403" grpId="0" animBg="1"/>
      <p:bldP spid="16404" grpId="0"/>
      <p:bldP spid="16406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Siguientes horas del ayuno</a:t>
            </a:r>
            <a:endParaRPr lang="es-ES" sz="3600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gray">
          <a:xfrm>
            <a:off x="3824875" y="3367410"/>
            <a:ext cx="4771297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gray">
          <a:xfrm>
            <a:off x="1835343" y="3353882"/>
            <a:ext cx="3975100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>
            <a:off x="2098362" y="3079244"/>
            <a:ext cx="5993754" cy="517525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ltGray">
          <a:xfrm>
            <a:off x="323528" y="3068960"/>
            <a:ext cx="2700338" cy="2895600"/>
          </a:xfrm>
          <a:prstGeom prst="homePlate">
            <a:avLst>
              <a:gd name="adj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black">
          <a:xfrm>
            <a:off x="315252" y="3342818"/>
            <a:ext cx="23304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Disminuye utilización de glucosa y proteínas.</a:t>
            </a:r>
          </a:p>
          <a:p>
            <a:r>
              <a:rPr lang="es-ES" sz="20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El glicerol es precursor para gluconeogénesis</a:t>
            </a:r>
            <a:endParaRPr lang="es-ES" sz="2000" b="1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white">
          <a:xfrm>
            <a:off x="2806362" y="3087160"/>
            <a:ext cx="4515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Se estimula más la lipólisis</a:t>
            </a:r>
            <a:endParaRPr lang="es-ES" sz="2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836275" y="3682038"/>
            <a:ext cx="242881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111111"/>
                </a:solidFill>
                <a:cs typeface="Arial" panose="020B0604020202020204" pitchFamily="34" charset="0"/>
              </a:rPr>
              <a:t>A partir de las 72 horas de ayuno el cerebro se adapta y comienza a utilizar los cuerpos cetónicos.</a:t>
            </a:r>
            <a:endParaRPr lang="es-ES" sz="2000" b="1" dirty="0">
              <a:solidFill>
                <a:srgbClr val="111111"/>
              </a:solidFill>
              <a:cs typeface="Arial" panose="020B0604020202020204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133597" y="3632522"/>
            <a:ext cx="241790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111111"/>
                </a:solidFill>
                <a:cs typeface="Arial" panose="020B0604020202020204" pitchFamily="34" charset="0"/>
              </a:rPr>
              <a:t>Disminuye la pérdida de peso ya que se pierde menos agua y se degradan menos glúcidos y proteínas. </a:t>
            </a:r>
            <a:endParaRPr lang="es-ES" sz="2000" b="1" dirty="0">
              <a:solidFill>
                <a:srgbClr val="111111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3" descr="D:\Mis documentos\Ciencia\Premio anual de salud\ayu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06" y="1132209"/>
            <a:ext cx="6019800" cy="19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8" grpId="0"/>
      <p:bldP spid="174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1666528" y="5105225"/>
            <a:ext cx="2329408" cy="1418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rgbClr val="333333"/>
                </a:solidFill>
              </a:rPr>
              <a:t>CK</a:t>
            </a:r>
            <a:endParaRPr lang="es-ES" sz="3600" b="1" dirty="0">
              <a:solidFill>
                <a:srgbClr val="333333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59216" cy="868363"/>
          </a:xfrm>
        </p:spPr>
        <p:txBody>
          <a:bodyPr/>
          <a:lstStyle/>
          <a:p>
            <a:r>
              <a:rPr lang="es-ES" sz="4000" dirty="0" smtClean="0"/>
              <a:t>Activación de la cetogénesis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844" y="2264308"/>
            <a:ext cx="1710908" cy="55056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Glucosa </a:t>
            </a:r>
            <a:endParaRPr lang="es-ES" dirty="0"/>
          </a:p>
        </p:txBody>
      </p:sp>
      <p:pic>
        <p:nvPicPr>
          <p:cNvPr id="4" name="Picture 29" descr="E:\WINNT\Profiles\lisette\Personal\PowerPoint\Imagenes\Tejido adiposo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AB18"/>
              </a:clrFrom>
              <a:clrTo>
                <a:srgbClr val="E8AB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33" y="1486069"/>
            <a:ext cx="1665389" cy="103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WINNT\Profiles\lisette\Personal\hígado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1260"/>
            <a:ext cx="2141012" cy="108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 bwMode="gray">
          <a:xfrm>
            <a:off x="2318123" y="4490599"/>
            <a:ext cx="2242592" cy="5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/>
              <a:t>Acetil CoA </a:t>
            </a: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gray">
          <a:xfrm>
            <a:off x="6110382" y="1585707"/>
            <a:ext cx="1224136" cy="5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b="1" dirty="0" smtClean="0"/>
              <a:t>TAG</a:t>
            </a:r>
            <a:endParaRPr lang="es-ES" b="1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gray">
          <a:xfrm>
            <a:off x="1331640" y="3622638"/>
            <a:ext cx="2242592" cy="5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/>
              <a:t>Pirúvico  </a:t>
            </a:r>
            <a:endParaRPr lang="es-ES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gray">
          <a:xfrm>
            <a:off x="219076" y="5041164"/>
            <a:ext cx="2389479" cy="5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/>
              <a:t>Oxalacetato  </a:t>
            </a:r>
            <a:endParaRPr lang="es-ES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gray">
          <a:xfrm>
            <a:off x="6335399" y="4490598"/>
            <a:ext cx="1981017" cy="110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dirty="0" smtClean="0"/>
              <a:t>Cuerpos cetónicos </a:t>
            </a:r>
            <a:endParaRPr lang="es-ES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 bwMode="gray">
          <a:xfrm>
            <a:off x="4371204" y="2921047"/>
            <a:ext cx="4665292" cy="5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/>
              <a:t>Ácidos grasos + Glicerol </a:t>
            </a:r>
            <a:endParaRPr lang="es-ES" dirty="0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1835696" y="2814873"/>
            <a:ext cx="0" cy="93202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4560715" y="4512547"/>
            <a:ext cx="0" cy="5926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1838299" y="4173203"/>
            <a:ext cx="0" cy="93202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2699792" y="4133841"/>
            <a:ext cx="0" cy="591303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90 Flecha izquierda y arriba"/>
          <p:cNvSpPr/>
          <p:nvPr/>
        </p:nvSpPr>
        <p:spPr>
          <a:xfrm rot="13177631">
            <a:off x="6248721" y="2219370"/>
            <a:ext cx="1377016" cy="1229686"/>
          </a:xfrm>
          <a:prstGeom prst="leftUpArrow">
            <a:avLst>
              <a:gd name="adj1" fmla="val 9526"/>
              <a:gd name="adj2" fmla="val 14340"/>
              <a:gd name="adj3" fmla="val 2474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4551396" y="5063112"/>
            <a:ext cx="1892812" cy="68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V="1">
            <a:off x="827584" y="2814874"/>
            <a:ext cx="0" cy="22052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H="1">
            <a:off x="3851920" y="3471612"/>
            <a:ext cx="1080120" cy="1128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ultiplicar 38"/>
          <p:cNvSpPr/>
          <p:nvPr/>
        </p:nvSpPr>
        <p:spPr>
          <a:xfrm>
            <a:off x="383705" y="2098477"/>
            <a:ext cx="2444271" cy="914400"/>
          </a:xfrm>
          <a:prstGeom prst="mathMultiply">
            <a:avLst>
              <a:gd name="adj1" fmla="val 1225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3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6" grpId="0"/>
      <p:bldP spid="7" grpId="0"/>
      <p:bldP spid="8" grpId="0"/>
      <p:bldP spid="9" grpId="0"/>
      <p:bldP spid="12" grpId="0"/>
      <p:bldP spid="13" grpId="0"/>
      <p:bldP spid="24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Última etapa del ayuno</a:t>
            </a:r>
            <a:endParaRPr lang="es-ES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gray">
          <a:xfrm>
            <a:off x="323528" y="1130160"/>
            <a:ext cx="8367445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s-E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Los glúcidos agotados y las grasas muy disminuidas</a:t>
            </a:r>
            <a:endParaRPr lang="es-E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ltGray">
          <a:xfrm>
            <a:off x="2404500" y="1909524"/>
            <a:ext cx="6451227" cy="127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ltGray">
          <a:xfrm>
            <a:off x="2428552" y="3351427"/>
            <a:ext cx="6507531" cy="138861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ltGray">
          <a:xfrm>
            <a:off x="2466253" y="4915951"/>
            <a:ext cx="6150576" cy="147085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gray">
          <a:xfrm>
            <a:off x="2560353" y="1902765"/>
            <a:ext cx="63757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La degradación de proteínas musculares aunque moderada es sostenida. Dado que las proteínas no son reserva energética, al degradarse se pierden sus funciones.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gray">
          <a:xfrm>
            <a:off x="2586983" y="3313400"/>
            <a:ext cx="63490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Se </a:t>
            </a: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pierde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peso Al </a:t>
            </a: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perderse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masa</a:t>
            </a: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muscular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La disminución de la albúmina y otras proteínas séricas, baja presión oncótica y se instala el edema.</a:t>
            </a:r>
          </a:p>
        </p:txBody>
      </p: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276943" y="4614658"/>
            <a:ext cx="2238375" cy="1962822"/>
            <a:chOff x="471" y="272"/>
            <a:chExt cx="1161" cy="1539"/>
          </a:xfrm>
        </p:grpSpPr>
        <p:sp>
          <p:nvSpPr>
            <p:cNvPr id="21518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9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303104" y="3117528"/>
            <a:ext cx="2238375" cy="1795003"/>
            <a:chOff x="471" y="272"/>
            <a:chExt cx="1161" cy="1539"/>
          </a:xfrm>
        </p:grpSpPr>
        <p:sp>
          <p:nvSpPr>
            <p:cNvPr id="21521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284231" y="1696740"/>
            <a:ext cx="2238375" cy="1640048"/>
            <a:chOff x="471" y="272"/>
            <a:chExt cx="1161" cy="1539"/>
          </a:xfrm>
        </p:grpSpPr>
        <p:sp>
          <p:nvSpPr>
            <p:cNvPr id="21524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5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gray">
          <a:xfrm>
            <a:off x="2546660" y="4950558"/>
            <a:ext cx="64031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Disminuyen las defensas contra infecciones pues disminuyen las inmunoglobulinas. La muerte sobreviene al dejar de funcionar el complejo </a:t>
            </a:r>
            <a:r>
              <a:rPr lang="es-ES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cardio</a:t>
            </a: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-respiratorio</a:t>
            </a:r>
            <a:endParaRPr lang="es-E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21270330">
            <a:off x="1593142" y="1964052"/>
            <a:ext cx="5629275" cy="2724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88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s-ES" sz="7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Déficit</a:t>
            </a:r>
          </a:p>
          <a:p>
            <a:pPr algn="ctr"/>
            <a:r>
              <a:rPr lang="es-ES" sz="7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Insulínico</a:t>
            </a:r>
          </a:p>
        </p:txBody>
      </p:sp>
    </p:spTree>
    <p:extLst>
      <p:ext uri="{BB962C8B-B14F-4D97-AF65-F5344CB8AC3E}">
        <p14:creationId xmlns:p14="http://schemas.microsoft.com/office/powerpoint/2010/main" val="27019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55160" cy="868363"/>
          </a:xfrm>
        </p:spPr>
        <p:txBody>
          <a:bodyPr/>
          <a:lstStyle/>
          <a:p>
            <a:r>
              <a:rPr lang="es-ES" sz="3600" dirty="0" smtClean="0"/>
              <a:t>Efectos del déficit insulínico.</a:t>
            </a:r>
            <a:endParaRPr lang="es-ES" sz="3600" dirty="0"/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228600" y="1066800"/>
            <a:ext cx="364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Metabolismo glucídico</a:t>
            </a:r>
          </a:p>
        </p:txBody>
      </p:sp>
      <p:sp>
        <p:nvSpPr>
          <p:cNvPr id="5" name="4 Proceso alternativo"/>
          <p:cNvSpPr/>
          <p:nvPr/>
        </p:nvSpPr>
        <p:spPr>
          <a:xfrm>
            <a:off x="2481753" y="2986192"/>
            <a:ext cx="137160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Glucosa en sangre</a:t>
            </a:r>
          </a:p>
        </p:txBody>
      </p:sp>
      <p:cxnSp>
        <p:nvCxnSpPr>
          <p:cNvPr id="6" name="6 Conector recto de flecha"/>
          <p:cNvCxnSpPr/>
          <p:nvPr/>
        </p:nvCxnSpPr>
        <p:spPr>
          <a:xfrm>
            <a:off x="3853353" y="3748192"/>
            <a:ext cx="762000" cy="685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8 Conector recto de flecha"/>
          <p:cNvCxnSpPr/>
          <p:nvPr/>
        </p:nvCxnSpPr>
        <p:spPr>
          <a:xfrm>
            <a:off x="1795953" y="2300392"/>
            <a:ext cx="762000" cy="685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9 Conector recto de flecha"/>
          <p:cNvCxnSpPr/>
          <p:nvPr/>
        </p:nvCxnSpPr>
        <p:spPr>
          <a:xfrm rot="5400000">
            <a:off x="1757853" y="3786292"/>
            <a:ext cx="762000" cy="685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0 Conector recto de flecha"/>
          <p:cNvCxnSpPr/>
          <p:nvPr/>
        </p:nvCxnSpPr>
        <p:spPr>
          <a:xfrm rot="5400000">
            <a:off x="3739053" y="2338492"/>
            <a:ext cx="762000" cy="685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1 CuadroTexto"/>
          <p:cNvSpPr txBox="1">
            <a:spLocks noChangeArrowheads="1"/>
          </p:cNvSpPr>
          <p:nvPr/>
        </p:nvSpPr>
        <p:spPr bwMode="auto">
          <a:xfrm rot="1893578">
            <a:off x="693606" y="4282714"/>
            <a:ext cx="1901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rgbClr val="002060"/>
                </a:solidFill>
              </a:rPr>
              <a:t>Glucólisis</a:t>
            </a:r>
          </a:p>
        </p:txBody>
      </p:sp>
      <p:sp>
        <p:nvSpPr>
          <p:cNvPr id="11" name="12 CuadroTexto"/>
          <p:cNvSpPr txBox="1">
            <a:spLocks noChangeArrowheads="1"/>
          </p:cNvSpPr>
          <p:nvPr/>
        </p:nvSpPr>
        <p:spPr bwMode="auto">
          <a:xfrm rot="18867779">
            <a:off x="3594043" y="3976326"/>
            <a:ext cx="2542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rgbClr val="002060"/>
                </a:solidFill>
              </a:rPr>
              <a:t>Glucogénesis</a:t>
            </a:r>
          </a:p>
        </p:txBody>
      </p:sp>
      <p:cxnSp>
        <p:nvCxnSpPr>
          <p:cNvPr id="12" name="14 Conector recto de flecha"/>
          <p:cNvCxnSpPr/>
          <p:nvPr/>
        </p:nvCxnSpPr>
        <p:spPr>
          <a:xfrm>
            <a:off x="3243753" y="3824392"/>
            <a:ext cx="12432" cy="174481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0 CuadroTexto"/>
          <p:cNvSpPr txBox="1">
            <a:spLocks noChangeArrowheads="1"/>
          </p:cNvSpPr>
          <p:nvPr/>
        </p:nvSpPr>
        <p:spPr bwMode="auto">
          <a:xfrm rot="19445673">
            <a:off x="304655" y="2074501"/>
            <a:ext cx="2396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Glucogenólisis</a:t>
            </a:r>
          </a:p>
        </p:txBody>
      </p:sp>
      <p:sp>
        <p:nvSpPr>
          <p:cNvPr id="14" name="21 CuadroTexto"/>
          <p:cNvSpPr txBox="1">
            <a:spLocks noChangeArrowheads="1"/>
          </p:cNvSpPr>
          <p:nvPr/>
        </p:nvSpPr>
        <p:spPr bwMode="auto">
          <a:xfrm rot="2051700">
            <a:off x="3446362" y="1977664"/>
            <a:ext cx="2715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Gluconeogénesis</a:t>
            </a:r>
          </a:p>
        </p:txBody>
      </p:sp>
      <p:sp>
        <p:nvSpPr>
          <p:cNvPr id="15" name="22 CuadroTexto"/>
          <p:cNvSpPr txBox="1">
            <a:spLocks noChangeArrowheads="1"/>
          </p:cNvSpPr>
          <p:nvPr/>
        </p:nvSpPr>
        <p:spPr bwMode="auto">
          <a:xfrm rot="19073133">
            <a:off x="2100753" y="2224192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6" name="23 CuadroTexto"/>
          <p:cNvSpPr txBox="1">
            <a:spLocks noChangeArrowheads="1"/>
          </p:cNvSpPr>
          <p:nvPr/>
        </p:nvSpPr>
        <p:spPr bwMode="auto">
          <a:xfrm rot="19073133">
            <a:off x="4129578" y="2517880"/>
            <a:ext cx="395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" name="24 CuadroTexto"/>
          <p:cNvSpPr txBox="1">
            <a:spLocks noChangeArrowheads="1"/>
          </p:cNvSpPr>
          <p:nvPr/>
        </p:nvSpPr>
        <p:spPr bwMode="auto">
          <a:xfrm>
            <a:off x="1872153" y="3671992"/>
            <a:ext cx="32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32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8" name="25 CuadroTexto"/>
          <p:cNvSpPr txBox="1">
            <a:spLocks noChangeArrowheads="1"/>
          </p:cNvSpPr>
          <p:nvPr/>
        </p:nvSpPr>
        <p:spPr bwMode="auto">
          <a:xfrm>
            <a:off x="4081953" y="3519592"/>
            <a:ext cx="32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32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9" name="26 CuadroTexto"/>
          <p:cNvSpPr txBox="1">
            <a:spLocks noChangeArrowheads="1"/>
          </p:cNvSpPr>
          <p:nvPr/>
        </p:nvSpPr>
        <p:spPr bwMode="auto">
          <a:xfrm>
            <a:off x="3243753" y="4205392"/>
            <a:ext cx="32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32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1038169" y="5471115"/>
            <a:ext cx="52777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Disminuye la entrada de glucosa al músculo y tejido adiposo</a:t>
            </a:r>
          </a:p>
        </p:txBody>
      </p:sp>
      <p:sp>
        <p:nvSpPr>
          <p:cNvPr id="21" name="29 Rectángulo"/>
          <p:cNvSpPr/>
          <p:nvPr/>
        </p:nvSpPr>
        <p:spPr>
          <a:xfrm>
            <a:off x="6315931" y="1846241"/>
            <a:ext cx="2581498" cy="2943351"/>
          </a:xfrm>
          <a:prstGeom prst="rect">
            <a:avLst/>
          </a:prstGeom>
          <a:solidFill>
            <a:srgbClr val="FF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rgbClr val="002060"/>
                </a:solidFill>
              </a:rPr>
              <a:t>Aumenta glucemia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002060"/>
                </a:solidFill>
              </a:rPr>
              <a:t>Si sobrepasa umbral renal</a:t>
            </a:r>
          </a:p>
          <a:p>
            <a:pPr algn="ctr">
              <a:defRPr/>
            </a:pPr>
            <a:r>
              <a:rPr lang="es-ES" sz="2400" b="1" dirty="0">
                <a:solidFill>
                  <a:srgbClr val="002060"/>
                </a:solidFill>
              </a:rPr>
              <a:t>Se presenta glucosuria</a:t>
            </a:r>
          </a:p>
        </p:txBody>
      </p:sp>
    </p:spTree>
    <p:extLst>
      <p:ext uri="{BB962C8B-B14F-4D97-AF65-F5344CB8AC3E}">
        <p14:creationId xmlns:p14="http://schemas.microsoft.com/office/powerpoint/2010/main" val="17884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SUMARIO:</a:t>
            </a:r>
            <a:endParaRPr lang="en-US" dirty="0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393950" y="271145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s-ES" sz="2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Adaptaciones metabólicas en el ejercicio físico.</a:t>
            </a:r>
            <a:endParaRPr lang="en-US" sz="2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2405063" y="35687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  <a:cs typeface="Arial" panose="020B0604020202020204" pitchFamily="34" charset="0"/>
              </a:rPr>
              <a:t>Click to add title in here    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2405063" y="4427538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  <a:cs typeface="Arial" panose="020B0604020202020204" pitchFamily="34" charset="0"/>
              </a:rPr>
              <a:t>Click to add title in here    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white">
          <a:xfrm>
            <a:off x="2405063" y="527526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  <a:cs typeface="Arial" panose="020B0604020202020204" pitchFamily="34" charset="0"/>
              </a:rPr>
              <a:t>Click to add title in here   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74115" y="1368872"/>
            <a:ext cx="8217993" cy="1585034"/>
            <a:chOff x="1731963" y="2592388"/>
            <a:chExt cx="6800477" cy="949325"/>
          </a:xfrm>
        </p:grpSpPr>
        <p:grpSp>
          <p:nvGrpSpPr>
            <p:cNvPr id="7186" name="Group 18"/>
            <p:cNvGrpSpPr>
              <a:grpSpLocks/>
            </p:cNvGrpSpPr>
            <p:nvPr/>
          </p:nvGrpSpPr>
          <p:grpSpPr bwMode="auto">
            <a:xfrm>
              <a:off x="1927225" y="2597150"/>
              <a:ext cx="6605215" cy="688975"/>
              <a:chOff x="720" y="1392"/>
              <a:chExt cx="4058" cy="480"/>
            </a:xfrm>
          </p:grpSpPr>
          <p:sp>
            <p:nvSpPr>
              <p:cNvPr id="7187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7188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7189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7190" name="AutoShape 2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pic>
          <p:nvPicPr>
            <p:cNvPr id="7198" name="Picture 30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31963" y="2592388"/>
              <a:ext cx="792162" cy="94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0" name="Text Box 32"/>
            <p:cNvSpPr txBox="1">
              <a:spLocks noChangeArrowheads="1"/>
            </p:cNvSpPr>
            <p:nvPr/>
          </p:nvSpPr>
          <p:spPr bwMode="white">
            <a:xfrm>
              <a:off x="2052638" y="2689224"/>
              <a:ext cx="394348" cy="466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44094" y="2938165"/>
            <a:ext cx="8248013" cy="1705741"/>
            <a:chOff x="1743075" y="3449638"/>
            <a:chExt cx="5495925" cy="949325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1927225" y="3460750"/>
              <a:ext cx="5311775" cy="688975"/>
              <a:chOff x="720" y="1392"/>
              <a:chExt cx="4058" cy="480"/>
            </a:xfrm>
          </p:grpSpPr>
          <p:sp>
            <p:nvSpPr>
              <p:cNvPr id="7172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7173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7174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7175" name="AutoShape 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pic>
          <p:nvPicPr>
            <p:cNvPr id="7197" name="Picture 29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43075" y="3449638"/>
              <a:ext cx="792163" cy="94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1" name="Text Box 33"/>
            <p:cNvSpPr txBox="1">
              <a:spLocks noChangeArrowheads="1"/>
            </p:cNvSpPr>
            <p:nvPr/>
          </p:nvSpPr>
          <p:spPr bwMode="white">
            <a:xfrm>
              <a:off x="2065338" y="3548063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31845" y="4556310"/>
            <a:ext cx="8260263" cy="1969034"/>
            <a:chOff x="1743075" y="4300538"/>
            <a:chExt cx="5495925" cy="949325"/>
          </a:xfrm>
        </p:grpSpPr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1927225" y="4325938"/>
              <a:ext cx="5311775" cy="688975"/>
              <a:chOff x="720" y="1392"/>
              <a:chExt cx="4058" cy="480"/>
            </a:xfrm>
          </p:grpSpPr>
          <p:sp>
            <p:nvSpPr>
              <p:cNvPr id="7177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7179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7180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pic>
          <p:nvPicPr>
            <p:cNvPr id="7196" name="Picture 28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6" t="64474" r="19473"/>
            <a:stretch>
              <a:fillRect/>
            </a:stretch>
          </p:blipFill>
          <p:spPr bwMode="auto">
            <a:xfrm>
              <a:off x="1743075" y="4300538"/>
              <a:ext cx="792163" cy="94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2" name="Text Box 34"/>
            <p:cNvSpPr txBox="1">
              <a:spLocks noChangeArrowheads="1"/>
            </p:cNvSpPr>
            <p:nvPr/>
          </p:nvSpPr>
          <p:spPr bwMode="white">
            <a:xfrm>
              <a:off x="2065338" y="4435475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1314222" y="1564124"/>
            <a:ext cx="7632848" cy="720725"/>
          </a:xfrm>
          <a:prstGeom prst="roundRect">
            <a:avLst>
              <a:gd name="adj" fmla="val 42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sz="2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Adaptaciones metabólicas en el</a:t>
            </a:r>
          </a:p>
          <a:p>
            <a:r>
              <a:rPr lang="es-ES" sz="2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ejercicio físico.</a:t>
            </a:r>
            <a:endParaRPr lang="en-US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56734" y="3018253"/>
            <a:ext cx="6690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FFFF"/>
                </a:solidFill>
              </a:rPr>
              <a:t>Adaptaciones metabólicas durante el ayuno.</a:t>
            </a:r>
            <a:endParaRPr lang="es-ES" sz="2800" b="1" dirty="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85088" y="4885696"/>
            <a:ext cx="6815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FFFF"/>
                </a:solidFill>
              </a:rPr>
              <a:t>Adaptaciones metabólicas en déficit de acción insulínica. </a:t>
            </a:r>
            <a:endParaRPr lang="es-E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76" y="212543"/>
            <a:ext cx="6721475" cy="868363"/>
          </a:xfrm>
        </p:spPr>
        <p:txBody>
          <a:bodyPr/>
          <a:lstStyle/>
          <a:p>
            <a:r>
              <a:rPr lang="es-ES" sz="3600" dirty="0" smtClean="0"/>
              <a:t>Efectos del déficit insulínico.</a:t>
            </a:r>
            <a:endParaRPr lang="es-ES" sz="3600" dirty="0"/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304800" y="1066800"/>
            <a:ext cx="352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Metabolismo lipídico: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895600" y="1600200"/>
            <a:ext cx="315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>
                <a:solidFill>
                  <a:schemeClr val="bg1"/>
                </a:solidFill>
              </a:rPr>
              <a:t>Aumenta lipólisis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2722969" y="2152004"/>
            <a:ext cx="962413" cy="81582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8 Conector recto de flecha"/>
          <p:cNvCxnSpPr/>
          <p:nvPr/>
        </p:nvCxnSpPr>
        <p:spPr>
          <a:xfrm>
            <a:off x="5486400" y="2133600"/>
            <a:ext cx="91440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5 Conector recto de flecha"/>
          <p:cNvCxnSpPr>
            <a:stCxn id="5" idx="2"/>
          </p:cNvCxnSpPr>
          <p:nvPr/>
        </p:nvCxnSpPr>
        <p:spPr>
          <a:xfrm rot="16200000" flipH="1">
            <a:off x="3909219" y="2690019"/>
            <a:ext cx="1152525" cy="2063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6 CuadroTexto"/>
          <p:cNvSpPr txBox="1">
            <a:spLocks noChangeArrowheads="1"/>
          </p:cNvSpPr>
          <p:nvPr/>
        </p:nvSpPr>
        <p:spPr bwMode="auto">
          <a:xfrm rot="1639343">
            <a:off x="1247775" y="2836863"/>
            <a:ext cx="2270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Glicerol para </a:t>
            </a:r>
          </a:p>
          <a:p>
            <a:pPr algn="ctr" eaLnBrk="1" hangingPunct="1"/>
            <a:r>
              <a:rPr lang="es-E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gluconeogénesis</a:t>
            </a:r>
          </a:p>
        </p:txBody>
      </p:sp>
      <p:sp>
        <p:nvSpPr>
          <p:cNvPr id="10" name="17 CuadroTexto"/>
          <p:cNvSpPr txBox="1">
            <a:spLocks noChangeArrowheads="1"/>
          </p:cNvSpPr>
          <p:nvPr/>
        </p:nvSpPr>
        <p:spPr bwMode="auto">
          <a:xfrm rot="19099222">
            <a:off x="5815013" y="2460625"/>
            <a:ext cx="1990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Ácidos grasos</a:t>
            </a:r>
          </a:p>
          <a:p>
            <a:pPr algn="ctr" eaLnBrk="1" hangingPunct="1"/>
            <a:r>
              <a:rPr lang="es-E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circulantes</a:t>
            </a:r>
          </a:p>
        </p:txBody>
      </p:sp>
      <p:sp>
        <p:nvSpPr>
          <p:cNvPr id="11" name="18 CuadroTexto"/>
          <p:cNvSpPr txBox="1">
            <a:spLocks noChangeArrowheads="1"/>
          </p:cNvSpPr>
          <p:nvPr/>
        </p:nvSpPr>
        <p:spPr bwMode="auto">
          <a:xfrm>
            <a:off x="3352800" y="3124200"/>
            <a:ext cx="257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Cuerpos cetónicos</a:t>
            </a:r>
          </a:p>
        </p:txBody>
      </p:sp>
      <p:sp>
        <p:nvSpPr>
          <p:cNvPr id="12" name="19 CuadroTexto"/>
          <p:cNvSpPr txBox="1">
            <a:spLocks noChangeArrowheads="1"/>
          </p:cNvSpPr>
          <p:nvPr/>
        </p:nvSpPr>
        <p:spPr bwMode="auto">
          <a:xfrm>
            <a:off x="527050" y="4038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Cetosis más intensa que en ayuno, por no utilizarla  el cerebro </a:t>
            </a:r>
          </a:p>
          <a:p>
            <a:pPr eaLnBrk="1" hangingPunct="1"/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no se activa liberación de insulina por los cuerpos cetónicos.</a:t>
            </a:r>
          </a:p>
        </p:txBody>
      </p:sp>
      <p:sp>
        <p:nvSpPr>
          <p:cNvPr id="13" name="11 CuadroTexto"/>
          <p:cNvSpPr txBox="1">
            <a:spLocks noChangeArrowheads="1"/>
          </p:cNvSpPr>
          <p:nvPr/>
        </p:nvSpPr>
        <p:spPr bwMode="auto">
          <a:xfrm>
            <a:off x="1782762" y="5894891"/>
            <a:ext cx="512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Hipercolesterolemia  y  aterosclerosis.</a:t>
            </a:r>
          </a:p>
        </p:txBody>
      </p:sp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3276600" y="5257800"/>
            <a:ext cx="2097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3200" b="1" dirty="0">
                <a:solidFill>
                  <a:srgbClr val="002060"/>
                </a:solidFill>
              </a:rPr>
              <a:t>Cetonuria</a:t>
            </a:r>
          </a:p>
        </p:txBody>
      </p:sp>
      <p:sp>
        <p:nvSpPr>
          <p:cNvPr id="15" name="16 Flecha abajo"/>
          <p:cNvSpPr/>
          <p:nvPr/>
        </p:nvSpPr>
        <p:spPr>
          <a:xfrm>
            <a:off x="4191000" y="4800600"/>
            <a:ext cx="304800" cy="609600"/>
          </a:xfrm>
          <a:prstGeom prst="downArrow">
            <a:avLst/>
          </a:prstGeom>
          <a:solidFill>
            <a:srgbClr val="3333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2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33363"/>
            <a:ext cx="6851104" cy="868363"/>
          </a:xfrm>
        </p:spPr>
        <p:txBody>
          <a:bodyPr/>
          <a:lstStyle/>
          <a:p>
            <a:r>
              <a:rPr lang="es-ES" sz="3600" dirty="0" smtClean="0"/>
              <a:t>Efectos del déficit insulínico.</a:t>
            </a:r>
            <a:endParaRPr lang="es-ES" sz="3600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757362" y="1667445"/>
            <a:ext cx="55328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 catabolismo proteico</a:t>
            </a:r>
          </a:p>
        </p:txBody>
      </p:sp>
      <p:cxnSp>
        <p:nvCxnSpPr>
          <p:cNvPr id="5" name="5 Conector recto de flecha"/>
          <p:cNvCxnSpPr/>
          <p:nvPr/>
        </p:nvCxnSpPr>
        <p:spPr>
          <a:xfrm rot="5400000">
            <a:off x="3544094" y="2932906"/>
            <a:ext cx="12954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1712912" y="3615878"/>
            <a:ext cx="5605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en sangre de aminoácidos</a:t>
            </a:r>
          </a:p>
        </p:txBody>
      </p:sp>
      <p:cxnSp>
        <p:nvCxnSpPr>
          <p:cNvPr id="7" name="12 Conector recto de flecha"/>
          <p:cNvCxnSpPr/>
          <p:nvPr/>
        </p:nvCxnSpPr>
        <p:spPr>
          <a:xfrm rot="5400000">
            <a:off x="3544094" y="4914106"/>
            <a:ext cx="12954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3 CuadroTexto"/>
          <p:cNvSpPr txBox="1">
            <a:spLocks noChangeArrowheads="1"/>
          </p:cNvSpPr>
          <p:nvPr/>
        </p:nvSpPr>
        <p:spPr bwMode="auto">
          <a:xfrm>
            <a:off x="2033586" y="5562600"/>
            <a:ext cx="5004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Eliminación  de N  por la orina </a:t>
            </a: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88899" y="1152525"/>
            <a:ext cx="402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rgbClr val="002060"/>
                </a:solidFill>
              </a:rPr>
              <a:t>Metabolismo proteico:</a:t>
            </a:r>
          </a:p>
        </p:txBody>
      </p:sp>
    </p:spTree>
    <p:extLst>
      <p:ext uri="{BB962C8B-B14F-4D97-AF65-F5344CB8AC3E}">
        <p14:creationId xmlns:p14="http://schemas.microsoft.com/office/powerpoint/2010/main" val="28841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1"/>
          <p:cNvGrpSpPr>
            <a:grpSpLocks/>
          </p:cNvGrpSpPr>
          <p:nvPr/>
        </p:nvGrpSpPr>
        <p:grpSpPr bwMode="auto">
          <a:xfrm>
            <a:off x="179512" y="-31932"/>
            <a:ext cx="8678863" cy="6630766"/>
            <a:chOff x="180" y="542"/>
            <a:chExt cx="13669" cy="11706"/>
          </a:xfrm>
        </p:grpSpPr>
        <p:sp>
          <p:nvSpPr>
            <p:cNvPr id="66582" name="AutoShape 22"/>
            <p:cNvSpPr>
              <a:spLocks noChangeArrowheads="1"/>
            </p:cNvSpPr>
            <p:nvPr/>
          </p:nvSpPr>
          <p:spPr bwMode="auto">
            <a:xfrm>
              <a:off x="4078" y="542"/>
              <a:ext cx="5891" cy="17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S" sz="2800" b="1" dirty="0">
                  <a:solidFill>
                    <a:srgbClr val="000000"/>
                  </a:solidFill>
                  <a:latin typeface="Calibri" pitchFamily="34" charset="0"/>
                </a:rPr>
                <a:t>DEFICIENCIA DE INSULINA</a:t>
              </a:r>
              <a:endParaRPr lang="es-E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66583" name="AutoShape 23"/>
            <p:cNvSpPr>
              <a:spLocks noChangeArrowheads="1"/>
            </p:cNvSpPr>
            <p:nvPr/>
          </p:nvSpPr>
          <p:spPr bwMode="auto">
            <a:xfrm>
              <a:off x="430" y="3403"/>
              <a:ext cx="4008" cy="16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S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&lt; CONSUMO DE GLUCOSA </a:t>
              </a:r>
              <a:r>
                <a:rPr lang="es-ES_tradnl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HIPERGLUCEMIA</a:t>
              </a:r>
              <a:endParaRPr lang="es-E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84" name="AutoShape 24"/>
            <p:cNvSpPr>
              <a:spLocks noChangeArrowheads="1"/>
            </p:cNvSpPr>
            <p:nvPr/>
          </p:nvSpPr>
          <p:spPr bwMode="auto">
            <a:xfrm>
              <a:off x="9969" y="3403"/>
              <a:ext cx="3653" cy="16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S" sz="2000" b="1" dirty="0">
                  <a:solidFill>
                    <a:srgbClr val="000000"/>
                  </a:solidFill>
                  <a:latin typeface="Calibri" pitchFamily="34" charset="0"/>
                </a:rPr>
                <a:t>INCREMENTA LA </a:t>
              </a:r>
              <a:r>
                <a:rPr lang="es-ES" sz="2000" b="1" dirty="0" err="1">
                  <a:solidFill>
                    <a:srgbClr val="000000"/>
                  </a:solidFill>
                  <a:latin typeface="Calibri" pitchFamily="34" charset="0"/>
                </a:rPr>
                <a:t>LIPÓLISIS</a:t>
              </a:r>
              <a:endParaRPr lang="es-E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66585" name="AutoShape 25"/>
            <p:cNvSpPr>
              <a:spLocks noChangeArrowheads="1"/>
            </p:cNvSpPr>
            <p:nvPr/>
          </p:nvSpPr>
          <p:spPr bwMode="auto">
            <a:xfrm>
              <a:off x="5153" y="3625"/>
              <a:ext cx="4008" cy="16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>
                <a:spcAft>
                  <a:spcPts val="0"/>
                </a:spcAft>
                <a:defRPr/>
              </a:pPr>
              <a:r>
                <a:rPr lang="es-ES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AUMENTA CATABOLISMO DE PROTEÍNAS</a:t>
              </a:r>
              <a:endParaRPr lang="es-E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86" name="AutoShape 26"/>
            <p:cNvSpPr>
              <a:spLocks noChangeArrowheads="1"/>
            </p:cNvSpPr>
            <p:nvPr/>
          </p:nvSpPr>
          <p:spPr bwMode="auto">
            <a:xfrm>
              <a:off x="180" y="6192"/>
              <a:ext cx="4588" cy="195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s-ES" sz="1600" b="1" dirty="0">
                  <a:solidFill>
                    <a:srgbClr val="000000"/>
                  </a:solidFill>
                  <a:latin typeface="Times New Roman" pitchFamily="18" charset="0"/>
                </a:rPr>
                <a:t>GLUCOSURIA</a:t>
              </a:r>
            </a:p>
            <a:p>
              <a:pPr>
                <a:defRPr/>
              </a:pPr>
              <a:r>
                <a:rPr lang="es-ES" sz="1600" b="1" dirty="0">
                  <a:solidFill>
                    <a:srgbClr val="000000"/>
                  </a:solidFill>
                  <a:latin typeface="Times New Roman" pitchFamily="18" charset="0"/>
                </a:rPr>
                <a:t>DIURESIS OSMÓTICA</a:t>
              </a:r>
            </a:p>
            <a:p>
              <a:pPr>
                <a:defRPr/>
              </a:pPr>
              <a:r>
                <a:rPr lang="es-ES" sz="1600" b="1" dirty="0">
                  <a:solidFill>
                    <a:srgbClr val="000000"/>
                  </a:solidFill>
                  <a:latin typeface="Times New Roman" pitchFamily="18" charset="0"/>
                </a:rPr>
                <a:t>PÉRDIDA DE ELECTROLITOS</a:t>
              </a:r>
              <a:endParaRPr lang="es-E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66587" name="AutoShape 27"/>
            <p:cNvSpPr>
              <a:spLocks noChangeArrowheads="1"/>
            </p:cNvSpPr>
            <p:nvPr/>
          </p:nvSpPr>
          <p:spPr bwMode="auto">
            <a:xfrm>
              <a:off x="5153" y="6228"/>
              <a:ext cx="4375" cy="140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s-E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PÉRDIDA </a:t>
              </a:r>
              <a:r>
                <a:rPr lang="es-E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 N EN ORINA</a:t>
              </a:r>
              <a:endParaRPr lang="es-E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88" name="AutoShape 28"/>
            <p:cNvSpPr>
              <a:spLocks noChangeArrowheads="1"/>
            </p:cNvSpPr>
            <p:nvPr/>
          </p:nvSpPr>
          <p:spPr bwMode="auto">
            <a:xfrm>
              <a:off x="9841" y="6327"/>
              <a:ext cx="4008" cy="16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s-ES" sz="2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es-E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b="1" dirty="0">
                  <a:solidFill>
                    <a:srgbClr val="000000"/>
                  </a:solidFill>
                  <a:latin typeface="Times New Roman" pitchFamily="18" charset="0"/>
                </a:rPr>
                <a:t>CETOGÉNESIS</a:t>
              </a:r>
            </a:p>
            <a:p>
              <a:pPr algn="ctr">
                <a:defRPr/>
              </a:pPr>
              <a:r>
                <a:rPr lang="es-ES" b="1" dirty="0">
                  <a:solidFill>
                    <a:srgbClr val="000000"/>
                  </a:solidFill>
                  <a:latin typeface="Times New Roman" pitchFamily="18" charset="0"/>
                </a:rPr>
                <a:t>HIPERCETONEMIA</a:t>
              </a:r>
            </a:p>
            <a:p>
              <a:pPr algn="ctr">
                <a:defRPr/>
              </a:pPr>
              <a:r>
                <a:rPr lang="es-ES" b="1" dirty="0">
                  <a:solidFill>
                    <a:srgbClr val="000000"/>
                  </a:solidFill>
                  <a:latin typeface="Times New Roman" pitchFamily="18" charset="0"/>
                </a:rPr>
                <a:t>CETONURIA</a:t>
              </a:r>
            </a:p>
            <a:p>
              <a:pPr algn="ctr">
                <a:defRPr/>
              </a:pPr>
              <a:endParaRPr lang="es-ES" sz="2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589" name="AutoShape 29"/>
            <p:cNvSpPr>
              <a:spLocks noChangeArrowheads="1"/>
            </p:cNvSpPr>
            <p:nvPr/>
          </p:nvSpPr>
          <p:spPr bwMode="auto">
            <a:xfrm>
              <a:off x="5301" y="8305"/>
              <a:ext cx="4010" cy="162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ES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DESHIDRATACIÓN Y CETOACIDOSIS</a:t>
              </a:r>
              <a:endParaRPr lang="es-E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90" name="AutoShape 30"/>
            <p:cNvSpPr>
              <a:spLocks noChangeArrowheads="1"/>
            </p:cNvSpPr>
            <p:nvPr/>
          </p:nvSpPr>
          <p:spPr bwMode="auto">
            <a:xfrm>
              <a:off x="5358" y="10625"/>
              <a:ext cx="3895" cy="162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s-ES" sz="2800" b="1" dirty="0">
                  <a:solidFill>
                    <a:srgbClr val="000000"/>
                  </a:solidFill>
                  <a:latin typeface="Calibri" pitchFamily="34" charset="0"/>
                </a:rPr>
                <a:t>COMA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s-ES" sz="2800" b="1" dirty="0">
                  <a:solidFill>
                    <a:srgbClr val="000000"/>
                  </a:solidFill>
                  <a:latin typeface="Calibri" pitchFamily="34" charset="0"/>
                </a:rPr>
                <a:t>MUERTE</a:t>
              </a:r>
              <a:endParaRPr lang="es-ES" sz="3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636" name="AutoShape 31"/>
            <p:cNvSpPr>
              <a:spLocks noChangeArrowheads="1"/>
            </p:cNvSpPr>
            <p:nvPr/>
          </p:nvSpPr>
          <p:spPr bwMode="auto">
            <a:xfrm>
              <a:off x="6770" y="2487"/>
              <a:ext cx="349" cy="917"/>
            </a:xfrm>
            <a:prstGeom prst="downArrow">
              <a:avLst>
                <a:gd name="adj1" fmla="val 50000"/>
                <a:gd name="adj2" fmla="val 65688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  <p:sp>
          <p:nvSpPr>
            <p:cNvPr id="26637" name="AutoShape 32"/>
            <p:cNvSpPr>
              <a:spLocks noChangeArrowheads="1"/>
            </p:cNvSpPr>
            <p:nvPr/>
          </p:nvSpPr>
          <p:spPr bwMode="auto">
            <a:xfrm>
              <a:off x="11504" y="5133"/>
              <a:ext cx="349" cy="917"/>
            </a:xfrm>
            <a:prstGeom prst="downArrow">
              <a:avLst>
                <a:gd name="adj1" fmla="val 50000"/>
                <a:gd name="adj2" fmla="val 65688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  <p:sp>
          <p:nvSpPr>
            <p:cNvPr id="26638" name="AutoShape 33"/>
            <p:cNvSpPr>
              <a:spLocks noChangeArrowheads="1"/>
            </p:cNvSpPr>
            <p:nvPr/>
          </p:nvSpPr>
          <p:spPr bwMode="auto">
            <a:xfrm>
              <a:off x="6901" y="5133"/>
              <a:ext cx="349" cy="917"/>
            </a:xfrm>
            <a:prstGeom prst="downArrow">
              <a:avLst>
                <a:gd name="adj1" fmla="val 50000"/>
                <a:gd name="adj2" fmla="val 65688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  <p:sp>
          <p:nvSpPr>
            <p:cNvPr id="26639" name="AutoShape 34"/>
            <p:cNvSpPr>
              <a:spLocks noChangeArrowheads="1"/>
            </p:cNvSpPr>
            <p:nvPr/>
          </p:nvSpPr>
          <p:spPr bwMode="auto">
            <a:xfrm>
              <a:off x="1836" y="5133"/>
              <a:ext cx="349" cy="917"/>
            </a:xfrm>
            <a:prstGeom prst="downArrow">
              <a:avLst>
                <a:gd name="adj1" fmla="val 50000"/>
                <a:gd name="adj2" fmla="val 65688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  <p:sp>
          <p:nvSpPr>
            <p:cNvPr id="26640" name="AutoShape 35"/>
            <p:cNvSpPr>
              <a:spLocks noChangeArrowheads="1"/>
            </p:cNvSpPr>
            <p:nvPr/>
          </p:nvSpPr>
          <p:spPr bwMode="auto">
            <a:xfrm rot="3152507">
              <a:off x="10158" y="8223"/>
              <a:ext cx="370" cy="1381"/>
            </a:xfrm>
            <a:prstGeom prst="downArrow">
              <a:avLst>
                <a:gd name="adj1" fmla="val 50000"/>
                <a:gd name="adj2" fmla="val 93311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  <p:sp>
          <p:nvSpPr>
            <p:cNvPr id="26641" name="AutoShape 36"/>
            <p:cNvSpPr>
              <a:spLocks noChangeArrowheads="1"/>
            </p:cNvSpPr>
            <p:nvPr/>
          </p:nvSpPr>
          <p:spPr bwMode="auto">
            <a:xfrm rot="-3948235">
              <a:off x="3710" y="7999"/>
              <a:ext cx="490" cy="1381"/>
            </a:xfrm>
            <a:prstGeom prst="downArrow">
              <a:avLst>
                <a:gd name="adj1" fmla="val 50000"/>
                <a:gd name="adj2" fmla="val 70459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  <p:sp>
          <p:nvSpPr>
            <p:cNvPr id="26642" name="AutoShape 37"/>
            <p:cNvSpPr>
              <a:spLocks noChangeArrowheads="1"/>
            </p:cNvSpPr>
            <p:nvPr/>
          </p:nvSpPr>
          <p:spPr bwMode="auto">
            <a:xfrm>
              <a:off x="7119" y="7710"/>
              <a:ext cx="436" cy="467"/>
            </a:xfrm>
            <a:prstGeom prst="downArrow">
              <a:avLst>
                <a:gd name="adj1" fmla="val 50000"/>
                <a:gd name="adj2" fmla="val 26778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  <p:sp>
          <p:nvSpPr>
            <p:cNvPr id="26643" name="AutoShape 38"/>
            <p:cNvSpPr>
              <a:spLocks noChangeArrowheads="1"/>
            </p:cNvSpPr>
            <p:nvPr/>
          </p:nvSpPr>
          <p:spPr bwMode="auto">
            <a:xfrm>
              <a:off x="7119" y="10058"/>
              <a:ext cx="436" cy="467"/>
            </a:xfrm>
            <a:prstGeom prst="downArrow">
              <a:avLst>
                <a:gd name="adj1" fmla="val 50000"/>
                <a:gd name="adj2" fmla="val 26778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  <p:cxnSp>
          <p:nvCxnSpPr>
            <p:cNvPr id="26644" name="AutoShape 39"/>
            <p:cNvCxnSpPr>
              <a:cxnSpLocks noChangeShapeType="1"/>
            </p:cNvCxnSpPr>
            <p:nvPr/>
          </p:nvCxnSpPr>
          <p:spPr bwMode="auto">
            <a:xfrm flipH="1">
              <a:off x="4769" y="7537"/>
              <a:ext cx="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5" name="AutoShape 40"/>
            <p:cNvSpPr>
              <a:spLocks noChangeArrowheads="1"/>
            </p:cNvSpPr>
            <p:nvPr/>
          </p:nvSpPr>
          <p:spPr bwMode="auto">
            <a:xfrm rot="-2766542">
              <a:off x="10221" y="2069"/>
              <a:ext cx="411" cy="917"/>
            </a:xfrm>
            <a:prstGeom prst="downArrow">
              <a:avLst>
                <a:gd name="adj1" fmla="val 50000"/>
                <a:gd name="adj2" fmla="val 55779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  <p:sp>
          <p:nvSpPr>
            <p:cNvPr id="26646" name="AutoShape 41"/>
            <p:cNvSpPr>
              <a:spLocks noChangeArrowheads="1"/>
            </p:cNvSpPr>
            <p:nvPr/>
          </p:nvSpPr>
          <p:spPr bwMode="auto">
            <a:xfrm rot="1865533">
              <a:off x="3470" y="2196"/>
              <a:ext cx="354" cy="917"/>
            </a:xfrm>
            <a:prstGeom prst="downArrow">
              <a:avLst>
                <a:gd name="adj1" fmla="val 50000"/>
                <a:gd name="adj2" fmla="val 64760"/>
              </a:avLst>
            </a:prstGeom>
            <a:solidFill>
              <a:srgbClr val="FFFF99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sz="2800" b="1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gray">
          <a:xfrm>
            <a:off x="2847974" y="2087563"/>
            <a:ext cx="6044505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2502096" y="3474244"/>
            <a:ext cx="6380259" cy="132715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gray">
          <a:xfrm>
            <a:off x="1234673" y="1616075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6627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gray">
          <a:xfrm>
            <a:off x="634598" y="2997200"/>
            <a:ext cx="2438400" cy="1785938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hlink">
                  <a:gamma/>
                  <a:shade val="56078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gray">
          <a:xfrm>
            <a:off x="1907704" y="4856163"/>
            <a:ext cx="6984774" cy="13160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gray">
          <a:xfrm>
            <a:off x="53573" y="4386263"/>
            <a:ext cx="2438400" cy="1785937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905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gray">
          <a:xfrm>
            <a:off x="2012045" y="5078940"/>
            <a:ext cx="6776092" cy="74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s-ES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En el déficit insulínico se producen adaptaciones metabólicas similares a las del ayuno prolongado.</a:t>
            </a:r>
            <a:endParaRPr lang="es-E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gray">
          <a:xfrm>
            <a:off x="3207576" y="2139285"/>
            <a:ext cx="5828919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s-E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Durante el ejercicio físico la demanda energética crece y el organismo responde activando las vías que aportan ATP tanto en condiciones anaeróbicas como aeróbicas.</a:t>
            </a:r>
            <a:endParaRPr 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gray">
          <a:xfrm>
            <a:off x="2585915" y="3550375"/>
            <a:ext cx="6380259" cy="128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s-E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Durante el ayuno prolongado se utilizan las reservas energéticas de glúcidos y lípidos. En la última etapa, la degradación de las proteínas provoca afectaciones severas ya que estos compuestos no se almacenan.</a:t>
            </a:r>
            <a:endParaRPr lang="es-E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129275" y="1344133"/>
            <a:ext cx="669759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Para las adaptaciones en el ejercicio físico</a:t>
            </a:r>
            <a:r>
              <a:rPr lang="es-ES" sz="2400" b="1" dirty="0" smtClean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es-ES_tradnl" sz="2400" b="1" dirty="0" smtClean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Estudie </a:t>
            </a:r>
            <a:r>
              <a:rPr lang="es-ES_tradnl" sz="24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metabolismo del tejido muscular en </a:t>
            </a:r>
            <a:r>
              <a:rPr lang="es-ES_tradnl" sz="2400" b="1" dirty="0" smtClean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reposo.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</a:pPr>
            <a:r>
              <a:rPr lang="es-ES_tradnl" sz="2400" b="1" dirty="0" smtClean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Especifique </a:t>
            </a:r>
            <a:r>
              <a:rPr lang="es-ES_tradnl" sz="24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las adaptaciones durante el ejercicio anaeróbico y aeróbico.</a:t>
            </a:r>
            <a:endParaRPr lang="es-ES" sz="2400" b="1" dirty="0">
              <a:solidFill>
                <a:srgbClr val="333333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68303" y="268074"/>
            <a:ext cx="58324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3600" b="1" dirty="0">
                <a:solidFill>
                  <a:srgbClr val="FFFFFF"/>
                </a:solidFill>
              </a:rPr>
              <a:t>Estudio </a:t>
            </a:r>
            <a:r>
              <a:rPr lang="es-ES" sz="3600" b="1" dirty="0" smtClean="0">
                <a:solidFill>
                  <a:srgbClr val="FFFFFF"/>
                </a:solidFill>
              </a:rPr>
              <a:t>Independiente:</a:t>
            </a:r>
            <a:endParaRPr lang="es-ES" sz="3600" b="1" dirty="0">
              <a:solidFill>
                <a:srgbClr val="FFFFFF"/>
              </a:solidFill>
            </a:endParaRPr>
          </a:p>
        </p:txBody>
      </p:sp>
      <p:sp>
        <p:nvSpPr>
          <p:cNvPr id="83" name="82 CuadroTexto"/>
          <p:cNvSpPr txBox="1">
            <a:spLocks noChangeArrowheads="1"/>
          </p:cNvSpPr>
          <p:nvPr/>
        </p:nvSpPr>
        <p:spPr bwMode="auto">
          <a:xfrm>
            <a:off x="231359" y="4083345"/>
            <a:ext cx="83962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Para las adaptaciones en el ayuno prolongado: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Describas </a:t>
            </a:r>
            <a:r>
              <a:rPr lang="es-ES" sz="2400" b="1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las reservar energéticas del ser humano. Precise las adaptaciones metabólicas  que ocurren en cada etapa del ayuno.</a:t>
            </a:r>
            <a:endParaRPr lang="es-ES" sz="2400" dirty="0">
              <a:solidFill>
                <a:srgbClr val="333333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83 CuadroTexto"/>
          <p:cNvSpPr txBox="1">
            <a:spLocks noChangeArrowheads="1"/>
          </p:cNvSpPr>
          <p:nvPr/>
        </p:nvSpPr>
        <p:spPr bwMode="auto">
          <a:xfrm>
            <a:off x="288415" y="5653005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333333"/>
                </a:solidFill>
                <a:latin typeface="+mn-lt"/>
                <a:cs typeface="Times New Roman" panose="02020603050405020304" pitchFamily="18" charset="0"/>
              </a:rPr>
              <a:t> Compare las adaptaciones metabólicas durante </a:t>
            </a:r>
            <a:r>
              <a:rPr lang="es-ES" sz="2400" b="1" dirty="0" smtClean="0">
                <a:solidFill>
                  <a:srgbClr val="333333"/>
                </a:solidFill>
                <a:latin typeface="+mn-lt"/>
                <a:cs typeface="Times New Roman" panose="02020603050405020304" pitchFamily="18" charset="0"/>
              </a:rPr>
              <a:t>el ayuno </a:t>
            </a:r>
            <a:r>
              <a:rPr lang="es-ES" sz="2400" b="1" dirty="0">
                <a:solidFill>
                  <a:srgbClr val="333333"/>
                </a:solidFill>
                <a:latin typeface="+mn-lt"/>
                <a:cs typeface="Times New Roman" panose="02020603050405020304" pitchFamily="18" charset="0"/>
              </a:rPr>
              <a:t>prolongado  y por el déficit insulínico.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866" y="1354542"/>
            <a:ext cx="2221864" cy="2728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45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83" grpId="0"/>
      <p:bldP spid="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OBJETIVOS: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8363272" cy="4536504"/>
          </a:xfrm>
        </p:spPr>
        <p:txBody>
          <a:bodyPr/>
          <a:lstStyle/>
          <a:p>
            <a:pPr algn="just"/>
            <a:r>
              <a:rPr lang="es-ES_tradnl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Comparar las características metabólicas del músculo en reposo y en ejercicio.</a:t>
            </a:r>
          </a:p>
          <a:p>
            <a:r>
              <a:rPr lang="es-ES_tradnl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Identificar las adaptaciones metabólicas que ocurren durante el ayuno de larga duración.</a:t>
            </a:r>
            <a:endParaRPr lang="es-ES" sz="2800" b="1" dirty="0" smtClean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_tradnl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Comparar las adaptaciones metabólicas del ayuno y de la deficiencia de acción insulínica.</a:t>
            </a:r>
            <a:endParaRPr lang="es-ES_tradnl" sz="4400" b="1" dirty="0" smtClean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91680" y="397578"/>
            <a:ext cx="3505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sz="4000" b="1" dirty="0">
                <a:solidFill>
                  <a:srgbClr val="FFFFFF"/>
                </a:solidFill>
              </a:rPr>
              <a:t>Bibliografía</a:t>
            </a:r>
          </a:p>
        </p:txBody>
      </p:sp>
      <p:pic>
        <p:nvPicPr>
          <p:cNvPr id="29699" name="Picture 5" descr="BD0509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3670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7881" y="1340768"/>
            <a:ext cx="6632798" cy="3781425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M</a:t>
            </a:r>
            <a:r>
              <a:rPr lang="es-ES" b="1" dirty="0" smtClean="0">
                <a:solidFill>
                  <a:schemeClr val="bg1"/>
                </a:solidFill>
              </a:rPr>
              <a:t>etabolismo y Nutrición: Capítulo 15.</a:t>
            </a:r>
          </a:p>
          <a:p>
            <a:pPr marL="0" indent="0" eaLnBrk="1" hangingPunct="1">
              <a:buClr>
                <a:schemeClr val="bg1"/>
              </a:buClr>
              <a:buNone/>
            </a:pPr>
            <a:r>
              <a:rPr lang="es-ES_tradnl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s-ES_tradnl" b="1" dirty="0" smtClean="0">
                <a:solidFill>
                  <a:schemeClr val="bg1"/>
                </a:solidFill>
              </a:rPr>
              <a:t>Bioquímica Humana: </a:t>
            </a:r>
          </a:p>
          <a:p>
            <a:pPr eaLnBrk="1" hangingPunct="1">
              <a:buFontTx/>
              <a:buNone/>
            </a:pPr>
            <a:r>
              <a:rPr lang="es-ES_tradnl" b="1" dirty="0" smtClean="0">
                <a:solidFill>
                  <a:schemeClr val="bg1"/>
                </a:solidFill>
              </a:rPr>
              <a:t>   Capítulo 12. </a:t>
            </a:r>
          </a:p>
          <a:p>
            <a:pPr eaLnBrk="1" hangingPunct="1">
              <a:buFontTx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s-ES" b="1" dirty="0" smtClean="0">
                <a:solidFill>
                  <a:schemeClr val="bg1"/>
                </a:solidFill>
              </a:rPr>
              <a:t>  Bioquímica Médica, Tomo III: 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es-ES" b="1" dirty="0" smtClean="0">
                <a:solidFill>
                  <a:schemeClr val="bg1"/>
                </a:solidFill>
              </a:rPr>
              <a:t>	Capítulo  62.</a:t>
            </a:r>
          </a:p>
          <a:p>
            <a:pPr eaLnBrk="1" hangingPunct="1">
              <a:buFontTx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s-ES_tradnl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0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La </a:t>
            </a:r>
            <a:r>
              <a:rPr lang="en-US" sz="4000" dirty="0" err="1" smtClean="0"/>
              <a:t>adaptación</a:t>
            </a:r>
            <a:r>
              <a:rPr lang="en-US" sz="4000" dirty="0" smtClean="0"/>
              <a:t> </a:t>
            </a:r>
            <a:r>
              <a:rPr lang="en-US" sz="4000" dirty="0" err="1" smtClean="0"/>
              <a:t>metabólica</a:t>
            </a:r>
            <a:endParaRPr lang="en-US" sz="4000" dirty="0"/>
          </a:p>
        </p:txBody>
      </p:sp>
      <p:grpSp>
        <p:nvGrpSpPr>
          <p:cNvPr id="2" name="Grupo 1"/>
          <p:cNvGrpSpPr/>
          <p:nvPr/>
        </p:nvGrpSpPr>
        <p:grpSpPr>
          <a:xfrm>
            <a:off x="457200" y="4510380"/>
            <a:ext cx="2857500" cy="1510908"/>
            <a:chOff x="476503" y="3873741"/>
            <a:chExt cx="2857500" cy="466725"/>
          </a:xfrm>
        </p:grpSpPr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476503" y="3873741"/>
              <a:ext cx="2857500" cy="466725"/>
              <a:chOff x="752" y="1413"/>
              <a:chExt cx="1321" cy="294"/>
            </a:xfrm>
          </p:grpSpPr>
          <p:sp>
            <p:nvSpPr>
              <p:cNvPr id="9222" name="AutoShape 6"/>
              <p:cNvSpPr>
                <a:spLocks noChangeArrowheads="1"/>
              </p:cNvSpPr>
              <p:nvPr/>
            </p:nvSpPr>
            <p:spPr bwMode="gray">
              <a:xfrm>
                <a:off x="752" y="1413"/>
                <a:ext cx="1321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79216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7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659A1E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223" name="AutoShape 7"/>
              <p:cNvSpPr>
                <a:spLocks noChangeArrowheads="1"/>
              </p:cNvSpPr>
              <p:nvPr/>
            </p:nvSpPr>
            <p:spPr bwMode="gray">
              <a:xfrm flipH="1">
                <a:off x="2007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224" name="AutoShape 8"/>
              <p:cNvSpPr>
                <a:spLocks noChangeArrowheads="1"/>
              </p:cNvSpPr>
              <p:nvPr/>
            </p:nvSpPr>
            <p:spPr bwMode="gray">
              <a:xfrm>
                <a:off x="766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9230" name="Text Box 18"/>
            <p:cNvSpPr txBox="1">
              <a:spLocks noChangeArrowheads="1"/>
            </p:cNvSpPr>
            <p:nvPr/>
          </p:nvSpPr>
          <p:spPr bwMode="white">
            <a:xfrm>
              <a:off x="644701" y="3956564"/>
              <a:ext cx="2575658" cy="29472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8F8F8"/>
                  </a:solidFill>
                  <a:cs typeface="Arial" panose="020B0604020202020204" pitchFamily="34" charset="0"/>
                </a:rPr>
                <a:t>SISTEMA ENDOCRINO</a:t>
              </a:r>
              <a:endParaRPr lang="en-US" sz="2800" b="1" dirty="0">
                <a:solidFill>
                  <a:srgbClr val="F8F8F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693353" y="4505239"/>
            <a:ext cx="2857500" cy="1510909"/>
            <a:chOff x="5392738" y="2393950"/>
            <a:chExt cx="2857500" cy="466725"/>
          </a:xfrm>
        </p:grpSpPr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5392738" y="2393950"/>
              <a:ext cx="2857500" cy="466725"/>
              <a:chOff x="3623" y="1413"/>
              <a:chExt cx="1321" cy="294"/>
            </a:xfrm>
          </p:grpSpPr>
          <p:sp>
            <p:nvSpPr>
              <p:cNvPr id="9226" name="AutoShape 10"/>
              <p:cNvSpPr>
                <a:spLocks noChangeArrowheads="1"/>
              </p:cNvSpPr>
              <p:nvPr/>
            </p:nvSpPr>
            <p:spPr bwMode="gray">
              <a:xfrm>
                <a:off x="3623" y="1413"/>
                <a:ext cx="1321" cy="29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8902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89020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227" name="AutoShape 11"/>
              <p:cNvSpPr>
                <a:spLocks noChangeArrowheads="1"/>
              </p:cNvSpPr>
              <p:nvPr/>
            </p:nvSpPr>
            <p:spPr bwMode="gray">
              <a:xfrm flipH="1">
                <a:off x="4878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228" name="AutoShape 12"/>
              <p:cNvSpPr>
                <a:spLocks noChangeArrowheads="1"/>
              </p:cNvSpPr>
              <p:nvPr/>
            </p:nvSpPr>
            <p:spPr bwMode="gray">
              <a:xfrm>
                <a:off x="3637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9231" name="Text Box 18"/>
            <p:cNvSpPr txBox="1">
              <a:spLocks noChangeArrowheads="1"/>
            </p:cNvSpPr>
            <p:nvPr/>
          </p:nvSpPr>
          <p:spPr bwMode="white">
            <a:xfrm>
              <a:off x="5713413" y="2473325"/>
              <a:ext cx="2238375" cy="29472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8F8F8"/>
                  </a:solidFill>
                  <a:cs typeface="Arial" panose="020B0604020202020204" pitchFamily="34" charset="0"/>
                </a:rPr>
                <a:t>SISTEMA NERVIOSO</a:t>
              </a:r>
              <a:endParaRPr lang="en-US" sz="2800" b="1" dirty="0">
                <a:solidFill>
                  <a:srgbClr val="F8F8F8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232" name="AutoShape 16"/>
          <p:cNvSpPr>
            <a:spLocks noChangeArrowheads="1"/>
          </p:cNvSpPr>
          <p:nvPr/>
        </p:nvSpPr>
        <p:spPr bwMode="blackGray">
          <a:xfrm rot="10806395" flipH="1" flipV="1">
            <a:off x="3844052" y="4654316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gray">
          <a:xfrm>
            <a:off x="569575" y="3136828"/>
            <a:ext cx="82254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s-ES" sz="2400" dirty="0" smtClean="0">
                <a:solidFill>
                  <a:srgbClr val="1C1C1C"/>
                </a:solidFill>
                <a:cs typeface="Arial" panose="020B0604020202020204" pitchFamily="34" charset="0"/>
              </a:rPr>
              <a:t>Los dos grades sistemas que controlan la actividad corporal, el endocrino y el nervioso, tienen una participación destacada en los procesos de adaptación. </a:t>
            </a:r>
          </a:p>
        </p:txBody>
      </p:sp>
      <p:sp>
        <p:nvSpPr>
          <p:cNvPr id="9250" name="AutoShape 34"/>
          <p:cNvSpPr>
            <a:spLocks noChangeArrowheads="1"/>
          </p:cNvSpPr>
          <p:nvPr/>
        </p:nvSpPr>
        <p:spPr bwMode="blackGray">
          <a:xfrm rot="10793605" flipV="1">
            <a:off x="3812302" y="5259153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51" name="Text Box 9"/>
          <p:cNvSpPr txBox="1">
            <a:spLocks noChangeArrowheads="1"/>
          </p:cNvSpPr>
          <p:nvPr/>
        </p:nvSpPr>
        <p:spPr bwMode="gray">
          <a:xfrm>
            <a:off x="567682" y="1363445"/>
            <a:ext cx="8227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es-E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La adaptación es un proceso complejo que lleva al reordenamiento y control de las diferentes vías metabólicas, </a:t>
            </a:r>
            <a:r>
              <a:rPr lang="es-ES" sz="2400" dirty="0" smtClean="0">
                <a:solidFill>
                  <a:srgbClr val="1C1C1C"/>
                </a:solidFill>
                <a:cs typeface="Arial" panose="020B0604020202020204" pitchFamily="34" charset="0"/>
              </a:rPr>
              <a:t>pues de no existir estos mecanismos la adaptación  no sería posible.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  <p:bldP spid="9236" grpId="0"/>
      <p:bldP spid="9250" grpId="0" animBg="1"/>
      <p:bldP spid="9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1880" y="3789040"/>
            <a:ext cx="4843264" cy="1800200"/>
          </a:xfrm>
        </p:spPr>
        <p:txBody>
          <a:bodyPr/>
          <a:lstStyle/>
          <a:p>
            <a:r>
              <a:rPr lang="en-US" sz="5400" dirty="0" smtClean="0">
                <a:solidFill>
                  <a:srgbClr val="00B050"/>
                </a:solidFill>
              </a:rPr>
              <a:t>EJERCICIO FÍSICO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4"/>
          <p:cNvSpPr>
            <a:spLocks noChangeArrowheads="1"/>
          </p:cNvSpPr>
          <p:nvPr/>
        </p:nvSpPr>
        <p:spPr bwMode="gray">
          <a:xfrm>
            <a:off x="2054188" y="1230947"/>
            <a:ext cx="6483424" cy="5112568"/>
          </a:xfrm>
          <a:prstGeom prst="ellipse">
            <a:avLst/>
          </a:prstGeom>
          <a:gradFill flip="none" rotWithShape="1">
            <a:gsLst>
              <a:gs pos="44000">
                <a:srgbClr val="DDDDDD"/>
              </a:gs>
              <a:gs pos="6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127000">
              <a:srgbClr val="FFFFFF"/>
            </a:glow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Músculo en reposo</a:t>
            </a:r>
            <a:endParaRPr lang="es-ES" dirty="0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92467" y="4107578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rgbClr val="333333"/>
                </a:solidFill>
              </a:rPr>
              <a:t>Glucosa</a:t>
            </a:r>
          </a:p>
        </p:txBody>
      </p:sp>
      <p:cxnSp>
        <p:nvCxnSpPr>
          <p:cNvPr id="6" name="6 Conector recto de flecha"/>
          <p:cNvCxnSpPr/>
          <p:nvPr/>
        </p:nvCxnSpPr>
        <p:spPr>
          <a:xfrm flipV="1">
            <a:off x="1656569" y="4370756"/>
            <a:ext cx="11430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2790893" y="4107578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rgbClr val="333333"/>
                </a:solidFill>
              </a:rPr>
              <a:t>Glucosa</a:t>
            </a:r>
          </a:p>
        </p:txBody>
      </p:sp>
      <p:cxnSp>
        <p:nvCxnSpPr>
          <p:cNvPr id="8" name="12 Conector recto de flecha"/>
          <p:cNvCxnSpPr/>
          <p:nvPr/>
        </p:nvCxnSpPr>
        <p:spPr>
          <a:xfrm rot="5400000" flipH="1" flipV="1">
            <a:off x="2895600" y="3785644"/>
            <a:ext cx="762000" cy="317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3 CuadroTexto"/>
          <p:cNvSpPr txBox="1">
            <a:spLocks noChangeArrowheads="1"/>
          </p:cNvSpPr>
          <p:nvPr/>
        </p:nvSpPr>
        <p:spPr bwMode="auto">
          <a:xfrm>
            <a:off x="2407681" y="2895830"/>
            <a:ext cx="1789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rgbClr val="333333"/>
                </a:solidFill>
              </a:rPr>
              <a:t>Glucógeno</a:t>
            </a: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4251324" y="1426503"/>
            <a:ext cx="198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Ácidos grasos</a:t>
            </a:r>
          </a:p>
        </p:txBody>
      </p:sp>
      <p:cxnSp>
        <p:nvCxnSpPr>
          <p:cNvPr id="11" name="16 Conector recto de flecha"/>
          <p:cNvCxnSpPr/>
          <p:nvPr/>
        </p:nvCxnSpPr>
        <p:spPr>
          <a:xfrm rot="5400000">
            <a:off x="5296694" y="2247106"/>
            <a:ext cx="6858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7 CuadroTexto"/>
          <p:cNvSpPr txBox="1">
            <a:spLocks noChangeArrowheads="1"/>
          </p:cNvSpPr>
          <p:nvPr/>
        </p:nvSpPr>
        <p:spPr bwMode="auto">
          <a:xfrm>
            <a:off x="5715000" y="19050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sz="2400" b="1">
                <a:solidFill>
                  <a:srgbClr val="333333"/>
                </a:solidFill>
              </a:rPr>
              <a:t>β</a:t>
            </a:r>
            <a:r>
              <a:rPr lang="es-ES" sz="2400" b="1">
                <a:solidFill>
                  <a:srgbClr val="333333"/>
                </a:solidFill>
              </a:rPr>
              <a:t> Oxidación</a:t>
            </a:r>
          </a:p>
        </p:txBody>
      </p:sp>
      <p:sp>
        <p:nvSpPr>
          <p:cNvPr id="13" name="18 CuadroTexto"/>
          <p:cNvSpPr txBox="1">
            <a:spLocks noChangeArrowheads="1"/>
          </p:cNvSpPr>
          <p:nvPr/>
        </p:nvSpPr>
        <p:spPr bwMode="auto">
          <a:xfrm>
            <a:off x="4343400" y="2514600"/>
            <a:ext cx="372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Acetil CoA </a:t>
            </a:r>
            <a:r>
              <a:rPr lang="es-ES" sz="20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NADH + FADH</a:t>
            </a:r>
            <a:r>
              <a:rPr lang="es-ES" sz="2000" b="1" baseline="-25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20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20 CuadroTexto"/>
          <p:cNvSpPr txBox="1">
            <a:spLocks noChangeArrowheads="1"/>
          </p:cNvSpPr>
          <p:nvPr/>
        </p:nvSpPr>
        <p:spPr bwMode="auto">
          <a:xfrm>
            <a:off x="5851525" y="3581400"/>
            <a:ext cx="77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rgbClr val="333333"/>
                </a:solidFill>
              </a:rPr>
              <a:t>ATP</a:t>
            </a:r>
          </a:p>
        </p:txBody>
      </p:sp>
      <p:sp>
        <p:nvSpPr>
          <p:cNvPr id="15" name="21 CuadroTexto"/>
          <p:cNvSpPr txBox="1">
            <a:spLocks noChangeArrowheads="1"/>
          </p:cNvSpPr>
          <p:nvPr/>
        </p:nvSpPr>
        <p:spPr bwMode="auto">
          <a:xfrm>
            <a:off x="7071519" y="1171884"/>
            <a:ext cx="198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Ácidos grasos</a:t>
            </a:r>
          </a:p>
        </p:txBody>
      </p:sp>
      <p:cxnSp>
        <p:nvCxnSpPr>
          <p:cNvPr id="16" name="23 Conector recto de flecha"/>
          <p:cNvCxnSpPr/>
          <p:nvPr/>
        </p:nvCxnSpPr>
        <p:spPr>
          <a:xfrm flipH="1">
            <a:off x="6161763" y="1509361"/>
            <a:ext cx="909756" cy="21942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5 CuadroTexto"/>
          <p:cNvSpPr txBox="1">
            <a:spLocks noChangeArrowheads="1"/>
          </p:cNvSpPr>
          <p:nvPr/>
        </p:nvSpPr>
        <p:spPr bwMode="auto">
          <a:xfrm>
            <a:off x="4725713" y="4406741"/>
            <a:ext cx="251197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Creatina  +  ATP</a:t>
            </a:r>
            <a:endParaRPr lang="es-ES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27 Conector recto de flecha"/>
          <p:cNvCxnSpPr/>
          <p:nvPr/>
        </p:nvCxnSpPr>
        <p:spPr>
          <a:xfrm rot="5400000">
            <a:off x="5219700" y="4965084"/>
            <a:ext cx="838200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8 CuadroTexto"/>
          <p:cNvSpPr txBox="1">
            <a:spLocks noChangeArrowheads="1"/>
          </p:cNvSpPr>
          <p:nvPr/>
        </p:nvSpPr>
        <p:spPr bwMode="auto">
          <a:xfrm>
            <a:off x="3695700" y="5676179"/>
            <a:ext cx="3191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2400" b="1" dirty="0" err="1" smtClean="0">
                <a:solidFill>
                  <a:srgbClr val="333333"/>
                </a:solidFill>
              </a:rPr>
              <a:t>Fosfocreatina</a:t>
            </a:r>
            <a:r>
              <a:rPr lang="es-ES" sz="2400" b="1" dirty="0" smtClean="0">
                <a:solidFill>
                  <a:srgbClr val="333333"/>
                </a:solidFill>
              </a:rPr>
              <a:t> + ADP</a:t>
            </a:r>
            <a:endParaRPr lang="es-ES" sz="2400" b="1" dirty="0">
              <a:solidFill>
                <a:srgbClr val="333333"/>
              </a:solidFill>
            </a:endParaRPr>
          </a:p>
        </p:txBody>
      </p:sp>
      <p:sp>
        <p:nvSpPr>
          <p:cNvPr id="20" name="24 Flecha izquierda, derecha y arriba"/>
          <p:cNvSpPr/>
          <p:nvPr/>
        </p:nvSpPr>
        <p:spPr>
          <a:xfrm rot="10800000">
            <a:off x="4648200" y="2867025"/>
            <a:ext cx="3124200" cy="714375"/>
          </a:xfrm>
          <a:prstGeom prst="leftRigh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333333"/>
              </a:solidFill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 bwMode="gray">
          <a:xfrm>
            <a:off x="5793570" y="5149624"/>
            <a:ext cx="1477601" cy="3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sz="2000" b="1" dirty="0" smtClean="0"/>
              <a:t>Creatina K</a:t>
            </a:r>
            <a:endParaRPr lang="es-ES" sz="2000" b="1" dirty="0"/>
          </a:p>
        </p:txBody>
      </p:sp>
      <p:cxnSp>
        <p:nvCxnSpPr>
          <p:cNvPr id="26" name="27 Conector recto de flecha"/>
          <p:cNvCxnSpPr/>
          <p:nvPr/>
        </p:nvCxnSpPr>
        <p:spPr>
          <a:xfrm flipV="1">
            <a:off x="5053168" y="4833902"/>
            <a:ext cx="740402" cy="79576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9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7" grpId="0" animBg="1"/>
      <p:bldP spid="19" grpId="0"/>
      <p:bldP spid="20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923112" cy="868363"/>
          </a:xfrm>
        </p:spPr>
        <p:txBody>
          <a:bodyPr/>
          <a:lstStyle/>
          <a:p>
            <a:r>
              <a:rPr lang="es-ES" dirty="0" smtClean="0"/>
              <a:t>La contracción muscular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3521" y="1068395"/>
            <a:ext cx="3725052" cy="478138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Impulso Nervioso</a:t>
            </a:r>
            <a:endParaRPr lang="es-ES" b="1" dirty="0"/>
          </a:p>
        </p:txBody>
      </p:sp>
      <p:pic>
        <p:nvPicPr>
          <p:cNvPr id="4" name="Picture 4" descr="D:\Mis documentos\Documentos disco E\Acetatos MIR\foto_alimentacion_bici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95" y="1156554"/>
            <a:ext cx="4965154" cy="508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 bwMode="gray">
          <a:xfrm>
            <a:off x="2429899" y="1961567"/>
            <a:ext cx="2875148" cy="5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dirty="0" smtClean="0"/>
              <a:t>Catecolaminas 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 bwMode="gray">
          <a:xfrm>
            <a:off x="125487" y="4032132"/>
            <a:ext cx="2790329" cy="55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sz="2800" b="1" dirty="0" smtClean="0"/>
              <a:t>Glucogenólisis </a:t>
            </a:r>
            <a:endParaRPr lang="es-ES" sz="2800" b="1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 bwMode="gray">
          <a:xfrm>
            <a:off x="183933" y="2870618"/>
            <a:ext cx="2103175" cy="8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sz="2400" b="1" dirty="0" smtClean="0"/>
              <a:t>Proteína Quinasa A</a:t>
            </a:r>
            <a:endParaRPr lang="es-ES" sz="2400" b="1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 bwMode="gray">
          <a:xfrm>
            <a:off x="328700" y="5033373"/>
            <a:ext cx="2101199" cy="5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sz="2800" b="1" dirty="0" smtClean="0"/>
              <a:t>Glucólisis </a:t>
            </a:r>
            <a:endParaRPr lang="es-ES" sz="2800" b="1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gray">
          <a:xfrm>
            <a:off x="731464" y="5879234"/>
            <a:ext cx="1008112" cy="5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b="1" dirty="0" smtClean="0">
                <a:solidFill>
                  <a:srgbClr val="C00000"/>
                </a:solidFill>
              </a:rPr>
              <a:t>ATP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 bwMode="gray">
          <a:xfrm>
            <a:off x="5652120" y="1246901"/>
            <a:ext cx="3369484" cy="5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sz="2800" b="1" dirty="0" smtClean="0">
                <a:solidFill>
                  <a:srgbClr val="FF9900"/>
                </a:solidFill>
              </a:rPr>
              <a:t>P- creatina + ADP</a:t>
            </a:r>
            <a:endParaRPr lang="es-ES" sz="2800" b="1" dirty="0">
              <a:solidFill>
                <a:srgbClr val="FF9900"/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gray">
          <a:xfrm>
            <a:off x="5652120" y="2231270"/>
            <a:ext cx="2311604" cy="49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sz="2800" b="1" dirty="0" smtClean="0"/>
              <a:t>Creatinina +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gray">
          <a:xfrm>
            <a:off x="7181571" y="1805476"/>
            <a:ext cx="1477601" cy="3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sz="2000" b="1" dirty="0" smtClean="0"/>
              <a:t>Creatina K</a:t>
            </a:r>
            <a:endParaRPr lang="es-ES" sz="2000" b="1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 bwMode="gray">
          <a:xfrm>
            <a:off x="4024494" y="3748436"/>
            <a:ext cx="2419714" cy="60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sz="2800" b="1" dirty="0" smtClean="0"/>
              <a:t>ADP + ADP</a:t>
            </a:r>
            <a:endParaRPr lang="es-ES" sz="2800" b="1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 bwMode="gray">
          <a:xfrm>
            <a:off x="3874402" y="5185602"/>
            <a:ext cx="1430645" cy="57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sz="2800" b="1" dirty="0" smtClean="0"/>
              <a:t>AMP +</a:t>
            </a:r>
            <a:endParaRPr lang="es-ES" sz="2800" b="1" dirty="0">
              <a:solidFill>
                <a:srgbClr val="C00000"/>
              </a:solidFill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419872" y="1546533"/>
            <a:ext cx="0" cy="586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7129721" y="1751457"/>
            <a:ext cx="0" cy="586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1235520" y="5514913"/>
            <a:ext cx="0" cy="412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1235520" y="4517433"/>
            <a:ext cx="0" cy="586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1726436" y="2498201"/>
            <a:ext cx="829340" cy="721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004048" y="4349034"/>
            <a:ext cx="0" cy="7550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 flipV="1">
            <a:off x="2821482" y="4448585"/>
            <a:ext cx="1224136" cy="7939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5088576" y="2493422"/>
            <a:ext cx="533463" cy="778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contenido 2"/>
          <p:cNvSpPr txBox="1">
            <a:spLocks/>
          </p:cNvSpPr>
          <p:nvPr/>
        </p:nvSpPr>
        <p:spPr bwMode="gray">
          <a:xfrm>
            <a:off x="5353371" y="3198612"/>
            <a:ext cx="2458989" cy="53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s-ES" sz="2800" b="1" dirty="0" err="1" smtClean="0"/>
              <a:t>Adenilato</a:t>
            </a:r>
            <a:r>
              <a:rPr lang="es-ES" sz="2800" b="1" dirty="0" smtClean="0"/>
              <a:t> K</a:t>
            </a:r>
            <a:endParaRPr lang="es-ES" sz="2800" b="1" dirty="0"/>
          </a:p>
        </p:txBody>
      </p:sp>
      <p:sp>
        <p:nvSpPr>
          <p:cNvPr id="37" name="Flecha doblada hacia arriba 36"/>
          <p:cNvSpPr/>
          <p:nvPr/>
        </p:nvSpPr>
        <p:spPr>
          <a:xfrm rot="5400000" flipV="1">
            <a:off x="5445586" y="3868578"/>
            <a:ext cx="1341252" cy="988340"/>
          </a:xfrm>
          <a:prstGeom prst="bentUpArrow">
            <a:avLst>
              <a:gd name="adj1" fmla="val 6222"/>
              <a:gd name="adj2" fmla="val 17739"/>
              <a:gd name="adj3" fmla="val 14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Marcador de contenido 2"/>
          <p:cNvSpPr txBox="1">
            <a:spLocks/>
          </p:cNvSpPr>
          <p:nvPr/>
        </p:nvSpPr>
        <p:spPr bwMode="gray">
          <a:xfrm>
            <a:off x="7776660" y="2195546"/>
            <a:ext cx="1008112" cy="49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b="1" dirty="0" smtClean="0">
                <a:solidFill>
                  <a:srgbClr val="C00000"/>
                </a:solidFill>
              </a:rPr>
              <a:t>ATP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0" name="Marcador de contenido 2"/>
          <p:cNvSpPr txBox="1">
            <a:spLocks/>
          </p:cNvSpPr>
          <p:nvPr/>
        </p:nvSpPr>
        <p:spPr bwMode="gray">
          <a:xfrm>
            <a:off x="5016046" y="5152582"/>
            <a:ext cx="1008112" cy="5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S" b="1" dirty="0" smtClean="0">
                <a:solidFill>
                  <a:srgbClr val="C00000"/>
                </a:solidFill>
              </a:rPr>
              <a:t>ATP</a:t>
            </a:r>
            <a:endParaRPr lang="es-ES" b="1" dirty="0">
              <a:solidFill>
                <a:srgbClr val="C00000"/>
              </a:solidFill>
            </a:endParaRPr>
          </a:p>
        </p:txBody>
      </p:sp>
      <p:cxnSp>
        <p:nvCxnSpPr>
          <p:cNvPr id="41" name="Conector recto de flecha 40"/>
          <p:cNvCxnSpPr/>
          <p:nvPr/>
        </p:nvCxnSpPr>
        <p:spPr>
          <a:xfrm>
            <a:off x="1235520" y="3657566"/>
            <a:ext cx="0" cy="586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V="1">
            <a:off x="7020272" y="1729911"/>
            <a:ext cx="0" cy="5792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2" grpId="0"/>
      <p:bldP spid="37" grpId="0" animBg="1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 anaerobio</a:t>
            </a:r>
            <a:endParaRPr lang="es-ES" dirty="0"/>
          </a:p>
        </p:txBody>
      </p:sp>
      <p:pic>
        <p:nvPicPr>
          <p:cNvPr id="4" name="Picture 2" descr="D:\Mis documentos\Documentos disco E\Acetatos MIR\combu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4254"/>
            <a:ext cx="208823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Documents and Settings\Lidia\Escritorio\Ciclo de Co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37" y="4005064"/>
            <a:ext cx="601067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 bwMode="gray">
          <a:xfrm>
            <a:off x="2286457" y="1268760"/>
            <a:ext cx="652939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 smtClean="0">
                <a:solidFill>
                  <a:srgbClr val="333333"/>
                </a:solidFill>
              </a:rPr>
              <a:t> Aumenta la relación AMP/ATP</a:t>
            </a:r>
          </a:p>
          <a:p>
            <a:r>
              <a:rPr lang="es-ES" sz="2800" b="1" dirty="0" smtClean="0">
                <a:solidFill>
                  <a:srgbClr val="333333"/>
                </a:solidFill>
              </a:rPr>
              <a:t>Favorece la expresión de GLUT- 4</a:t>
            </a:r>
          </a:p>
          <a:p>
            <a:r>
              <a:rPr lang="es-ES" sz="2800" b="1" dirty="0" smtClean="0">
                <a:solidFill>
                  <a:srgbClr val="333333"/>
                </a:solidFill>
              </a:rPr>
              <a:t>Activación de HK- II  </a:t>
            </a:r>
            <a:r>
              <a:rPr lang="es-ES" sz="2800" b="1" baseline="-25000" dirty="0" smtClean="0">
                <a:solidFill>
                  <a:srgbClr val="333333"/>
                </a:solidFill>
              </a:rPr>
              <a:t> </a:t>
            </a:r>
          </a:p>
          <a:p>
            <a:r>
              <a:rPr lang="es-ES" sz="2800" b="1" dirty="0" smtClean="0">
                <a:solidFill>
                  <a:srgbClr val="333333"/>
                </a:solidFill>
              </a:rPr>
              <a:t>Disminuye la disponibilidad de O</a:t>
            </a:r>
            <a:r>
              <a:rPr lang="es-ES" sz="2800" b="1" baseline="-25000" dirty="0" smtClean="0">
                <a:solidFill>
                  <a:srgbClr val="333333"/>
                </a:solidFill>
              </a:rPr>
              <a:t>2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355976" y="3410998"/>
            <a:ext cx="0" cy="11881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2">
  <a:themeElements>
    <a:clrScheme name="s2 3">
      <a:dk1>
        <a:srgbClr val="000000"/>
      </a:dk1>
      <a:lt1>
        <a:srgbClr val="FFFFFF"/>
      </a:lt1>
      <a:dk2>
        <a:srgbClr val="C889CD"/>
      </a:dk2>
      <a:lt2>
        <a:srgbClr val="DED9CC"/>
      </a:lt2>
      <a:accent1>
        <a:srgbClr val="72AFD8"/>
      </a:accent1>
      <a:accent2>
        <a:srgbClr val="80CAB1"/>
      </a:accent2>
      <a:accent3>
        <a:srgbClr val="FFFFFF"/>
      </a:accent3>
      <a:accent4>
        <a:srgbClr val="000000"/>
      </a:accent4>
      <a:accent5>
        <a:srgbClr val="BCD4E9"/>
      </a:accent5>
      <a:accent6>
        <a:srgbClr val="73B7A0"/>
      </a:accent6>
      <a:hlink>
        <a:srgbClr val="E1995D"/>
      </a:hlink>
      <a:folHlink>
        <a:srgbClr val="E58790"/>
      </a:folHlink>
    </a:clrScheme>
    <a:fontScheme name="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2 1">
        <a:dk1>
          <a:srgbClr val="000000"/>
        </a:dk1>
        <a:lt1>
          <a:srgbClr val="FFFFFF"/>
        </a:lt1>
        <a:dk2>
          <a:srgbClr val="5EB2B6"/>
        </a:dk2>
        <a:lt2>
          <a:srgbClr val="DED9CC"/>
        </a:lt2>
        <a:accent1>
          <a:srgbClr val="9FD56D"/>
        </a:accent1>
        <a:accent2>
          <a:srgbClr val="F4BC72"/>
        </a:accent2>
        <a:accent3>
          <a:srgbClr val="FFFFFF"/>
        </a:accent3>
        <a:accent4>
          <a:srgbClr val="000000"/>
        </a:accent4>
        <a:accent5>
          <a:srgbClr val="CDE7BA"/>
        </a:accent5>
        <a:accent6>
          <a:srgbClr val="DDAA67"/>
        </a:accent6>
        <a:hlink>
          <a:srgbClr val="F18FAB"/>
        </a:hlink>
        <a:folHlink>
          <a:srgbClr val="84A3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2 2">
        <a:dk1>
          <a:srgbClr val="000000"/>
        </a:dk1>
        <a:lt1>
          <a:srgbClr val="FFFFFF"/>
        </a:lt1>
        <a:dk2>
          <a:srgbClr val="EA9148"/>
        </a:dk2>
        <a:lt2>
          <a:srgbClr val="DED9CC"/>
        </a:lt2>
        <a:accent1>
          <a:srgbClr val="E878C8"/>
        </a:accent1>
        <a:accent2>
          <a:srgbClr val="7DD7E9"/>
        </a:accent2>
        <a:accent3>
          <a:srgbClr val="FFFFFF"/>
        </a:accent3>
        <a:accent4>
          <a:srgbClr val="000000"/>
        </a:accent4>
        <a:accent5>
          <a:srgbClr val="F2BEE0"/>
        </a:accent5>
        <a:accent6>
          <a:srgbClr val="71C3D3"/>
        </a:accent6>
        <a:hlink>
          <a:srgbClr val="98E8B3"/>
        </a:hlink>
        <a:folHlink>
          <a:srgbClr val="E6C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2 3">
        <a:dk1>
          <a:srgbClr val="000000"/>
        </a:dk1>
        <a:lt1>
          <a:srgbClr val="FFFFFF"/>
        </a:lt1>
        <a:dk2>
          <a:srgbClr val="C889CD"/>
        </a:dk2>
        <a:lt2>
          <a:srgbClr val="DED9CC"/>
        </a:lt2>
        <a:accent1>
          <a:srgbClr val="72AFD8"/>
        </a:accent1>
        <a:accent2>
          <a:srgbClr val="80CAB1"/>
        </a:accent2>
        <a:accent3>
          <a:srgbClr val="FFFFFF"/>
        </a:accent3>
        <a:accent4>
          <a:srgbClr val="000000"/>
        </a:accent4>
        <a:accent5>
          <a:srgbClr val="BCD4E9"/>
        </a:accent5>
        <a:accent6>
          <a:srgbClr val="73B7A0"/>
        </a:accent6>
        <a:hlink>
          <a:srgbClr val="E1995D"/>
        </a:hlink>
        <a:folHlink>
          <a:srgbClr val="E587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560</TotalTime>
  <Words>899</Words>
  <Application>Microsoft Office PowerPoint</Application>
  <PresentationFormat>Presentación en pantalla (4:3)</PresentationFormat>
  <Paragraphs>190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Impact</vt:lpstr>
      <vt:lpstr>Times New Roman</vt:lpstr>
      <vt:lpstr>Wingdings</vt:lpstr>
      <vt:lpstr>Default Design</vt:lpstr>
      <vt:lpstr>s2</vt:lpstr>
      <vt:lpstr>METABOLISMO Y NUTRICIÓN  TEMA VI: REGULACIÓN E INTEGRACIÓN DEL MATABOLISMO</vt:lpstr>
      <vt:lpstr>SUMARIO:</vt:lpstr>
      <vt:lpstr>OBJETIVOS:</vt:lpstr>
      <vt:lpstr>Presentación de PowerPoint</vt:lpstr>
      <vt:lpstr>La adaptación metabólica</vt:lpstr>
      <vt:lpstr>EJERCICIO FÍSICO</vt:lpstr>
      <vt:lpstr>Músculo en reposo</vt:lpstr>
      <vt:lpstr>La contracción muscular</vt:lpstr>
      <vt:lpstr>Ejercicio anaerobio</vt:lpstr>
      <vt:lpstr>Ejercicio aerobio</vt:lpstr>
      <vt:lpstr>Beneficios del ejercicio físico</vt:lpstr>
      <vt:lpstr>Presentación de PowerPoint</vt:lpstr>
      <vt:lpstr>Presentación de PowerPoint</vt:lpstr>
      <vt:lpstr>Primeras horas del ayuno</vt:lpstr>
      <vt:lpstr>Siguientes horas del ayuno</vt:lpstr>
      <vt:lpstr>Activación de la cetogénesis</vt:lpstr>
      <vt:lpstr>Última etapa del ayuno</vt:lpstr>
      <vt:lpstr>Presentación de PowerPoint</vt:lpstr>
      <vt:lpstr>Efectos del déficit insulínico.</vt:lpstr>
      <vt:lpstr>Efectos del déficit insulínico.</vt:lpstr>
      <vt:lpstr>Efectos del déficit insulínico.</vt:lpstr>
      <vt:lpstr>Presentación de PowerPoint</vt:lpstr>
      <vt:lpstr>Conclusiones </vt:lpstr>
      <vt:lpstr>Presentación de PowerPoint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Gleymis</dc:creator>
  <cp:lastModifiedBy>Meli</cp:lastModifiedBy>
  <cp:revision>63</cp:revision>
  <dcterms:created xsi:type="dcterms:W3CDTF">2019-05-22T00:26:51Z</dcterms:created>
  <dcterms:modified xsi:type="dcterms:W3CDTF">2021-03-28T20:14:01Z</dcterms:modified>
</cp:coreProperties>
</file>