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69" r:id="rId5"/>
    <p:sldId id="280" r:id="rId6"/>
    <p:sldId id="260" r:id="rId7"/>
    <p:sldId id="261" r:id="rId8"/>
    <p:sldId id="266" r:id="rId9"/>
    <p:sldId id="270" r:id="rId10"/>
    <p:sldId id="271" r:id="rId11"/>
    <p:sldId id="272" r:id="rId12"/>
    <p:sldId id="273" r:id="rId13"/>
    <p:sldId id="281" r:id="rId14"/>
    <p:sldId id="274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390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591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11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598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63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14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88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646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758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526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96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ED678-B69B-45CA-801F-F8F3B2F37D8E}" type="datetimeFigureOut">
              <a:rPr lang="es-ES" smtClean="0"/>
              <a:t>08/02/2024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E382-D55B-4F3C-A349-56BE8E4F6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40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67793" y="404664"/>
            <a:ext cx="6957353" cy="24314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Universidad de Ciencias </a:t>
            </a:r>
          </a:p>
          <a:p>
            <a:pPr algn="ctr"/>
            <a:r>
              <a:rPr lang="es-ES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Médicas de La Habana</a:t>
            </a:r>
          </a:p>
          <a:p>
            <a:pPr algn="ctr"/>
            <a:r>
              <a:rPr lang="es-E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 la EXCELENCIA </a:t>
            </a:r>
          </a:p>
          <a:p>
            <a:pPr algn="ctr"/>
            <a:r>
              <a:rPr lang="es-E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</a:t>
            </a:r>
            <a:endParaRPr lang="es-ES" sz="3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5" name="Imagen 8">
            <a:extLst>
              <a:ext uri="{FF2B5EF4-FFF2-40B4-BE49-F238E27FC236}">
                <a16:creationId xmlns:a16="http://schemas.microsoft.com/office/drawing/2014/main" xmlns="" id="{E182BEBF-EA5A-4C73-8B06-04A9AF0CF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45382"/>
            <a:ext cx="1512168" cy="1715020"/>
          </a:xfrm>
          <a:prstGeom prst="rect">
            <a:avLst/>
          </a:prstGeom>
        </p:spPr>
      </p:pic>
      <p:sp>
        <p:nvSpPr>
          <p:cNvPr id="136" name="135 Rectángulo"/>
          <p:cNvSpPr/>
          <p:nvPr/>
        </p:nvSpPr>
        <p:spPr>
          <a:xfrm>
            <a:off x="390565" y="3861048"/>
            <a:ext cx="82138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i="1" dirty="0"/>
              <a:t>Promover una cultura de </a:t>
            </a:r>
            <a:r>
              <a:rPr lang="es-ES" b="1" i="1" dirty="0" smtClean="0"/>
              <a:t>GESTIÓN DE LA CALIDAD en </a:t>
            </a:r>
            <a:r>
              <a:rPr lang="es-ES" b="1" i="1" dirty="0"/>
              <a:t>la Facultad de Ciencias Médicas </a:t>
            </a:r>
            <a:r>
              <a:rPr lang="es-ES" b="1" i="1" dirty="0" smtClean="0"/>
              <a:t>“Miguel Enríquez”</a:t>
            </a:r>
            <a:r>
              <a:rPr lang="es-ES" i="1" dirty="0" smtClean="0"/>
              <a:t>, </a:t>
            </a:r>
            <a:r>
              <a:rPr lang="es-ES" i="1" dirty="0"/>
              <a:t>que posibilite la adopción de decisiones acertadas y oportunas en la dirección de los procesos </a:t>
            </a:r>
            <a:r>
              <a:rPr lang="es-ES" i="1" dirty="0" smtClean="0"/>
              <a:t>sustantivos de la facultad, </a:t>
            </a:r>
            <a:r>
              <a:rPr lang="es-ES" i="1" dirty="0"/>
              <a:t>propiciando la mejora continua, que  conduce a la </a:t>
            </a:r>
            <a:r>
              <a:rPr lang="es-ES" b="1" i="1" dirty="0"/>
              <a:t>acreditación</a:t>
            </a:r>
            <a:r>
              <a:rPr lang="es-ES" i="1" dirty="0"/>
              <a:t> y al reconocimiento social de la calidad alcanzada, con visibilidad nacional e internacional.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131379"/>
            <a:ext cx="180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" name="137 Rectángulo"/>
          <p:cNvSpPr/>
          <p:nvPr/>
        </p:nvSpPr>
        <p:spPr>
          <a:xfrm>
            <a:off x="1767270" y="5445224"/>
            <a:ext cx="54631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Facultad de Ciencias Médicas “Miguel Enríquez”</a:t>
            </a: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 la EXCELENCIA </a:t>
            </a: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425" y="2849173"/>
            <a:ext cx="792088" cy="817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23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800" b="1" dirty="0" smtClean="0"/>
              <a:t>Educación en el trabajo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21136" y="1484784"/>
            <a:ext cx="82273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Es la </a:t>
            </a:r>
            <a:r>
              <a:rPr lang="es-ES" sz="2400" dirty="0"/>
              <a:t>forma de organización del proceso de enseñanza-aprendizaje en la que el estudiante recibe docencia, al tiempo que participa de modo protagónico en la atención de personas </a:t>
            </a:r>
            <a:r>
              <a:rPr lang="es-ES" sz="2400" dirty="0" smtClean="0"/>
              <a:t>SANAS O ENFERMAS, </a:t>
            </a:r>
            <a:r>
              <a:rPr lang="es-ES" sz="2400" dirty="0"/>
              <a:t>y contribuye a la transformación del proceso salud-enfermedad hacia niveles óptimos de salud, tanto del individuo y de la familia como de la comunidad </a:t>
            </a:r>
            <a:r>
              <a:rPr lang="es-ES" sz="2400" dirty="0" smtClean="0"/>
              <a:t>(…). </a:t>
            </a:r>
            <a:r>
              <a:rPr lang="es-ES" sz="2400" dirty="0"/>
              <a:t>Es en este contexto donde el individuo, sano o enfermo, constituye el principal recurso de aprendizaje. 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</a:rPr>
              <a:t>(Fidel </a:t>
            </a:r>
            <a:r>
              <a:rPr lang="es-ES" dirty="0" err="1">
                <a:solidFill>
                  <a:schemeClr val="bg1">
                    <a:lumMod val="65000"/>
                  </a:schemeClr>
                </a:solidFill>
              </a:rPr>
              <a:t>Ilizástigui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bg1">
                    <a:lumMod val="65000"/>
                  </a:schemeClr>
                </a:solidFill>
              </a:rPr>
              <a:t>Dupuy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s-E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20" y="5456147"/>
            <a:ext cx="25241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446" y="5456147"/>
            <a:ext cx="1796308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753" y="5456146"/>
            <a:ext cx="2051497" cy="138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0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800" b="1" dirty="0" smtClean="0"/>
              <a:t>Educación en el trabajo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21136" y="1484784"/>
            <a:ext cx="82273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La </a:t>
            </a:r>
            <a:r>
              <a:rPr lang="es-ES" sz="2400" dirty="0"/>
              <a:t>educación en el trabajo, en Cuba, </a:t>
            </a:r>
            <a:r>
              <a:rPr lang="es-ES" sz="2400" dirty="0" smtClean="0"/>
              <a:t>constituye </a:t>
            </a:r>
            <a:r>
              <a:rPr lang="es-ES" sz="2400" dirty="0"/>
              <a:t>un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PRINCIPIO RECTOR</a:t>
            </a:r>
            <a:r>
              <a:rPr lang="es-ES" sz="2400" dirty="0" smtClean="0"/>
              <a:t> </a:t>
            </a:r>
            <a:r>
              <a:rPr lang="es-ES" sz="2400" dirty="0"/>
              <a:t>de la educación </a:t>
            </a:r>
            <a:r>
              <a:rPr lang="es-ES" sz="2400" dirty="0" smtClean="0"/>
              <a:t>médica.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Es la </a:t>
            </a:r>
            <a:r>
              <a:rPr lang="es-ES" sz="2400" dirty="0"/>
              <a:t>principal forma de organización de la enseñanza para las diferentes carreras de las ciencias médicas, mediante la cual se vincula el estudio con el trabajo y la teoría con la práctica, y cuyo espacio de desarrollo es el servicio de salud (consultorios médicos, policlínicos, clínicas estomatológicas, hospitales</a:t>
            </a:r>
            <a:r>
              <a:rPr lang="es-ES" sz="2400" dirty="0" smtClean="0"/>
              <a:t>) y otros ámbitos comunitarios.</a:t>
            </a:r>
          </a:p>
          <a:p>
            <a:pPr algn="just"/>
            <a:endParaRPr lang="es-E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20" y="5456147"/>
            <a:ext cx="25241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446" y="5456147"/>
            <a:ext cx="1796308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753" y="5456146"/>
            <a:ext cx="2051497" cy="138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3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800" b="1" dirty="0" smtClean="0"/>
              <a:t>En la educación en el trabajo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755576" y="1268760"/>
            <a:ext cx="2448272" cy="1512168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El estudiante se integra al </a:t>
            </a:r>
          </a:p>
          <a:p>
            <a:pPr algn="ctr"/>
            <a:r>
              <a:rPr lang="es-ES" sz="2400" b="1" dirty="0" smtClean="0"/>
              <a:t>Grupo Básico de Trabajo</a:t>
            </a:r>
            <a:endParaRPr lang="es-ES" sz="2400" b="1" dirty="0"/>
          </a:p>
        </p:txBody>
      </p:sp>
      <p:cxnSp>
        <p:nvCxnSpPr>
          <p:cNvPr id="6" name="5 Conector recto de flecha"/>
          <p:cNvCxnSpPr>
            <a:stCxn id="3" idx="2"/>
          </p:cNvCxnSpPr>
          <p:nvPr/>
        </p:nvCxnSpPr>
        <p:spPr>
          <a:xfrm>
            <a:off x="1979712" y="2780928"/>
            <a:ext cx="0" cy="360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755576" y="3140968"/>
            <a:ext cx="2448272" cy="720080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Médico </a:t>
            </a:r>
          </a:p>
          <a:p>
            <a:pPr algn="ctr"/>
            <a:r>
              <a:rPr lang="es-ES" sz="2400" b="1" dirty="0" smtClean="0"/>
              <a:t>Enfermera (o)</a:t>
            </a:r>
            <a:endParaRPr lang="es-ES" sz="2400" b="1" dirty="0"/>
          </a:p>
        </p:txBody>
      </p:sp>
      <p:cxnSp>
        <p:nvCxnSpPr>
          <p:cNvPr id="16" name="15 Conector recto de flecha"/>
          <p:cNvCxnSpPr>
            <a:stCxn id="12" idx="2"/>
          </p:cNvCxnSpPr>
          <p:nvPr/>
        </p:nvCxnSpPr>
        <p:spPr>
          <a:xfrm>
            <a:off x="1979712" y="3861048"/>
            <a:ext cx="0" cy="360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009568" y="27809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en consultorios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2009568" y="38610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en policlínicos</a:t>
            </a:r>
            <a:endParaRPr lang="es-ES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727534" y="4221088"/>
            <a:ext cx="2448272" cy="2304256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Jefe de grupo</a:t>
            </a:r>
          </a:p>
          <a:p>
            <a:pPr algn="ctr"/>
            <a:r>
              <a:rPr lang="es-ES" sz="2400" b="1" dirty="0" smtClean="0"/>
              <a:t>Especialistas:</a:t>
            </a:r>
          </a:p>
          <a:p>
            <a:pPr algn="ctr"/>
            <a:r>
              <a:rPr lang="es-ES" sz="2400" b="1" dirty="0" smtClean="0"/>
              <a:t>Clínico</a:t>
            </a:r>
          </a:p>
          <a:p>
            <a:pPr algn="ctr"/>
            <a:r>
              <a:rPr lang="es-ES" sz="2400" b="1" dirty="0" smtClean="0"/>
              <a:t>Pediatra</a:t>
            </a:r>
          </a:p>
          <a:p>
            <a:pPr algn="ctr"/>
            <a:r>
              <a:rPr lang="es-ES" sz="2400" b="1" dirty="0" smtClean="0"/>
              <a:t>Obstetra</a:t>
            </a:r>
          </a:p>
          <a:p>
            <a:pPr algn="ctr"/>
            <a:r>
              <a:rPr lang="es-ES" sz="2400" b="1" dirty="0" smtClean="0"/>
              <a:t>Psicólogo</a:t>
            </a:r>
            <a:endParaRPr lang="es-ES" sz="2400" b="1" dirty="0"/>
          </a:p>
        </p:txBody>
      </p:sp>
      <p:cxnSp>
        <p:nvCxnSpPr>
          <p:cNvPr id="20" name="19 Conector recto de flecha"/>
          <p:cNvCxnSpPr>
            <a:stCxn id="3" idx="3"/>
          </p:cNvCxnSpPr>
          <p:nvPr/>
        </p:nvCxnSpPr>
        <p:spPr>
          <a:xfrm>
            <a:off x="3203848" y="2024844"/>
            <a:ext cx="151216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3223479" y="1556792"/>
            <a:ext cx="1204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 aplican</a:t>
            </a:r>
            <a:endParaRPr lang="es-ES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4716016" y="1268760"/>
            <a:ext cx="2448272" cy="1512168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400" b="1" dirty="0" smtClean="0"/>
              <a:t>Métodos:</a:t>
            </a:r>
          </a:p>
          <a:p>
            <a:r>
              <a:rPr lang="es-ES" sz="2400" b="1" dirty="0" smtClean="0"/>
              <a:t>Clínico</a:t>
            </a:r>
          </a:p>
          <a:p>
            <a:pPr algn="just"/>
            <a:r>
              <a:rPr lang="es-ES" sz="2400" b="1" dirty="0" smtClean="0"/>
              <a:t>Epidemiológico</a:t>
            </a:r>
          </a:p>
          <a:p>
            <a:pPr algn="just"/>
            <a:r>
              <a:rPr lang="es-ES" sz="2400" b="1" dirty="0" smtClean="0"/>
              <a:t>Investigativo</a:t>
            </a:r>
            <a:endParaRPr lang="es-ES" sz="2400" b="1" dirty="0"/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5940152" y="2780928"/>
            <a:ext cx="0" cy="360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6012160" y="279669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bajo la tutoría </a:t>
            </a:r>
            <a:endParaRPr lang="es-ES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4788024" y="3166023"/>
            <a:ext cx="2448272" cy="875045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400" b="1" dirty="0" smtClean="0"/>
              <a:t>De un profesor o tutor</a:t>
            </a:r>
            <a:endParaRPr lang="es-ES" sz="2400" b="1" dirty="0"/>
          </a:p>
        </p:txBody>
      </p:sp>
      <p:cxnSp>
        <p:nvCxnSpPr>
          <p:cNvPr id="26" name="25 Conector recto de flecha"/>
          <p:cNvCxnSpPr/>
          <p:nvPr/>
        </p:nvCxnSpPr>
        <p:spPr>
          <a:xfrm>
            <a:off x="5940152" y="4029951"/>
            <a:ext cx="0" cy="360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6012160" y="404571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quien, además </a:t>
            </a:r>
            <a:endParaRPr lang="es-ES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4427984" y="4415046"/>
            <a:ext cx="3384376" cy="2110298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300" b="1" dirty="0" smtClean="0"/>
              <a:t>Acompaña; Planifica</a:t>
            </a:r>
          </a:p>
          <a:p>
            <a:pPr algn="ctr"/>
            <a:r>
              <a:rPr lang="es-ES" sz="2300" b="1" dirty="0" smtClean="0"/>
              <a:t>Dirige; Controla y </a:t>
            </a:r>
          </a:p>
          <a:p>
            <a:pPr algn="ctr"/>
            <a:r>
              <a:rPr lang="es-ES" sz="2300" b="1" dirty="0" smtClean="0"/>
              <a:t>Evalúa el Proceso de </a:t>
            </a:r>
          </a:p>
          <a:p>
            <a:pPr algn="ctr"/>
            <a:r>
              <a:rPr lang="es-ES" sz="2300" b="1" dirty="0" smtClean="0"/>
              <a:t>Enseñanza - Aprendizaje</a:t>
            </a:r>
            <a:endParaRPr lang="es-ES" sz="2300" b="1" dirty="0"/>
          </a:p>
        </p:txBody>
      </p:sp>
    </p:spTree>
    <p:extLst>
      <p:ext uri="{BB962C8B-B14F-4D97-AF65-F5344CB8AC3E}">
        <p14:creationId xmlns:p14="http://schemas.microsoft.com/office/powerpoint/2010/main" val="38990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800" b="1" dirty="0" smtClean="0"/>
              <a:t>En la educación en el trabajo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755576" y="1268760"/>
            <a:ext cx="2448272" cy="1512168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El estudiante se integra al </a:t>
            </a:r>
          </a:p>
          <a:p>
            <a:pPr algn="ctr"/>
            <a:r>
              <a:rPr lang="es-ES" sz="2400" b="1" dirty="0" smtClean="0"/>
              <a:t>Grupo Básico de Trabajo</a:t>
            </a:r>
            <a:endParaRPr lang="es-ES" sz="2400" b="1" dirty="0"/>
          </a:p>
        </p:txBody>
      </p:sp>
      <p:cxnSp>
        <p:nvCxnSpPr>
          <p:cNvPr id="6" name="5 Conector recto de flecha"/>
          <p:cNvCxnSpPr>
            <a:stCxn id="3" idx="2"/>
          </p:cNvCxnSpPr>
          <p:nvPr/>
        </p:nvCxnSpPr>
        <p:spPr>
          <a:xfrm>
            <a:off x="1979712" y="2780928"/>
            <a:ext cx="0" cy="360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009568" y="27809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en el Licenciado</a:t>
            </a:r>
            <a:endParaRPr lang="es-ES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785432" y="3158934"/>
            <a:ext cx="2448272" cy="2304256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Estomatólogo</a:t>
            </a:r>
          </a:p>
          <a:p>
            <a:pPr algn="ctr"/>
            <a:r>
              <a:rPr lang="es-ES" sz="2400" b="1" dirty="0" smtClean="0"/>
              <a:t>Licenciado</a:t>
            </a:r>
          </a:p>
          <a:p>
            <a:pPr algn="ctr"/>
            <a:r>
              <a:rPr lang="es-ES" sz="2400" b="1" dirty="0" smtClean="0"/>
              <a:t>Técnico en </a:t>
            </a:r>
            <a:r>
              <a:rPr lang="es-ES" sz="2400" b="1" smtClean="0"/>
              <a:t>atención estomatológica  </a:t>
            </a:r>
            <a:endParaRPr lang="es-ES" sz="2400" b="1" dirty="0"/>
          </a:p>
        </p:txBody>
      </p:sp>
      <p:cxnSp>
        <p:nvCxnSpPr>
          <p:cNvPr id="20" name="19 Conector recto de flecha"/>
          <p:cNvCxnSpPr>
            <a:stCxn id="3" idx="3"/>
          </p:cNvCxnSpPr>
          <p:nvPr/>
        </p:nvCxnSpPr>
        <p:spPr>
          <a:xfrm>
            <a:off x="3203848" y="2024844"/>
            <a:ext cx="151216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3223479" y="1556792"/>
            <a:ext cx="1204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 aplican</a:t>
            </a:r>
            <a:endParaRPr lang="es-ES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4716016" y="1268760"/>
            <a:ext cx="2448272" cy="1512168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400" b="1" dirty="0" smtClean="0"/>
              <a:t>Métodos:</a:t>
            </a:r>
          </a:p>
          <a:p>
            <a:r>
              <a:rPr lang="es-ES" sz="2400" b="1" dirty="0" smtClean="0"/>
              <a:t>Clínico</a:t>
            </a:r>
          </a:p>
          <a:p>
            <a:pPr algn="just"/>
            <a:r>
              <a:rPr lang="es-ES" sz="2400" b="1" dirty="0" smtClean="0"/>
              <a:t>Epidemiológico</a:t>
            </a:r>
          </a:p>
          <a:p>
            <a:pPr algn="just"/>
            <a:r>
              <a:rPr lang="es-ES" sz="2400" b="1" dirty="0" smtClean="0"/>
              <a:t>Investigativo</a:t>
            </a:r>
            <a:endParaRPr lang="es-ES" sz="2400" b="1" dirty="0"/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5940152" y="2780928"/>
            <a:ext cx="0" cy="360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6012160" y="279669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bajo la tutoría </a:t>
            </a:r>
            <a:endParaRPr lang="es-ES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4788024" y="3166023"/>
            <a:ext cx="2448272" cy="875045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400" b="1" dirty="0" smtClean="0"/>
              <a:t>De un profesor o tutor</a:t>
            </a:r>
            <a:endParaRPr lang="es-ES" sz="2400" b="1" dirty="0"/>
          </a:p>
        </p:txBody>
      </p:sp>
      <p:cxnSp>
        <p:nvCxnSpPr>
          <p:cNvPr id="26" name="25 Conector recto de flecha"/>
          <p:cNvCxnSpPr/>
          <p:nvPr/>
        </p:nvCxnSpPr>
        <p:spPr>
          <a:xfrm>
            <a:off x="5940152" y="4029951"/>
            <a:ext cx="0" cy="360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6012160" y="404571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quien, además </a:t>
            </a:r>
            <a:endParaRPr lang="es-ES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4427984" y="4415046"/>
            <a:ext cx="3384376" cy="2110298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300" b="1" dirty="0" smtClean="0"/>
              <a:t>Acompaña; Planifica</a:t>
            </a:r>
          </a:p>
          <a:p>
            <a:pPr algn="ctr"/>
            <a:r>
              <a:rPr lang="es-ES" sz="2300" b="1" dirty="0" smtClean="0"/>
              <a:t>Dirige; Controla y </a:t>
            </a:r>
          </a:p>
          <a:p>
            <a:pPr algn="ctr"/>
            <a:r>
              <a:rPr lang="es-ES" sz="2300" b="1" dirty="0" smtClean="0"/>
              <a:t>Evalúa el Proceso de </a:t>
            </a:r>
          </a:p>
          <a:p>
            <a:pPr algn="ctr"/>
            <a:r>
              <a:rPr lang="es-ES" sz="2300" b="1" dirty="0" smtClean="0"/>
              <a:t>Enseñanza - Aprendizaje</a:t>
            </a:r>
            <a:endParaRPr lang="es-ES" sz="2300" b="1" dirty="0"/>
          </a:p>
        </p:txBody>
      </p:sp>
    </p:spTree>
    <p:extLst>
      <p:ext uri="{BB962C8B-B14F-4D97-AF65-F5344CB8AC3E}">
        <p14:creationId xmlns:p14="http://schemas.microsoft.com/office/powerpoint/2010/main" val="40464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800" b="1" dirty="0" smtClean="0"/>
              <a:t>Tipos de educación en el trabajo docente asistencial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04236" y="2391271"/>
            <a:ext cx="2081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/>
              <a:t>• Pase de visita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57200" y="3077518"/>
            <a:ext cx="23587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/>
              <a:t>• Reunión de alta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068361" y="3789040"/>
            <a:ext cx="31043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/>
              <a:t>• </a:t>
            </a:r>
            <a:r>
              <a:rPr lang="es-ES" sz="2400" dirty="0" smtClean="0"/>
              <a:t>Atención </a:t>
            </a:r>
            <a:r>
              <a:rPr lang="es-ES" sz="2400" dirty="0"/>
              <a:t>ambulatoria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068361" y="4509120"/>
            <a:ext cx="23691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/>
              <a:t>• Guardia médica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167542" y="2348880"/>
            <a:ext cx="3842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/>
              <a:t>• Entrega de guardia docente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1043608" y="5301208"/>
            <a:ext cx="6075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/>
              <a:t>• Presentación de casos y discusión diagnóstica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4172672" y="2996952"/>
            <a:ext cx="3831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/>
              <a:t>• Atención médico quirúrgica</a:t>
            </a:r>
          </a:p>
        </p:txBody>
      </p:sp>
    </p:spTree>
    <p:extLst>
      <p:ext uri="{BB962C8B-B14F-4D97-AF65-F5344CB8AC3E}">
        <p14:creationId xmlns:p14="http://schemas.microsoft.com/office/powerpoint/2010/main" val="19689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946" y="404664"/>
            <a:ext cx="8229600" cy="1143000"/>
          </a:xfrm>
        </p:spPr>
        <p:txBody>
          <a:bodyPr>
            <a:normAutofit/>
          </a:bodyPr>
          <a:lstStyle/>
          <a:p>
            <a:r>
              <a:rPr lang="es-ES" sz="3800" b="1" dirty="0" smtClean="0"/>
              <a:t>Seminario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1556792"/>
            <a:ext cx="82273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/>
              <a:t>Tema: </a:t>
            </a:r>
            <a:r>
              <a:rPr lang="es-ES" sz="2400" dirty="0" smtClean="0"/>
              <a:t>Las formas de educación en el trabajo docente - asistencial en las Ciencias Médicas.</a:t>
            </a:r>
          </a:p>
          <a:p>
            <a:pPr algn="just"/>
            <a:endParaRPr lang="es-ES" sz="2400" b="1" dirty="0" smtClean="0"/>
          </a:p>
          <a:p>
            <a:pPr algn="just"/>
            <a:r>
              <a:rPr lang="es-ES" sz="2400" b="1" dirty="0" smtClean="0"/>
              <a:t>Objetivos: </a:t>
            </a:r>
          </a:p>
          <a:p>
            <a:pPr algn="just"/>
            <a:r>
              <a:rPr lang="es-ES" sz="2400" dirty="0" smtClean="0"/>
              <a:t>Realizar una valoración crítica de las distintas formas de la educación en el trabajo docente asistencial.  </a:t>
            </a:r>
          </a:p>
          <a:p>
            <a:pPr algn="just"/>
            <a:endParaRPr lang="es-ES" sz="2000" dirty="0"/>
          </a:p>
          <a:p>
            <a:pPr algn="just"/>
            <a:r>
              <a:rPr lang="es-ES" sz="2400" dirty="0" smtClean="0"/>
              <a:t>Describir sus vivencias adquiridas como estudiantes y trabajadores de la salud al participar en las distintas formas de educación en el trabajo. </a:t>
            </a:r>
          </a:p>
          <a:p>
            <a:pPr algn="just"/>
            <a:endParaRPr lang="es-ES" sz="2000" dirty="0"/>
          </a:p>
          <a:p>
            <a:pPr algn="just"/>
            <a:r>
              <a:rPr lang="es-ES" sz="2400" dirty="0" smtClean="0"/>
              <a:t>Exponer otras posibles formas de educación en el trabajo, no mencionadas en la clase.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90295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946" y="404664"/>
            <a:ext cx="8229600" cy="1143000"/>
          </a:xfrm>
        </p:spPr>
        <p:txBody>
          <a:bodyPr>
            <a:normAutofit/>
          </a:bodyPr>
          <a:lstStyle/>
          <a:p>
            <a:r>
              <a:rPr lang="es-ES" sz="3800" b="1" dirty="0" smtClean="0"/>
              <a:t>Seminario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1556792"/>
            <a:ext cx="8227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/>
              <a:t>Equipo No 1:  </a:t>
            </a:r>
          </a:p>
          <a:p>
            <a:pPr algn="just"/>
            <a:endParaRPr lang="es-ES" sz="2400" b="1" dirty="0"/>
          </a:p>
          <a:p>
            <a:pPr algn="just"/>
            <a:r>
              <a:rPr lang="es-ES" sz="2400" b="1" dirty="0" smtClean="0"/>
              <a:t>Equipo No 2: </a:t>
            </a:r>
            <a:r>
              <a:rPr lang="es-ES" sz="2400" dirty="0" smtClean="0"/>
              <a:t>Reunión de alta. Atención médico - quirúrgica  </a:t>
            </a:r>
          </a:p>
          <a:p>
            <a:pPr algn="just"/>
            <a:endParaRPr lang="es-ES" sz="2400" b="1" dirty="0"/>
          </a:p>
          <a:p>
            <a:pPr algn="just"/>
            <a:r>
              <a:rPr lang="es-ES" sz="2400" b="1" dirty="0" smtClean="0"/>
              <a:t>Equipo No 3: </a:t>
            </a:r>
            <a:r>
              <a:rPr lang="es-ES" sz="2400" dirty="0" smtClean="0"/>
              <a:t>Atención ambulatoria. Guardia médica</a:t>
            </a:r>
          </a:p>
          <a:p>
            <a:pPr algn="just"/>
            <a:endParaRPr lang="es-ES" sz="2400" b="1" dirty="0"/>
          </a:p>
          <a:p>
            <a:pPr algn="just"/>
            <a:r>
              <a:rPr lang="es-ES" sz="2400" b="1" dirty="0" smtClean="0"/>
              <a:t>Equipo No 4: </a:t>
            </a:r>
          </a:p>
          <a:p>
            <a:pPr algn="just"/>
            <a:endParaRPr lang="es-ES" sz="2400" dirty="0"/>
          </a:p>
        </p:txBody>
      </p:sp>
      <p:sp>
        <p:nvSpPr>
          <p:cNvPr id="6" name="5 Rectángulo"/>
          <p:cNvSpPr/>
          <p:nvPr/>
        </p:nvSpPr>
        <p:spPr>
          <a:xfrm>
            <a:off x="2174200" y="1556792"/>
            <a:ext cx="5508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/>
              <a:t>Pase </a:t>
            </a:r>
            <a:r>
              <a:rPr lang="es-ES" sz="2400" dirty="0"/>
              <a:t>de </a:t>
            </a:r>
            <a:r>
              <a:rPr lang="es-ES" sz="2400" dirty="0" smtClean="0"/>
              <a:t>visita. Entrega de guardia docente </a:t>
            </a:r>
            <a:endParaRPr lang="es-ES" sz="2400" dirty="0"/>
          </a:p>
        </p:txBody>
      </p:sp>
      <p:sp>
        <p:nvSpPr>
          <p:cNvPr id="10" name="9 Rectángulo"/>
          <p:cNvSpPr/>
          <p:nvPr/>
        </p:nvSpPr>
        <p:spPr>
          <a:xfrm>
            <a:off x="2051720" y="3759423"/>
            <a:ext cx="6075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/>
              <a:t>Presentación </a:t>
            </a:r>
            <a:r>
              <a:rPr lang="es-ES" sz="2400" dirty="0"/>
              <a:t>de casos y discusión diagnóstica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21136" y="4603780"/>
            <a:ext cx="8011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Bibliografía: </a:t>
            </a:r>
            <a:r>
              <a:rPr lang="es-ES" dirty="0"/>
              <a:t>Educación en el trabajo en la enseñanza médica </a:t>
            </a:r>
            <a:r>
              <a:rPr lang="es-ES" dirty="0" smtClean="0"/>
              <a:t>superior.</a:t>
            </a:r>
          </a:p>
          <a:p>
            <a:r>
              <a:rPr lang="es-ES" dirty="0"/>
              <a:t>Dr. </a:t>
            </a:r>
            <a:r>
              <a:rPr lang="es-ES" dirty="0" err="1"/>
              <a:t>Zenén</a:t>
            </a:r>
            <a:r>
              <a:rPr lang="es-ES" dirty="0"/>
              <a:t> Rodríguez </a:t>
            </a:r>
            <a:r>
              <a:rPr lang="es-ES" dirty="0" err="1"/>
              <a:t>Fernández,I</a:t>
            </a:r>
            <a:r>
              <a:rPr lang="es-ES" dirty="0"/>
              <a:t> Dr. Raúl Rizo </a:t>
            </a:r>
            <a:r>
              <a:rPr lang="es-ES" dirty="0" err="1"/>
              <a:t>Rodríguez,II</a:t>
            </a:r>
            <a:r>
              <a:rPr lang="es-ES" dirty="0"/>
              <a:t> Dra. Amparo</a:t>
            </a:r>
            <a:br>
              <a:rPr lang="es-ES" dirty="0"/>
            </a:br>
            <a:r>
              <a:rPr lang="es-ES" dirty="0"/>
              <a:t>Mirabal </a:t>
            </a:r>
            <a:r>
              <a:rPr lang="es-ES" dirty="0" err="1"/>
              <a:t>Fariñas,I</a:t>
            </a:r>
            <a:r>
              <a:rPr lang="es-ES" dirty="0"/>
              <a:t> Dra. C. Ana María Nazario </a:t>
            </a:r>
            <a:r>
              <a:rPr lang="es-ES" dirty="0" err="1"/>
              <a:t>DolzI</a:t>
            </a:r>
            <a:r>
              <a:rPr lang="es-ES" dirty="0"/>
              <a:t> y Dra. C. María Eugenia</a:t>
            </a:r>
            <a:br>
              <a:rPr lang="es-ES" dirty="0"/>
            </a:br>
            <a:r>
              <a:rPr lang="es-ES" dirty="0"/>
              <a:t>García </a:t>
            </a:r>
            <a:r>
              <a:rPr lang="es-ES" dirty="0" smtClean="0"/>
              <a:t>Céspedes.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533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946" y="404664"/>
            <a:ext cx="8229600" cy="1143000"/>
          </a:xfrm>
        </p:spPr>
        <p:txBody>
          <a:bodyPr>
            <a:normAutofit/>
          </a:bodyPr>
          <a:lstStyle/>
          <a:p>
            <a:r>
              <a:rPr lang="es-ES" sz="3800" b="1" dirty="0" smtClean="0"/>
              <a:t>Seminario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21136" y="2136339"/>
            <a:ext cx="81553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Mediante la </a:t>
            </a:r>
            <a:r>
              <a:rPr lang="es-ES" sz="2000" b="1" dirty="0" smtClean="0"/>
              <a:t>EDUCACIÓN EN EL TRABAJO</a:t>
            </a:r>
            <a:r>
              <a:rPr lang="es-ES" sz="2400" dirty="0" smtClean="0"/>
              <a:t>, </a:t>
            </a:r>
            <a:r>
              <a:rPr lang="es-ES" sz="2400" dirty="0"/>
              <a:t>en las estancias y rotaciones, los </a:t>
            </a:r>
            <a:r>
              <a:rPr lang="es-ES" sz="2400" dirty="0" smtClean="0"/>
              <a:t>educandos ADQUIEREN HABILIDADES </a:t>
            </a:r>
            <a:r>
              <a:rPr lang="es-ES" sz="2400" dirty="0" err="1" smtClean="0"/>
              <a:t>sensoperceptuales</a:t>
            </a:r>
            <a:r>
              <a:rPr lang="es-ES" sz="2400" dirty="0" smtClean="0"/>
              <a:t> </a:t>
            </a:r>
            <a:r>
              <a:rPr lang="es-ES" sz="2400" dirty="0"/>
              <a:t>o de semiotecnia, de raciocinio clínico y de </a:t>
            </a:r>
            <a:r>
              <a:rPr lang="es-ES" sz="2400" dirty="0" smtClean="0"/>
              <a:t>los procedimientos </a:t>
            </a:r>
            <a:r>
              <a:rPr lang="es-ES" sz="2400" dirty="0"/>
              <a:t>atencionales y terapéuticos de tipo manual, así como en </a:t>
            </a:r>
            <a:r>
              <a:rPr lang="es-ES" sz="2400" dirty="0" smtClean="0"/>
              <a:t>las modificaciones </a:t>
            </a:r>
            <a:r>
              <a:rPr lang="es-ES" sz="2400" dirty="0"/>
              <a:t>de la esfera afectiva en una actitud consecuente con el desarrollo de </a:t>
            </a:r>
            <a:r>
              <a:rPr lang="es-ES" sz="2400" dirty="0" smtClean="0"/>
              <a:t>la salud </a:t>
            </a:r>
            <a:r>
              <a:rPr lang="es-ES" sz="2400" dirty="0"/>
              <a:t>pública en la sociedad </a:t>
            </a:r>
            <a:r>
              <a:rPr lang="es-ES" sz="2400" dirty="0" smtClean="0"/>
              <a:t>socialista.</a:t>
            </a: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11560" y="134076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Interprete y explique: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94180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946" y="404664"/>
            <a:ext cx="8229600" cy="1143000"/>
          </a:xfrm>
        </p:spPr>
        <p:txBody>
          <a:bodyPr>
            <a:normAutofit/>
          </a:bodyPr>
          <a:lstStyle/>
          <a:p>
            <a:r>
              <a:rPr lang="es-ES" sz="3800" b="1" dirty="0" smtClean="0"/>
              <a:t>Seminario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21136" y="2136339"/>
            <a:ext cx="81553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En cirugía general, el </a:t>
            </a:r>
            <a:r>
              <a:rPr lang="es-ES" sz="2400" dirty="0" smtClean="0"/>
              <a:t>PROCESO EDUCATIVO en </a:t>
            </a:r>
            <a:r>
              <a:rPr lang="es-ES" sz="2400" dirty="0"/>
              <a:t>el régimen de residencia, como en la </a:t>
            </a:r>
            <a:r>
              <a:rPr lang="es-ES" sz="2400" dirty="0" smtClean="0"/>
              <a:t>mayoría de </a:t>
            </a:r>
            <a:r>
              <a:rPr lang="es-ES" sz="2400" dirty="0"/>
              <a:t>las especialidades, se desarrolla esencialmente en la actividad laboral en condiciones</a:t>
            </a:r>
          </a:p>
          <a:p>
            <a:pPr algn="just"/>
            <a:r>
              <a:rPr lang="es-ES" sz="2400" dirty="0"/>
              <a:t>reales y con una alta independencia del residente, por lo que se requiere de </a:t>
            </a:r>
            <a:r>
              <a:rPr lang="es-ES" sz="2400" dirty="0" smtClean="0"/>
              <a:t>la participación </a:t>
            </a:r>
            <a:r>
              <a:rPr lang="es-ES" sz="2400" dirty="0"/>
              <a:t>de especialistas, profesores y tutores, con el fin de alcanzar los </a:t>
            </a:r>
            <a:r>
              <a:rPr lang="es-ES" sz="2400" dirty="0" smtClean="0"/>
              <a:t>objetivos propuestos </a:t>
            </a:r>
            <a:r>
              <a:rPr lang="es-ES" sz="2400" dirty="0"/>
              <a:t>en la formación de dicho especialista.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11560" y="134076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Interprete y explique: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47205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946" y="404664"/>
            <a:ext cx="8229600" cy="1143000"/>
          </a:xfrm>
        </p:spPr>
        <p:txBody>
          <a:bodyPr>
            <a:normAutofit/>
          </a:bodyPr>
          <a:lstStyle/>
          <a:p>
            <a:r>
              <a:rPr lang="es-ES" sz="3800" b="1" dirty="0" smtClean="0"/>
              <a:t>Seminario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21136" y="2136339"/>
            <a:ext cx="81553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La </a:t>
            </a:r>
            <a:r>
              <a:rPr lang="es-ES" sz="2400" dirty="0" smtClean="0"/>
              <a:t>EDUCACIÓN EN EL TRABAJO se </a:t>
            </a:r>
            <a:r>
              <a:rPr lang="es-ES" sz="2400" dirty="0"/>
              <a:t>pone de manifiesto cuando los </a:t>
            </a:r>
            <a:r>
              <a:rPr lang="es-ES" sz="2400" dirty="0" smtClean="0"/>
              <a:t>PROFESORES APLICAN en su método </a:t>
            </a:r>
            <a:r>
              <a:rPr lang="es-ES" sz="2400" dirty="0"/>
              <a:t>de trabajo profesional, las categorías pedagógicas fundamentales: objetivo</a:t>
            </a:r>
            <a:r>
              <a:rPr lang="es-ES" sz="2400" dirty="0" smtClean="0"/>
              <a:t>, contenido</a:t>
            </a:r>
            <a:r>
              <a:rPr lang="es-ES" sz="2400" dirty="0"/>
              <a:t>, método y evaluación, durante el desarrollo de las actividades </a:t>
            </a:r>
            <a:r>
              <a:rPr lang="es-ES" sz="2400" dirty="0" smtClean="0"/>
              <a:t>docentes asistenciales</a:t>
            </a:r>
            <a:r>
              <a:rPr lang="es-ES" sz="2400" dirty="0"/>
              <a:t>, educativas, investigativas y administrativas, que adquieren la connotación </a:t>
            </a:r>
            <a:r>
              <a:rPr lang="es-ES" sz="2400" dirty="0" smtClean="0"/>
              <a:t>de proceso </a:t>
            </a:r>
            <a:r>
              <a:rPr lang="es-ES" sz="2400" dirty="0"/>
              <a:t>enseñanza-aprendizaje y se desarrollan en 3 fases o momentos: </a:t>
            </a:r>
            <a:r>
              <a:rPr lang="es-ES" sz="2400" dirty="0" smtClean="0"/>
              <a:t>PREPARACIÓN DE LA ACTIVIDAD DOCENTE, </a:t>
            </a:r>
            <a:r>
              <a:rPr lang="es-ES" sz="2400" dirty="0"/>
              <a:t>realización de la actividad y </a:t>
            </a:r>
            <a:r>
              <a:rPr lang="es-ES" sz="2400" dirty="0" smtClean="0"/>
              <a:t>AUTOEVALUACIÓN </a:t>
            </a:r>
            <a:r>
              <a:rPr lang="es-ES" sz="2400" dirty="0"/>
              <a:t>del trabajo realizado.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11560" y="134076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Interprete y explique: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07093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8046" y="571327"/>
            <a:ext cx="87820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Proceso de enseñanza y aprendizaje</a:t>
            </a:r>
            <a:endParaRPr lang="es-ES" sz="4400" b="1" cap="none" spc="0" dirty="0">
              <a:ln w="1905"/>
              <a:solidFill>
                <a:srgbClr val="FF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819" y="3501008"/>
            <a:ext cx="3028950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8760"/>
            <a:ext cx="4587914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4075" y="5446965"/>
            <a:ext cx="4147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 Juan Carlos Fonden Calzadilla</a:t>
            </a:r>
          </a:p>
          <a:p>
            <a:pPr algn="ctr"/>
            <a:r>
              <a:rPr lang="es-ES" b="1" dirty="0" smtClean="0"/>
              <a:t> 2024</a:t>
            </a:r>
            <a:endParaRPr lang="es-ES" b="1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E182BEBF-EA5A-4C73-8B06-04A9AF0CF9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3" y="1945381"/>
            <a:ext cx="1571727" cy="1782569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131379"/>
            <a:ext cx="180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5638880" y="5373581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Licenciatura en Servicios Estomatológicos </a:t>
            </a:r>
            <a:endParaRPr lang="es-ES" b="1" dirty="0"/>
          </a:p>
        </p:txBody>
      </p:sp>
      <p:sp>
        <p:nvSpPr>
          <p:cNvPr id="14" name="13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8101728" y="-1963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58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3264" y="764704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Tema No 2: La educación en el trabajo</a:t>
            </a:r>
            <a:endParaRPr lang="es-ES" sz="32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3140968"/>
            <a:ext cx="76328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500" b="1" dirty="0"/>
          </a:p>
          <a:p>
            <a:pPr marL="342900" indent="-3429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es-ES" sz="2500" b="1" dirty="0" smtClean="0"/>
              <a:t>La educación en el trabajo. Principal forma de organización de la enseñanza y aprendizaje de las Ciencias Médicas.</a:t>
            </a:r>
          </a:p>
          <a:p>
            <a:pPr marL="342900" indent="-342900" algn="just">
              <a:buClr>
                <a:srgbClr val="FF0066"/>
              </a:buClr>
              <a:buFont typeface="Wingdings" pitchFamily="2" charset="2"/>
              <a:buChar char="Ø"/>
            </a:pPr>
            <a:endParaRPr lang="es-ES" sz="2500" b="1" dirty="0" smtClean="0"/>
          </a:p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es-ES" sz="2500" b="1" dirty="0" smtClean="0"/>
              <a:t>Tipos de educación en el trabajo docente asistencial </a:t>
            </a:r>
          </a:p>
          <a:p>
            <a:endParaRPr lang="es-ES" sz="2500" b="1" dirty="0"/>
          </a:p>
          <a:p>
            <a:endParaRPr lang="es-ES" sz="2500" b="1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42272" y="2956302"/>
            <a:ext cx="1247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/>
              <a:t>Sumario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89557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2243" y="2852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¿Qué estudiamos en la clase anterior?</a:t>
            </a:r>
            <a:endParaRPr lang="es-ES" b="1" dirty="0"/>
          </a:p>
        </p:txBody>
      </p:sp>
      <p:sp>
        <p:nvSpPr>
          <p:cNvPr id="5" name="4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53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9391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Proceso de enseñanza y aprendizaje</a:t>
            </a:r>
            <a:br>
              <a:rPr lang="es-ES" b="1" dirty="0" smtClean="0"/>
            </a:br>
            <a:r>
              <a:rPr lang="es-ES" b="1" dirty="0" smtClean="0"/>
              <a:t>Componentes</a:t>
            </a:r>
            <a:endParaRPr lang="es-ES" b="1" dirty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899592" y="2303463"/>
            <a:ext cx="7200900" cy="4005263"/>
            <a:chOff x="748" y="1570"/>
            <a:chExt cx="3992" cy="2586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746" y="2523"/>
              <a:ext cx="2041" cy="681"/>
            </a:xfrm>
            <a:prstGeom prst="ellipse">
              <a:avLst/>
            </a:prstGeom>
            <a:solidFill>
              <a:srgbClr val="F0FEF0"/>
            </a:solidFill>
            <a:ln>
              <a:noFill/>
            </a:ln>
            <a:effectLst>
              <a:prstShdw prst="shdw18" dist="17961" dir="13500000">
                <a:srgbClr val="F0FEF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s-ES_tradnl" sz="2400" b="1" dirty="0" smtClean="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PEA</a:t>
              </a:r>
              <a:endParaRPr lang="es-ES" sz="24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748" y="1570"/>
              <a:ext cx="3992" cy="2586"/>
              <a:chOff x="748" y="1570"/>
              <a:chExt cx="3992" cy="2586"/>
            </a:xfrm>
          </p:grpSpPr>
          <p:sp>
            <p:nvSpPr>
              <p:cNvPr id="10" name="Text Box 7"/>
              <p:cNvSpPr txBox="1">
                <a:spLocks noChangeArrowheads="1"/>
              </p:cNvSpPr>
              <p:nvPr/>
            </p:nvSpPr>
            <p:spPr bwMode="auto">
              <a:xfrm rot="-645406">
                <a:off x="1789" y="2114"/>
                <a:ext cx="1089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2400" b="1"/>
                  <a:t>Objetivos</a:t>
                </a:r>
                <a:endParaRPr lang="es-ES" sz="2400" b="1"/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 rot="1137492">
                <a:off x="2924" y="2234"/>
                <a:ext cx="1226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2400" b="1"/>
                  <a:t>Contenidos</a:t>
                </a:r>
                <a:endParaRPr lang="es-ES" sz="2400" b="1"/>
              </a:p>
            </p:txBody>
          </p:sp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 rot="-3000002">
                <a:off x="3398" y="2862"/>
                <a:ext cx="1224" cy="2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2400" b="1"/>
                  <a:t>Métodos</a:t>
                </a:r>
                <a:endParaRPr lang="es-ES" sz="2400" b="1"/>
              </a:p>
            </p:txBody>
          </p:sp>
          <p:sp>
            <p:nvSpPr>
              <p:cNvPr id="13" name="Text Box 10"/>
              <p:cNvSpPr txBox="1">
                <a:spLocks noChangeArrowheads="1"/>
              </p:cNvSpPr>
              <p:nvPr/>
            </p:nvSpPr>
            <p:spPr bwMode="auto">
              <a:xfrm>
                <a:off x="2835" y="3369"/>
                <a:ext cx="862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2400" b="1" dirty="0"/>
                  <a:t>Medios</a:t>
                </a:r>
                <a:endParaRPr lang="es-ES" sz="2400" b="1" dirty="0"/>
              </a:p>
            </p:txBody>
          </p:sp>
          <p:sp>
            <p:nvSpPr>
              <p:cNvPr id="14" name="Text Box 11"/>
              <p:cNvSpPr txBox="1">
                <a:spLocks noChangeArrowheads="1"/>
              </p:cNvSpPr>
              <p:nvPr/>
            </p:nvSpPr>
            <p:spPr bwMode="auto">
              <a:xfrm rot="645946">
                <a:off x="1745" y="3276"/>
                <a:ext cx="1179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2400" b="1"/>
                  <a:t>Evaluación</a:t>
                </a:r>
                <a:endParaRPr lang="es-ES" sz="2400" b="1"/>
              </a:p>
            </p:txBody>
          </p:sp>
          <p:sp>
            <p:nvSpPr>
              <p:cNvPr id="15" name="Text Box 12"/>
              <p:cNvSpPr txBox="1">
                <a:spLocks noChangeArrowheads="1"/>
              </p:cNvSpPr>
              <p:nvPr/>
            </p:nvSpPr>
            <p:spPr bwMode="auto">
              <a:xfrm rot="-5400000">
                <a:off x="719" y="2662"/>
                <a:ext cx="1452" cy="3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s-ES_tradnl" sz="2400" b="1"/>
                  <a:t>Formas organizativas</a:t>
                </a:r>
                <a:endParaRPr lang="es-ES" sz="2400" b="1"/>
              </a:p>
            </p:txBody>
          </p:sp>
          <p:sp>
            <p:nvSpPr>
              <p:cNvPr id="16" name="Oval 13"/>
              <p:cNvSpPr>
                <a:spLocks noChangeArrowheads="1"/>
              </p:cNvSpPr>
              <p:nvPr/>
            </p:nvSpPr>
            <p:spPr bwMode="auto">
              <a:xfrm>
                <a:off x="1066" y="1888"/>
                <a:ext cx="3356" cy="19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7" name="Oval 14"/>
              <p:cNvSpPr>
                <a:spLocks noChangeArrowheads="1"/>
              </p:cNvSpPr>
              <p:nvPr/>
            </p:nvSpPr>
            <p:spPr bwMode="auto">
              <a:xfrm>
                <a:off x="748" y="1570"/>
                <a:ext cx="3992" cy="258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auto">
              <a:xfrm>
                <a:off x="2145" y="1617"/>
                <a:ext cx="1044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2400" b="1" dirty="0"/>
                  <a:t>Profesor</a:t>
                </a:r>
                <a:endParaRPr lang="es-ES" sz="2400" b="1" dirty="0"/>
              </a:p>
            </p:txBody>
          </p:sp>
          <p:sp>
            <p:nvSpPr>
              <p:cNvPr id="19" name="Text Box 16"/>
              <p:cNvSpPr txBox="1">
                <a:spLocks noChangeArrowheads="1"/>
              </p:cNvSpPr>
              <p:nvPr/>
            </p:nvSpPr>
            <p:spPr bwMode="auto">
              <a:xfrm>
                <a:off x="1997" y="3838"/>
                <a:ext cx="1361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2400" b="1" dirty="0"/>
                  <a:t>Estudiantes</a:t>
                </a:r>
                <a:endParaRPr lang="es-ES" sz="2400" b="1" dirty="0"/>
              </a:p>
            </p:txBody>
          </p:sp>
        </p:grpSp>
      </p:grpSp>
      <p:sp>
        <p:nvSpPr>
          <p:cNvPr id="20" name="Text Box 15"/>
          <p:cNvSpPr txBox="1">
            <a:spLocks noChangeArrowheads="1"/>
          </p:cNvSpPr>
          <p:nvPr/>
        </p:nvSpPr>
        <p:spPr bwMode="auto">
          <a:xfrm rot="21136591">
            <a:off x="5167268" y="5720225"/>
            <a:ext cx="18832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2400" b="1" dirty="0" smtClean="0"/>
              <a:t>Grupo</a:t>
            </a:r>
            <a:endParaRPr lang="es-ES" sz="2400" b="1" dirty="0"/>
          </a:p>
        </p:txBody>
      </p:sp>
      <p:sp>
        <p:nvSpPr>
          <p:cNvPr id="21" name="20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8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Proceso de aprendizaje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1628800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/>
              <a:t>Conjunto de actividades mutuamente relacionadas encaminadas a la </a:t>
            </a:r>
            <a:r>
              <a:rPr lang="es-ES" sz="2400" dirty="0" smtClean="0"/>
              <a:t>adquisición de conocimientos, desarrollo de habilidades y formación de valores.</a:t>
            </a:r>
          </a:p>
          <a:p>
            <a:pPr algn="just"/>
            <a:endParaRPr lang="es-ES" sz="2400" dirty="0"/>
          </a:p>
        </p:txBody>
      </p:sp>
      <p:sp>
        <p:nvSpPr>
          <p:cNvPr id="3" name="2 Rectángulo"/>
          <p:cNvSpPr/>
          <p:nvPr/>
        </p:nvSpPr>
        <p:spPr>
          <a:xfrm>
            <a:off x="427938" y="3134838"/>
            <a:ext cx="81765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/>
              <a:t>Los procesos de aprendizaje </a:t>
            </a:r>
            <a:r>
              <a:rPr lang="es-ES" sz="2400" dirty="0"/>
              <a:t>pueden darse en el entorno educativo y fuera de este</a:t>
            </a:r>
            <a:r>
              <a:rPr lang="es-ES" sz="2400" dirty="0" smtClean="0"/>
              <a:t>. Puede darse en casa con la interacción de los padres u otras personas; en internet, donde hay gran acceso a la información; en un parque; un museo; en la práctica profesional, entre muchas posibilidades de aprendizaje.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08" y="5073830"/>
            <a:ext cx="2048036" cy="1379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269" y="5106854"/>
            <a:ext cx="2387460" cy="1346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729" y="5136775"/>
            <a:ext cx="2250607" cy="1316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Proceso de autoaprendizaje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1628800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El autoaprendizaje es un </a:t>
            </a:r>
            <a:r>
              <a:rPr lang="es-ES" sz="2400" b="1" dirty="0" smtClean="0"/>
              <a:t>proceso que implica la gestión de los propios conocimientos, habilidades y valores por el sujeto que lo realiza</a:t>
            </a:r>
            <a:r>
              <a:rPr lang="es-ES" sz="2400" dirty="0" smtClean="0"/>
              <a:t>.</a:t>
            </a:r>
          </a:p>
          <a:p>
            <a:pPr algn="just"/>
            <a:endParaRPr lang="es-ES" sz="2400" dirty="0"/>
          </a:p>
        </p:txBody>
      </p:sp>
      <p:sp>
        <p:nvSpPr>
          <p:cNvPr id="3" name="2 Rectángulo"/>
          <p:cNvSpPr/>
          <p:nvPr/>
        </p:nvSpPr>
        <p:spPr>
          <a:xfrm>
            <a:off x="427938" y="2780928"/>
            <a:ext cx="81765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Es </a:t>
            </a:r>
            <a:r>
              <a:rPr lang="es-ES" sz="2400" dirty="0"/>
              <a:t>la forma de </a:t>
            </a:r>
            <a:r>
              <a:rPr lang="es-ES" sz="2400" dirty="0" smtClean="0"/>
              <a:t>aprender por </a:t>
            </a:r>
            <a:r>
              <a:rPr lang="es-ES" sz="2400" dirty="0"/>
              <a:t>uno mismo. Un sujeto enfocado al autoaprendizaje busca por sí mismo la </a:t>
            </a:r>
            <a:r>
              <a:rPr lang="es-ES" sz="2400" dirty="0" smtClean="0"/>
              <a:t>información, los recursos necesarios y </a:t>
            </a:r>
            <a:r>
              <a:rPr lang="es-ES" sz="2400" dirty="0"/>
              <a:t>lleva adelante las prácticas o experimentos que </a:t>
            </a:r>
            <a:r>
              <a:rPr lang="es-ES" sz="2400" dirty="0" smtClean="0"/>
              <a:t>requiere. Requiere de motivación, perseverancia, responsabilidad, estudio independiente y aprendizaje constante.</a:t>
            </a:r>
            <a:endParaRPr lang="es-E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70" y="4725144"/>
            <a:ext cx="283845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719920"/>
            <a:ext cx="1777723" cy="1910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643" y="4725144"/>
            <a:ext cx="269119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36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800" b="1" dirty="0" smtClean="0"/>
              <a:t>Educación en el trabajo. ¿Qué es?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21136" y="1859340"/>
            <a:ext cx="8227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La educación en el trabajo constituye una forma </a:t>
            </a:r>
            <a:r>
              <a:rPr lang="es-ES" sz="2400" dirty="0" smtClean="0"/>
              <a:t>fundamental </a:t>
            </a:r>
            <a:r>
              <a:rPr lang="es-ES" sz="2400" dirty="0"/>
              <a:t>de la organización del proceso docente </a:t>
            </a:r>
            <a:r>
              <a:rPr lang="es-ES" sz="2400" dirty="0" smtClean="0"/>
              <a:t>- educativo </a:t>
            </a:r>
            <a:r>
              <a:rPr lang="es-ES" sz="2400" dirty="0"/>
              <a:t>en las carreras de Ciencias Médicas</a:t>
            </a:r>
            <a:r>
              <a:rPr lang="es-ES" sz="2400" dirty="0" smtClean="0"/>
              <a:t>. En el caso de </a:t>
            </a:r>
            <a:r>
              <a:rPr lang="es-ES" sz="2400" dirty="0"/>
              <a:t>los </a:t>
            </a:r>
            <a:r>
              <a:rPr lang="es-ES" sz="2400" dirty="0" smtClean="0"/>
              <a:t>estomatólogos consolida </a:t>
            </a:r>
            <a:r>
              <a:rPr lang="es-ES" sz="2400" dirty="0"/>
              <a:t>y amplía los conocimientos adquiridos durante el desarrollo del proceso docente </a:t>
            </a:r>
            <a:r>
              <a:rPr lang="es-ES" sz="2400" dirty="0" smtClean="0"/>
              <a:t>- educativo.</a:t>
            </a:r>
            <a:endParaRPr lang="es-ES" sz="24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20" y="5456147"/>
            <a:ext cx="25241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446" y="5456147"/>
            <a:ext cx="1796308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753" y="5456146"/>
            <a:ext cx="2051497" cy="138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690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800" b="1" dirty="0" smtClean="0"/>
              <a:t>Educación en el trabajo</a:t>
            </a:r>
            <a:endParaRPr lang="es-ES" sz="3800" b="1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21136" y="1859340"/>
            <a:ext cx="8227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Contribuye al </a:t>
            </a:r>
            <a:r>
              <a:rPr lang="es-ES" sz="2400" dirty="0"/>
              <a:t>enriquecimiento de los conocimientos </a:t>
            </a:r>
            <a:r>
              <a:rPr lang="es-ES" sz="2400" dirty="0" smtClean="0"/>
              <a:t>teóricos adquiridos por diferentes vías. El </a:t>
            </a:r>
            <a:r>
              <a:rPr lang="es-ES" sz="2400" dirty="0"/>
              <a:t>estudiante aplica, investiga y comprueba todo lo </a:t>
            </a:r>
            <a:r>
              <a:rPr lang="es-ES" sz="2400" dirty="0" smtClean="0"/>
              <a:t>asimilado </a:t>
            </a:r>
            <a:r>
              <a:rPr lang="es-ES" sz="2400" dirty="0"/>
              <a:t>según sus experiencias y </a:t>
            </a:r>
            <a:r>
              <a:rPr lang="es-ES" sz="2400" dirty="0" smtClean="0"/>
              <a:t>vivencias.  Desarrolla habilidades, forma valores y adquiere nuevos conocimientos.</a:t>
            </a:r>
            <a:endParaRPr lang="es-ES" sz="24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20" y="5456147"/>
            <a:ext cx="25241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446" y="5456147"/>
            <a:ext cx="1796308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753" y="5456146"/>
            <a:ext cx="2051497" cy="138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6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1154</Words>
  <Application>Microsoft Office PowerPoint</Application>
  <PresentationFormat>Presentación en pantalla (4:3)</PresentationFormat>
  <Paragraphs>166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Presentación de PowerPoint</vt:lpstr>
      <vt:lpstr>Presentación de PowerPoint</vt:lpstr>
      <vt:lpstr>Tema No 2: La educación en el trabajo</vt:lpstr>
      <vt:lpstr>¿Qué estudiamos en la clase anterior?</vt:lpstr>
      <vt:lpstr>Proceso de enseñanza y aprendizaje Componentes</vt:lpstr>
      <vt:lpstr>Proceso de aprendizaje</vt:lpstr>
      <vt:lpstr>Proceso de autoaprendizaje</vt:lpstr>
      <vt:lpstr>Educación en el trabajo. ¿Qué es?</vt:lpstr>
      <vt:lpstr>Educación en el trabajo</vt:lpstr>
      <vt:lpstr>Educación en el trabajo</vt:lpstr>
      <vt:lpstr>Educación en el trabajo</vt:lpstr>
      <vt:lpstr>En la educación en el trabajo</vt:lpstr>
      <vt:lpstr>En la educación en el trabajo</vt:lpstr>
      <vt:lpstr>Tipos de educación en el trabajo docente asistencial</vt:lpstr>
      <vt:lpstr>Seminario</vt:lpstr>
      <vt:lpstr>Seminario</vt:lpstr>
      <vt:lpstr>Seminario</vt:lpstr>
      <vt:lpstr>Seminario</vt:lpstr>
      <vt:lpstr>Seminario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Arbitro</dc:creator>
  <cp:lastModifiedBy>Arbitro</cp:lastModifiedBy>
  <cp:revision>86</cp:revision>
  <dcterms:created xsi:type="dcterms:W3CDTF">2024-01-21T23:15:30Z</dcterms:created>
  <dcterms:modified xsi:type="dcterms:W3CDTF">2024-02-08T00:20:16Z</dcterms:modified>
</cp:coreProperties>
</file>