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57" r:id="rId5"/>
    <p:sldId id="259" r:id="rId6"/>
    <p:sldId id="260" r:id="rId7"/>
    <p:sldId id="261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1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B69738-FAC0-4660-80E1-FC3807DFEBBE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376401-5572-4871-AC48-D0FC5476967A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6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3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1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2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4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B69738-FAC0-4660-80E1-FC3807DFEBBE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62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376401-5572-4871-AC48-D0FC5476967A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5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0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5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8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45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4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73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34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1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84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B69738-FAC0-4660-80E1-FC3807DFEBBE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2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376401-5572-4871-AC48-D0FC5476967A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21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7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69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43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90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59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43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0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78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87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3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B69738-FAC0-4660-80E1-FC3807DFEBBE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1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B535-0DD8-4504-8CF7-94CC3D6725C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35C-D0D3-47CC-82E3-F6CA6AADD9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 descr="T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04814"/>
            <a:ext cx="4740275" cy="6192837"/>
          </a:xfrm>
          <a:prstGeom prst="rect">
            <a:avLst/>
          </a:prstGeom>
          <a:noFill/>
          <a:ln w="76200" cmpd="tri">
            <a:solidFill>
              <a:srgbClr val="CC00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22475" y="836614"/>
            <a:ext cx="8147050" cy="1036637"/>
          </a:xfrm>
        </p:spPr>
        <p:txBody>
          <a:bodyPr/>
          <a:lstStyle/>
          <a:p>
            <a:r>
              <a:rPr lang="es-MX" sz="4400" dirty="0">
                <a:latin typeface="Arial Black" pitchFamily="34" charset="0"/>
              </a:rPr>
              <a:t>Elementos  </a:t>
            </a:r>
          </a:p>
          <a:p>
            <a:pPr>
              <a:buFontTx/>
              <a:buNone/>
            </a:pPr>
            <a:endParaRPr lang="es-MX" sz="4400" dirty="0">
              <a:latin typeface="Arial Black" pitchFamily="34" charset="0"/>
            </a:endParaRPr>
          </a:p>
        </p:txBody>
      </p:sp>
      <p:pic>
        <p:nvPicPr>
          <p:cNvPr id="7172" name="Picture 4" descr="PF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1876425"/>
            <a:ext cx="6264275" cy="4662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855914" y="1844675"/>
            <a:ext cx="6264275" cy="46799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73238"/>
            <a:ext cx="7777163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656139" y="2636839"/>
            <a:ext cx="504825" cy="935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6383338" y="2420939"/>
            <a:ext cx="4318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3935413" y="1268413"/>
            <a:ext cx="10080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3935413" y="1268414"/>
            <a:ext cx="266541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464426" y="27082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4367214" y="2708276"/>
            <a:ext cx="388937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880100" y="3933826"/>
            <a:ext cx="23764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55913" y="717551"/>
            <a:ext cx="210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993366"/>
                </a:solidFill>
                <a:latin typeface="Bookman Old Style" pitchFamily="18" charset="0"/>
              </a:rPr>
              <a:t>Conectores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112125" y="2420938"/>
            <a:ext cx="2306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993366"/>
                </a:solidFill>
                <a:latin typeface="Bookman Old Style" pitchFamily="18" charset="0"/>
              </a:rPr>
              <a:t>Retenedores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235950" y="4629151"/>
            <a:ext cx="1462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993366"/>
                </a:solidFill>
                <a:latin typeface="Bookman Old Style" pitchFamily="18" charset="0"/>
              </a:rPr>
              <a:t>Póntico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774825" y="260350"/>
            <a:ext cx="8642350" cy="63373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765176"/>
            <a:ext cx="8458200" cy="2359025"/>
          </a:xfrm>
        </p:spPr>
        <p:txBody>
          <a:bodyPr anchor="ctr">
            <a:normAutofit fontScale="92500"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MX" sz="700" dirty="0"/>
              <a:t>    </a:t>
            </a:r>
            <a:r>
              <a:rPr lang="es-MX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PRÓTESIS PARCIAL FIJA CONVENCIONAL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MX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 SOPORTADA</a:t>
            </a:r>
          </a:p>
          <a:p>
            <a:pPr marL="274320"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s-MX" sz="3600" dirty="0">
              <a:solidFill>
                <a:srgbClr val="FFFF00"/>
              </a:solidFill>
              <a:latin typeface="Arial Black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MX" sz="4000" dirty="0">
                <a:latin typeface="Arial Black" pitchFamily="34" charset="0"/>
              </a:rPr>
              <a:t>  </a:t>
            </a:r>
          </a:p>
        </p:txBody>
      </p:sp>
      <p:pic>
        <p:nvPicPr>
          <p:cNvPr id="14339" name="Picture 3" descr="PH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2574926"/>
            <a:ext cx="7956550" cy="3865563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79651" y="2565400"/>
            <a:ext cx="7993063" cy="38877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765175"/>
            <a:ext cx="7416800" cy="935038"/>
          </a:xfrm>
        </p:spPr>
        <p:txBody>
          <a:bodyPr>
            <a:normAutofit fontScale="40000" lnSpcReduction="20000"/>
          </a:bodyPr>
          <a:lstStyle/>
          <a:p>
            <a:pPr marL="274320" indent="-274320" algn="ctr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MX" sz="6500" dirty="0"/>
              <a:t>     </a:t>
            </a:r>
            <a:r>
              <a:rPr lang="es-MX" sz="6500" dirty="0">
                <a:latin typeface="Arial Black" pitchFamily="34" charset="0"/>
              </a:rPr>
              <a:t>   </a:t>
            </a:r>
            <a:r>
              <a:rPr lang="es-MX" sz="6500" dirty="0">
                <a:solidFill>
                  <a:srgbClr val="FF0000"/>
                </a:solidFill>
                <a:latin typeface="Arial Black" pitchFamily="34" charset="0"/>
              </a:rPr>
              <a:t>PRÓTESIS PARCIAL FIJA ADHESIVA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s-MX" sz="3600" dirty="0">
              <a:solidFill>
                <a:srgbClr val="FFFF00"/>
              </a:solidFill>
              <a:latin typeface="Arial Black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s-MX" sz="4400" dirty="0">
                <a:latin typeface="Arial Black" pitchFamily="34" charset="0"/>
              </a:rPr>
              <a:t> 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/>
          </p:nvPr>
        </p:nvGraphicFramePr>
        <p:xfrm>
          <a:off x="1580666" y="2286000"/>
          <a:ext cx="8934934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n de mapa de bits" r:id="rId3" imgW="7497221" imgH="4809524" progId="Paint.Picture">
                  <p:embed/>
                </p:oleObj>
              </mc:Choice>
              <mc:Fallback>
                <p:oleObj name="Imagen de mapa de bits" r:id="rId3" imgW="7497221" imgH="4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373" b="19327"/>
                      <a:stretch>
                        <a:fillRect/>
                      </a:stretch>
                    </p:blipFill>
                    <p:spPr bwMode="auto">
                      <a:xfrm>
                        <a:off x="1580666" y="2286000"/>
                        <a:ext cx="8934934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0" y="2286001"/>
            <a:ext cx="8991600" cy="40370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0" y="836614"/>
            <a:ext cx="8286750" cy="11525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MX" altLang="es-MX" sz="700" dirty="0">
                <a:solidFill>
                  <a:srgbClr val="FF0000"/>
                </a:solidFill>
              </a:rPr>
              <a:t>     </a:t>
            </a:r>
            <a:r>
              <a:rPr lang="es-MX" altLang="es-MX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MX" altLang="es-MX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PRÓTESIS PARCIAL FIJA IMPLANTO SOPORTADA</a:t>
            </a:r>
          </a:p>
        </p:txBody>
      </p:sp>
      <p:pic>
        <p:nvPicPr>
          <p:cNvPr id="15363" name="Picture 3" descr="L-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095500"/>
            <a:ext cx="7410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altLang="es-MX" b="1" dirty="0" smtClean="0">
              <a:solidFill>
                <a:srgbClr val="FF0000"/>
              </a:solidFill>
            </a:endParaRPr>
          </a:p>
          <a:p>
            <a:r>
              <a:rPr lang="es-ES" sz="4400" b="1" dirty="0">
                <a:solidFill>
                  <a:srgbClr val="FF0000"/>
                </a:solidFill>
              </a:rPr>
              <a:t>Retracción Gingival </a:t>
            </a:r>
            <a:endParaRPr lang="es-MX" altLang="es-MX" sz="4400" b="1" dirty="0">
              <a:solidFill>
                <a:srgbClr val="FF0000"/>
              </a:solidFill>
            </a:endParaRPr>
          </a:p>
          <a:p>
            <a:r>
              <a:rPr lang="es-MX" altLang="es-MX" sz="4400" b="1" dirty="0">
                <a:solidFill>
                  <a:srgbClr val="FF0000"/>
                </a:solidFill>
              </a:rPr>
              <a:t>FUNDAMENTOS DE LA RETENCIÓN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33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de flecha cuádruple"/>
          <p:cNvSpPr/>
          <p:nvPr/>
        </p:nvSpPr>
        <p:spPr>
          <a:xfrm>
            <a:off x="4727848" y="2132856"/>
            <a:ext cx="2016224" cy="216024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68283" y="980728"/>
            <a:ext cx="293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Mecánica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75509" y="2920537"/>
            <a:ext cx="256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Química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89808" y="4725144"/>
            <a:ext cx="3184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Quirúrgica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69068" y="2751311"/>
            <a:ext cx="185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Mixta</a:t>
            </a:r>
          </a:p>
        </p:txBody>
      </p:sp>
    </p:spTree>
    <p:extLst>
      <p:ext uri="{BB962C8B-B14F-4D97-AF65-F5344CB8AC3E}">
        <p14:creationId xmlns:p14="http://schemas.microsoft.com/office/powerpoint/2010/main" val="7293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94005" y="476672"/>
            <a:ext cx="4820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Técnica gingival:</a:t>
            </a:r>
          </a:p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708275"/>
            <a:ext cx="6199187" cy="36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1"/>
            <a:ext cx="5472608" cy="31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37874" y="1171348"/>
            <a:ext cx="2208066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Colocación del  hilo de retracción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3835245"/>
            <a:ext cx="4925663" cy="285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52" y="332656"/>
            <a:ext cx="4200446" cy="26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64040" y="438296"/>
            <a:ext cx="324036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Separación gingival tras la colocación del primer hilo de retracción, vista oclusal.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572934"/>
            <a:ext cx="3923034" cy="30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92127" y="4054090"/>
            <a:ext cx="2664296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</a:rPr>
              <a:t>Colocación del segundo hilo de retracción.</a:t>
            </a:r>
          </a:p>
        </p:txBody>
      </p:sp>
    </p:spTree>
    <p:extLst>
      <p:ext uri="{BB962C8B-B14F-4D97-AF65-F5344CB8AC3E}">
        <p14:creationId xmlns:p14="http://schemas.microsoft.com/office/powerpoint/2010/main" val="42043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D:\Mis Documentos\Clases Facultad\Nucleo_o_poste_metodo_directo_(_360_X_640_).mp4_snapshot_00.45_[2020.02.16_08.53.04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53" y="1556792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2150"/>
            <a:ext cx="3312294" cy="20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692150"/>
            <a:ext cx="3168476" cy="20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573464"/>
            <a:ext cx="3168278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573464"/>
            <a:ext cx="3168476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T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349501"/>
            <a:ext cx="4708525" cy="2346325"/>
          </a:xfrm>
          <a:prstGeom prst="rect">
            <a:avLst/>
          </a:prstGeom>
          <a:noFill/>
          <a:ln w="38100">
            <a:solidFill>
              <a:srgbClr val="CC00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T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196975"/>
            <a:ext cx="4406900" cy="4897438"/>
          </a:xfrm>
          <a:prstGeom prst="rect">
            <a:avLst/>
          </a:prstGeom>
          <a:noFill/>
          <a:ln w="38100">
            <a:solidFill>
              <a:srgbClr val="CC00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47604"/>
            <a:ext cx="8669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774826" y="1417638"/>
            <a:ext cx="8435975" cy="3306762"/>
          </a:xfrm>
        </p:spPr>
        <p:txBody>
          <a:bodyPr/>
          <a:lstStyle/>
          <a:p>
            <a:r>
              <a:rPr lang="es-MX" altLang="es-MX" sz="4800">
                <a:latin typeface="Arial Black" panose="020B0A04020102020204" pitchFamily="34" charset="0"/>
              </a:rPr>
              <a:t> </a:t>
            </a:r>
            <a:br>
              <a:rPr lang="es-MX" altLang="es-MX" sz="4800">
                <a:latin typeface="Arial Black" panose="020B0A04020102020204" pitchFamily="34" charset="0"/>
              </a:rPr>
            </a:br>
            <a:endParaRPr lang="es-MX" altLang="es-MX" sz="4800"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MX" altLang="es-MX" smtClean="0"/>
          </a:p>
          <a:p>
            <a:pPr>
              <a:buFontTx/>
              <a:buNone/>
            </a:pPr>
            <a:r>
              <a:rPr lang="es-MX" altLang="es-MX" sz="4800">
                <a:latin typeface="Arial Black" panose="020B0A04020102020204" pitchFamily="34" charset="0"/>
              </a:rPr>
              <a:t> </a:t>
            </a:r>
            <a:r>
              <a:rPr lang="es-MX" altLang="es-MX" sz="48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84475" y="3091252"/>
            <a:ext cx="248786" cy="6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7617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b="1">
                <a:solidFill>
                  <a:prstClr val="black"/>
                </a:solidFill>
              </a:rPr>
              <a:t> </a:t>
            </a:r>
          </a:p>
          <a:p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903413" y="1331914"/>
            <a:ext cx="8585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7617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3600" b="1" dirty="0">
                <a:solidFill>
                  <a:srgbClr val="FF0000"/>
                </a:solidFill>
              </a:rPr>
              <a:t>FUNDAMENTOS DE LA RETENCIÓN</a:t>
            </a:r>
          </a:p>
          <a:p>
            <a:pPr eaLnBrk="1" hangingPunct="1"/>
            <a:endParaRPr lang="es-MX" altLang="es-MX" sz="3600" b="1" dirty="0">
              <a:solidFill>
                <a:srgbClr val="FF0000"/>
              </a:solidFill>
            </a:endParaRPr>
          </a:p>
          <a:p>
            <a:pPr eaLnBrk="1" hangingPunct="1"/>
            <a:endParaRPr lang="es-MX" altLang="es-MX" sz="3600" dirty="0">
              <a:solidFill>
                <a:srgbClr val="FF0000"/>
              </a:solidFill>
            </a:endParaRPr>
          </a:p>
          <a:p>
            <a:pPr eaLnBrk="1" hangingPunct="1"/>
            <a:r>
              <a:rPr lang="es-MX" altLang="es-MX" sz="3200" b="1" dirty="0">
                <a:solidFill>
                  <a:srgbClr val="FF0000"/>
                </a:solidFill>
              </a:rPr>
              <a:t>RESISTENCIA FRICCIONAL</a:t>
            </a:r>
          </a:p>
          <a:p>
            <a:pPr eaLnBrk="1" hangingPunct="1"/>
            <a:endParaRPr lang="es-MX" altLang="es-MX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altLang="es-MX" sz="3200" b="1" dirty="0">
                <a:solidFill>
                  <a:srgbClr val="FF0000"/>
                </a:solidFill>
              </a:rPr>
              <a:t>RESISTENCIA A LA ROTACIÓN</a:t>
            </a:r>
          </a:p>
          <a:p>
            <a:pPr eaLnBrk="1" hangingPunct="1"/>
            <a:endParaRPr lang="es-MX" altLang="es-MX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altLang="es-MX" sz="3200" b="1" dirty="0">
                <a:solidFill>
                  <a:srgbClr val="FF0000"/>
                </a:solidFill>
              </a:rPr>
              <a:t>RESISTENCIA A LA ACCIÓN DE PALANCA</a:t>
            </a:r>
            <a:r>
              <a:rPr lang="es-ES" altLang="es-MX" sz="3200" b="1" dirty="0">
                <a:solidFill>
                  <a:srgbClr val="FF0000"/>
                </a:solidFill>
              </a:rPr>
              <a:t> </a:t>
            </a:r>
            <a:endParaRPr lang="es-MX" altLang="es-MX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thumb/b/bf/Nucleos_en_oro.jpg/300px-Nucleos_en_oro.jpg"/>
          <p:cNvSpPr>
            <a:spLocks noChangeAspect="1" noChangeArrowheads="1"/>
          </p:cNvSpPr>
          <p:nvPr/>
        </p:nvSpPr>
        <p:spPr bwMode="auto">
          <a:xfrm>
            <a:off x="1679575" y="-80010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88640"/>
            <a:ext cx="6719657" cy="39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602074"/>
            <a:ext cx="4176464" cy="299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accent2"/>
                </a:solidFill>
              </a:rPr>
              <a:t>Puentes Fijos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dirty="0">
                <a:solidFill>
                  <a:schemeClr val="accent1"/>
                </a:solidFill>
              </a:rPr>
              <a:t>Elementos .</a:t>
            </a:r>
          </a:p>
          <a:p>
            <a:pPr marL="0" indent="0">
              <a:buNone/>
            </a:pPr>
            <a:endParaRPr lang="es-ES" sz="4000" dirty="0">
              <a:solidFill>
                <a:schemeClr val="accent1"/>
              </a:solidFill>
            </a:endParaRPr>
          </a:p>
          <a:p>
            <a:r>
              <a:rPr lang="es-ES" sz="4000" dirty="0">
                <a:solidFill>
                  <a:schemeClr val="accent1"/>
                </a:solidFill>
              </a:rPr>
              <a:t>Retenedores</a:t>
            </a:r>
          </a:p>
          <a:p>
            <a:pPr marL="0" indent="0">
              <a:buNone/>
            </a:pPr>
            <a:endParaRPr lang="es-ES" sz="4000" dirty="0">
              <a:solidFill>
                <a:schemeClr val="accent1"/>
              </a:solidFill>
            </a:endParaRPr>
          </a:p>
          <a:p>
            <a:r>
              <a:rPr lang="es-ES" sz="4000" dirty="0">
                <a:solidFill>
                  <a:schemeClr val="accent1"/>
                </a:solidFill>
              </a:rPr>
              <a:t>Conectores</a:t>
            </a:r>
          </a:p>
          <a:p>
            <a:pPr marL="0" indent="0">
              <a:buNone/>
            </a:pPr>
            <a:endParaRPr lang="es-ES" sz="4000" dirty="0">
              <a:solidFill>
                <a:schemeClr val="accent1"/>
              </a:solidFill>
            </a:endParaRPr>
          </a:p>
          <a:p>
            <a:r>
              <a:rPr lang="es-ES" sz="4000" dirty="0">
                <a:solidFill>
                  <a:schemeClr val="accent1"/>
                </a:solidFill>
              </a:rPr>
              <a:t>Pónticos</a:t>
            </a:r>
          </a:p>
        </p:txBody>
      </p:sp>
    </p:spTree>
    <p:extLst>
      <p:ext uri="{BB962C8B-B14F-4D97-AF65-F5344CB8AC3E}">
        <p14:creationId xmlns:p14="http://schemas.microsoft.com/office/powerpoint/2010/main" val="23665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828800" y="152400"/>
            <a:ext cx="85344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rgbClr val="FF0000"/>
                </a:solidFill>
              </a:rPr>
              <a:t>ELEMENTOS DE UNA PRÓTESIS PARCIAL FIJA</a:t>
            </a:r>
          </a:p>
          <a:p>
            <a:pPr eaLnBrk="1" hangingPunct="1"/>
            <a:endParaRPr lang="es-MX" altLang="es-MX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s-MX" altLang="es-MX" sz="2400" b="1" dirty="0">
                <a:solidFill>
                  <a:prstClr val="black"/>
                </a:solidFill>
              </a:rPr>
              <a:t>PUENTES FIJOS</a:t>
            </a:r>
          </a:p>
          <a:p>
            <a:pPr eaLnBrk="1" hangingPunct="1"/>
            <a:endParaRPr lang="es-MX" altLang="es-MX" sz="2400" b="1" dirty="0">
              <a:solidFill>
                <a:prstClr val="black"/>
              </a:solidFill>
            </a:endParaRPr>
          </a:p>
          <a:p>
            <a:pPr eaLnBrk="1" hangingPunct="1"/>
            <a:r>
              <a:rPr lang="es-MX" altLang="es-MX" sz="2800" dirty="0">
                <a:solidFill>
                  <a:srgbClr val="FFFF00"/>
                </a:solidFill>
              </a:rPr>
              <a:t>Pilar( diente de soporte )</a:t>
            </a:r>
          </a:p>
          <a:p>
            <a:pPr eaLnBrk="1" hangingPunct="1"/>
            <a:endParaRPr lang="es-MX" altLang="es-MX" sz="2800" dirty="0">
              <a:solidFill>
                <a:srgbClr val="FFFF00"/>
              </a:solidFill>
            </a:endParaRPr>
          </a:p>
          <a:p>
            <a:pPr eaLnBrk="1" hangingPunct="1"/>
            <a:r>
              <a:rPr lang="es-MX" altLang="es-MX" sz="2800" dirty="0">
                <a:solidFill>
                  <a:srgbClr val="FFFF00"/>
                </a:solidFill>
              </a:rPr>
              <a:t>Retenedores</a:t>
            </a:r>
          </a:p>
          <a:p>
            <a:pPr eaLnBrk="1" hangingPunct="1"/>
            <a:endParaRPr lang="es-MX" altLang="es-MX" sz="2800" dirty="0">
              <a:solidFill>
                <a:srgbClr val="FFFF00"/>
              </a:solidFill>
            </a:endParaRPr>
          </a:p>
          <a:p>
            <a:pPr eaLnBrk="1" hangingPunct="1"/>
            <a:r>
              <a:rPr lang="es-MX" altLang="es-MX" sz="2800" dirty="0">
                <a:solidFill>
                  <a:srgbClr val="FFFF00"/>
                </a:solidFill>
              </a:rPr>
              <a:t>Conectores</a:t>
            </a:r>
          </a:p>
          <a:p>
            <a:pPr eaLnBrk="1" hangingPunct="1"/>
            <a:endParaRPr lang="es-MX" altLang="es-MX" sz="2800" dirty="0">
              <a:solidFill>
                <a:srgbClr val="FFFF00"/>
              </a:solidFill>
            </a:endParaRPr>
          </a:p>
          <a:p>
            <a:pPr eaLnBrk="1" hangingPunct="1"/>
            <a:r>
              <a:rPr lang="es-MX" altLang="es-MX" sz="2800" dirty="0">
                <a:solidFill>
                  <a:srgbClr val="FFFF00"/>
                </a:solidFill>
              </a:rPr>
              <a:t>Dientes artificiales </a:t>
            </a:r>
          </a:p>
          <a:p>
            <a:pPr eaLnBrk="1" hangingPunct="1"/>
            <a:endParaRPr lang="es-MX" altLang="es-MX" sz="2800" dirty="0">
              <a:solidFill>
                <a:srgbClr val="FFFF00"/>
              </a:solidFill>
            </a:endParaRPr>
          </a:p>
          <a:p>
            <a:pPr eaLnBrk="1" hangingPunct="1"/>
            <a:endParaRPr lang="es-ES" altLang="es-MX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1"/>
            <a:ext cx="65532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171" name="Picture 2" descr="D:\Mis Documentos\Clases Facultad\Rewparaciones\reparaciones 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4" y="1628775"/>
            <a:ext cx="5659437" cy="4103688"/>
          </a:xfrm>
          <a:noFill/>
        </p:spPr>
      </p:pic>
    </p:spTree>
    <p:extLst>
      <p:ext uri="{BB962C8B-B14F-4D97-AF65-F5344CB8AC3E}">
        <p14:creationId xmlns:p14="http://schemas.microsoft.com/office/powerpoint/2010/main" val="7858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</Words>
  <Application>Microsoft Office PowerPoint</Application>
  <PresentationFormat>Panorámica</PresentationFormat>
  <Paragraphs>56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1_Tema de Office</vt:lpstr>
      <vt:lpstr>2_Tema de Office</vt:lpstr>
      <vt:lpstr>3_Tema de Office</vt:lpstr>
      <vt:lpstr>4_Tema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Puentes Fijos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4</cp:revision>
  <dcterms:created xsi:type="dcterms:W3CDTF">2026-02-26T10:01:05Z</dcterms:created>
  <dcterms:modified xsi:type="dcterms:W3CDTF">2026-02-26T10:15:09Z</dcterms:modified>
</cp:coreProperties>
</file>