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1" r:id="rId1"/>
  </p:sldMasterIdLst>
  <p:notesMasterIdLst>
    <p:notesMasterId r:id="rId21"/>
  </p:notesMasterIdLst>
  <p:sldIdLst>
    <p:sldId id="292" r:id="rId2"/>
    <p:sldId id="298" r:id="rId3"/>
    <p:sldId id="297" r:id="rId4"/>
    <p:sldId id="315" r:id="rId5"/>
    <p:sldId id="299" r:id="rId6"/>
    <p:sldId id="319" r:id="rId7"/>
    <p:sldId id="322" r:id="rId8"/>
    <p:sldId id="323" r:id="rId9"/>
    <p:sldId id="300" r:id="rId10"/>
    <p:sldId id="317" r:id="rId11"/>
    <p:sldId id="320" r:id="rId12"/>
    <p:sldId id="318" r:id="rId13"/>
    <p:sldId id="321" r:id="rId14"/>
    <p:sldId id="302" r:id="rId15"/>
    <p:sldId id="303" r:id="rId16"/>
    <p:sldId id="314" r:id="rId17"/>
    <p:sldId id="305" r:id="rId18"/>
    <p:sldId id="309" r:id="rId19"/>
    <p:sldId id="307" r:id="rId20"/>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10" autoAdjust="0"/>
    <p:restoredTop sz="94707" autoAdjust="0"/>
  </p:normalViewPr>
  <p:slideViewPr>
    <p:cSldViewPr>
      <p:cViewPr varScale="1">
        <p:scale>
          <a:sx n="82" d="100"/>
          <a:sy n="82" d="100"/>
        </p:scale>
        <p:origin x="1445" y="58"/>
      </p:cViewPr>
      <p:guideLst>
        <p:guide orient="horz" pos="2160"/>
        <p:guide pos="2880"/>
      </p:guideLst>
    </p:cSldViewPr>
  </p:slideViewPr>
  <p:notesTextViewPr>
    <p:cViewPr>
      <p:scale>
        <a:sx n="100" d="100"/>
        <a:sy n="100" d="100"/>
      </p:scale>
      <p:origin x="0" y="0"/>
    </p:cViewPr>
  </p:notesTextViewPr>
  <p:sorterViewPr>
    <p:cViewPr>
      <p:scale>
        <a:sx n="63" d="100"/>
        <a:sy n="63" d="100"/>
      </p:scale>
      <p:origin x="0" y="180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7C2870-2842-4CEF-A14D-EB97C84D8461}" type="datetimeFigureOut">
              <a:rPr lang="es-ES" smtClean="0"/>
              <a:t>08/02/2021</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F3CC04-EFC9-4171-9353-6A6966DB6E64}" type="slidenum">
              <a:rPr lang="es-ES" smtClean="0"/>
              <a:t>‹Nº›</a:t>
            </a:fld>
            <a:endParaRPr lang="es-ES"/>
          </a:p>
        </p:txBody>
      </p:sp>
    </p:spTree>
    <p:extLst>
      <p:ext uri="{BB962C8B-B14F-4D97-AF65-F5344CB8AC3E}">
        <p14:creationId xmlns:p14="http://schemas.microsoft.com/office/powerpoint/2010/main" val="4844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0E580A6-676A-45AB-8DE2-9B3898FDB0AC}" type="slidenum">
              <a:rPr lang="es-ES" smtClean="0"/>
              <a:t>2</a:t>
            </a:fld>
            <a:endParaRPr lang="es-ES"/>
          </a:p>
        </p:txBody>
      </p:sp>
    </p:spTree>
    <p:extLst>
      <p:ext uri="{BB962C8B-B14F-4D97-AF65-F5344CB8AC3E}">
        <p14:creationId xmlns:p14="http://schemas.microsoft.com/office/powerpoint/2010/main" val="267518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39722991-4858-458B-96B8-F29D7B4DFBE7}"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C411B07B-301E-4EE2-B4A4-4D265CE8D240}"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1FE31F8E-3F84-4ED8-A805-0BFC729E52E8}"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C2D0365C-C8DD-4435-B3F0-1CFEA600A0F3}"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FBC648EA-9C86-4448-8BBA-579ACA144C66}"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3 Marcador de fecha"/>
          <p:cNvSpPr>
            <a:spLocks noGrp="1"/>
          </p:cNvSpPr>
          <p:nvPr>
            <p:ph type="dt" sz="half" idx="10"/>
          </p:nvPr>
        </p:nvSpPr>
        <p:spPr/>
        <p:txBody>
          <a:bodyPr/>
          <a:lstStyle>
            <a:lvl1pPr>
              <a:defRPr/>
            </a:lvl1pPr>
          </a:lstStyle>
          <a:p>
            <a:pPr>
              <a:defRPr/>
            </a:pPr>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9F44074B-589C-457F-9BC8-4C4AF42AFB12}"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3 Marcador de fecha"/>
          <p:cNvSpPr>
            <a:spLocks noGrp="1"/>
          </p:cNvSpPr>
          <p:nvPr>
            <p:ph type="dt" sz="half" idx="10"/>
          </p:nvPr>
        </p:nvSpPr>
        <p:spPr/>
        <p:txBody>
          <a:bodyPr/>
          <a:lstStyle>
            <a:lvl1pPr>
              <a:defRPr/>
            </a:lvl1pPr>
          </a:lstStyle>
          <a:p>
            <a:pPr>
              <a:defRPr/>
            </a:pPr>
            <a:endParaRPr lang="es-ES"/>
          </a:p>
        </p:txBody>
      </p:sp>
      <p:sp>
        <p:nvSpPr>
          <p:cNvPr id="8" name="4 Marcador de pie de página"/>
          <p:cNvSpPr>
            <a:spLocks noGrp="1"/>
          </p:cNvSpPr>
          <p:nvPr>
            <p:ph type="ftr" sz="quarter" idx="11"/>
          </p:nvPr>
        </p:nvSpPr>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p:txBody>
          <a:bodyPr/>
          <a:lstStyle>
            <a:lvl1pPr>
              <a:defRPr/>
            </a:lvl1pPr>
          </a:lstStyle>
          <a:p>
            <a:pPr>
              <a:defRPr/>
            </a:pPr>
            <a:fld id="{0E00E404-898D-4046-A85D-D5F734F93447}"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3 Marcador de fecha"/>
          <p:cNvSpPr>
            <a:spLocks noGrp="1"/>
          </p:cNvSpPr>
          <p:nvPr>
            <p:ph type="dt" sz="half" idx="10"/>
          </p:nvPr>
        </p:nvSpPr>
        <p:spPr/>
        <p:txBody>
          <a:bodyPr/>
          <a:lstStyle>
            <a:lvl1pPr>
              <a:defRPr/>
            </a:lvl1pPr>
          </a:lstStyle>
          <a:p>
            <a:pPr>
              <a:defRPr/>
            </a:pPr>
            <a:endParaRPr lang="es-ES"/>
          </a:p>
        </p:txBody>
      </p:sp>
      <p:sp>
        <p:nvSpPr>
          <p:cNvPr id="4" name="4 Marcador de pie de página"/>
          <p:cNvSpPr>
            <a:spLocks noGrp="1"/>
          </p:cNvSpPr>
          <p:nvPr>
            <p:ph type="ftr" sz="quarter" idx="11"/>
          </p:nvPr>
        </p:nvSpPr>
        <p:spPr/>
        <p:txBody>
          <a:bodyPr/>
          <a:lstStyle>
            <a:lvl1pPr>
              <a:defRPr/>
            </a:lvl1pPr>
          </a:lstStyle>
          <a:p>
            <a:pPr>
              <a:defRPr/>
            </a:pPr>
            <a:endParaRPr lang="es-ES"/>
          </a:p>
        </p:txBody>
      </p:sp>
      <p:sp>
        <p:nvSpPr>
          <p:cNvPr id="5" name="5 Marcador de número de diapositiva"/>
          <p:cNvSpPr>
            <a:spLocks noGrp="1"/>
          </p:cNvSpPr>
          <p:nvPr>
            <p:ph type="sldNum" sz="quarter" idx="12"/>
          </p:nvPr>
        </p:nvSpPr>
        <p:spPr/>
        <p:txBody>
          <a:bodyPr/>
          <a:lstStyle>
            <a:lvl1pPr>
              <a:defRPr/>
            </a:lvl1pPr>
          </a:lstStyle>
          <a:p>
            <a:pPr>
              <a:defRPr/>
            </a:pPr>
            <a:fld id="{352622C1-086F-443C-80DE-50604BDD9D14}"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endParaRPr lang="es-ES"/>
          </a:p>
        </p:txBody>
      </p:sp>
      <p:sp>
        <p:nvSpPr>
          <p:cNvPr id="3" name="4 Marcador de pie de página"/>
          <p:cNvSpPr>
            <a:spLocks noGrp="1"/>
          </p:cNvSpPr>
          <p:nvPr>
            <p:ph type="ftr" sz="quarter" idx="11"/>
          </p:nvPr>
        </p:nvSpPr>
        <p:spPr/>
        <p:txBody>
          <a:bodyPr/>
          <a:lstStyle>
            <a:lvl1pPr>
              <a:defRPr/>
            </a:lvl1pPr>
          </a:lstStyle>
          <a:p>
            <a:pPr>
              <a:defRPr/>
            </a:pPr>
            <a:endParaRPr lang="es-ES"/>
          </a:p>
        </p:txBody>
      </p:sp>
      <p:sp>
        <p:nvSpPr>
          <p:cNvPr id="4" name="5 Marcador de número de diapositiva"/>
          <p:cNvSpPr>
            <a:spLocks noGrp="1"/>
          </p:cNvSpPr>
          <p:nvPr>
            <p:ph type="sldNum" sz="quarter" idx="12"/>
          </p:nvPr>
        </p:nvSpPr>
        <p:spPr/>
        <p:txBody>
          <a:bodyPr/>
          <a:lstStyle>
            <a:lvl1pPr>
              <a:defRPr/>
            </a:lvl1pPr>
          </a:lstStyle>
          <a:p>
            <a:pPr>
              <a:defRPr/>
            </a:pPr>
            <a:fld id="{39027B74-40C3-4515-B88C-F2F8F26F64E7}"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9BD1A2C0-8C54-4656-B236-65E169F87459}"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E75E4D7A-A8C2-4BEE-8658-A7E0B77F9A4C}"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6FF"/>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a:t>Haga clic para modificar el estilo de título del patrón</a:t>
            </a:r>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83E31600-A96A-4AC2-95B7-327C30F3B01A}" type="slidenum">
              <a:rPr lang="es-ES"/>
              <a:pPr>
                <a:defRPr/>
              </a:pPr>
              <a:t>‹Nº›</a:t>
            </a:fld>
            <a:endParaRPr lang="es-ES"/>
          </a:p>
        </p:txBody>
      </p:sp>
    </p:spTree>
  </p:cSld>
  <p:clrMap bg1="dk1" tx1="lt1" bg2="dk2" tx2="lt2" accent1="accent1" accent2="accent2" accent3="accent3" accent4="accent4" accent5="accent5" accent6="accent6" hlink="hlink" folHlink="folHlink"/>
  <p:sldLayoutIdLst>
    <p:sldLayoutId id="2147483782"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 Id="rId6" Type="http://schemas.openxmlformats.org/officeDocument/2006/relationships/image" Target="../media/image13.jpeg"/><Relationship Id="rId5" Type="http://schemas.openxmlformats.org/officeDocument/2006/relationships/image" Target="../media/image12.gif"/><Relationship Id="rId4" Type="http://schemas.openxmlformats.org/officeDocument/2006/relationships/image" Target="../media/image11.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64704"/>
            <a:ext cx="8229600" cy="5361459"/>
          </a:xfrm>
        </p:spPr>
        <p:txBody>
          <a:bodyPr/>
          <a:lstStyle/>
          <a:p>
            <a:pPr>
              <a:buNone/>
            </a:pPr>
            <a:r>
              <a:rPr lang="es-ES" dirty="0"/>
              <a:t>   </a:t>
            </a:r>
            <a:r>
              <a:rPr lang="es-ES" dirty="0">
                <a:solidFill>
                  <a:srgbClr val="FFFF00"/>
                </a:solidFill>
              </a:rPr>
              <a:t>En el pasado reciente los científicos y buena parte del público consiguieron instalarse en la cómoda creencia de que la aplicación de la ciencia conduciría automáticamente a una segura mejora en el bienestar humano.</a:t>
            </a:r>
          </a:p>
        </p:txBody>
      </p:sp>
      <p:sp>
        <p:nvSpPr>
          <p:cNvPr id="4" name="3 Llamada de flecha hacia arriba"/>
          <p:cNvSpPr/>
          <p:nvPr/>
        </p:nvSpPr>
        <p:spPr>
          <a:xfrm>
            <a:off x="500034" y="4214818"/>
            <a:ext cx="8001056" cy="2143140"/>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eaLnBrk="0" hangingPunct="0"/>
            <a:endParaRPr kumimoji="0" lang="es-ES" b="0" i="0" u="none" strike="noStrike" cap="none" normalizeH="0" baseline="0" dirty="0">
              <a:ln>
                <a:noFill/>
              </a:ln>
              <a:solidFill>
                <a:schemeClr val="tx1"/>
              </a:solidFill>
              <a:effectLst/>
              <a:latin typeface="Arial" pitchFamily="34" charset="0"/>
              <a:ea typeface="Calibri" pitchFamily="34" charset="0"/>
              <a:cs typeface="Arial" pitchFamily="34" charset="0"/>
            </a:endParaRPr>
          </a:p>
          <a:p>
            <a:pPr lvl="0" algn="just" eaLnBrk="0" hangingPunct="0"/>
            <a:r>
              <a:rPr kumimoji="0" lang="es-ES" sz="2800" b="0" i="0" u="none" strike="noStrike" cap="none" normalizeH="0" baseline="0" dirty="0">
                <a:ln>
                  <a:noFill/>
                </a:ln>
                <a:solidFill>
                  <a:srgbClr val="FFFF00"/>
                </a:solidFill>
                <a:effectLst/>
                <a:latin typeface="Arial" pitchFamily="34" charset="0"/>
                <a:ea typeface="Calibri" pitchFamily="34" charset="0"/>
                <a:cs typeface="Arial" pitchFamily="34" charset="0"/>
              </a:rPr>
              <a:t>¿Cuál es tu opinión al respecto?</a:t>
            </a:r>
            <a:endParaRPr kumimoji="0" lang="es-ES" sz="2800" b="0" i="0" u="none" strike="noStrike" cap="none" normalizeH="0" baseline="0" dirty="0">
              <a:ln>
                <a:noFill/>
              </a:ln>
              <a:solidFill>
                <a:srgbClr val="FFFF00"/>
              </a:solidFill>
              <a:effectLst/>
              <a:latin typeface="Arial" pitchFamily="34" charset="0"/>
            </a:endParaRPr>
          </a:p>
          <a:p>
            <a:pPr lvl="0" algn="just" eaLnBrk="0" hangingPunct="0"/>
            <a:r>
              <a:rPr kumimoji="0" lang="es-ES" sz="2800" b="0" i="0" u="none" strike="noStrike" cap="none" normalizeH="0" baseline="0" dirty="0">
                <a:ln>
                  <a:noFill/>
                </a:ln>
                <a:solidFill>
                  <a:srgbClr val="FFFF00"/>
                </a:solidFill>
                <a:effectLst/>
                <a:latin typeface="Arial" pitchFamily="34" charset="0"/>
                <a:ea typeface="Calibri" pitchFamily="34" charset="0"/>
                <a:cs typeface="Arial" pitchFamily="34" charset="0"/>
              </a:rPr>
              <a:t>¿Qué cambios se han producido en el desarrollo de la ciencia en la actualidad?</a:t>
            </a:r>
            <a:endParaRPr kumimoji="0" lang="es-ES" sz="2800" b="0" i="0" u="none" strike="noStrike" cap="none" normalizeH="0" baseline="0" dirty="0">
              <a:ln>
                <a:noFill/>
              </a:ln>
              <a:solidFill>
                <a:srgbClr val="FFFF00"/>
              </a:solidFill>
              <a:effectLst/>
              <a:latin typeface="Arial" pitchFamily="34" charset="0"/>
            </a:endParaRPr>
          </a:p>
          <a:p>
            <a:pPr algn="ctr"/>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bg/>
                                          </p:spTgt>
                                        </p:tgtEl>
                                        <p:attrNameLst>
                                          <p:attrName>style.visibility</p:attrName>
                                        </p:attrNameLst>
                                      </p:cBhvr>
                                      <p:to>
                                        <p:strVal val="visible"/>
                                      </p:to>
                                    </p:set>
                                    <p:animEffect transition="in" filter="box(in)">
                                      <p:cBhvr>
                                        <p:cTn id="12" dur="500"/>
                                        <p:tgtEl>
                                          <p:spTgt spid="4">
                                            <p:bg/>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box(in)">
                                      <p:cBhvr>
                                        <p:cTn id="15" dur="500"/>
                                        <p:tgtEl>
                                          <p:spTgt spid="4">
                                            <p:txEl>
                                              <p:pRg st="1" end="1"/>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4">
                                            <p:txEl>
                                              <p:pRg st="2" end="2"/>
                                            </p:txEl>
                                          </p:spTgt>
                                        </p:tgtEl>
                                        <p:attrNameLst>
                                          <p:attrName>style.visibility</p:attrName>
                                        </p:attrNameLst>
                                      </p:cBhvr>
                                      <p:to>
                                        <p:strVal val="visible"/>
                                      </p:to>
                                    </p:set>
                                    <p:animEffect transition="in" filter="box(in)">
                                      <p:cBhvr>
                                        <p:cTn id="18"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a:solidFill>
                  <a:srgbClr val="FFFF00"/>
                </a:solidFill>
              </a:rPr>
              <a:t>Rasgos fundamentales de la RCT</a:t>
            </a:r>
          </a:p>
        </p:txBody>
      </p:sp>
      <p:sp>
        <p:nvSpPr>
          <p:cNvPr id="3" name="2 Marcador de contenido"/>
          <p:cNvSpPr>
            <a:spLocks noGrp="1"/>
          </p:cNvSpPr>
          <p:nvPr>
            <p:ph idx="1"/>
          </p:nvPr>
        </p:nvSpPr>
        <p:spPr>
          <a:xfrm>
            <a:off x="457200" y="1285860"/>
            <a:ext cx="8229600" cy="5000660"/>
          </a:xfrm>
        </p:spPr>
        <p:txBody>
          <a:bodyPr>
            <a:normAutofit fontScale="92500" lnSpcReduction="20000"/>
          </a:bodyPr>
          <a:lstStyle/>
          <a:p>
            <a:endParaRPr lang="es-ES" dirty="0"/>
          </a:p>
          <a:p>
            <a:r>
              <a:rPr lang="es-ES" dirty="0">
                <a:solidFill>
                  <a:srgbClr val="FFFF00"/>
                </a:solidFill>
              </a:rPr>
              <a:t>La ciencia pasa a ser un factor rector del proceso tecnológico productivo.</a:t>
            </a:r>
          </a:p>
          <a:p>
            <a:r>
              <a:rPr lang="es-ES" dirty="0">
                <a:solidFill>
                  <a:srgbClr val="FFFF00"/>
                </a:solidFill>
              </a:rPr>
              <a:t>La ciencia  se transforma en una profesión masiva.</a:t>
            </a:r>
          </a:p>
          <a:p>
            <a:r>
              <a:rPr lang="es-ES" dirty="0">
                <a:solidFill>
                  <a:srgbClr val="FFFF00"/>
                </a:solidFill>
              </a:rPr>
              <a:t>Creación de nuevos tipos y fuentes de energía.</a:t>
            </a:r>
          </a:p>
          <a:p>
            <a:r>
              <a:rPr lang="es-ES" dirty="0">
                <a:solidFill>
                  <a:srgbClr val="FFFF00"/>
                </a:solidFill>
              </a:rPr>
              <a:t>Proceso de automatización de la producción.</a:t>
            </a:r>
          </a:p>
          <a:p>
            <a:r>
              <a:rPr lang="es-ES" dirty="0">
                <a:solidFill>
                  <a:srgbClr val="FFFF00"/>
                </a:solidFill>
              </a:rPr>
              <a:t>Se eleva el nivel intelectual, cultural de los trabajadores </a:t>
            </a:r>
          </a:p>
          <a:p>
            <a:r>
              <a:rPr lang="es-ES" dirty="0">
                <a:solidFill>
                  <a:srgbClr val="FFFF00"/>
                </a:solidFill>
              </a:rPr>
              <a:t>Desarrollo acelerado de los medios masivos de comunicación .</a:t>
            </a:r>
          </a:p>
        </p:txBody>
      </p:sp>
    </p:spTree>
    <p:extLst>
      <p:ext uri="{BB962C8B-B14F-4D97-AF65-F5344CB8AC3E}">
        <p14:creationId xmlns:p14="http://schemas.microsoft.com/office/powerpoint/2010/main" val="1702155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28670"/>
            <a:ext cx="8229600" cy="5197493"/>
          </a:xfrm>
        </p:spPr>
        <p:txBody>
          <a:bodyPr/>
          <a:lstStyle/>
          <a:p>
            <a:pPr>
              <a:buNone/>
            </a:pPr>
            <a:r>
              <a:rPr lang="es-ES" dirty="0">
                <a:solidFill>
                  <a:srgbClr val="FFFF00"/>
                </a:solidFill>
              </a:rPr>
              <a:t>   </a:t>
            </a:r>
            <a:r>
              <a:rPr lang="es-ES" sz="3600" dirty="0">
                <a:solidFill>
                  <a:srgbClr val="FFFF00"/>
                </a:solidFill>
              </a:rPr>
              <a:t>Existe hoy una "división internacional del conocimiento", pues la ciencia se polariza en los países desarrollados, en los que se concentra la capacidad mundial de investigación y desarrollo, como parte del injusto Orden Económico Internacional.</a:t>
            </a:r>
          </a:p>
        </p:txBody>
      </p:sp>
    </p:spTree>
    <p:extLst>
      <p:ext uri="{BB962C8B-B14F-4D97-AF65-F5344CB8AC3E}">
        <p14:creationId xmlns:p14="http://schemas.microsoft.com/office/powerpoint/2010/main" val="2147160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a:solidFill>
                  <a:srgbClr val="FFFF00"/>
                </a:solidFill>
              </a:rPr>
              <a:t>Repercusiones sociales de la RCT</a:t>
            </a:r>
          </a:p>
        </p:txBody>
      </p:sp>
      <p:sp>
        <p:nvSpPr>
          <p:cNvPr id="3" name="2 Marcador de contenido"/>
          <p:cNvSpPr>
            <a:spLocks noGrp="1"/>
          </p:cNvSpPr>
          <p:nvPr>
            <p:ph idx="1"/>
          </p:nvPr>
        </p:nvSpPr>
        <p:spPr/>
        <p:txBody>
          <a:bodyPr>
            <a:normAutofit fontScale="85000" lnSpcReduction="10000"/>
          </a:bodyPr>
          <a:lstStyle/>
          <a:p>
            <a:pPr>
              <a:buNone/>
            </a:pPr>
            <a:r>
              <a:rPr lang="es-ES" dirty="0">
                <a:solidFill>
                  <a:srgbClr val="FFFF00"/>
                </a:solidFill>
              </a:rPr>
              <a:t>1.Influencia a través del vínculo de la ciencia con la técnica y la producción.</a:t>
            </a:r>
          </a:p>
          <a:p>
            <a:pPr>
              <a:buNone/>
            </a:pPr>
            <a:r>
              <a:rPr lang="es-ES" dirty="0">
                <a:solidFill>
                  <a:srgbClr val="FFFF00"/>
                </a:solidFill>
              </a:rPr>
              <a:t>2.Influencia a través de diversos efectos socioculturales:</a:t>
            </a:r>
          </a:p>
          <a:p>
            <a:pPr>
              <a:buNone/>
            </a:pPr>
            <a:r>
              <a:rPr lang="es-ES" dirty="0">
                <a:solidFill>
                  <a:srgbClr val="FFFF00"/>
                </a:solidFill>
              </a:rPr>
              <a:t>a) Sobre la biosfera,  (influencias positivas pero con frecuencia, también negativas).</a:t>
            </a:r>
          </a:p>
          <a:p>
            <a:pPr>
              <a:buNone/>
            </a:pPr>
            <a:r>
              <a:rPr lang="es-ES" dirty="0">
                <a:solidFill>
                  <a:srgbClr val="FFFF00"/>
                </a:solidFill>
              </a:rPr>
              <a:t>B) Sobre la economía social, en la que ha transformado la valoración de la ciencia. </a:t>
            </a:r>
          </a:p>
          <a:p>
            <a:pPr>
              <a:buNone/>
            </a:pPr>
            <a:r>
              <a:rPr lang="es-ES" dirty="0">
                <a:solidFill>
                  <a:srgbClr val="FFFF00"/>
                </a:solidFill>
              </a:rPr>
              <a:t>c) Sobre la institucionalización de la propia ciencia, por su carácter masivo.</a:t>
            </a:r>
          </a:p>
          <a:p>
            <a:pPr>
              <a:buNone/>
            </a:pPr>
            <a:r>
              <a:rPr lang="es-ES" dirty="0">
                <a:solidFill>
                  <a:srgbClr val="FFFF00"/>
                </a:solidFill>
              </a:rPr>
              <a:t>3. Expansión axiológica de la ciencia.</a:t>
            </a:r>
          </a:p>
        </p:txBody>
      </p:sp>
    </p:spTree>
    <p:extLst>
      <p:ext uri="{BB962C8B-B14F-4D97-AF65-F5344CB8AC3E}">
        <p14:creationId xmlns:p14="http://schemas.microsoft.com/office/powerpoint/2010/main" val="416229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noFill/>
        </p:spPr>
        <p:txBody>
          <a:bodyPr>
            <a:normAutofit fontScale="90000"/>
          </a:bodyPr>
          <a:lstStyle/>
          <a:p>
            <a:pPr eaLnBrk="1" hangingPunct="1"/>
            <a:r>
              <a:rPr lang="es-ES" sz="3600" u="sng" dirty="0">
                <a:solidFill>
                  <a:srgbClr val="FFFF00"/>
                </a:solidFill>
                <a:cs typeface="Times New Roman" pitchFamily="18" charset="0"/>
              </a:rPr>
              <a:t>Consecuencias negativas del desarrollo científico</a:t>
            </a:r>
            <a:br>
              <a:rPr lang="es-ES" sz="3600" dirty="0">
                <a:solidFill>
                  <a:srgbClr val="FFFF00"/>
                </a:solidFill>
                <a:cs typeface="Times New Roman" pitchFamily="18" charset="0"/>
              </a:rPr>
            </a:br>
            <a:endParaRPr lang="es-ES" sz="3600" dirty="0">
              <a:solidFill>
                <a:srgbClr val="FFFF00"/>
              </a:solidFill>
              <a:cs typeface="Times New Roman" pitchFamily="18" charset="0"/>
            </a:endParaRPr>
          </a:p>
        </p:txBody>
      </p:sp>
      <p:sp>
        <p:nvSpPr>
          <p:cNvPr id="10243" name="Rectangle 3"/>
          <p:cNvSpPr>
            <a:spLocks noGrp="1" noChangeArrowheads="1"/>
          </p:cNvSpPr>
          <p:nvPr>
            <p:ph idx="1"/>
          </p:nvPr>
        </p:nvSpPr>
        <p:spPr>
          <a:noFill/>
        </p:spPr>
        <p:txBody>
          <a:bodyPr/>
          <a:lstStyle/>
          <a:p>
            <a:pPr eaLnBrk="1" hangingPunct="1">
              <a:buNone/>
            </a:pPr>
            <a:r>
              <a:rPr lang="es-ES" sz="2800" dirty="0">
                <a:solidFill>
                  <a:srgbClr val="FFFF00"/>
                </a:solidFill>
                <a:latin typeface="Arial" panose="020B0604020202020204" pitchFamily="34" charset="0"/>
                <a:cs typeface="Arial" panose="020B0604020202020204" pitchFamily="34" charset="0"/>
              </a:rPr>
              <a:t> La renovación en la ética no marcha parejamente al desarrollo científico</a:t>
            </a:r>
          </a:p>
          <a:p>
            <a:pPr eaLnBrk="1" hangingPunct="1">
              <a:buNone/>
            </a:pPr>
            <a:r>
              <a:rPr lang="es-ES" sz="2800" dirty="0">
                <a:solidFill>
                  <a:srgbClr val="FFFF00"/>
                </a:solidFill>
                <a:latin typeface="Arial" panose="020B0604020202020204" pitchFamily="34" charset="0"/>
                <a:cs typeface="Arial" panose="020B0604020202020204" pitchFamily="34" charset="0"/>
              </a:rPr>
              <a:t>Brecha tecnológica, distribución desigual de beneficios</a:t>
            </a:r>
          </a:p>
          <a:p>
            <a:pPr eaLnBrk="1" hangingPunct="1">
              <a:buNone/>
            </a:pPr>
            <a:r>
              <a:rPr lang="es-ES" sz="2800" dirty="0">
                <a:solidFill>
                  <a:srgbClr val="FFFF00"/>
                </a:solidFill>
                <a:latin typeface="Arial" panose="020B0604020202020204" pitchFamily="34" charset="0"/>
                <a:cs typeface="Arial" panose="020B0604020202020204" pitchFamily="34" charset="0"/>
              </a:rPr>
              <a:t>Más poder para clases, grupos, naciones</a:t>
            </a:r>
          </a:p>
          <a:p>
            <a:pPr eaLnBrk="1" hangingPunct="1">
              <a:buNone/>
            </a:pPr>
            <a:r>
              <a:rPr lang="es-ES" sz="2800" dirty="0">
                <a:solidFill>
                  <a:srgbClr val="FFFF00"/>
                </a:solidFill>
                <a:latin typeface="Arial" panose="020B0604020202020204" pitchFamily="34" charset="0"/>
                <a:cs typeface="Arial" panose="020B0604020202020204" pitchFamily="34" charset="0"/>
              </a:rPr>
              <a:t> Contaminación y destrucción del ecosistema</a:t>
            </a:r>
          </a:p>
          <a:p>
            <a:pPr eaLnBrk="1" hangingPunct="1">
              <a:buNone/>
            </a:pPr>
            <a:r>
              <a:rPr lang="es-ES" sz="2800" dirty="0">
                <a:solidFill>
                  <a:srgbClr val="FFFF00"/>
                </a:solidFill>
                <a:latin typeface="Arial" panose="020B0604020202020204" pitchFamily="34" charset="0"/>
                <a:cs typeface="Arial" panose="020B0604020202020204" pitchFamily="34" charset="0"/>
              </a:rPr>
              <a:t>Desmovilización humana</a:t>
            </a:r>
          </a:p>
          <a:p>
            <a:pPr eaLnBrk="1" hangingPunct="1">
              <a:buNone/>
            </a:pPr>
            <a:r>
              <a:rPr lang="es-ES" sz="2800" dirty="0">
                <a:solidFill>
                  <a:srgbClr val="FFFF00"/>
                </a:solidFill>
                <a:latin typeface="Arial" panose="020B0604020202020204" pitchFamily="34" charset="0"/>
                <a:cs typeface="Arial" panose="020B0604020202020204" pitchFamily="34" charset="0"/>
              </a:rPr>
              <a:t>Progreso científico es desigual a progreso social</a:t>
            </a:r>
          </a:p>
          <a:p>
            <a:pPr eaLnBrk="1" hangingPunct="1">
              <a:buNone/>
            </a:pPr>
            <a:r>
              <a:rPr lang="es-ES" sz="2800" dirty="0">
                <a:solidFill>
                  <a:srgbClr val="FFFF00"/>
                </a:solidFill>
                <a:latin typeface="Arial" panose="020B0604020202020204" pitchFamily="34" charset="0"/>
                <a:cs typeface="Arial" panose="020B0604020202020204" pitchFamily="34" charset="0"/>
              </a:rPr>
              <a:t>Consumismo</a:t>
            </a:r>
          </a:p>
          <a:p>
            <a:pPr eaLnBrk="1" hangingPunct="1"/>
            <a:endParaRPr lang="es-ES" sz="2100" dirty="0"/>
          </a:p>
        </p:txBody>
      </p:sp>
    </p:spTree>
    <p:extLst>
      <p:ext uri="{BB962C8B-B14F-4D97-AF65-F5344CB8AC3E}">
        <p14:creationId xmlns:p14="http://schemas.microsoft.com/office/powerpoint/2010/main" val="1664229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additive="base">
                                        <p:cTn id="7" dur="500" fill="hold"/>
                                        <p:tgtEl>
                                          <p:spTgt spid="13314"/>
                                        </p:tgtEl>
                                        <p:attrNameLst>
                                          <p:attrName>ppt_x</p:attrName>
                                        </p:attrNameLst>
                                      </p:cBhvr>
                                      <p:tavLst>
                                        <p:tav tm="0">
                                          <p:val>
                                            <p:strVal val="#ppt_x"/>
                                          </p:val>
                                        </p:tav>
                                        <p:tav tm="100000">
                                          <p:val>
                                            <p:strVal val="#ppt_x"/>
                                          </p:val>
                                        </p:tav>
                                      </p:tavLst>
                                    </p:anim>
                                    <p:anim calcmode="lin" valueType="num">
                                      <p:cBhvr additive="base">
                                        <p:cTn id="8" dur="500" fill="hold"/>
                                        <p:tgtEl>
                                          <p:spTgt spid="1331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1"/>
          <p:cNvSpPr>
            <a:spLocks noChangeArrowheads="1"/>
          </p:cNvSpPr>
          <p:nvPr/>
        </p:nvSpPr>
        <p:spPr bwMode="auto">
          <a:xfrm>
            <a:off x="357158" y="1340768"/>
            <a:ext cx="8129704"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ES" sz="3600" b="0" i="0" u="none" strike="noStrike" cap="none" normalizeH="0" baseline="0" dirty="0">
                <a:ln>
                  <a:noFill/>
                </a:ln>
                <a:solidFill>
                  <a:srgbClr val="FFFF00"/>
                </a:solidFill>
                <a:effectLst/>
                <a:latin typeface="Arial" pitchFamily="34" charset="0"/>
                <a:ea typeface="Calibri" pitchFamily="34" charset="0"/>
                <a:cs typeface="Arial" pitchFamily="34" charset="0"/>
              </a:rPr>
              <a:t>¿Es neutral la ciencia?</a:t>
            </a:r>
            <a:r>
              <a:rPr kumimoji="0" lang="es-MX" sz="3600" b="0" i="0" u="none" strike="noStrike" cap="none" normalizeH="0" baseline="0" dirty="0">
                <a:ln>
                  <a:noFill/>
                </a:ln>
                <a:solidFill>
                  <a:srgbClr val="FFFF00"/>
                </a:solidFill>
                <a:effectLst/>
                <a:latin typeface="Arial"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MX" sz="3600" b="0" i="0" u="none" strike="noStrike" cap="none" normalizeH="0" baseline="0" dirty="0">
              <a:ln>
                <a:noFill/>
              </a:ln>
              <a:solidFill>
                <a:srgbClr val="FFFF00"/>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ES_tradnl" sz="3600" b="0" i="0" u="none" strike="noStrike" cap="none" normalizeH="0" baseline="0" dirty="0">
                <a:ln>
                  <a:noFill/>
                </a:ln>
                <a:solidFill>
                  <a:srgbClr val="FFFF00"/>
                </a:solidFill>
                <a:effectLst/>
                <a:latin typeface="Arial" pitchFamily="34" charset="0"/>
                <a:ea typeface="Calibri" pitchFamily="34" charset="0"/>
                <a:cs typeface="Arial" pitchFamily="34" charset="0"/>
              </a:rPr>
              <a:t>¿Podríamos o debemos renunciar</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ES_tradnl" sz="3600" b="0" i="0" u="none" strike="noStrike" cap="none" normalizeH="0" baseline="0" dirty="0">
                <a:ln>
                  <a:noFill/>
                </a:ln>
                <a:solidFill>
                  <a:srgbClr val="FFFF00"/>
                </a:solidFill>
                <a:effectLst/>
                <a:latin typeface="Arial" pitchFamily="34" charset="0"/>
                <a:ea typeface="Calibri" pitchFamily="34" charset="0"/>
                <a:cs typeface="Arial" pitchFamily="34" charset="0"/>
              </a:rPr>
              <a:t> a la Revolución Científico Técnica?</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ES_tradnl" sz="3600" b="0" i="0" u="none" strike="noStrike" cap="none" normalizeH="0" baseline="0" dirty="0">
                <a:ln>
                  <a:noFill/>
                </a:ln>
                <a:solidFill>
                  <a:srgbClr val="FFFF00"/>
                </a:solidFill>
                <a:effectLst/>
                <a:latin typeface="Arial" pitchFamily="34" charset="0"/>
                <a:ea typeface="Calibri" pitchFamily="34"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r>
              <a:rPr lang="es-ES_tradnl" sz="3600" dirty="0">
                <a:solidFill>
                  <a:srgbClr val="FFFF00"/>
                </a:solidFill>
                <a:latin typeface="Arial" pitchFamily="34" charset="0"/>
                <a:cs typeface="Arial" pitchFamily="34" charset="0"/>
              </a:rPr>
              <a:t>Relaciona los conceptos Globalización</a:t>
            </a:r>
          </a:p>
          <a:p>
            <a:pPr marL="0" marR="0" lvl="0" indent="0" algn="just" defTabSz="914400" rtl="0" eaLnBrk="0" fontAlgn="base" latinLnBrk="0" hangingPunct="0">
              <a:lnSpc>
                <a:spcPct val="100000"/>
              </a:lnSpc>
              <a:spcBef>
                <a:spcPct val="0"/>
              </a:spcBef>
              <a:spcAft>
                <a:spcPct val="0"/>
              </a:spcAft>
              <a:buClrTx/>
              <a:buSzTx/>
              <a:buFontTx/>
              <a:buNone/>
              <a:tabLst/>
            </a:pPr>
            <a:r>
              <a:rPr lang="es-ES_tradnl" sz="3600" dirty="0">
                <a:solidFill>
                  <a:srgbClr val="FFFF00"/>
                </a:solidFill>
                <a:latin typeface="Arial" pitchFamily="34" charset="0"/>
                <a:cs typeface="Arial" pitchFamily="34" charset="0"/>
              </a:rPr>
              <a:t> y desarrollo científico tecnológico</a:t>
            </a:r>
            <a:endParaRPr kumimoji="0" lang="es-ES_tradnl" sz="3600" b="0" i="0" u="none" strike="noStrike" cap="none" normalizeH="0" baseline="0" dirty="0">
              <a:ln>
                <a:noFill/>
              </a:ln>
              <a:solidFill>
                <a:srgbClr val="FFFF00"/>
              </a:solidFill>
              <a:effectLst/>
              <a:latin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64513">
                                            <p:txEl>
                                              <p:pRg st="0" end="0"/>
                                            </p:txEl>
                                          </p:spTgt>
                                        </p:tgtEl>
                                        <p:attrNameLst>
                                          <p:attrName>style.visibility</p:attrName>
                                        </p:attrNameLst>
                                      </p:cBhvr>
                                      <p:to>
                                        <p:strVal val="visible"/>
                                      </p:to>
                                    </p:set>
                                    <p:animEffect transition="in" filter="box(in)">
                                      <p:cBhvr>
                                        <p:cTn id="7" dur="500"/>
                                        <p:tgtEl>
                                          <p:spTgt spid="64513">
                                            <p:txEl>
                                              <p:pRg st="0" end="0"/>
                                            </p:txEl>
                                          </p:spTgt>
                                        </p:tgtEl>
                                      </p:cBhvr>
                                    </p:animEffect>
                                  </p:childTnLst>
                                </p:cTn>
                              </p:par>
                            </p:childTnLst>
                          </p:cTn>
                        </p:par>
                        <p:par>
                          <p:cTn id="8" fill="hold">
                            <p:stCondLst>
                              <p:cond delay="500"/>
                            </p:stCondLst>
                            <p:childTnLst>
                              <p:par>
                                <p:cTn id="9" presetID="4" presetClass="entr" presetSubtype="16" fill="hold" nodeType="afterEffect">
                                  <p:stCondLst>
                                    <p:cond delay="0"/>
                                  </p:stCondLst>
                                  <p:childTnLst>
                                    <p:set>
                                      <p:cBhvr>
                                        <p:cTn id="10" dur="1" fill="hold">
                                          <p:stCondLst>
                                            <p:cond delay="0"/>
                                          </p:stCondLst>
                                        </p:cTn>
                                        <p:tgtEl>
                                          <p:spTgt spid="64513">
                                            <p:txEl>
                                              <p:pRg st="2" end="2"/>
                                            </p:txEl>
                                          </p:spTgt>
                                        </p:tgtEl>
                                        <p:attrNameLst>
                                          <p:attrName>style.visibility</p:attrName>
                                        </p:attrNameLst>
                                      </p:cBhvr>
                                      <p:to>
                                        <p:strVal val="visible"/>
                                      </p:to>
                                    </p:set>
                                    <p:animEffect transition="in" filter="box(in)">
                                      <p:cBhvr>
                                        <p:cTn id="11" dur="500"/>
                                        <p:tgtEl>
                                          <p:spTgt spid="64513">
                                            <p:txEl>
                                              <p:pRg st="2" end="2"/>
                                            </p:txEl>
                                          </p:spTgt>
                                        </p:tgtEl>
                                      </p:cBhvr>
                                    </p:animEffect>
                                  </p:childTnLst>
                                </p:cTn>
                              </p:par>
                            </p:childTnLst>
                          </p:cTn>
                        </p:par>
                        <p:par>
                          <p:cTn id="12" fill="hold">
                            <p:stCondLst>
                              <p:cond delay="1000"/>
                            </p:stCondLst>
                            <p:childTnLst>
                              <p:par>
                                <p:cTn id="13" presetID="4" presetClass="entr" presetSubtype="16" fill="hold" nodeType="afterEffect">
                                  <p:stCondLst>
                                    <p:cond delay="0"/>
                                  </p:stCondLst>
                                  <p:childTnLst>
                                    <p:set>
                                      <p:cBhvr>
                                        <p:cTn id="14" dur="1" fill="hold">
                                          <p:stCondLst>
                                            <p:cond delay="0"/>
                                          </p:stCondLst>
                                        </p:cTn>
                                        <p:tgtEl>
                                          <p:spTgt spid="64513">
                                            <p:txEl>
                                              <p:pRg st="3" end="3"/>
                                            </p:txEl>
                                          </p:spTgt>
                                        </p:tgtEl>
                                        <p:attrNameLst>
                                          <p:attrName>style.visibility</p:attrName>
                                        </p:attrNameLst>
                                      </p:cBhvr>
                                      <p:to>
                                        <p:strVal val="visible"/>
                                      </p:to>
                                    </p:set>
                                    <p:animEffect transition="in" filter="box(in)">
                                      <p:cBhvr>
                                        <p:cTn id="15" dur="500"/>
                                        <p:tgtEl>
                                          <p:spTgt spid="64513">
                                            <p:txEl>
                                              <p:pRg st="3" end="3"/>
                                            </p:txEl>
                                          </p:spTgt>
                                        </p:tgtEl>
                                      </p:cBhvr>
                                    </p:animEffect>
                                  </p:childTnLst>
                                </p:cTn>
                              </p:par>
                            </p:childTnLst>
                          </p:cTn>
                        </p:par>
                        <p:par>
                          <p:cTn id="16" fill="hold">
                            <p:stCondLst>
                              <p:cond delay="1500"/>
                            </p:stCondLst>
                            <p:childTnLst>
                              <p:par>
                                <p:cTn id="17" presetID="4" presetClass="entr" presetSubtype="16" fill="hold" nodeType="afterEffect">
                                  <p:stCondLst>
                                    <p:cond delay="0"/>
                                  </p:stCondLst>
                                  <p:childTnLst>
                                    <p:set>
                                      <p:cBhvr>
                                        <p:cTn id="18" dur="1" fill="hold">
                                          <p:stCondLst>
                                            <p:cond delay="0"/>
                                          </p:stCondLst>
                                        </p:cTn>
                                        <p:tgtEl>
                                          <p:spTgt spid="64513">
                                            <p:txEl>
                                              <p:pRg st="5" end="5"/>
                                            </p:txEl>
                                          </p:spTgt>
                                        </p:tgtEl>
                                        <p:attrNameLst>
                                          <p:attrName>style.visibility</p:attrName>
                                        </p:attrNameLst>
                                      </p:cBhvr>
                                      <p:to>
                                        <p:strVal val="visible"/>
                                      </p:to>
                                    </p:set>
                                    <p:animEffect transition="in" filter="box(in)">
                                      <p:cBhvr>
                                        <p:cTn id="19" dur="500"/>
                                        <p:tgtEl>
                                          <p:spTgt spid="64513">
                                            <p:txEl>
                                              <p:pRg st="5" end="5"/>
                                            </p:txEl>
                                          </p:spTgt>
                                        </p:tgtEl>
                                      </p:cBhvr>
                                    </p:animEffect>
                                  </p:childTnLst>
                                </p:cTn>
                              </p:par>
                            </p:childTnLst>
                          </p:cTn>
                        </p:par>
                        <p:par>
                          <p:cTn id="20" fill="hold">
                            <p:stCondLst>
                              <p:cond delay="2000"/>
                            </p:stCondLst>
                            <p:childTnLst>
                              <p:par>
                                <p:cTn id="21" presetID="4" presetClass="entr" presetSubtype="16" fill="hold" nodeType="afterEffect">
                                  <p:stCondLst>
                                    <p:cond delay="0"/>
                                  </p:stCondLst>
                                  <p:childTnLst>
                                    <p:set>
                                      <p:cBhvr>
                                        <p:cTn id="22" dur="1" fill="hold">
                                          <p:stCondLst>
                                            <p:cond delay="0"/>
                                          </p:stCondLst>
                                        </p:cTn>
                                        <p:tgtEl>
                                          <p:spTgt spid="64513">
                                            <p:txEl>
                                              <p:pRg st="6" end="6"/>
                                            </p:txEl>
                                          </p:spTgt>
                                        </p:tgtEl>
                                        <p:attrNameLst>
                                          <p:attrName>style.visibility</p:attrName>
                                        </p:attrNameLst>
                                      </p:cBhvr>
                                      <p:to>
                                        <p:strVal val="visible"/>
                                      </p:to>
                                    </p:set>
                                    <p:animEffect transition="in" filter="box(in)">
                                      <p:cBhvr>
                                        <p:cTn id="23" dur="500"/>
                                        <p:tgtEl>
                                          <p:spTgt spid="6451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stinto de"/>
          <p:cNvSpPr/>
          <p:nvPr/>
        </p:nvSpPr>
        <p:spPr>
          <a:xfrm>
            <a:off x="2214546" y="2276872"/>
            <a:ext cx="4071966" cy="928694"/>
          </a:xfrm>
          <a:prstGeom prst="mathNot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sp>
        <p:nvSpPr>
          <p:cNvPr id="3" name="2 Proceso alternativo"/>
          <p:cNvSpPr/>
          <p:nvPr/>
        </p:nvSpPr>
        <p:spPr>
          <a:xfrm>
            <a:off x="285720" y="1556792"/>
            <a:ext cx="2071702" cy="207170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dirty="0">
                <a:solidFill>
                  <a:srgbClr val="FFFF00"/>
                </a:solidFill>
              </a:rPr>
              <a:t>Desarrollo económico</a:t>
            </a:r>
          </a:p>
        </p:txBody>
      </p:sp>
      <p:sp>
        <p:nvSpPr>
          <p:cNvPr id="4" name="3 Proceso alternativo"/>
          <p:cNvSpPr/>
          <p:nvPr/>
        </p:nvSpPr>
        <p:spPr>
          <a:xfrm>
            <a:off x="6286512" y="1645330"/>
            <a:ext cx="2214578" cy="207170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200" dirty="0">
                <a:solidFill>
                  <a:srgbClr val="FFFF00"/>
                </a:solidFill>
              </a:rPr>
              <a:t>Desarrollo social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5" descr="F20_1BIG"/>
          <p:cNvPicPr>
            <a:picLocks noChangeAspect="1" noChangeArrowheads="1"/>
          </p:cNvPicPr>
          <p:nvPr/>
        </p:nvPicPr>
        <p:blipFill>
          <a:blip r:embed="rId2"/>
          <a:srcRect/>
          <a:stretch>
            <a:fillRect/>
          </a:stretch>
        </p:blipFill>
        <p:spPr bwMode="auto">
          <a:xfrm>
            <a:off x="0" y="-142900"/>
            <a:ext cx="3428994" cy="3143272"/>
          </a:xfrm>
          <a:prstGeom prst="rect">
            <a:avLst/>
          </a:prstGeom>
          <a:noFill/>
          <a:ln w="9525">
            <a:noFill/>
            <a:miter lim="800000"/>
            <a:headEnd/>
            <a:tailEnd/>
          </a:ln>
        </p:spPr>
      </p:pic>
      <p:pic>
        <p:nvPicPr>
          <p:cNvPr id="69636" name="Picture 4" descr="C:\Documents and Settings\Guille\Escritorio\chiqui\pobreza.jpeg"/>
          <p:cNvPicPr>
            <a:picLocks noChangeAspect="1" noChangeArrowheads="1"/>
          </p:cNvPicPr>
          <p:nvPr/>
        </p:nvPicPr>
        <p:blipFill>
          <a:blip r:embed="rId3"/>
          <a:srcRect/>
          <a:stretch>
            <a:fillRect/>
          </a:stretch>
        </p:blipFill>
        <p:spPr bwMode="auto">
          <a:xfrm>
            <a:off x="3428992" y="0"/>
            <a:ext cx="5715004" cy="2857496"/>
          </a:xfrm>
          <a:prstGeom prst="rect">
            <a:avLst/>
          </a:prstGeom>
          <a:noFill/>
        </p:spPr>
      </p:pic>
      <p:pic>
        <p:nvPicPr>
          <p:cNvPr id="69639" name="Picture 7" descr="C:\Documents and Settings\Guille\Escritorio\chiqui\causas de desarrollo desigual.jpeg"/>
          <p:cNvPicPr>
            <a:picLocks noChangeAspect="1" noChangeArrowheads="1"/>
          </p:cNvPicPr>
          <p:nvPr/>
        </p:nvPicPr>
        <p:blipFill>
          <a:blip r:embed="rId4"/>
          <a:srcRect/>
          <a:stretch>
            <a:fillRect/>
          </a:stretch>
        </p:blipFill>
        <p:spPr bwMode="auto">
          <a:xfrm>
            <a:off x="0" y="2786058"/>
            <a:ext cx="4734486" cy="3214710"/>
          </a:xfrm>
          <a:prstGeom prst="rect">
            <a:avLst/>
          </a:prstGeom>
          <a:noFill/>
        </p:spPr>
      </p:pic>
      <p:pic>
        <p:nvPicPr>
          <p:cNvPr id="10" name="Picture 4" descr="ESQUELETO1"/>
          <p:cNvPicPr>
            <a:picLocks noChangeAspect="1" noChangeArrowheads="1" noCrop="1"/>
          </p:cNvPicPr>
          <p:nvPr/>
        </p:nvPicPr>
        <p:blipFill>
          <a:blip r:embed="rId5"/>
          <a:srcRect/>
          <a:stretch>
            <a:fillRect/>
          </a:stretch>
        </p:blipFill>
        <p:spPr bwMode="auto">
          <a:xfrm>
            <a:off x="0" y="128588"/>
            <a:ext cx="2109788" cy="3657600"/>
          </a:xfrm>
          <a:prstGeom prst="rect">
            <a:avLst/>
          </a:prstGeom>
          <a:noFill/>
          <a:ln w="9525">
            <a:noFill/>
            <a:miter lim="800000"/>
            <a:headEnd/>
            <a:tailEnd/>
          </a:ln>
        </p:spPr>
      </p:pic>
      <p:pic>
        <p:nvPicPr>
          <p:cNvPr id="69640" name="Picture 8" descr="C:\Documents and Settings\Guille\Escritorio\chiqui\vertimiento de residuos industriales.jpeg"/>
          <p:cNvPicPr>
            <a:picLocks noChangeAspect="1" noChangeArrowheads="1"/>
          </p:cNvPicPr>
          <p:nvPr/>
        </p:nvPicPr>
        <p:blipFill>
          <a:blip r:embed="rId6"/>
          <a:srcRect/>
          <a:stretch>
            <a:fillRect/>
          </a:stretch>
        </p:blipFill>
        <p:spPr bwMode="auto">
          <a:xfrm>
            <a:off x="4714844" y="2857496"/>
            <a:ext cx="4429156" cy="3180434"/>
          </a:xfrm>
          <a:prstGeom prst="rect">
            <a:avLst/>
          </a:prstGeom>
          <a:noFill/>
        </p:spPr>
      </p:pic>
      <p:sp>
        <p:nvSpPr>
          <p:cNvPr id="12" name="11 Rectángulo"/>
          <p:cNvSpPr/>
          <p:nvPr/>
        </p:nvSpPr>
        <p:spPr>
          <a:xfrm>
            <a:off x="0" y="6000768"/>
            <a:ext cx="9144000" cy="857232"/>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6600" dirty="0"/>
              <a:t>SALVEMOS AL PLANETA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out)">
                                      <p:cBhvr>
                                        <p:cTn id="7" dur="1000"/>
                                        <p:tgtEl>
                                          <p:spTgt spid="2"/>
                                        </p:tgtEl>
                                      </p:cBhvr>
                                    </p:animEffect>
                                  </p:childTnLst>
                                </p:cTn>
                              </p:par>
                            </p:childTnLst>
                          </p:cTn>
                        </p:par>
                        <p:par>
                          <p:cTn id="8" fill="hold">
                            <p:stCondLst>
                              <p:cond delay="1000"/>
                            </p:stCondLst>
                            <p:childTnLst>
                              <p:par>
                                <p:cTn id="9" presetID="63" presetClass="path" presetSubtype="0" accel="50000" decel="50000" fill="hold" nodeType="afterEffect">
                                  <p:stCondLst>
                                    <p:cond delay="0"/>
                                  </p:stCondLst>
                                  <p:childTnLst>
                                    <p:animMotion origin="layout" path="M 0 2.22222E-6 L 0.76806 2.22222E-6 " pathEditMode="relative" rAng="0" ptsTypes="AA">
                                      <p:cBhvr>
                                        <p:cTn id="10" dur="5000" fill="hold"/>
                                        <p:tgtEl>
                                          <p:spTgt spid="10"/>
                                        </p:tgtEl>
                                        <p:attrNameLst>
                                          <p:attrName>ppt_x</p:attrName>
                                          <p:attrName>ppt_y</p:attrName>
                                        </p:attrNameLst>
                                      </p:cBhvr>
                                      <p:rCtr x="384" y="0"/>
                                    </p:animMotion>
                                  </p:childTnLst>
                                </p:cTn>
                              </p:par>
                              <p:par>
                                <p:cTn id="11" presetID="2" presetClass="entr" presetSubtype="4" fill="hold" nodeType="withEffect">
                                  <p:stCondLst>
                                    <p:cond delay="0"/>
                                  </p:stCondLst>
                                  <p:childTnLst>
                                    <p:set>
                                      <p:cBhvr>
                                        <p:cTn id="12" dur="1" fill="hold">
                                          <p:stCondLst>
                                            <p:cond delay="0"/>
                                          </p:stCondLst>
                                        </p:cTn>
                                        <p:tgtEl>
                                          <p:spTgt spid="69636"/>
                                        </p:tgtEl>
                                        <p:attrNameLst>
                                          <p:attrName>style.visibility</p:attrName>
                                        </p:attrNameLst>
                                      </p:cBhvr>
                                      <p:to>
                                        <p:strVal val="visible"/>
                                      </p:to>
                                    </p:set>
                                    <p:anim calcmode="lin" valueType="num">
                                      <p:cBhvr additive="base">
                                        <p:cTn id="13" dur="1000" fill="hold"/>
                                        <p:tgtEl>
                                          <p:spTgt spid="69636"/>
                                        </p:tgtEl>
                                        <p:attrNameLst>
                                          <p:attrName>ppt_x</p:attrName>
                                        </p:attrNameLst>
                                      </p:cBhvr>
                                      <p:tavLst>
                                        <p:tav tm="0">
                                          <p:val>
                                            <p:strVal val="#ppt_x"/>
                                          </p:val>
                                        </p:tav>
                                        <p:tav tm="100000">
                                          <p:val>
                                            <p:strVal val="#ppt_x"/>
                                          </p:val>
                                        </p:tav>
                                      </p:tavLst>
                                    </p:anim>
                                    <p:anim calcmode="lin" valueType="num">
                                      <p:cBhvr additive="base">
                                        <p:cTn id="14" dur="1000" fill="hold"/>
                                        <p:tgtEl>
                                          <p:spTgt spid="69636"/>
                                        </p:tgtEl>
                                        <p:attrNameLst>
                                          <p:attrName>ppt_y</p:attrName>
                                        </p:attrNameLst>
                                      </p:cBhvr>
                                      <p:tavLst>
                                        <p:tav tm="0">
                                          <p:val>
                                            <p:strVal val="1+#ppt_h/2"/>
                                          </p:val>
                                        </p:tav>
                                        <p:tav tm="100000">
                                          <p:val>
                                            <p:strVal val="#ppt_y"/>
                                          </p:val>
                                        </p:tav>
                                      </p:tavLst>
                                    </p:anim>
                                  </p:childTnLst>
                                </p:cTn>
                              </p:par>
                              <p:par>
                                <p:cTn id="15" presetID="2" presetClass="entr" presetSubtype="2" fill="hold" nodeType="withEffect">
                                  <p:stCondLst>
                                    <p:cond delay="0"/>
                                  </p:stCondLst>
                                  <p:childTnLst>
                                    <p:set>
                                      <p:cBhvr>
                                        <p:cTn id="16" dur="1" fill="hold">
                                          <p:stCondLst>
                                            <p:cond delay="0"/>
                                          </p:stCondLst>
                                        </p:cTn>
                                        <p:tgtEl>
                                          <p:spTgt spid="69639"/>
                                        </p:tgtEl>
                                        <p:attrNameLst>
                                          <p:attrName>style.visibility</p:attrName>
                                        </p:attrNameLst>
                                      </p:cBhvr>
                                      <p:to>
                                        <p:strVal val="visible"/>
                                      </p:to>
                                    </p:set>
                                    <p:anim calcmode="lin" valueType="num">
                                      <p:cBhvr additive="base">
                                        <p:cTn id="17" dur="1000" fill="hold"/>
                                        <p:tgtEl>
                                          <p:spTgt spid="69639"/>
                                        </p:tgtEl>
                                        <p:attrNameLst>
                                          <p:attrName>ppt_x</p:attrName>
                                        </p:attrNameLst>
                                      </p:cBhvr>
                                      <p:tavLst>
                                        <p:tav tm="0">
                                          <p:val>
                                            <p:strVal val="1+#ppt_w/2"/>
                                          </p:val>
                                        </p:tav>
                                        <p:tav tm="100000">
                                          <p:val>
                                            <p:strVal val="#ppt_x"/>
                                          </p:val>
                                        </p:tav>
                                      </p:tavLst>
                                    </p:anim>
                                    <p:anim calcmode="lin" valueType="num">
                                      <p:cBhvr additive="base">
                                        <p:cTn id="18" dur="1000" fill="hold"/>
                                        <p:tgtEl>
                                          <p:spTgt spid="69639"/>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69640"/>
                                        </p:tgtEl>
                                        <p:attrNameLst>
                                          <p:attrName>style.visibility</p:attrName>
                                        </p:attrNameLst>
                                      </p:cBhvr>
                                      <p:to>
                                        <p:strVal val="visible"/>
                                      </p:to>
                                    </p:set>
                                    <p:anim calcmode="lin" valueType="num">
                                      <p:cBhvr additive="base">
                                        <p:cTn id="21" dur="1000" fill="hold"/>
                                        <p:tgtEl>
                                          <p:spTgt spid="69640"/>
                                        </p:tgtEl>
                                        <p:attrNameLst>
                                          <p:attrName>ppt_x</p:attrName>
                                        </p:attrNameLst>
                                      </p:cBhvr>
                                      <p:tavLst>
                                        <p:tav tm="0">
                                          <p:val>
                                            <p:strVal val="0-#ppt_w/2"/>
                                          </p:val>
                                        </p:tav>
                                        <p:tav tm="100000">
                                          <p:val>
                                            <p:strVal val="#ppt_x"/>
                                          </p:val>
                                        </p:tav>
                                      </p:tavLst>
                                    </p:anim>
                                    <p:anim calcmode="lin" valueType="num">
                                      <p:cBhvr additive="base">
                                        <p:cTn id="22" dur="1000" fill="hold"/>
                                        <p:tgtEl>
                                          <p:spTgt spid="69640"/>
                                        </p:tgtEl>
                                        <p:attrNameLst>
                                          <p:attrName>ppt_y</p:attrName>
                                        </p:attrNameLst>
                                      </p:cBhvr>
                                      <p:tavLst>
                                        <p:tav tm="0">
                                          <p:val>
                                            <p:strVal val="#ppt_y"/>
                                          </p:val>
                                        </p:tav>
                                        <p:tav tm="100000">
                                          <p:val>
                                            <p:strVal val="#ppt_y"/>
                                          </p:val>
                                        </p:tav>
                                      </p:tavLst>
                                    </p:anim>
                                  </p:childTnLst>
                                </p:cTn>
                              </p:par>
                              <p:par>
                                <p:cTn id="23" presetID="24"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 to="" calcmode="lin" valueType="num">
                                      <p:cBhvr>
                                        <p:cTn id="25" dur="1" fill="hold"/>
                                        <p:tgtEl>
                                          <p:spTgt spid="1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57158" y="1214422"/>
            <a:ext cx="8358246" cy="7263527"/>
          </a:xfrm>
          <a:prstGeom prst="rect">
            <a:avLst/>
          </a:prstGeom>
          <a:noFill/>
        </p:spPr>
        <p:txBody>
          <a:bodyPr wrap="square" rtlCol="0">
            <a:spAutoFit/>
          </a:bodyPr>
          <a:lstStyle/>
          <a:p>
            <a:endParaRPr lang="es-ES" sz="2800" dirty="0"/>
          </a:p>
          <a:p>
            <a:endParaRPr lang="es-ES" sz="2800" dirty="0"/>
          </a:p>
          <a:p>
            <a:endParaRPr lang="es-ES" sz="2800" dirty="0"/>
          </a:p>
          <a:p>
            <a:r>
              <a:rPr lang="es-ES" sz="2800" dirty="0">
                <a:solidFill>
                  <a:srgbClr val="FFFF00"/>
                </a:solidFill>
              </a:rPr>
              <a:t>Si el desarrollo científico y tecnológico dotó  al ser humano de suficientes conocimientos  como especie, puede afirmarse que con ello   la humanidad no ha adquirido solo poder, sino que está en el deber de alcanzar responsabilidad y sensatez por las decisiones tomadas.  </a:t>
            </a:r>
          </a:p>
          <a:p>
            <a:endParaRPr kumimoji="0" lang="es-ES" sz="2800" b="0" i="0" u="none" strike="noStrike" cap="none" normalizeH="0" baseline="0" dirty="0">
              <a:ln>
                <a:noFill/>
              </a:ln>
              <a:solidFill>
                <a:srgbClr val="FFFF00"/>
              </a:solidFill>
              <a:effectLst/>
              <a:latin typeface="Times New Roman" pitchFamily="18" charset="0"/>
              <a:ea typeface="Calibri" pitchFamily="34" charset="0"/>
              <a:cs typeface="Times New Roman" pitchFamily="18" charset="0"/>
            </a:endParaRPr>
          </a:p>
          <a:p>
            <a:endParaRPr lang="es-ES" sz="2800" dirty="0">
              <a:solidFill>
                <a:srgbClr val="FFFF00"/>
              </a:solidFill>
              <a:latin typeface="Times New Roman" pitchFamily="18" charset="0"/>
              <a:ea typeface="Calibri" pitchFamily="34" charset="0"/>
              <a:cs typeface="Times New Roman" pitchFamily="18" charset="0"/>
            </a:endParaRPr>
          </a:p>
          <a:p>
            <a:endParaRPr kumimoji="0" lang="es-ES" sz="2800" b="0" i="0" u="none" strike="noStrike" cap="none" normalizeH="0" baseline="0" dirty="0">
              <a:ln>
                <a:noFill/>
              </a:ln>
              <a:solidFill>
                <a:srgbClr val="FFFF00"/>
              </a:solidFill>
              <a:effectLst/>
              <a:latin typeface="Times New Roman" pitchFamily="18" charset="0"/>
              <a:ea typeface="Calibri" pitchFamily="34" charset="0"/>
              <a:cs typeface="Times New Roman" pitchFamily="18" charset="0"/>
            </a:endParaRPr>
          </a:p>
          <a:p>
            <a:endParaRPr kumimoji="0" lang="es-ES" sz="2800" b="0" i="0" u="none" strike="noStrike" cap="none" normalizeH="0" baseline="0" dirty="0">
              <a:ln>
                <a:noFill/>
              </a:ln>
              <a:solidFill>
                <a:srgbClr val="FFFF00"/>
              </a:solidFill>
              <a:effectLst/>
              <a:latin typeface="Times New Roman" pitchFamily="18" charset="0"/>
              <a:ea typeface="Calibri" pitchFamily="34" charset="0"/>
              <a:cs typeface="Times New Roman" pitchFamily="18" charset="0"/>
            </a:endParaRPr>
          </a:p>
          <a:p>
            <a:endParaRPr lang="es-ES" sz="2800" dirty="0">
              <a:solidFill>
                <a:srgbClr val="FFFF00"/>
              </a:solidFill>
              <a:latin typeface="Times New Roman" pitchFamily="18" charset="0"/>
              <a:cs typeface="Times New Roman" pitchFamily="18" charset="0"/>
            </a:endParaRPr>
          </a:p>
          <a:p>
            <a:endParaRPr kumimoji="0" lang="es-ES" sz="2800" b="0" i="0" u="none" strike="noStrike" cap="none" normalizeH="0" baseline="0" dirty="0">
              <a:ln>
                <a:noFill/>
              </a:ln>
              <a:solidFill>
                <a:srgbClr val="FFFF00"/>
              </a:solidFill>
              <a:effectLst/>
              <a:latin typeface="Times New Roman" pitchFamily="18" charset="0"/>
              <a:cs typeface="Times New Roman" pitchFamily="18" charset="0"/>
            </a:endParaRPr>
          </a:p>
          <a:p>
            <a:endParaRPr kumimoji="0" lang="es-ES" sz="2800" b="0" i="0" u="none" strike="noStrike" cap="none" normalizeH="0" baseline="0" dirty="0">
              <a:ln>
                <a:noFill/>
              </a:ln>
              <a:solidFill>
                <a:srgbClr val="FFFF00"/>
              </a:solidFill>
              <a:effectLst/>
              <a:latin typeface="Arial" pitchFamily="34" charset="0"/>
            </a:endParaRPr>
          </a:p>
          <a:p>
            <a:endParaRPr lang="es-ES" dirty="0"/>
          </a:p>
        </p:txBody>
      </p:sp>
      <p:sp>
        <p:nvSpPr>
          <p:cNvPr id="5" name="4 Título"/>
          <p:cNvSpPr>
            <a:spLocks noGrp="1"/>
          </p:cNvSpPr>
          <p:nvPr>
            <p:ph type="title"/>
          </p:nvPr>
        </p:nvSpPr>
        <p:spPr>
          <a:xfrm>
            <a:off x="428596" y="214290"/>
            <a:ext cx="8229600" cy="785818"/>
          </a:xfrm>
        </p:spPr>
        <p:txBody>
          <a:bodyPr/>
          <a:lstStyle/>
          <a:p>
            <a:r>
              <a:rPr lang="es-ES" dirty="0">
                <a:solidFill>
                  <a:srgbClr val="FFFF00"/>
                </a:solidFill>
              </a:rPr>
              <a:t>CONCLUSIONES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box(in)">
                                      <p:cBhvr>
                                        <p:cTn id="7"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28596" y="1071546"/>
            <a:ext cx="7929618" cy="3046988"/>
          </a:xfrm>
          <a:prstGeom prst="rect">
            <a:avLst/>
          </a:prstGeom>
        </p:spPr>
        <p:txBody>
          <a:bodyPr wrap="square">
            <a:spAutoFit/>
          </a:bodyPr>
          <a:lstStyle/>
          <a:p>
            <a:r>
              <a:rPr kumimoji="0" lang="es-ES" sz="3200" b="0" i="0" u="none" strike="noStrike" cap="none" normalizeH="0" baseline="0" dirty="0">
                <a:ln>
                  <a:noFill/>
                </a:ln>
                <a:solidFill>
                  <a:srgbClr val="FFFF00"/>
                </a:solidFill>
                <a:effectLst/>
                <a:latin typeface="Arial" pitchFamily="34" charset="0"/>
                <a:ea typeface="Calibri" pitchFamily="34" charset="0"/>
                <a:cs typeface="Times New Roman" pitchFamily="18" charset="0"/>
              </a:rPr>
              <a:t>“¿Para qué, sino para poner paz entre los hombres han de ser los adelantos de la ciencia?”</a:t>
            </a:r>
            <a:r>
              <a:rPr kumimoji="0" lang="es-ES" sz="3200" b="0" i="0" u="none" strike="noStrike" cap="none" normalizeH="0" baseline="0" dirty="0">
                <a:ln>
                  <a:noFill/>
                </a:ln>
                <a:solidFill>
                  <a:srgbClr val="FFFF00"/>
                </a:solidFill>
                <a:effectLst/>
                <a:latin typeface="Times New Roman" pitchFamily="18" charset="0"/>
                <a:ea typeface="Calibri" pitchFamily="34" charset="0"/>
                <a:cs typeface="Times New Roman" pitchFamily="18" charset="0"/>
              </a:rPr>
              <a:t> Mart</a:t>
            </a:r>
            <a:r>
              <a:rPr kumimoji="0" lang="es-ES" sz="3200" b="0" i="0" u="none" strike="noStrike" cap="none" normalizeH="0" baseline="0" dirty="0">
                <a:ln>
                  <a:noFill/>
                </a:ln>
                <a:solidFill>
                  <a:srgbClr val="FFFF00"/>
                </a:solidFill>
                <a:effectLst/>
                <a:latin typeface="Arial"/>
                <a:ea typeface="Calibri" pitchFamily="34" charset="0"/>
                <a:cs typeface="Times New Roman" pitchFamily="18" charset="0"/>
              </a:rPr>
              <a:t>í</a:t>
            </a:r>
            <a:r>
              <a:rPr kumimoji="0" lang="es-ES" sz="3200" b="0" i="0" u="none" strike="noStrike" cap="none" normalizeH="0" baseline="0" dirty="0">
                <a:ln>
                  <a:noFill/>
                </a:ln>
                <a:solidFill>
                  <a:srgbClr val="FFFF00"/>
                </a:solidFill>
                <a:effectLst/>
                <a:latin typeface="Times New Roman" pitchFamily="18" charset="0"/>
                <a:ea typeface="Calibri" pitchFamily="34" charset="0"/>
                <a:cs typeface="Times New Roman" pitchFamily="18" charset="0"/>
              </a:rPr>
              <a:t> Jos</a:t>
            </a:r>
            <a:r>
              <a:rPr kumimoji="0" lang="es-ES" sz="3200" b="0" i="0" u="none" strike="noStrike" cap="none" normalizeH="0" baseline="0" dirty="0">
                <a:ln>
                  <a:noFill/>
                </a:ln>
                <a:solidFill>
                  <a:srgbClr val="FFFF00"/>
                </a:solidFill>
                <a:effectLst/>
                <a:latin typeface="Arial"/>
                <a:ea typeface="Calibri" pitchFamily="34" charset="0"/>
                <a:cs typeface="Times New Roman" pitchFamily="18" charset="0"/>
              </a:rPr>
              <a:t>é</a:t>
            </a:r>
            <a:r>
              <a:rPr kumimoji="0" lang="es-ES" sz="3200" b="0" i="0" u="none" strike="noStrike" cap="none" normalizeH="0" baseline="0" dirty="0">
                <a:ln>
                  <a:noFill/>
                </a:ln>
                <a:solidFill>
                  <a:srgbClr val="FFFF00"/>
                </a:solidFill>
                <a:effectLst/>
                <a:latin typeface="Times New Roman" pitchFamily="18" charset="0"/>
                <a:ea typeface="Calibri" pitchFamily="34" charset="0"/>
                <a:cs typeface="Times New Roman" pitchFamily="18" charset="0"/>
              </a:rPr>
              <a:t> , OC., Ib</a:t>
            </a:r>
            <a:r>
              <a:rPr kumimoji="0" lang="es-ES" sz="3200" b="0" i="0" u="none" strike="noStrike" cap="none" normalizeH="0" baseline="0" dirty="0">
                <a:ln>
                  <a:noFill/>
                </a:ln>
                <a:solidFill>
                  <a:srgbClr val="FFFF00"/>
                </a:solidFill>
                <a:effectLst/>
                <a:latin typeface="Arial"/>
                <a:ea typeface="Calibri" pitchFamily="34" charset="0"/>
                <a:cs typeface="Times New Roman" pitchFamily="18" charset="0"/>
              </a:rPr>
              <a:t>í</a:t>
            </a:r>
            <a:r>
              <a:rPr kumimoji="0" lang="es-ES" sz="3200" b="0" i="0" u="none" strike="noStrike" cap="none" normalizeH="0" baseline="0" dirty="0">
                <a:ln>
                  <a:noFill/>
                </a:ln>
                <a:solidFill>
                  <a:srgbClr val="FFFF00"/>
                </a:solidFill>
                <a:effectLst/>
                <a:latin typeface="Times New Roman" pitchFamily="18" charset="0"/>
                <a:ea typeface="Calibri" pitchFamily="34" charset="0"/>
                <a:cs typeface="Times New Roman" pitchFamily="18" charset="0"/>
              </a:rPr>
              <a:t>d., t. 11, p. 292</a:t>
            </a:r>
          </a:p>
          <a:p>
            <a:endParaRPr lang="es-ES" sz="3200" dirty="0">
              <a:solidFill>
                <a:srgbClr val="FFFF00"/>
              </a:solidFill>
              <a:latin typeface="Times New Roman" pitchFamily="18" charset="0"/>
              <a:ea typeface="Calibri" pitchFamily="34" charset="0"/>
              <a:cs typeface="Times New Roman" pitchFamily="18" charset="0"/>
            </a:endParaRPr>
          </a:p>
          <a:p>
            <a:endParaRPr kumimoji="0" lang="es-ES" sz="3200" b="0" i="0" u="none" strike="noStrike" cap="none" normalizeH="0" baseline="0" dirty="0">
              <a:ln>
                <a:noFill/>
              </a:ln>
              <a:solidFill>
                <a:srgbClr val="FFFF00"/>
              </a:solidFill>
              <a:effectLst/>
              <a:latin typeface="Times New Roman" pitchFamily="18" charset="0"/>
              <a:ea typeface="Calibri" pitchFamily="34" charset="0"/>
              <a:cs typeface="Times New Roman" pitchFamily="18" charset="0"/>
            </a:endParaRPr>
          </a:p>
          <a:p>
            <a:endParaRPr kumimoji="0" lang="es-ES" sz="3200" b="0" i="0" u="none" strike="noStrike" cap="none" normalizeH="0" baseline="0" dirty="0">
              <a:ln>
                <a:noFill/>
              </a:ln>
              <a:solidFill>
                <a:srgbClr val="FFFF00"/>
              </a:solidFill>
              <a:effectLst/>
              <a:latin typeface="Times New Roman" pitchFamily="18" charset="0"/>
              <a:ea typeface="Calibri" pitchFamily="34"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solidFill>
                  <a:srgbClr val="FFFF00"/>
                </a:solidFill>
              </a:rPr>
              <a:t>BIBLIOGRAFÍA</a:t>
            </a:r>
          </a:p>
        </p:txBody>
      </p:sp>
      <p:sp>
        <p:nvSpPr>
          <p:cNvPr id="3" name="2 Marcador de contenido"/>
          <p:cNvSpPr>
            <a:spLocks noGrp="1"/>
          </p:cNvSpPr>
          <p:nvPr>
            <p:ph idx="1"/>
          </p:nvPr>
        </p:nvSpPr>
        <p:spPr/>
        <p:txBody>
          <a:bodyPr/>
          <a:lstStyle/>
          <a:p>
            <a:r>
              <a:rPr lang="es-ES" i="1" dirty="0">
                <a:solidFill>
                  <a:srgbClr val="FFFF00"/>
                </a:solidFill>
              </a:rPr>
              <a:t>DE  LA  CIENCIA  A  LA  TECNOCIENCIA: PONGAMOS LOS CONCEPTOS EN ORDEN</a:t>
            </a:r>
            <a:r>
              <a:rPr lang="es-ES" dirty="0">
                <a:solidFill>
                  <a:srgbClr val="FFFF00"/>
                </a:solidFill>
              </a:rPr>
              <a:t> Tomado de </a:t>
            </a:r>
            <a:r>
              <a:rPr lang="es-ES" dirty="0" err="1">
                <a:solidFill>
                  <a:srgbClr val="FFFF00"/>
                </a:solidFill>
              </a:rPr>
              <a:t>Nuñez</a:t>
            </a:r>
            <a:r>
              <a:rPr lang="es-ES" dirty="0">
                <a:solidFill>
                  <a:srgbClr val="FFFF00"/>
                </a:solidFill>
              </a:rPr>
              <a:t>  </a:t>
            </a:r>
            <a:r>
              <a:rPr lang="es-ES" dirty="0" err="1">
                <a:solidFill>
                  <a:srgbClr val="FFFF00"/>
                </a:solidFill>
              </a:rPr>
              <a:t>Jover</a:t>
            </a:r>
            <a:r>
              <a:rPr lang="es-ES" dirty="0">
                <a:solidFill>
                  <a:srgbClr val="FFFF00"/>
                </a:solidFill>
              </a:rPr>
              <a:t>, J. (1999) La Ciencia y la Tecnología como Procesos Sociales. Ed. Félix Varela, La Habana,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descr="C:\Documents and Settings\Guille\Escritorio\Ejemplos\tren-antiguo-1.jpg"/>
          <p:cNvPicPr>
            <a:picLocks noChangeAspect="1" noChangeArrowheads="1"/>
          </p:cNvPicPr>
          <p:nvPr/>
        </p:nvPicPr>
        <p:blipFill>
          <a:blip r:embed="rId3"/>
          <a:srcRect/>
          <a:stretch>
            <a:fillRect/>
          </a:stretch>
        </p:blipFill>
        <p:spPr bwMode="auto">
          <a:xfrm>
            <a:off x="1" y="0"/>
            <a:ext cx="4563072" cy="3571876"/>
          </a:xfrm>
          <a:prstGeom prst="rect">
            <a:avLst/>
          </a:prstGeom>
          <a:noFill/>
        </p:spPr>
      </p:pic>
      <p:pic>
        <p:nvPicPr>
          <p:cNvPr id="6149" name="Picture 5" descr="C:\Documents and Settings\Guille\Escritorio\Ejemplos\tren-antiguo-5.jpg"/>
          <p:cNvPicPr>
            <a:picLocks noChangeAspect="1" noChangeArrowheads="1"/>
          </p:cNvPicPr>
          <p:nvPr/>
        </p:nvPicPr>
        <p:blipFill>
          <a:blip r:embed="rId4"/>
          <a:srcRect/>
          <a:stretch>
            <a:fillRect/>
          </a:stretch>
        </p:blipFill>
        <p:spPr bwMode="auto">
          <a:xfrm>
            <a:off x="4572000" y="1"/>
            <a:ext cx="4572000" cy="3643313"/>
          </a:xfrm>
          <a:prstGeom prst="rect">
            <a:avLst/>
          </a:prstGeom>
          <a:noFill/>
        </p:spPr>
      </p:pic>
      <p:pic>
        <p:nvPicPr>
          <p:cNvPr id="6150" name="Picture 6" descr="C:\Documents and Settings\Guille\Escritorio\Ejemplos\images3.jpg"/>
          <p:cNvPicPr>
            <a:picLocks noChangeAspect="1" noChangeArrowheads="1"/>
          </p:cNvPicPr>
          <p:nvPr/>
        </p:nvPicPr>
        <p:blipFill>
          <a:blip r:embed="rId5"/>
          <a:srcRect/>
          <a:stretch>
            <a:fillRect/>
          </a:stretch>
        </p:blipFill>
        <p:spPr bwMode="auto">
          <a:xfrm>
            <a:off x="0" y="3500438"/>
            <a:ext cx="4936524" cy="3357562"/>
          </a:xfrm>
          <a:prstGeom prst="rect">
            <a:avLst/>
          </a:prstGeom>
          <a:noFill/>
        </p:spPr>
      </p:pic>
      <p:pic>
        <p:nvPicPr>
          <p:cNvPr id="6151" name="Picture 7" descr="C:\Documents and Settings\Guille\Escritorio\Ejemplos\P2142420.JPG"/>
          <p:cNvPicPr>
            <a:picLocks noChangeAspect="1" noChangeArrowheads="1"/>
          </p:cNvPicPr>
          <p:nvPr/>
        </p:nvPicPr>
        <p:blipFill>
          <a:blip r:embed="rId6"/>
          <a:srcRect/>
          <a:stretch>
            <a:fillRect/>
          </a:stretch>
        </p:blipFill>
        <p:spPr bwMode="auto">
          <a:xfrm>
            <a:off x="4500562" y="3375420"/>
            <a:ext cx="4643438" cy="348257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6147"/>
                                        </p:tgtEl>
                                        <p:attrNameLst>
                                          <p:attrName>style.visibility</p:attrName>
                                        </p:attrNameLst>
                                      </p:cBhvr>
                                      <p:to>
                                        <p:strVal val="visible"/>
                                      </p:to>
                                    </p:set>
                                    <p:anim calcmode="lin" valueType="num">
                                      <p:cBhvr additive="base">
                                        <p:cTn id="7" dur="1000" fill="hold"/>
                                        <p:tgtEl>
                                          <p:spTgt spid="6147"/>
                                        </p:tgtEl>
                                        <p:attrNameLst>
                                          <p:attrName>ppt_x</p:attrName>
                                        </p:attrNameLst>
                                      </p:cBhvr>
                                      <p:tavLst>
                                        <p:tav tm="0">
                                          <p:val>
                                            <p:strVal val="#ppt_x"/>
                                          </p:val>
                                        </p:tav>
                                        <p:tav tm="100000">
                                          <p:val>
                                            <p:strVal val="#ppt_x"/>
                                          </p:val>
                                        </p:tav>
                                      </p:tavLst>
                                    </p:anim>
                                    <p:anim calcmode="lin" valueType="num">
                                      <p:cBhvr additive="base">
                                        <p:cTn id="8" dur="1000" fill="hold"/>
                                        <p:tgtEl>
                                          <p:spTgt spid="6147"/>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nodeType="afterEffect">
                                  <p:stCondLst>
                                    <p:cond delay="0"/>
                                  </p:stCondLst>
                                  <p:childTnLst>
                                    <p:set>
                                      <p:cBhvr>
                                        <p:cTn id="11" dur="1" fill="hold">
                                          <p:stCondLst>
                                            <p:cond delay="0"/>
                                          </p:stCondLst>
                                        </p:cTn>
                                        <p:tgtEl>
                                          <p:spTgt spid="6149"/>
                                        </p:tgtEl>
                                        <p:attrNameLst>
                                          <p:attrName>style.visibility</p:attrName>
                                        </p:attrNameLst>
                                      </p:cBhvr>
                                      <p:to>
                                        <p:strVal val="visible"/>
                                      </p:to>
                                    </p:set>
                                    <p:anim calcmode="lin" valueType="num">
                                      <p:cBhvr additive="base">
                                        <p:cTn id="12" dur="1000" fill="hold"/>
                                        <p:tgtEl>
                                          <p:spTgt spid="6149"/>
                                        </p:tgtEl>
                                        <p:attrNameLst>
                                          <p:attrName>ppt_x</p:attrName>
                                        </p:attrNameLst>
                                      </p:cBhvr>
                                      <p:tavLst>
                                        <p:tav tm="0">
                                          <p:val>
                                            <p:strVal val="#ppt_x"/>
                                          </p:val>
                                        </p:tav>
                                        <p:tav tm="100000">
                                          <p:val>
                                            <p:strVal val="#ppt_x"/>
                                          </p:val>
                                        </p:tav>
                                      </p:tavLst>
                                    </p:anim>
                                    <p:anim calcmode="lin" valueType="num">
                                      <p:cBhvr additive="base">
                                        <p:cTn id="13" dur="1000" fill="hold"/>
                                        <p:tgtEl>
                                          <p:spTgt spid="6149"/>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nodeType="afterEffect">
                                  <p:stCondLst>
                                    <p:cond delay="0"/>
                                  </p:stCondLst>
                                  <p:childTnLst>
                                    <p:set>
                                      <p:cBhvr>
                                        <p:cTn id="16" dur="1" fill="hold">
                                          <p:stCondLst>
                                            <p:cond delay="0"/>
                                          </p:stCondLst>
                                        </p:cTn>
                                        <p:tgtEl>
                                          <p:spTgt spid="6150"/>
                                        </p:tgtEl>
                                        <p:attrNameLst>
                                          <p:attrName>style.visibility</p:attrName>
                                        </p:attrNameLst>
                                      </p:cBhvr>
                                      <p:to>
                                        <p:strVal val="visible"/>
                                      </p:to>
                                    </p:set>
                                    <p:anim calcmode="lin" valueType="num">
                                      <p:cBhvr additive="base">
                                        <p:cTn id="17" dur="1000" fill="hold"/>
                                        <p:tgtEl>
                                          <p:spTgt spid="6150"/>
                                        </p:tgtEl>
                                        <p:attrNameLst>
                                          <p:attrName>ppt_x</p:attrName>
                                        </p:attrNameLst>
                                      </p:cBhvr>
                                      <p:tavLst>
                                        <p:tav tm="0">
                                          <p:val>
                                            <p:strVal val="#ppt_x"/>
                                          </p:val>
                                        </p:tav>
                                        <p:tav tm="100000">
                                          <p:val>
                                            <p:strVal val="#ppt_x"/>
                                          </p:val>
                                        </p:tav>
                                      </p:tavLst>
                                    </p:anim>
                                    <p:anim calcmode="lin" valueType="num">
                                      <p:cBhvr additive="base">
                                        <p:cTn id="18" dur="1000" fill="hold"/>
                                        <p:tgtEl>
                                          <p:spTgt spid="6150"/>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4" fill="hold" nodeType="afterEffect">
                                  <p:stCondLst>
                                    <p:cond delay="0"/>
                                  </p:stCondLst>
                                  <p:childTnLst>
                                    <p:set>
                                      <p:cBhvr>
                                        <p:cTn id="21" dur="1" fill="hold">
                                          <p:stCondLst>
                                            <p:cond delay="0"/>
                                          </p:stCondLst>
                                        </p:cTn>
                                        <p:tgtEl>
                                          <p:spTgt spid="6151"/>
                                        </p:tgtEl>
                                        <p:attrNameLst>
                                          <p:attrName>style.visibility</p:attrName>
                                        </p:attrNameLst>
                                      </p:cBhvr>
                                      <p:to>
                                        <p:strVal val="visible"/>
                                      </p:to>
                                    </p:set>
                                    <p:anim calcmode="lin" valueType="num">
                                      <p:cBhvr additive="base">
                                        <p:cTn id="22" dur="1000" fill="hold"/>
                                        <p:tgtEl>
                                          <p:spTgt spid="6151"/>
                                        </p:tgtEl>
                                        <p:attrNameLst>
                                          <p:attrName>ppt_x</p:attrName>
                                        </p:attrNameLst>
                                      </p:cBhvr>
                                      <p:tavLst>
                                        <p:tav tm="0">
                                          <p:val>
                                            <p:strVal val="#ppt_x"/>
                                          </p:val>
                                        </p:tav>
                                        <p:tav tm="100000">
                                          <p:val>
                                            <p:strVal val="#ppt_x"/>
                                          </p:val>
                                        </p:tav>
                                      </p:tavLst>
                                    </p:anim>
                                    <p:anim calcmode="lin" valueType="num">
                                      <p:cBhvr additive="base">
                                        <p:cTn id="23" dur="1000" fill="hold"/>
                                        <p:tgtEl>
                                          <p:spTgt spid="615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2" descr="C:\Documents and Settings\Guille\Escritorio\Ejemplos\equevillay_4_1908_500.jpg"/>
          <p:cNvPicPr>
            <a:picLocks noChangeAspect="1" noChangeArrowheads="1"/>
          </p:cNvPicPr>
          <p:nvPr/>
        </p:nvPicPr>
        <p:blipFill>
          <a:blip r:embed="rId2"/>
          <a:srcRect/>
          <a:stretch>
            <a:fillRect/>
          </a:stretch>
        </p:blipFill>
        <p:spPr bwMode="auto">
          <a:xfrm>
            <a:off x="0" y="0"/>
            <a:ext cx="4225876" cy="3643314"/>
          </a:xfrm>
          <a:prstGeom prst="rect">
            <a:avLst/>
          </a:prstGeom>
          <a:noFill/>
        </p:spPr>
      </p:pic>
      <p:pic>
        <p:nvPicPr>
          <p:cNvPr id="55299" name="Picture 3" descr="C:\Documents and Settings\Guille\Escritorio\Ejemplos\pup.jpg"/>
          <p:cNvPicPr>
            <a:picLocks noChangeAspect="1" noChangeArrowheads="1"/>
          </p:cNvPicPr>
          <p:nvPr/>
        </p:nvPicPr>
        <p:blipFill>
          <a:blip r:embed="rId3"/>
          <a:srcRect/>
          <a:stretch>
            <a:fillRect/>
          </a:stretch>
        </p:blipFill>
        <p:spPr bwMode="auto">
          <a:xfrm>
            <a:off x="4187364" y="0"/>
            <a:ext cx="4982398" cy="3714752"/>
          </a:xfrm>
          <a:prstGeom prst="rect">
            <a:avLst/>
          </a:prstGeom>
          <a:noFill/>
        </p:spPr>
      </p:pic>
      <p:pic>
        <p:nvPicPr>
          <p:cNvPr id="55300" name="Picture 4" descr="C:\Documents and Settings\Guille\Escritorio\Ejemplos\avion.jpg"/>
          <p:cNvPicPr>
            <a:picLocks noChangeAspect="1" noChangeArrowheads="1"/>
          </p:cNvPicPr>
          <p:nvPr/>
        </p:nvPicPr>
        <p:blipFill>
          <a:blip r:embed="rId4"/>
          <a:srcRect/>
          <a:stretch>
            <a:fillRect/>
          </a:stretch>
        </p:blipFill>
        <p:spPr bwMode="auto">
          <a:xfrm>
            <a:off x="1" y="3486150"/>
            <a:ext cx="4214810" cy="3371850"/>
          </a:xfrm>
          <a:prstGeom prst="rect">
            <a:avLst/>
          </a:prstGeom>
          <a:noFill/>
        </p:spPr>
      </p:pic>
      <p:pic>
        <p:nvPicPr>
          <p:cNvPr id="55301" name="Picture 5" descr="C:\Documents and Settings\Guille\Escritorio\Ejemplos\b-3-hypersonic.jpg"/>
          <p:cNvPicPr>
            <a:picLocks noChangeAspect="1" noChangeArrowheads="1"/>
          </p:cNvPicPr>
          <p:nvPr/>
        </p:nvPicPr>
        <p:blipFill>
          <a:blip r:embed="rId5"/>
          <a:srcRect/>
          <a:stretch>
            <a:fillRect/>
          </a:stretch>
        </p:blipFill>
        <p:spPr bwMode="auto">
          <a:xfrm>
            <a:off x="4080054" y="3500438"/>
            <a:ext cx="5063946" cy="337558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55298"/>
                                        </p:tgtEl>
                                        <p:attrNameLst>
                                          <p:attrName>style.visibility</p:attrName>
                                        </p:attrNameLst>
                                      </p:cBhvr>
                                      <p:to>
                                        <p:strVal val="visible"/>
                                      </p:to>
                                    </p:set>
                                    <p:animEffect transition="in" filter="fade">
                                      <p:cBhvr>
                                        <p:cTn id="7" dur="1000"/>
                                        <p:tgtEl>
                                          <p:spTgt spid="55298"/>
                                        </p:tgtEl>
                                      </p:cBhvr>
                                    </p:animEffect>
                                    <p:anim calcmode="lin" valueType="num">
                                      <p:cBhvr>
                                        <p:cTn id="8" dur="1000" fill="hold"/>
                                        <p:tgtEl>
                                          <p:spTgt spid="55298"/>
                                        </p:tgtEl>
                                        <p:attrNameLst>
                                          <p:attrName>ppt_x</p:attrName>
                                        </p:attrNameLst>
                                      </p:cBhvr>
                                      <p:tavLst>
                                        <p:tav tm="0">
                                          <p:val>
                                            <p:strVal val="#ppt_x"/>
                                          </p:val>
                                        </p:tav>
                                        <p:tav tm="100000">
                                          <p:val>
                                            <p:strVal val="#ppt_x"/>
                                          </p:val>
                                        </p:tav>
                                      </p:tavLst>
                                    </p:anim>
                                    <p:anim calcmode="lin" valueType="num">
                                      <p:cBhvr>
                                        <p:cTn id="9" dur="900" decel="100000" fill="hold"/>
                                        <p:tgtEl>
                                          <p:spTgt spid="55298"/>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5298"/>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55299"/>
                                        </p:tgtEl>
                                        <p:attrNameLst>
                                          <p:attrName>style.visibility</p:attrName>
                                        </p:attrNameLst>
                                      </p:cBhvr>
                                      <p:to>
                                        <p:strVal val="visible"/>
                                      </p:to>
                                    </p:set>
                                    <p:animEffect transition="in" filter="fade">
                                      <p:cBhvr>
                                        <p:cTn id="14" dur="1000"/>
                                        <p:tgtEl>
                                          <p:spTgt spid="55299"/>
                                        </p:tgtEl>
                                      </p:cBhvr>
                                    </p:animEffect>
                                    <p:anim calcmode="lin" valueType="num">
                                      <p:cBhvr>
                                        <p:cTn id="15" dur="1000" fill="hold"/>
                                        <p:tgtEl>
                                          <p:spTgt spid="55299"/>
                                        </p:tgtEl>
                                        <p:attrNameLst>
                                          <p:attrName>ppt_x</p:attrName>
                                        </p:attrNameLst>
                                      </p:cBhvr>
                                      <p:tavLst>
                                        <p:tav tm="0">
                                          <p:val>
                                            <p:strVal val="#ppt_x"/>
                                          </p:val>
                                        </p:tav>
                                        <p:tav tm="100000">
                                          <p:val>
                                            <p:strVal val="#ppt_x"/>
                                          </p:val>
                                        </p:tav>
                                      </p:tavLst>
                                    </p:anim>
                                    <p:anim calcmode="lin" valueType="num">
                                      <p:cBhvr>
                                        <p:cTn id="16" dur="900" decel="100000" fill="hold"/>
                                        <p:tgtEl>
                                          <p:spTgt spid="55299"/>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55299"/>
                                        </p:tgtEl>
                                        <p:attrNameLst>
                                          <p:attrName>ppt_y</p:attrName>
                                        </p:attrNameLst>
                                      </p:cBhvr>
                                      <p:tavLst>
                                        <p:tav tm="0">
                                          <p:val>
                                            <p:strVal val="#ppt_y-.03"/>
                                          </p:val>
                                        </p:tav>
                                        <p:tav tm="100000">
                                          <p:val>
                                            <p:strVal val="#ppt_y"/>
                                          </p:val>
                                        </p:tav>
                                      </p:tavLst>
                                    </p:anim>
                                  </p:childTnLst>
                                </p:cTn>
                              </p:par>
                            </p:childTnLst>
                          </p:cTn>
                        </p:par>
                        <p:par>
                          <p:cTn id="18" fill="hold">
                            <p:stCondLst>
                              <p:cond delay="2000"/>
                            </p:stCondLst>
                            <p:childTnLst>
                              <p:par>
                                <p:cTn id="19" presetID="2" presetClass="entr" presetSubtype="4" fill="hold" nodeType="afterEffect">
                                  <p:stCondLst>
                                    <p:cond delay="0"/>
                                  </p:stCondLst>
                                  <p:childTnLst>
                                    <p:set>
                                      <p:cBhvr>
                                        <p:cTn id="20" dur="1" fill="hold">
                                          <p:stCondLst>
                                            <p:cond delay="0"/>
                                          </p:stCondLst>
                                        </p:cTn>
                                        <p:tgtEl>
                                          <p:spTgt spid="55300"/>
                                        </p:tgtEl>
                                        <p:attrNameLst>
                                          <p:attrName>style.visibility</p:attrName>
                                        </p:attrNameLst>
                                      </p:cBhvr>
                                      <p:to>
                                        <p:strVal val="visible"/>
                                      </p:to>
                                    </p:set>
                                    <p:anim calcmode="lin" valueType="num">
                                      <p:cBhvr additive="base">
                                        <p:cTn id="21" dur="500" fill="hold"/>
                                        <p:tgtEl>
                                          <p:spTgt spid="55300"/>
                                        </p:tgtEl>
                                        <p:attrNameLst>
                                          <p:attrName>ppt_x</p:attrName>
                                        </p:attrNameLst>
                                      </p:cBhvr>
                                      <p:tavLst>
                                        <p:tav tm="0">
                                          <p:val>
                                            <p:strVal val="#ppt_x"/>
                                          </p:val>
                                        </p:tav>
                                        <p:tav tm="100000">
                                          <p:val>
                                            <p:strVal val="#ppt_x"/>
                                          </p:val>
                                        </p:tav>
                                      </p:tavLst>
                                    </p:anim>
                                    <p:anim calcmode="lin" valueType="num">
                                      <p:cBhvr additive="base">
                                        <p:cTn id="22" dur="500" fill="hold"/>
                                        <p:tgtEl>
                                          <p:spTgt spid="55300"/>
                                        </p:tgtEl>
                                        <p:attrNameLst>
                                          <p:attrName>ppt_y</p:attrName>
                                        </p:attrNameLst>
                                      </p:cBhvr>
                                      <p:tavLst>
                                        <p:tav tm="0">
                                          <p:val>
                                            <p:strVal val="1+#ppt_h/2"/>
                                          </p:val>
                                        </p:tav>
                                        <p:tav tm="100000">
                                          <p:val>
                                            <p:strVal val="#ppt_y"/>
                                          </p:val>
                                        </p:tav>
                                      </p:tavLst>
                                    </p:anim>
                                  </p:childTnLst>
                                </p:cTn>
                              </p:par>
                            </p:childTnLst>
                          </p:cTn>
                        </p:par>
                        <p:par>
                          <p:cTn id="23" fill="hold">
                            <p:stCondLst>
                              <p:cond delay="2500"/>
                            </p:stCondLst>
                            <p:childTnLst>
                              <p:par>
                                <p:cTn id="24" presetID="2" presetClass="entr" presetSubtype="4" fill="hold" nodeType="afterEffect">
                                  <p:stCondLst>
                                    <p:cond delay="0"/>
                                  </p:stCondLst>
                                  <p:childTnLst>
                                    <p:set>
                                      <p:cBhvr>
                                        <p:cTn id="25" dur="1" fill="hold">
                                          <p:stCondLst>
                                            <p:cond delay="0"/>
                                          </p:stCondLst>
                                        </p:cTn>
                                        <p:tgtEl>
                                          <p:spTgt spid="55301"/>
                                        </p:tgtEl>
                                        <p:attrNameLst>
                                          <p:attrName>style.visibility</p:attrName>
                                        </p:attrNameLst>
                                      </p:cBhvr>
                                      <p:to>
                                        <p:strVal val="visible"/>
                                      </p:to>
                                    </p:set>
                                    <p:anim calcmode="lin" valueType="num">
                                      <p:cBhvr additive="base">
                                        <p:cTn id="26" dur="500" fill="hold"/>
                                        <p:tgtEl>
                                          <p:spTgt spid="55301"/>
                                        </p:tgtEl>
                                        <p:attrNameLst>
                                          <p:attrName>ppt_x</p:attrName>
                                        </p:attrNameLst>
                                      </p:cBhvr>
                                      <p:tavLst>
                                        <p:tav tm="0">
                                          <p:val>
                                            <p:strVal val="#ppt_x"/>
                                          </p:val>
                                        </p:tav>
                                        <p:tav tm="100000">
                                          <p:val>
                                            <p:strVal val="#ppt_x"/>
                                          </p:val>
                                        </p:tav>
                                      </p:tavLst>
                                    </p:anim>
                                    <p:anim calcmode="lin" valueType="num">
                                      <p:cBhvr additive="base">
                                        <p:cTn id="27" dur="500" fill="hold"/>
                                        <p:tgtEl>
                                          <p:spTgt spid="5530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Título"/>
          <p:cNvSpPr>
            <a:spLocks noGrp="1"/>
          </p:cNvSpPr>
          <p:nvPr>
            <p:ph type="title"/>
          </p:nvPr>
        </p:nvSpPr>
        <p:spPr>
          <a:xfrm>
            <a:off x="457200" y="274638"/>
            <a:ext cx="8229600" cy="1154098"/>
          </a:xfrm>
        </p:spPr>
        <p:txBody>
          <a:bodyPr/>
          <a:lstStyle/>
          <a:p>
            <a:r>
              <a:rPr lang="es-ES" dirty="0">
                <a:solidFill>
                  <a:srgbClr val="FFFF00"/>
                </a:solidFill>
              </a:rPr>
              <a:t>TEMA III</a:t>
            </a:r>
          </a:p>
        </p:txBody>
      </p:sp>
      <p:sp>
        <p:nvSpPr>
          <p:cNvPr id="7" name="6 Marcador de contenido"/>
          <p:cNvSpPr>
            <a:spLocks noGrp="1"/>
          </p:cNvSpPr>
          <p:nvPr>
            <p:ph idx="1"/>
          </p:nvPr>
        </p:nvSpPr>
        <p:spPr>
          <a:xfrm>
            <a:off x="457200" y="1357298"/>
            <a:ext cx="8229600" cy="4768865"/>
          </a:xfrm>
        </p:spPr>
        <p:txBody>
          <a:bodyPr/>
          <a:lstStyle/>
          <a:p>
            <a:pPr>
              <a:buNone/>
            </a:pPr>
            <a:r>
              <a:rPr lang="es-ES" dirty="0">
                <a:solidFill>
                  <a:srgbClr val="FFFF00"/>
                </a:solidFill>
              </a:rPr>
              <a:t>  </a:t>
            </a:r>
            <a:r>
              <a:rPr lang="es-ES" b="1" dirty="0"/>
              <a:t>Tema III: </a:t>
            </a:r>
            <a:r>
              <a:rPr lang="es-ES_tradnl" b="1" dirty="0"/>
              <a:t>Filosofía y los problemas contemporáneos de las ciencias.</a:t>
            </a:r>
          </a:p>
          <a:p>
            <a:pPr>
              <a:buNone/>
            </a:pPr>
            <a:r>
              <a:rPr lang="es-ES" b="1" dirty="0"/>
              <a:t>Principios Gnoseológicos de la ciencia. La ciencia y su estructura. La Revolución Científico-Técnica. Problemas globales. Ciencia-Tecnología y Salud, su impacto en el proceso salud enfermedad.  </a:t>
            </a:r>
            <a:endParaRPr lang="es-CU" dirty="0"/>
          </a:p>
          <a:p>
            <a:pPr>
              <a:buNone/>
            </a:pPr>
            <a:endParaRPr lang="es-CU" dirty="0"/>
          </a:p>
          <a:p>
            <a:pPr>
              <a:buNone/>
            </a:pPr>
            <a:endParaRPr lang="es-ES" dirty="0">
              <a:solidFill>
                <a:srgbClr val="FFFF00"/>
              </a:solidFill>
            </a:endParaRPr>
          </a:p>
        </p:txBody>
      </p:sp>
    </p:spTree>
    <p:extLst>
      <p:ext uri="{BB962C8B-B14F-4D97-AF65-F5344CB8AC3E}">
        <p14:creationId xmlns:p14="http://schemas.microsoft.com/office/powerpoint/2010/main" val="27288964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 calcmode="lin" valueType="num">
                                      <p:cBhvr additive="base">
                                        <p:cTn id="1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nodeType="afterEffect">
                                  <p:stCondLst>
                                    <p:cond delay="0"/>
                                  </p:stCondLst>
                                  <p:childTnLst>
                                    <p:set>
                                      <p:cBhvr>
                                        <p:cTn id="15" dur="1" fill="hold">
                                          <p:stCondLst>
                                            <p:cond delay="0"/>
                                          </p:stCondLst>
                                        </p:cTn>
                                        <p:tgtEl>
                                          <p:spTgt spid="7">
                                            <p:txEl>
                                              <p:pRg st="1" end="1"/>
                                            </p:txEl>
                                          </p:spTgt>
                                        </p:tgtEl>
                                        <p:attrNameLst>
                                          <p:attrName>style.visibility</p:attrName>
                                        </p:attrNameLst>
                                      </p:cBhvr>
                                      <p:to>
                                        <p:strVal val="visible"/>
                                      </p:to>
                                    </p:set>
                                    <p:anim calcmode="lin" valueType="num">
                                      <p:cBhvr additive="base">
                                        <p:cTn id="16"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85786" y="857232"/>
            <a:ext cx="7286676" cy="3416320"/>
          </a:xfrm>
          <a:prstGeom prst="rect">
            <a:avLst/>
          </a:prstGeom>
        </p:spPr>
        <p:txBody>
          <a:bodyPr wrap="square">
            <a:spAutoFit/>
          </a:bodyPr>
          <a:lstStyle/>
          <a:p>
            <a:pPr lvl="0" algn="just" eaLnBrk="0" hangingPunct="0"/>
            <a:r>
              <a:rPr kumimoji="0" lang="es-ES" sz="3600" b="0" i="0" u="none" strike="noStrike" cap="none" normalizeH="0" baseline="0" dirty="0">
                <a:ln>
                  <a:noFill/>
                </a:ln>
                <a:solidFill>
                  <a:srgbClr val="FFFF00"/>
                </a:solidFill>
                <a:effectLst/>
                <a:latin typeface="Arial" pitchFamily="34" charset="0"/>
                <a:ea typeface="Calibri" pitchFamily="34" charset="0"/>
                <a:cs typeface="Arial" pitchFamily="34" charset="0"/>
              </a:rPr>
              <a:t>"las necesidades de la técnica hacen avanzar las ciencias mucho más que 10 Universidades, donde se elabore y se enseña en lo fundamental el conocimiento teórico".</a:t>
            </a:r>
            <a:endParaRPr kumimoji="0" lang="es-ES" sz="3600" b="0" i="0" u="none" strike="noStrike" cap="none" normalizeH="0" baseline="0" dirty="0">
              <a:ln>
                <a:noFill/>
              </a:ln>
              <a:solidFill>
                <a:srgbClr val="FFFF00"/>
              </a:solidFill>
              <a:effectLst/>
              <a:latin typeface="Arial" pitchFamily="34" charset="0"/>
            </a:endParaRPr>
          </a:p>
        </p:txBody>
      </p:sp>
      <p:sp>
        <p:nvSpPr>
          <p:cNvPr id="5" name="4 CuadroTexto"/>
          <p:cNvSpPr txBox="1"/>
          <p:nvPr/>
        </p:nvSpPr>
        <p:spPr>
          <a:xfrm>
            <a:off x="4357686" y="4214818"/>
            <a:ext cx="3647152" cy="1200329"/>
          </a:xfrm>
          <a:prstGeom prst="rect">
            <a:avLst/>
          </a:prstGeom>
          <a:noFill/>
        </p:spPr>
        <p:txBody>
          <a:bodyPr wrap="none" rtlCol="0">
            <a:spAutoFit/>
          </a:bodyPr>
          <a:lstStyle/>
          <a:p>
            <a:r>
              <a:rPr lang="es-ES" sz="3600" dirty="0">
                <a:solidFill>
                  <a:srgbClr val="FFFF00"/>
                </a:solidFill>
              </a:rPr>
              <a:t>Federico </a:t>
            </a:r>
            <a:r>
              <a:rPr lang="es-ES" sz="3600" dirty="0" err="1">
                <a:solidFill>
                  <a:srgbClr val="FFFF00"/>
                </a:solidFill>
              </a:rPr>
              <a:t>Engels</a:t>
            </a:r>
            <a:r>
              <a:rPr lang="es-ES" sz="3600" dirty="0">
                <a:solidFill>
                  <a:srgbClr val="FFFF00"/>
                </a:solidFill>
              </a:rPr>
              <a:t> </a:t>
            </a:r>
          </a:p>
          <a:p>
            <a:r>
              <a:rPr lang="es-ES" sz="3600" dirty="0">
                <a:solidFill>
                  <a:srgbClr val="FFFF00"/>
                </a:solidFill>
              </a:rPr>
              <a:t>Carta a </a:t>
            </a:r>
            <a:r>
              <a:rPr lang="es-ES" sz="3600" i="1" dirty="0" err="1">
                <a:solidFill>
                  <a:srgbClr val="FFFF00"/>
                </a:solidFill>
              </a:rPr>
              <a:t>Borgius</a:t>
            </a:r>
            <a:endParaRPr lang="es-ES" sz="36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childTnLst>
                          </p:cTn>
                        </p:par>
                        <p:par>
                          <p:cTn id="8" fill="hold">
                            <p:stCondLst>
                              <p:cond delay="500"/>
                            </p:stCondLst>
                            <p:childTnLst>
                              <p:par>
                                <p:cTn id="9" presetID="4" presetClass="entr" presetSubtype="16"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box(in)">
                                      <p:cBhvr>
                                        <p:cTn id="11" dur="500"/>
                                        <p:tgtEl>
                                          <p:spTgt spid="5">
                                            <p:txEl>
                                              <p:pRg st="0" end="0"/>
                                            </p:txEl>
                                          </p:spTgt>
                                        </p:tgtEl>
                                      </p:cBhvr>
                                    </p:animEffect>
                                  </p:childTnLst>
                                </p:cTn>
                              </p:par>
                            </p:childTnLst>
                          </p:cTn>
                        </p:par>
                        <p:par>
                          <p:cTn id="12" fill="hold">
                            <p:stCondLst>
                              <p:cond delay="1000"/>
                            </p:stCondLst>
                            <p:childTnLst>
                              <p:par>
                                <p:cTn id="13" presetID="4" presetClass="entr" presetSubtype="16" fill="hold" nodeType="after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box(in)">
                                      <p:cBhvr>
                                        <p:cTn id="15"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a:solidFill>
                  <a:srgbClr val="FFFF00"/>
                </a:solidFill>
              </a:rPr>
              <a:t>REVOLUCIÓN CIENTÍFICO TÉCNICA (concepto) </a:t>
            </a:r>
          </a:p>
        </p:txBody>
      </p:sp>
      <p:sp>
        <p:nvSpPr>
          <p:cNvPr id="3" name="2 Marcador de contenido"/>
          <p:cNvSpPr>
            <a:spLocks noGrp="1"/>
          </p:cNvSpPr>
          <p:nvPr>
            <p:ph idx="1"/>
          </p:nvPr>
        </p:nvSpPr>
        <p:spPr/>
        <p:txBody>
          <a:bodyPr/>
          <a:lstStyle/>
          <a:p>
            <a:pPr>
              <a:buNone/>
            </a:pPr>
            <a:r>
              <a:rPr lang="es-ES" dirty="0">
                <a:solidFill>
                  <a:srgbClr val="FFFF00"/>
                </a:solidFill>
              </a:rPr>
              <a:t>Cambio esencial en el desarrollo de las fuerzas productivas sobre la base de la conversión de la ciencia en factor rector del progreso técnico y productivo.</a:t>
            </a:r>
          </a:p>
        </p:txBody>
      </p:sp>
    </p:spTree>
    <p:extLst>
      <p:ext uri="{BB962C8B-B14F-4D97-AF65-F5344CB8AC3E}">
        <p14:creationId xmlns:p14="http://schemas.microsoft.com/office/powerpoint/2010/main" val="512278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noFill/>
        </p:spPr>
        <p:txBody>
          <a:bodyPr/>
          <a:lstStyle/>
          <a:p>
            <a:pPr eaLnBrk="1" hangingPunct="1"/>
            <a:r>
              <a:rPr lang="en-US" dirty="0">
                <a:solidFill>
                  <a:srgbClr val="FFFF00"/>
                </a:solidFill>
                <a:latin typeface="Arial" panose="020B0604020202020204" pitchFamily="34" charset="0"/>
                <a:cs typeface="Arial" panose="020B0604020202020204" pitchFamily="34" charset="0"/>
              </a:rPr>
              <a:t>CONCEPTOS DE PARTIDA</a:t>
            </a:r>
            <a:endParaRPr lang="es-ES" dirty="0">
              <a:solidFill>
                <a:srgbClr val="FFFF00"/>
              </a:solidFill>
              <a:latin typeface="Arial" panose="020B0604020202020204" pitchFamily="34" charset="0"/>
              <a:cs typeface="Arial" panose="020B0604020202020204" pitchFamily="34" charset="0"/>
            </a:endParaRPr>
          </a:p>
        </p:txBody>
      </p:sp>
      <p:sp>
        <p:nvSpPr>
          <p:cNvPr id="3075" name="Rectangle 3"/>
          <p:cNvSpPr>
            <a:spLocks noGrp="1" noChangeArrowheads="1"/>
          </p:cNvSpPr>
          <p:nvPr>
            <p:ph type="body" idx="1"/>
          </p:nvPr>
        </p:nvSpPr>
        <p:spPr>
          <a:noFill/>
        </p:spPr>
        <p:txBody>
          <a:bodyPr/>
          <a:lstStyle/>
          <a:p>
            <a:pPr eaLnBrk="1" hangingPunct="1">
              <a:lnSpc>
                <a:spcPct val="90000"/>
              </a:lnSpc>
              <a:defRPr/>
            </a:pPr>
            <a:r>
              <a:rPr lang="es-ES" sz="2400" u="sng" dirty="0">
                <a:solidFill>
                  <a:srgbClr val="FFFF00"/>
                </a:solidFill>
                <a:latin typeface="Arial" panose="020B0604020202020204" pitchFamily="34" charset="0"/>
                <a:cs typeface="Arial" panose="020B0604020202020204" pitchFamily="34" charset="0"/>
              </a:rPr>
              <a:t>Ciencia</a:t>
            </a:r>
            <a:r>
              <a:rPr lang="es-ES" sz="2400" dirty="0">
                <a:solidFill>
                  <a:srgbClr val="FFFF00"/>
                </a:solidFill>
                <a:latin typeface="Arial" panose="020B0604020202020204" pitchFamily="34" charset="0"/>
                <a:cs typeface="Arial" panose="020B0604020202020204" pitchFamily="34" charset="0"/>
              </a:rPr>
              <a:t>: Existen varias definiciones: sistema de conocimientos, forma de la conciencia social, sistemas de conocimientos teóricos, forma de actividad humana, experiencia acumulada por la humanidad. Se compone de conocimientos empíricos, conocimientos teóricos y fundamentos filosóficos. La integran los conocimientos, las instituciones, las relaciones y los valores.</a:t>
            </a:r>
            <a:br>
              <a:rPr lang="es-ES" sz="2400" dirty="0">
                <a:solidFill>
                  <a:srgbClr val="FFFF00"/>
                </a:solidFill>
                <a:latin typeface="Arial" panose="020B0604020202020204" pitchFamily="34" charset="0"/>
                <a:cs typeface="Arial" panose="020B0604020202020204" pitchFamily="34" charset="0"/>
              </a:rPr>
            </a:br>
            <a:endParaRPr lang="es-ES" sz="2400" dirty="0">
              <a:solidFill>
                <a:srgbClr val="FFFF00"/>
              </a:solidFill>
              <a:latin typeface="Arial" panose="020B0604020202020204" pitchFamily="34" charset="0"/>
              <a:cs typeface="Arial" panose="020B0604020202020204" pitchFamily="34" charset="0"/>
            </a:endParaRPr>
          </a:p>
          <a:p>
            <a:pPr eaLnBrk="1" hangingPunct="1">
              <a:lnSpc>
                <a:spcPct val="90000"/>
              </a:lnSpc>
              <a:defRPr/>
            </a:pPr>
            <a:r>
              <a:rPr lang="es-ES" sz="2400" u="sng" dirty="0">
                <a:solidFill>
                  <a:srgbClr val="FFFF00"/>
                </a:solidFill>
                <a:latin typeface="Arial" panose="020B0604020202020204" pitchFamily="34" charset="0"/>
                <a:cs typeface="Arial" panose="020B0604020202020204" pitchFamily="34" charset="0"/>
              </a:rPr>
              <a:t>Tecnología</a:t>
            </a:r>
            <a:r>
              <a:rPr lang="es-ES" sz="2400" dirty="0">
                <a:solidFill>
                  <a:srgbClr val="FFFF00"/>
                </a:solidFill>
                <a:latin typeface="Arial" panose="020B0604020202020204" pitchFamily="34" charset="0"/>
                <a:cs typeface="Arial" panose="020B0604020202020204" pitchFamily="34" charset="0"/>
              </a:rPr>
              <a:t>: Conjunto de conocimientos científicos y empíricos, habilidades y  procedimientos que se  relacionan directamente con la producción y el mejoramiento de bienes y servicios.</a:t>
            </a:r>
          </a:p>
          <a:p>
            <a:pPr eaLnBrk="1" hangingPunct="1">
              <a:lnSpc>
                <a:spcPct val="90000"/>
              </a:lnSpc>
              <a:defRPr/>
            </a:pPr>
            <a:endParaRPr lang="es-ES" sz="2400" dirty="0">
              <a:latin typeface="Arial" panose="020B0604020202020204" pitchFamily="34" charset="0"/>
              <a:cs typeface="Arial" panose="020B0604020202020204" pitchFamily="34" charset="0"/>
            </a:endParaRPr>
          </a:p>
          <a:p>
            <a:pPr eaLnBrk="1" hangingPunct="1">
              <a:lnSpc>
                <a:spcPct val="90000"/>
              </a:lnSpc>
              <a:defRPr/>
            </a:pPr>
            <a:endParaRPr lang="es-E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71728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3074"/>
                                        </p:tgtEl>
                                        <p:attrNameLst>
                                          <p:attrName>style.visibility</p:attrName>
                                        </p:attrNameLst>
                                      </p:cBhvr>
                                      <p:to>
                                        <p:strVal val="visible"/>
                                      </p:to>
                                    </p:set>
                                    <p:anim to="" calcmode="lin" valueType="num">
                                      <p:cBhvr>
                                        <p:cTn id="7" dur="1" fill="hold"/>
                                        <p:tgtEl>
                                          <p:spTgt spid="3074"/>
                                        </p:tgtEl>
                                        <p:attrNameLst>
                                          <p:attrName/>
                                        </p:attrNameLst>
                                      </p:cBhvr>
                                    </p:anim>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3075">
                                            <p:txEl>
                                              <p:pRg st="0" end="0"/>
                                            </p:txEl>
                                          </p:spTgt>
                                        </p:tgtEl>
                                        <p:attrNameLst>
                                          <p:attrName>style.visibility</p:attrName>
                                        </p:attrNameLst>
                                      </p:cBhvr>
                                      <p:to>
                                        <p:strVal val="visible"/>
                                      </p:to>
                                    </p:set>
                                    <p:anim calcmode="lin" valueType="num">
                                      <p:cBhvr additive="base">
                                        <p:cTn id="12" dur="500" fill="hold"/>
                                        <p:tgtEl>
                                          <p:spTgt spid="3075">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30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3075">
                                            <p:txEl>
                                              <p:pRg st="1" end="1"/>
                                            </p:txEl>
                                          </p:spTgt>
                                        </p:tgtEl>
                                        <p:attrNameLst>
                                          <p:attrName>style.visibility</p:attrName>
                                        </p:attrNameLst>
                                      </p:cBhvr>
                                      <p:to>
                                        <p:strVal val="visible"/>
                                      </p:to>
                                    </p:set>
                                    <p:anim calcmode="lin" valueType="num">
                                      <p:cBhvr additive="base">
                                        <p:cTn id="18" dur="500" fill="hold"/>
                                        <p:tgtEl>
                                          <p:spTgt spid="3075">
                                            <p:txEl>
                                              <p:pRg st="1" end="1"/>
                                            </p:txEl>
                                          </p:spTgt>
                                        </p:tgtEl>
                                        <p:attrNameLst>
                                          <p:attrName>ppt_x</p:attrName>
                                        </p:attrNameLst>
                                      </p:cBhvr>
                                      <p:tavLst>
                                        <p:tav tm="0">
                                          <p:val>
                                            <p:strVal val="0-#ppt_w/2"/>
                                          </p:val>
                                        </p:tav>
                                        <p:tav tm="100000">
                                          <p:val>
                                            <p:strVal val="#ppt_x"/>
                                          </p:val>
                                        </p:tav>
                                      </p:tavLst>
                                    </p:anim>
                                    <p:anim calcmode="lin" valueType="num">
                                      <p:cBhvr additive="base">
                                        <p:cTn id="19" dur="500" fill="hold"/>
                                        <p:tgtEl>
                                          <p:spTgt spid="307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noFill/>
        </p:spPr>
        <p:txBody>
          <a:bodyPr/>
          <a:lstStyle/>
          <a:p>
            <a:r>
              <a:rPr lang="es-ES" sz="4000" dirty="0">
                <a:solidFill>
                  <a:srgbClr val="FFFF00"/>
                </a:solidFill>
              </a:rPr>
              <a:t>Papel del conocimiento como factor decisivo del desarrollo social </a:t>
            </a:r>
          </a:p>
        </p:txBody>
      </p:sp>
      <p:sp>
        <p:nvSpPr>
          <p:cNvPr id="61443" name="Rectangle 3"/>
          <p:cNvSpPr>
            <a:spLocks noGrp="1" noChangeArrowheads="1"/>
          </p:cNvSpPr>
          <p:nvPr>
            <p:ph type="body" idx="1"/>
          </p:nvPr>
        </p:nvSpPr>
        <p:spPr>
          <a:noFill/>
        </p:spPr>
        <p:txBody>
          <a:bodyPr/>
          <a:lstStyle/>
          <a:p>
            <a:r>
              <a:rPr lang="es-MX" sz="3600" u="sng" dirty="0">
                <a:solidFill>
                  <a:srgbClr val="FFFF00"/>
                </a:solidFill>
                <a:latin typeface="Arial" panose="020B0604020202020204" pitchFamily="34" charset="0"/>
                <a:cs typeface="Arial" panose="020B0604020202020204" pitchFamily="34" charset="0"/>
              </a:rPr>
              <a:t>Información</a:t>
            </a:r>
            <a:r>
              <a:rPr lang="es-MX" sz="3600" dirty="0">
                <a:solidFill>
                  <a:srgbClr val="FFFF00"/>
                </a:solidFill>
                <a:latin typeface="Arial" panose="020B0604020202020204" pitchFamily="34" charset="0"/>
                <a:cs typeface="Arial" panose="020B0604020202020204" pitchFamily="34" charset="0"/>
              </a:rPr>
              <a:t> : Si es abrumadora conduce a la ignorancia</a:t>
            </a:r>
            <a:endParaRPr lang="es-MX" sz="3600" u="sng" dirty="0">
              <a:solidFill>
                <a:srgbClr val="FFFF00"/>
              </a:solidFill>
              <a:latin typeface="Arial" panose="020B0604020202020204" pitchFamily="34" charset="0"/>
              <a:cs typeface="Arial" panose="020B0604020202020204" pitchFamily="34" charset="0"/>
            </a:endParaRPr>
          </a:p>
          <a:p>
            <a:r>
              <a:rPr lang="es-MX" sz="3600" u="sng" dirty="0">
                <a:solidFill>
                  <a:srgbClr val="FFFF00"/>
                </a:solidFill>
                <a:latin typeface="Arial" panose="020B0604020202020204" pitchFamily="34" charset="0"/>
                <a:cs typeface="Arial" panose="020B0604020202020204" pitchFamily="34" charset="0"/>
              </a:rPr>
              <a:t>Conocimiento:</a:t>
            </a:r>
            <a:r>
              <a:rPr lang="es-MX" sz="3600" dirty="0">
                <a:solidFill>
                  <a:srgbClr val="FFFF00"/>
                </a:solidFill>
                <a:latin typeface="Arial" panose="020B0604020202020204" pitchFamily="34" charset="0"/>
                <a:cs typeface="Arial" panose="020B0604020202020204" pitchFamily="34" charset="0"/>
              </a:rPr>
              <a:t> explican, predicen, manipulan. Deben estar anclados en la realidad</a:t>
            </a:r>
            <a:endParaRPr lang="es-MX" sz="3600" u="sng" dirty="0">
              <a:solidFill>
                <a:srgbClr val="FFFF00"/>
              </a:solidFill>
              <a:latin typeface="Arial" panose="020B0604020202020204" pitchFamily="34" charset="0"/>
              <a:cs typeface="Arial" panose="020B0604020202020204" pitchFamily="34" charset="0"/>
            </a:endParaRPr>
          </a:p>
          <a:p>
            <a:r>
              <a:rPr lang="es-MX" sz="3600" u="sng" dirty="0">
                <a:solidFill>
                  <a:srgbClr val="FFFF00"/>
                </a:solidFill>
                <a:latin typeface="Arial" panose="020B0604020202020204" pitchFamily="34" charset="0"/>
                <a:cs typeface="Arial" panose="020B0604020202020204" pitchFamily="34" charset="0"/>
              </a:rPr>
              <a:t>Sabiduría:</a:t>
            </a:r>
            <a:r>
              <a:rPr lang="es-MX" sz="3600" dirty="0">
                <a:solidFill>
                  <a:srgbClr val="FFFF00"/>
                </a:solidFill>
                <a:latin typeface="Arial" panose="020B0604020202020204" pitchFamily="34" charset="0"/>
                <a:cs typeface="Arial" panose="020B0604020202020204" pitchFamily="34" charset="0"/>
              </a:rPr>
              <a:t> lograr la supervivencia humana</a:t>
            </a:r>
            <a:endParaRPr lang="es-ES" sz="3600" dirty="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055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85720" y="928670"/>
            <a:ext cx="8197585" cy="4524315"/>
          </a:xfrm>
          <a:prstGeom prst="rect">
            <a:avLst/>
          </a:prstGeom>
          <a:noFill/>
        </p:spPr>
        <p:txBody>
          <a:bodyPr wrap="square" rtlCol="0">
            <a:spAutoFit/>
          </a:bodyPr>
          <a:lstStyle/>
          <a:p>
            <a:r>
              <a:rPr lang="es-ES" sz="3600" dirty="0">
                <a:solidFill>
                  <a:srgbClr val="FFFF00"/>
                </a:solidFill>
              </a:rPr>
              <a:t>En épocas anteriores un médico podía transitar por sus aproximadamente 40 años de vida laboral utilizando los conocimientos que obtuvo en la universidad; en los tiempos actuales ese mismo profesional deberá renovar más de una vez durante su vida su arsenal de conocimientos y habilidades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in)">
                                      <p:cBhvr>
                                        <p:cTn id="7"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2669</TotalTime>
  <Words>682</Words>
  <Application>Microsoft Office PowerPoint</Application>
  <PresentationFormat>Presentación en pantalla (4:3)</PresentationFormat>
  <Paragraphs>70</Paragraphs>
  <Slides>19</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19</vt:i4>
      </vt:variant>
    </vt:vector>
  </HeadingPairs>
  <TitlesOfParts>
    <vt:vector size="23" baseType="lpstr">
      <vt:lpstr>Arial</vt:lpstr>
      <vt:lpstr>Calibri</vt:lpstr>
      <vt:lpstr>Times New Roman</vt:lpstr>
      <vt:lpstr>Tema de Office</vt:lpstr>
      <vt:lpstr>Presentación de PowerPoint</vt:lpstr>
      <vt:lpstr>Presentación de PowerPoint</vt:lpstr>
      <vt:lpstr>Presentación de PowerPoint</vt:lpstr>
      <vt:lpstr>TEMA III</vt:lpstr>
      <vt:lpstr>Presentación de PowerPoint</vt:lpstr>
      <vt:lpstr>REVOLUCIÓN CIENTÍFICO TÉCNICA (concepto) </vt:lpstr>
      <vt:lpstr>CONCEPTOS DE PARTIDA</vt:lpstr>
      <vt:lpstr>Papel del conocimiento como factor decisivo del desarrollo social </vt:lpstr>
      <vt:lpstr>Presentación de PowerPoint</vt:lpstr>
      <vt:lpstr>Rasgos fundamentales de la RCT</vt:lpstr>
      <vt:lpstr>Presentación de PowerPoint</vt:lpstr>
      <vt:lpstr>Repercusiones sociales de la RCT</vt:lpstr>
      <vt:lpstr>Consecuencias negativas del desarrollo científico </vt:lpstr>
      <vt:lpstr>Presentación de PowerPoint</vt:lpstr>
      <vt:lpstr>Presentación de PowerPoint</vt:lpstr>
      <vt:lpstr>Presentación de PowerPoint</vt:lpstr>
      <vt:lpstr>CONCLUSIONES</vt:lpstr>
      <vt:lpstr>Presentación de PowerPoint</vt:lpstr>
      <vt:lpstr>BIBLIOGRAFÍA</vt:lpstr>
    </vt:vector>
  </TitlesOfParts>
  <Company>Casa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Clase Metodológica Instructiva</dc:title>
  <dc:creator>Heriberto</dc:creator>
  <cp:lastModifiedBy>Daniela</cp:lastModifiedBy>
  <cp:revision>108</cp:revision>
  <dcterms:created xsi:type="dcterms:W3CDTF">2007-04-16T01:36:48Z</dcterms:created>
  <dcterms:modified xsi:type="dcterms:W3CDTF">2021-02-08T16:10:33Z</dcterms:modified>
</cp:coreProperties>
</file>