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35"/>
  </p:notesMasterIdLst>
  <p:sldIdLst>
    <p:sldId id="318" r:id="rId2"/>
    <p:sldId id="319" r:id="rId3"/>
    <p:sldId id="320" r:id="rId4"/>
    <p:sldId id="257" r:id="rId5"/>
    <p:sldId id="316" r:id="rId6"/>
    <p:sldId id="328" r:id="rId7"/>
    <p:sldId id="329" r:id="rId8"/>
    <p:sldId id="330" r:id="rId9"/>
    <p:sldId id="279" r:id="rId10"/>
    <p:sldId id="315" r:id="rId11"/>
    <p:sldId id="258" r:id="rId12"/>
    <p:sldId id="280" r:id="rId13"/>
    <p:sldId id="269" r:id="rId14"/>
    <p:sldId id="270" r:id="rId15"/>
    <p:sldId id="271" r:id="rId16"/>
    <p:sldId id="331" r:id="rId17"/>
    <p:sldId id="332" r:id="rId18"/>
    <p:sldId id="333" r:id="rId19"/>
    <p:sldId id="334" r:id="rId20"/>
    <p:sldId id="335" r:id="rId21"/>
    <p:sldId id="317" r:id="rId22"/>
    <p:sldId id="260" r:id="rId23"/>
    <p:sldId id="336" r:id="rId24"/>
    <p:sldId id="343" r:id="rId25"/>
    <p:sldId id="337" r:id="rId26"/>
    <p:sldId id="338" r:id="rId27"/>
    <p:sldId id="339" r:id="rId28"/>
    <p:sldId id="327" r:id="rId29"/>
    <p:sldId id="305" r:id="rId30"/>
    <p:sldId id="265" r:id="rId31"/>
    <p:sldId id="266" r:id="rId32"/>
    <p:sldId id="267" r:id="rId33"/>
    <p:sldId id="268" r:id="rId3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85042-19A1-477D-A93B-FF53693BCE40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FA7FC-0125-4F3A-BC57-80229799CB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415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altLang="es-MX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240718-8EA8-4FB5-A0B1-05D1E4BAA4CB}" type="slidenum">
              <a:rPr lang="es-ES_tradnl" altLang="es-MX">
                <a:latin typeface="Calibri" panose="020F0502020204030204" pitchFamily="34" charset="0"/>
              </a:rPr>
              <a:pPr/>
              <a:t>2</a:t>
            </a:fld>
            <a:endParaRPr lang="es-ES_tradnl" altLang="es-MX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593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MX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58981B-00C7-4328-AC45-731ECBF7CC9A}" type="slidenum">
              <a:rPr lang="es-ES_tradnl" altLang="es-MX">
                <a:latin typeface="Calibri" panose="020F0502020204030204" pitchFamily="34" charset="0"/>
              </a:rPr>
              <a:pPr/>
              <a:t>3</a:t>
            </a:fld>
            <a:endParaRPr lang="es-ES_tradnl" altLang="es-MX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279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B535-0DD8-4504-8CF7-94CC3D6725C0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135C-D0D3-47CC-82E3-F6CA6AADD9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4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B535-0DD8-4504-8CF7-94CC3D6725C0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135C-D0D3-47CC-82E3-F6CA6AADD9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2240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B535-0DD8-4504-8CF7-94CC3D6725C0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135C-D0D3-47CC-82E3-F6CA6AADD9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7363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B535-0DD8-4504-8CF7-94CC3D6725C0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135C-D0D3-47CC-82E3-F6CA6AADD9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5823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B535-0DD8-4504-8CF7-94CC3D6725C0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135C-D0D3-47CC-82E3-F6CA6AADD9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6142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B535-0DD8-4504-8CF7-94CC3D6725C0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135C-D0D3-47CC-82E3-F6CA6AADD9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1718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B535-0DD8-4504-8CF7-94CC3D6725C0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135C-D0D3-47CC-82E3-F6CA6AADD9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9311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B535-0DD8-4504-8CF7-94CC3D6725C0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135C-D0D3-47CC-82E3-F6CA6AADD9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72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B535-0DD8-4504-8CF7-94CC3D6725C0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135C-D0D3-47CC-82E3-F6CA6AADD9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6272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B535-0DD8-4504-8CF7-94CC3D6725C0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135C-D0D3-47CC-82E3-F6CA6AADD9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1711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B535-0DD8-4504-8CF7-94CC3D6725C0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135C-D0D3-47CC-82E3-F6CA6AADD9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6205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DB535-0DD8-4504-8CF7-94CC3D6725C0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8135C-D0D3-47CC-82E3-F6CA6AADD9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6589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143000"/>
          </a:xfrm>
        </p:spPr>
        <p:txBody>
          <a:bodyPr/>
          <a:lstStyle/>
          <a:p>
            <a:pPr algn="ctr"/>
            <a:r>
              <a:rPr lang="es-ES" altLang="es-MX" dirty="0" smtClean="0">
                <a:solidFill>
                  <a:srgbClr val="FF0000"/>
                </a:solidFill>
              </a:rPr>
              <a:t>Contenido </a:t>
            </a:r>
          </a:p>
        </p:txBody>
      </p:sp>
      <p:sp>
        <p:nvSpPr>
          <p:cNvPr id="11267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altLang="es-MX" sz="3600" dirty="0" smtClean="0">
                <a:solidFill>
                  <a:srgbClr val="FF0000"/>
                </a:solidFill>
              </a:rPr>
              <a:t>Concepto y Clasificación. Elementos Constitutivos del Puente Fijo.</a:t>
            </a:r>
          </a:p>
          <a:p>
            <a:r>
              <a:rPr lang="es-ES" altLang="es-MX" sz="3600" dirty="0" smtClean="0">
                <a:solidFill>
                  <a:srgbClr val="FF0000"/>
                </a:solidFill>
              </a:rPr>
              <a:t>Indicaciones y contraindicaciones . Requisitos</a:t>
            </a:r>
          </a:p>
          <a:p>
            <a:r>
              <a:rPr lang="es-ES" altLang="es-MX" sz="3600" dirty="0" smtClean="0">
                <a:solidFill>
                  <a:srgbClr val="FF0000"/>
                </a:solidFill>
              </a:rPr>
              <a:t>Tipos de PPF</a:t>
            </a:r>
          </a:p>
          <a:p>
            <a:r>
              <a:rPr lang="es-ES" altLang="es-MX" sz="3600" dirty="0">
                <a:solidFill>
                  <a:srgbClr val="FF0000"/>
                </a:solidFill>
              </a:rPr>
              <a:t> </a:t>
            </a:r>
            <a:r>
              <a:rPr lang="es-ES" altLang="es-MX" sz="3600" dirty="0" smtClean="0">
                <a:solidFill>
                  <a:srgbClr val="FF0000"/>
                </a:solidFill>
              </a:rPr>
              <a:t>Fundamento de la Retención.</a:t>
            </a:r>
          </a:p>
          <a:p>
            <a:r>
              <a:rPr lang="es-ES" altLang="es-MX" sz="3600" dirty="0" smtClean="0">
                <a:solidFill>
                  <a:srgbClr val="FF0000"/>
                </a:solidFill>
              </a:rPr>
              <a:t>Modos y tiempos en la preparación de prótesis parcial fija</a:t>
            </a:r>
          </a:p>
        </p:txBody>
      </p:sp>
    </p:spTree>
    <p:extLst>
      <p:ext uri="{BB962C8B-B14F-4D97-AF65-F5344CB8AC3E}">
        <p14:creationId xmlns:p14="http://schemas.microsoft.com/office/powerpoint/2010/main" val="8958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is Documentos\Clases Facultad\86459928_476218966390760_821539045282886451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264" y="1196752"/>
            <a:ext cx="4306138" cy="239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Mis Documentos\Clases Facultad\86474402_543541339601433_6769946654201085952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27934"/>
            <a:ext cx="4229652" cy="23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893972" y="365755"/>
            <a:ext cx="4201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</a:rPr>
              <a:t>Incrustaciones</a:t>
            </a:r>
            <a:r>
              <a:rPr lang="es-ES" sz="4800" dirty="0" smtClean="0"/>
              <a:t> </a:t>
            </a:r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441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Extracoronal</a:t>
            </a:r>
            <a:r>
              <a:rPr lang="es-MX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5257800"/>
          </a:xfrm>
        </p:spPr>
        <p:txBody>
          <a:bodyPr>
            <a:noAutofit/>
          </a:bodyPr>
          <a:lstStyle/>
          <a:p>
            <a:pPr lvl="0"/>
            <a:r>
              <a:rPr lang="es-MX" sz="4400" dirty="0"/>
              <a:t>Coronas totales  </a:t>
            </a:r>
            <a:r>
              <a:rPr lang="es-ES" sz="4400" dirty="0" smtClean="0"/>
              <a:t> </a:t>
            </a:r>
            <a:endParaRPr lang="es-ES" sz="4400" dirty="0"/>
          </a:p>
          <a:p>
            <a:pPr lvl="0"/>
            <a:r>
              <a:rPr lang="es-MX" sz="4400" dirty="0"/>
              <a:t>Coronas totales metálicas.</a:t>
            </a:r>
            <a:endParaRPr lang="es-ES" sz="4400" dirty="0"/>
          </a:p>
          <a:p>
            <a:pPr lvl="0"/>
            <a:r>
              <a:rPr lang="es-MX" sz="4400" dirty="0"/>
              <a:t>Coronas totales con frente estético.</a:t>
            </a:r>
            <a:endParaRPr lang="es-ES" sz="4400" dirty="0"/>
          </a:p>
          <a:p>
            <a:pPr lvl="0"/>
            <a:r>
              <a:rPr lang="es-MX" sz="4400" dirty="0"/>
              <a:t>Coronas fundas de cerámica.</a:t>
            </a:r>
            <a:endParaRPr lang="es-ES" sz="4400" dirty="0"/>
          </a:p>
          <a:p>
            <a:pPr lvl="0"/>
            <a:r>
              <a:rPr lang="es-MX" sz="4400" dirty="0"/>
              <a:t>Coronas fundas de resinas acrílicas.</a:t>
            </a:r>
            <a:endParaRPr lang="es-ES" sz="4400" dirty="0"/>
          </a:p>
          <a:p>
            <a:endParaRPr lang="es-ES" sz="4400" dirty="0"/>
          </a:p>
        </p:txBody>
      </p:sp>
    </p:spTree>
    <p:extLst>
      <p:ext uri="{BB962C8B-B14F-4D97-AF65-F5344CB8AC3E}">
        <p14:creationId xmlns:p14="http://schemas.microsoft.com/office/powerpoint/2010/main" val="248052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Til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35088"/>
            <a:ext cx="8424862" cy="41529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62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 </a:t>
            </a:r>
            <a:r>
              <a:rPr lang="es-ES" dirty="0"/>
              <a:t/>
            </a:r>
            <a:br>
              <a:rPr lang="es-ES" dirty="0"/>
            </a:br>
            <a:r>
              <a:rPr lang="es-MX" b="1" dirty="0">
                <a:solidFill>
                  <a:schemeClr val="accent2"/>
                </a:solidFill>
              </a:rPr>
              <a:t>PREPARACIONES </a:t>
            </a:r>
            <a:r>
              <a:rPr lang="es-MX" b="1" dirty="0" smtClean="0">
                <a:solidFill>
                  <a:schemeClr val="accent2"/>
                </a:solidFill>
              </a:rPr>
              <a:t>EXTRACORANALES</a:t>
            </a:r>
            <a:endParaRPr lang="es-ES" dirty="0">
              <a:solidFill>
                <a:schemeClr val="accent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/>
          </a:bodyPr>
          <a:lstStyle/>
          <a:p>
            <a:r>
              <a:rPr lang="es-MX" sz="4800" b="1" dirty="0">
                <a:solidFill>
                  <a:schemeClr val="accent1"/>
                </a:solidFill>
              </a:rPr>
              <a:t>TRES CUARTOS Y CUATRO QUINTOS:</a:t>
            </a:r>
            <a:endParaRPr lang="es-ES" sz="4800" dirty="0">
              <a:solidFill>
                <a:schemeClr val="accent1"/>
              </a:solidFill>
            </a:endParaRPr>
          </a:p>
          <a:p>
            <a:r>
              <a:rPr lang="es-MX" sz="4800" b="1" dirty="0" smtClean="0">
                <a:solidFill>
                  <a:schemeClr val="accent1"/>
                </a:solidFill>
              </a:rPr>
              <a:t>EXTRACORONALES </a:t>
            </a:r>
            <a:r>
              <a:rPr lang="es-MX" sz="4800" b="1" dirty="0">
                <a:solidFill>
                  <a:schemeClr val="accent1"/>
                </a:solidFill>
              </a:rPr>
              <a:t>COMPLETAS.</a:t>
            </a:r>
            <a:endParaRPr lang="es-ES" sz="4800" dirty="0">
              <a:solidFill>
                <a:schemeClr val="accent1"/>
              </a:solidFill>
            </a:endParaRPr>
          </a:p>
          <a:p>
            <a:endParaRPr lang="es-ES" sz="4800" dirty="0"/>
          </a:p>
        </p:txBody>
      </p:sp>
    </p:spTree>
    <p:extLst>
      <p:ext uri="{BB962C8B-B14F-4D97-AF65-F5344CB8AC3E}">
        <p14:creationId xmlns:p14="http://schemas.microsoft.com/office/powerpoint/2010/main" val="241164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>
                <a:solidFill>
                  <a:schemeClr val="accent2"/>
                </a:solidFill>
              </a:rPr>
              <a:t>INDICACIONES:</a:t>
            </a:r>
            <a:r>
              <a:rPr lang="es-ES" u="sng" dirty="0"/>
              <a:t/>
            </a:r>
            <a:br>
              <a:rPr lang="es-ES" u="sng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4400" dirty="0">
                <a:solidFill>
                  <a:schemeClr val="accent1"/>
                </a:solidFill>
              </a:rPr>
              <a:t>La corona funda </a:t>
            </a:r>
            <a:r>
              <a:rPr lang="es-MX" sz="4400" dirty="0" smtClean="0">
                <a:solidFill>
                  <a:schemeClr val="accent1"/>
                </a:solidFill>
              </a:rPr>
              <a:t>está indicada  </a:t>
            </a:r>
            <a:r>
              <a:rPr lang="es-MX" sz="4400" dirty="0">
                <a:solidFill>
                  <a:schemeClr val="accent1"/>
                </a:solidFill>
              </a:rPr>
              <a:t>en dientes vitales, ya sean anteriores o posteriores</a:t>
            </a:r>
            <a:endParaRPr lang="es-ES" sz="4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7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>
                <a:solidFill>
                  <a:schemeClr val="accent2"/>
                </a:solidFill>
              </a:rPr>
              <a:t>CONTRAINDICACIONES:</a:t>
            </a:r>
            <a:r>
              <a:rPr lang="es-ES" u="sng" dirty="0"/>
              <a:t/>
            </a:r>
            <a:br>
              <a:rPr lang="es-ES" u="sng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sz="3600" dirty="0">
                <a:solidFill>
                  <a:schemeClr val="accent4"/>
                </a:solidFill>
              </a:rPr>
              <a:t>Este tipo de restauración está contraindicada </a:t>
            </a:r>
            <a:r>
              <a:rPr lang="es-MX" sz="3600" dirty="0" smtClean="0">
                <a:solidFill>
                  <a:schemeClr val="accent4"/>
                </a:solidFill>
              </a:rPr>
              <a:t>en : </a:t>
            </a:r>
          </a:p>
          <a:p>
            <a:r>
              <a:rPr lang="es-MX" sz="3600" dirty="0">
                <a:solidFill>
                  <a:schemeClr val="accent1"/>
                </a:solidFill>
              </a:rPr>
              <a:t>D</a:t>
            </a:r>
            <a:r>
              <a:rPr lang="es-MX" sz="3600" dirty="0" smtClean="0">
                <a:solidFill>
                  <a:schemeClr val="accent1"/>
                </a:solidFill>
              </a:rPr>
              <a:t>ientes </a:t>
            </a:r>
            <a:r>
              <a:rPr lang="es-MX" sz="3600" dirty="0">
                <a:solidFill>
                  <a:schemeClr val="accent1"/>
                </a:solidFill>
              </a:rPr>
              <a:t>con tratamiento pulpo </a:t>
            </a:r>
            <a:r>
              <a:rPr lang="es-MX" sz="3600" dirty="0" smtClean="0">
                <a:solidFill>
                  <a:schemeClr val="accent1"/>
                </a:solidFill>
              </a:rPr>
              <a:t>radicular.</a:t>
            </a:r>
          </a:p>
          <a:p>
            <a:r>
              <a:rPr lang="es-MX" sz="3600" dirty="0">
                <a:solidFill>
                  <a:schemeClr val="accent1"/>
                </a:solidFill>
              </a:rPr>
              <a:t>D</a:t>
            </a:r>
            <a:r>
              <a:rPr lang="es-MX" sz="3600" dirty="0" smtClean="0">
                <a:solidFill>
                  <a:schemeClr val="accent1"/>
                </a:solidFill>
              </a:rPr>
              <a:t>ientes </a:t>
            </a:r>
            <a:r>
              <a:rPr lang="es-MX" sz="3600" dirty="0">
                <a:solidFill>
                  <a:schemeClr val="accent1"/>
                </a:solidFill>
              </a:rPr>
              <a:t>muy destruidos por las caries </a:t>
            </a:r>
            <a:endParaRPr lang="es-MX" sz="3600" dirty="0" smtClean="0">
              <a:solidFill>
                <a:schemeClr val="accent1"/>
              </a:solidFill>
            </a:endParaRPr>
          </a:p>
          <a:p>
            <a:r>
              <a:rPr lang="es-MX" sz="3600" dirty="0">
                <a:solidFill>
                  <a:schemeClr val="accent1"/>
                </a:solidFill>
              </a:rPr>
              <a:t>F</a:t>
            </a:r>
            <a:r>
              <a:rPr lang="es-MX" sz="3600" dirty="0" smtClean="0">
                <a:solidFill>
                  <a:schemeClr val="accent1"/>
                </a:solidFill>
              </a:rPr>
              <a:t>racturas </a:t>
            </a:r>
            <a:r>
              <a:rPr lang="es-MX" sz="3600" dirty="0">
                <a:solidFill>
                  <a:schemeClr val="accent1"/>
                </a:solidFill>
              </a:rPr>
              <a:t>que interesen más del tercio </a:t>
            </a:r>
            <a:r>
              <a:rPr lang="es-MX" sz="3600" dirty="0" err="1" smtClean="0">
                <a:solidFill>
                  <a:schemeClr val="accent1"/>
                </a:solidFill>
              </a:rPr>
              <a:t>incisal</a:t>
            </a:r>
            <a:r>
              <a:rPr lang="es-MX" sz="3600" dirty="0" smtClean="0">
                <a:solidFill>
                  <a:schemeClr val="accent1"/>
                </a:solidFill>
              </a:rPr>
              <a:t> .</a:t>
            </a:r>
            <a:endParaRPr lang="es-ES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80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265559"/>
            <a:ext cx="8915400" cy="630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sz="2800" b="1" dirty="0">
                <a:solidFill>
                  <a:schemeClr val="accent2"/>
                </a:solidFill>
              </a:rPr>
              <a:t>RESTAURACIONES EXTRACORONALES</a:t>
            </a:r>
          </a:p>
          <a:p>
            <a:pPr eaLnBrk="1" hangingPunct="1"/>
            <a:endParaRPr lang="es-MX" altLang="es-MX" sz="2400" b="1" dirty="0"/>
          </a:p>
          <a:p>
            <a:pPr eaLnBrk="1" hangingPunct="1"/>
            <a:r>
              <a:rPr lang="es-MX" altLang="es-MX" sz="2000" b="1" dirty="0"/>
              <a:t>FUNDAMENTOS DE RETENCIÓN</a:t>
            </a:r>
          </a:p>
          <a:p>
            <a:pPr eaLnBrk="1" hangingPunct="1"/>
            <a:endParaRPr lang="es-ES" altLang="es-MX" sz="2000" dirty="0"/>
          </a:p>
          <a:p>
            <a:pPr eaLnBrk="1" hangingPunct="1"/>
            <a:r>
              <a:rPr lang="es-MX" altLang="es-MX" sz="2000" b="1" dirty="0"/>
              <a:t>RESISTENCIA FRICCIONAL, </a:t>
            </a:r>
            <a:r>
              <a:rPr lang="es-MX" altLang="es-MX" sz="2400" b="1" dirty="0"/>
              <a:t>entre las paredes externas de la preparación e internas de la restauración.</a:t>
            </a:r>
          </a:p>
          <a:p>
            <a:pPr eaLnBrk="1" hangingPunct="1">
              <a:buFontTx/>
              <a:buChar char="-"/>
            </a:pPr>
            <a:endParaRPr lang="es-ES" altLang="es-MX" sz="2400" b="1" dirty="0"/>
          </a:p>
          <a:p>
            <a:pPr eaLnBrk="1" hangingPunct="1"/>
            <a:r>
              <a:rPr lang="es-MX" altLang="es-MX" sz="2400" b="1" dirty="0">
                <a:solidFill>
                  <a:schemeClr val="accent1"/>
                </a:solidFill>
              </a:rPr>
              <a:t>Es directamente proporcional a:</a:t>
            </a:r>
          </a:p>
          <a:p>
            <a:pPr eaLnBrk="1" hangingPunct="1"/>
            <a:endParaRPr lang="es-ES" altLang="es-MX" sz="2400" b="1" dirty="0"/>
          </a:p>
          <a:p>
            <a:pPr eaLnBrk="1" hangingPunct="1"/>
            <a:r>
              <a:rPr lang="es-MX" altLang="es-MX" sz="2400" b="1" dirty="0"/>
              <a:t>Paralelismo logrado entre todas las paredes( 1/3 cervical)</a:t>
            </a:r>
          </a:p>
          <a:p>
            <a:pPr eaLnBrk="1" hangingPunct="1"/>
            <a:endParaRPr lang="es-MX" altLang="es-MX" sz="2400" b="1" dirty="0"/>
          </a:p>
          <a:p>
            <a:pPr eaLnBrk="1" hangingPunct="1"/>
            <a:r>
              <a:rPr lang="es-MX" altLang="es-MX" sz="2400" b="1" dirty="0"/>
              <a:t>Ligera convergencia de 2 a 5 grados en los tercios restantes</a:t>
            </a:r>
          </a:p>
          <a:p>
            <a:pPr eaLnBrk="1" hangingPunct="1"/>
            <a:endParaRPr lang="es-ES" altLang="es-MX" sz="2400" b="1" dirty="0"/>
          </a:p>
          <a:p>
            <a:pPr eaLnBrk="1" hangingPunct="1"/>
            <a:r>
              <a:rPr lang="es-MX" altLang="es-MX" sz="2400" b="1" dirty="0"/>
              <a:t>Extensión de las superficies que se enfrentan, suficiente ancho inciso cervical, </a:t>
            </a:r>
            <a:r>
              <a:rPr lang="es-MX" altLang="es-MX" sz="2400" b="1" dirty="0" err="1"/>
              <a:t>mesio</a:t>
            </a:r>
            <a:r>
              <a:rPr lang="es-MX" altLang="es-MX" sz="2400" b="1" dirty="0"/>
              <a:t> distal y buco lingual.</a:t>
            </a:r>
          </a:p>
          <a:p>
            <a:pPr eaLnBrk="1" hangingPunct="1"/>
            <a:endParaRPr lang="es-MX" altLang="es-MX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41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87325" y="384175"/>
            <a:ext cx="89566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s-MX" sz="2800" dirty="0"/>
              <a:t>TIEMPOS DE LA PREPARACION EXTRACORONAL EN DIENTES ANTERIORES</a:t>
            </a:r>
            <a:r>
              <a:rPr lang="es-MX" altLang="es-MX" dirty="0"/>
              <a:t> 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609600" y="2085975"/>
            <a:ext cx="7683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sz="2800" dirty="0"/>
              <a:t>Reducción del borde </a:t>
            </a:r>
            <a:r>
              <a:rPr lang="es-MX" altLang="es-MX" sz="2800" dirty="0" err="1"/>
              <a:t>incial</a:t>
            </a:r>
            <a:endParaRPr lang="es-ES" altLang="es-MX" sz="2800" dirty="0"/>
          </a:p>
        </p:txBody>
      </p:sp>
      <p:pic>
        <p:nvPicPr>
          <p:cNvPr id="47108" name="Picture 4" descr="Dibujo F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971800"/>
            <a:ext cx="6477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04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2286000" y="1981200"/>
            <a:ext cx="45720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s-MX" sz="2800" dirty="0"/>
              <a:t>Reducción de la superficie proximal</a:t>
            </a:r>
            <a:endParaRPr lang="es-ES" altLang="es-MX" sz="2800" dirty="0"/>
          </a:p>
          <a:p>
            <a:pPr eaLnBrk="1" hangingPunct="1"/>
            <a:r>
              <a:rPr lang="es-MX" altLang="es-MX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269875" y="685800"/>
            <a:ext cx="86042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s-MX" sz="2800" b="1" dirty="0"/>
              <a:t>TIEMPOS DE LA PREPARACION EXTRACORONAL </a:t>
            </a:r>
            <a:r>
              <a:rPr lang="es-MX" altLang="es-MX" sz="2800" b="1" dirty="0" smtClean="0"/>
              <a:t> </a:t>
            </a:r>
            <a:endParaRPr lang="es-ES" altLang="es-MX" sz="2800" b="1" dirty="0"/>
          </a:p>
        </p:txBody>
      </p:sp>
      <p:pic>
        <p:nvPicPr>
          <p:cNvPr id="48132" name="Picture 4" descr="Dibuj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6600"/>
            <a:ext cx="5867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00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2362200" y="2057400"/>
            <a:ext cx="4572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s-MX" sz="2800" dirty="0"/>
              <a:t>Reducción del esmalte labial y lingual en dos tiempos </a:t>
            </a:r>
            <a:endParaRPr lang="es-ES" altLang="es-MX" sz="2800" dirty="0"/>
          </a:p>
          <a:p>
            <a:pPr eaLnBrk="1" hangingPunct="1"/>
            <a:endParaRPr lang="es-ES" altLang="es-MX" sz="2800" dirty="0">
              <a:solidFill>
                <a:srgbClr val="FFFF00"/>
              </a:solidFill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219075" y="762000"/>
            <a:ext cx="8705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s-MX" sz="2800" dirty="0"/>
              <a:t>TIEMPOS DE LA PREPARACION EXTRACORONAL </a:t>
            </a:r>
            <a:r>
              <a:rPr lang="es-MX" altLang="es-MX" sz="2800" dirty="0" smtClean="0"/>
              <a:t> </a:t>
            </a:r>
            <a:endParaRPr lang="es-ES" altLang="es-MX" sz="2800" dirty="0"/>
          </a:p>
        </p:txBody>
      </p:sp>
      <p:pic>
        <p:nvPicPr>
          <p:cNvPr id="49156" name="Picture 4" descr="Dibuj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81400"/>
            <a:ext cx="6553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85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4000" dirty="0" smtClean="0">
                <a:solidFill>
                  <a:srgbClr val="FF0000"/>
                </a:solidFill>
              </a:rPr>
              <a:t>Elementos  para considerar </a:t>
            </a:r>
            <a:endParaRPr lang="es-ES_tradnl" sz="4000" dirty="0">
              <a:solidFill>
                <a:srgbClr val="FF0000"/>
              </a:solidFill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85750" y="1357313"/>
            <a:ext cx="8572500" cy="5500687"/>
          </a:xfrm>
        </p:spPr>
        <p:txBody>
          <a:bodyPr>
            <a:normAutofit fontScale="925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ES_tradnl" sz="2800" dirty="0" smtClean="0"/>
          </a:p>
          <a:p>
            <a:pPr marL="624078" indent="-514350" eaLnBrk="1" fontAlgn="auto" hangingPunct="1">
              <a:spcAft>
                <a:spcPts val="0"/>
              </a:spcAft>
              <a:defRPr/>
            </a:pPr>
            <a:r>
              <a:rPr lang="es-ES" sz="2800" dirty="0" smtClean="0"/>
              <a:t>Presencia y extensión de caries  u obturación en el diente.</a:t>
            </a:r>
          </a:p>
          <a:p>
            <a:pPr marL="624078" indent="-514350" eaLnBrk="1" fontAlgn="auto" hangingPunct="1">
              <a:spcAft>
                <a:spcPts val="0"/>
              </a:spcAft>
              <a:defRPr/>
            </a:pPr>
            <a:endParaRPr lang="es-ES_tradnl" sz="2800" dirty="0" smtClean="0"/>
          </a:p>
          <a:p>
            <a:pPr marL="624078" indent="-514350" eaLnBrk="1" fontAlgn="auto" hangingPunct="1">
              <a:spcAft>
                <a:spcPts val="0"/>
              </a:spcAft>
              <a:defRPr/>
            </a:pPr>
            <a:r>
              <a:rPr lang="es-ES" sz="2800" dirty="0" smtClean="0"/>
              <a:t>Relaciones funcionales con el tejido gingival contiguo</a:t>
            </a:r>
          </a:p>
          <a:p>
            <a:pPr marL="624078" indent="-514350" eaLnBrk="1" fontAlgn="auto" hangingPunct="1">
              <a:spcAft>
                <a:spcPts val="0"/>
              </a:spcAft>
              <a:defRPr/>
            </a:pPr>
            <a:endParaRPr lang="es-ES_tradnl" sz="2800" dirty="0" smtClean="0"/>
          </a:p>
          <a:p>
            <a:pPr marL="624078" indent="-514350" eaLnBrk="1" fontAlgn="auto" hangingPunct="1">
              <a:spcAft>
                <a:spcPts val="0"/>
              </a:spcAft>
              <a:defRPr/>
            </a:pPr>
            <a:r>
              <a:rPr lang="es-ES" sz="2800" dirty="0" smtClean="0"/>
              <a:t>Morfología de la corona del diente</a:t>
            </a:r>
          </a:p>
          <a:p>
            <a:pPr marL="624078" indent="-514350" eaLnBrk="1" fontAlgn="auto" hangingPunct="1">
              <a:spcAft>
                <a:spcPts val="0"/>
              </a:spcAft>
              <a:defRPr/>
            </a:pPr>
            <a:endParaRPr lang="es-ES_tradnl" sz="2800" dirty="0" smtClean="0"/>
          </a:p>
          <a:p>
            <a:pPr marL="624078" indent="-514350" eaLnBrk="1" fontAlgn="auto" hangingPunct="1">
              <a:spcAft>
                <a:spcPts val="0"/>
              </a:spcAft>
              <a:defRPr/>
            </a:pPr>
            <a:r>
              <a:rPr lang="es-ES" sz="2800" dirty="0" smtClean="0"/>
              <a:t>Alineación del diente con respecto a otros dientes pilares</a:t>
            </a:r>
          </a:p>
          <a:p>
            <a:pPr marL="624078" indent="-514350" eaLnBrk="1" fontAlgn="auto" hangingPunct="1">
              <a:spcAft>
                <a:spcPts val="0"/>
              </a:spcAft>
              <a:defRPr/>
            </a:pPr>
            <a:endParaRPr lang="es-ES_tradnl" sz="2800" dirty="0" smtClean="0"/>
          </a:p>
          <a:p>
            <a:pPr marL="624078" indent="-514350" eaLnBrk="1" fontAlgn="auto" hangingPunct="1">
              <a:spcAft>
                <a:spcPts val="0"/>
              </a:spcAft>
              <a:defRPr/>
            </a:pPr>
            <a:r>
              <a:rPr lang="es-ES" sz="2800" dirty="0" smtClean="0"/>
              <a:t>Actividad de caries y estimación de  futura actividad de caries</a:t>
            </a:r>
            <a:r>
              <a:rPr lang="es-ES" sz="2200" dirty="0" smtClean="0"/>
              <a:t>.</a:t>
            </a:r>
            <a:endParaRPr lang="es-ES_tradnl" sz="22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7916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2286000" y="2209800"/>
            <a:ext cx="45720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dirty="0"/>
              <a:t> </a:t>
            </a:r>
            <a:endParaRPr lang="es-ES" altLang="es-MX" dirty="0"/>
          </a:p>
          <a:p>
            <a:pPr eaLnBrk="1" hangingPunct="1"/>
            <a:r>
              <a:rPr lang="es-MX" altLang="es-MX" dirty="0"/>
              <a:t>      </a:t>
            </a:r>
            <a:endParaRPr lang="es-ES" altLang="es-MX" sz="2800" dirty="0"/>
          </a:p>
          <a:p>
            <a:pPr eaLnBrk="1" hangingPunct="1"/>
            <a:r>
              <a:rPr lang="es-MX" altLang="es-MX" sz="2800" dirty="0"/>
              <a:t>Preparación gingival del hombro </a:t>
            </a:r>
          </a:p>
          <a:p>
            <a:pPr eaLnBrk="1" hangingPunct="1"/>
            <a:endParaRPr lang="es-ES" altLang="es-MX" sz="2800" dirty="0"/>
          </a:p>
          <a:p>
            <a:pPr eaLnBrk="1" hangingPunct="1"/>
            <a:r>
              <a:rPr lang="es-MX" altLang="es-MX" sz="2800" dirty="0"/>
              <a:t>Preparación del borde </a:t>
            </a:r>
            <a:r>
              <a:rPr lang="es-MX" altLang="es-MX" sz="2800" dirty="0" err="1"/>
              <a:t>incisal</a:t>
            </a:r>
            <a:endParaRPr lang="es-MX" altLang="es-MX" sz="2800" dirty="0"/>
          </a:p>
          <a:p>
            <a:pPr eaLnBrk="1" hangingPunct="1"/>
            <a:endParaRPr lang="es-ES" altLang="es-MX" sz="2800" dirty="0"/>
          </a:p>
          <a:p>
            <a:pPr eaLnBrk="1" hangingPunct="1"/>
            <a:r>
              <a:rPr lang="es-MX" altLang="es-MX" sz="2800" dirty="0"/>
              <a:t>Terminación de la preparación</a:t>
            </a:r>
            <a:endParaRPr lang="es-ES" altLang="es-MX" sz="2800" dirty="0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269875" y="381000"/>
            <a:ext cx="86042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s-MX" sz="3200" b="1" dirty="0"/>
              <a:t>TIEMPOS DE LA PREPARACION EXTRACORONAL </a:t>
            </a:r>
            <a:r>
              <a:rPr lang="es-MX" altLang="es-MX" sz="3200" b="1" dirty="0" smtClean="0"/>
              <a:t> </a:t>
            </a:r>
            <a:endParaRPr lang="es-ES" altLang="es-MX" sz="3200" b="1" dirty="0"/>
          </a:p>
        </p:txBody>
      </p:sp>
    </p:spTree>
    <p:extLst>
      <p:ext uri="{BB962C8B-B14F-4D97-AF65-F5344CB8AC3E}">
        <p14:creationId xmlns:p14="http://schemas.microsoft.com/office/powerpoint/2010/main" val="248878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 descr="D:\Mis Documentos\Clases Facultad\Cambio_de_Corona_Metal_Porcelana_por_Corona_Libre_de_Metal_y_Manejo_Encia_y_de_Color_(_360_X_480_).mp4_snapshot_00.19_[2020.02.16_08.48.24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52736"/>
            <a:ext cx="501257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Mis Documentos\Clases Facultad\Talla_y_colocación_de_coronas.mpg_(_360_X_450_).mp4_snapshot_00.54_[2020.02.16_08.51.28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55402"/>
            <a:ext cx="4668738" cy="301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84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>
                <a:solidFill>
                  <a:schemeClr val="accent2"/>
                </a:solidFill>
              </a:rPr>
              <a:t>Restauraciones  </a:t>
            </a:r>
            <a:r>
              <a:rPr lang="es-MX" dirty="0" err="1" smtClean="0">
                <a:solidFill>
                  <a:schemeClr val="accent2"/>
                </a:solidFill>
              </a:rPr>
              <a:t>intraradiculares</a:t>
            </a:r>
            <a:r>
              <a:rPr lang="es-MX" dirty="0" smtClean="0">
                <a:solidFill>
                  <a:schemeClr val="accent2"/>
                </a:solidFill>
              </a:rPr>
              <a:t> </a:t>
            </a:r>
            <a:endParaRPr lang="es-ES" dirty="0">
              <a:solidFill>
                <a:schemeClr val="accent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MX" sz="4400" dirty="0">
                <a:solidFill>
                  <a:schemeClr val="accent1"/>
                </a:solidFill>
              </a:rPr>
              <a:t>Richmond.</a:t>
            </a:r>
            <a:endParaRPr lang="es-ES" sz="4400" dirty="0">
              <a:solidFill>
                <a:schemeClr val="accent1"/>
              </a:solidFill>
            </a:endParaRPr>
          </a:p>
          <a:p>
            <a:pPr lvl="0"/>
            <a:r>
              <a:rPr lang="es-MX" sz="4400" dirty="0">
                <a:solidFill>
                  <a:schemeClr val="accent1"/>
                </a:solidFill>
              </a:rPr>
              <a:t>Núcleo vaciado.</a:t>
            </a:r>
            <a:endParaRPr lang="es-ES" sz="4400" dirty="0">
              <a:solidFill>
                <a:schemeClr val="accent1"/>
              </a:solidFill>
            </a:endParaRPr>
          </a:p>
          <a:p>
            <a:pPr lvl="0"/>
            <a:r>
              <a:rPr lang="es-MX" sz="4400" dirty="0">
                <a:solidFill>
                  <a:schemeClr val="accent1"/>
                </a:solidFill>
              </a:rPr>
              <a:t>Davis.</a:t>
            </a:r>
            <a:endParaRPr lang="es-ES" sz="4400" dirty="0">
              <a:solidFill>
                <a:schemeClr val="accent1"/>
              </a:solidFill>
            </a:endParaRPr>
          </a:p>
          <a:p>
            <a:r>
              <a:rPr lang="es-MX" sz="4400" dirty="0">
                <a:solidFill>
                  <a:schemeClr val="accent1"/>
                </a:solidFill>
              </a:rPr>
              <a:t>De resinas acrílicas y pernos manufacturados</a:t>
            </a:r>
            <a:endParaRPr lang="es-ES" sz="4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09600" y="322263"/>
            <a:ext cx="8077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2352" bIns="76176" anchor="ctr"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sz="2800" b="1" dirty="0">
                <a:solidFill>
                  <a:schemeClr val="bg1"/>
                </a:solidFill>
              </a:rPr>
              <a:t>CORONA ACRÍLICA CON PERNO </a:t>
            </a:r>
            <a:r>
              <a:rPr lang="es-MX" altLang="es-MX" sz="2800" b="1" dirty="0" smtClean="0">
                <a:solidFill>
                  <a:schemeClr val="accent2"/>
                </a:solidFill>
              </a:rPr>
              <a:t>PREFABRICADA </a:t>
            </a:r>
            <a:r>
              <a:rPr lang="es-MX" altLang="es-MX" sz="2800" b="1" dirty="0">
                <a:solidFill>
                  <a:schemeClr val="accent2"/>
                </a:solidFill>
              </a:rPr>
              <a:t>O DAVIS MODIFICADA</a:t>
            </a:r>
          </a:p>
          <a:p>
            <a:pPr eaLnBrk="1" hangingPunct="1"/>
            <a:endParaRPr lang="es-MX" altLang="es-MX" sz="2800" b="1" dirty="0"/>
          </a:p>
          <a:p>
            <a:pPr eaLnBrk="1" hangingPunct="1"/>
            <a:endParaRPr lang="es-MX" altLang="es-MX" sz="2800" b="1" dirty="0"/>
          </a:p>
          <a:p>
            <a:pPr eaLnBrk="1" hangingPunct="1"/>
            <a:r>
              <a:rPr lang="es-MX" altLang="es-MX" sz="2000" b="1" dirty="0">
                <a:solidFill>
                  <a:schemeClr val="accent2"/>
                </a:solidFill>
              </a:rPr>
              <a:t> </a:t>
            </a:r>
            <a:r>
              <a:rPr lang="es-MX" altLang="es-MX" sz="2400" b="1" dirty="0">
                <a:solidFill>
                  <a:schemeClr val="accent2"/>
                </a:solidFill>
              </a:rPr>
              <a:t>INDICACIONES</a:t>
            </a:r>
          </a:p>
          <a:p>
            <a:pPr eaLnBrk="1" hangingPunct="1"/>
            <a:endParaRPr lang="es-MX" altLang="es-MX" sz="2400" b="1" dirty="0"/>
          </a:p>
          <a:p>
            <a:pPr eaLnBrk="1" hangingPunct="1"/>
            <a:r>
              <a:rPr lang="es-MX" altLang="es-MX" sz="2800" dirty="0"/>
              <a:t>Corona de espiga provisional</a:t>
            </a:r>
          </a:p>
          <a:p>
            <a:pPr eaLnBrk="1" hangingPunct="1"/>
            <a:endParaRPr lang="es-MX" altLang="es-MX" sz="2400" dirty="0"/>
          </a:p>
          <a:p>
            <a:pPr eaLnBrk="1" hangingPunct="1"/>
            <a:r>
              <a:rPr lang="es-MX" altLang="es-MX" sz="2400" b="1" dirty="0">
                <a:solidFill>
                  <a:schemeClr val="accent2"/>
                </a:solidFill>
              </a:rPr>
              <a:t>CONTRAINDICACIONES</a:t>
            </a:r>
          </a:p>
          <a:p>
            <a:pPr eaLnBrk="1" hangingPunct="1"/>
            <a:endParaRPr lang="es-MX" altLang="es-MX" sz="2400" b="1" dirty="0"/>
          </a:p>
          <a:p>
            <a:pPr eaLnBrk="1" hangingPunct="1"/>
            <a:r>
              <a:rPr lang="es-MX" altLang="es-MX" sz="2800" dirty="0"/>
              <a:t>Pacientes jóvenes menores de 18 años</a:t>
            </a:r>
          </a:p>
          <a:p>
            <a:pPr eaLnBrk="1" hangingPunct="1"/>
            <a:endParaRPr lang="es-ES" altLang="es-MX" sz="2800" dirty="0"/>
          </a:p>
          <a:p>
            <a:pPr eaLnBrk="1" hangingPunct="1"/>
            <a:r>
              <a:rPr lang="es-MX" altLang="es-MX" sz="2800" dirty="0"/>
              <a:t>Dientes donde la destrucción radicular impida la típica preparación de los planos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250" y="1676401"/>
            <a:ext cx="2202350" cy="200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8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u="sng" dirty="0" smtClean="0"/>
              <a:t>TIPOS DE CORONAS PROVISIONALES:</a:t>
            </a:r>
            <a:r>
              <a:rPr lang="es-ES" b="1" u="sng" dirty="0" smtClean="0"/>
              <a:t/>
            </a:r>
            <a:br>
              <a:rPr lang="es-ES" b="1" u="sng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b="1" dirty="0"/>
              <a:t> </a:t>
            </a:r>
            <a:endParaRPr lang="es-ES" b="1" u="sng" dirty="0"/>
          </a:p>
          <a:p>
            <a:r>
              <a:rPr lang="es-MX" b="1" dirty="0"/>
              <a:t> </a:t>
            </a:r>
            <a:endParaRPr lang="es-ES" b="1" u="sng" dirty="0"/>
          </a:p>
          <a:p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160618"/>
            <a:ext cx="8748464" cy="2824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27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827584" y="1119528"/>
            <a:ext cx="7560840" cy="472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0880" tIns="152352" bIns="76176" anchor="ctr"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sz="3200" b="1" dirty="0">
                <a:solidFill>
                  <a:schemeClr val="accent2"/>
                </a:solidFill>
              </a:rPr>
              <a:t>C</a:t>
            </a:r>
            <a:r>
              <a:rPr lang="es-MX" altLang="es-MX" sz="3200" b="1" dirty="0" smtClean="0">
                <a:solidFill>
                  <a:schemeClr val="accent2"/>
                </a:solidFill>
              </a:rPr>
              <a:t>ORONA </a:t>
            </a:r>
            <a:r>
              <a:rPr lang="es-MX" altLang="es-MX" sz="3200" b="1" dirty="0">
                <a:solidFill>
                  <a:schemeClr val="accent2"/>
                </a:solidFill>
              </a:rPr>
              <a:t>DE ESPIGA CON </a:t>
            </a:r>
            <a:r>
              <a:rPr lang="es-MX" altLang="es-MX" sz="3200" b="1" dirty="0" smtClean="0">
                <a:solidFill>
                  <a:schemeClr val="accent2"/>
                </a:solidFill>
              </a:rPr>
              <a:t>NÜCLEO COLADO</a:t>
            </a:r>
            <a:r>
              <a:rPr lang="es-MX" sz="3200" dirty="0">
                <a:solidFill>
                  <a:schemeClr val="accent2"/>
                </a:solidFill>
              </a:rPr>
              <a:t> .</a:t>
            </a:r>
            <a:r>
              <a:rPr lang="es-MX" sz="3200" dirty="0" smtClean="0">
                <a:solidFill>
                  <a:schemeClr val="accent2"/>
                </a:solidFill>
              </a:rPr>
              <a:t> </a:t>
            </a:r>
          </a:p>
          <a:p>
            <a:pPr eaLnBrk="1" hangingPunct="1"/>
            <a:endParaRPr lang="es-MX" sz="3200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es-MX" altLang="es-MX" sz="2800" b="1" dirty="0" smtClean="0">
                <a:solidFill>
                  <a:schemeClr val="tx2"/>
                </a:solidFill>
              </a:rPr>
              <a:t> INDICACIONES</a:t>
            </a:r>
            <a:endParaRPr lang="es-MX" altLang="es-MX" sz="2800" b="1" dirty="0">
              <a:solidFill>
                <a:schemeClr val="tx2"/>
              </a:solidFill>
            </a:endParaRPr>
          </a:p>
          <a:p>
            <a:pPr eaLnBrk="1" hangingPunct="1"/>
            <a:endParaRPr lang="es-MX" altLang="es-MX" sz="2800" b="1" dirty="0"/>
          </a:p>
          <a:p>
            <a:pPr eaLnBrk="1" hangingPunct="1"/>
            <a:r>
              <a:rPr lang="es-MX" altLang="es-MX" sz="2800" dirty="0" smtClean="0"/>
              <a:t>Pacientes </a:t>
            </a:r>
            <a:r>
              <a:rPr lang="es-MX" altLang="es-MX" sz="2800" dirty="0"/>
              <a:t>jóvenes donde hay que cambiar la porción coronaria periódicamente</a:t>
            </a:r>
          </a:p>
          <a:p>
            <a:pPr eaLnBrk="1" hangingPunct="1"/>
            <a:endParaRPr lang="es-MX" altLang="es-MX" sz="2800" dirty="0"/>
          </a:p>
          <a:p>
            <a:pPr eaLnBrk="1" hangingPunct="1"/>
            <a:r>
              <a:rPr lang="es-MX" altLang="es-MX" sz="2800" dirty="0"/>
              <a:t>Como restauraciones individuales o como retenedores de puente</a:t>
            </a:r>
            <a:r>
              <a:rPr lang="es-ES" alt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881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898356"/>
            <a:ext cx="3153977" cy="276004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06" y="3124200"/>
            <a:ext cx="3821691" cy="289559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17" y="457201"/>
            <a:ext cx="341368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14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-111409"/>
            <a:ext cx="9144000" cy="751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2352" tIns="152352" bIns="38088" anchor="ctr"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s-MX" sz="2800" b="1" dirty="0"/>
              <a:t>CORONA DE ESPIGA VACIADA Y FRENTE ESTÉTICO, Richmond</a:t>
            </a:r>
          </a:p>
          <a:p>
            <a:pPr algn="ctr" eaLnBrk="1" hangingPunct="1"/>
            <a:endParaRPr lang="es-MX" altLang="es-MX" sz="2800" b="1" dirty="0"/>
          </a:p>
          <a:p>
            <a:pPr eaLnBrk="1" hangingPunct="1"/>
            <a:r>
              <a:rPr lang="es-MX" altLang="es-MX" sz="2400" b="1" dirty="0"/>
              <a:t>INDICACIONES</a:t>
            </a:r>
          </a:p>
          <a:p>
            <a:pPr eaLnBrk="1" hangingPunct="1"/>
            <a:endParaRPr lang="es-MX" altLang="es-MX" sz="2400" b="1" dirty="0"/>
          </a:p>
          <a:p>
            <a:pPr eaLnBrk="1" hangingPunct="1"/>
            <a:r>
              <a:rPr lang="es-MX" altLang="es-MX" sz="2800" b="1" dirty="0"/>
              <a:t>Cuando se requiera resistencia: casos de   </a:t>
            </a:r>
            <a:endParaRPr lang="es-MX" altLang="es-MX" sz="2800" b="1" dirty="0" smtClean="0"/>
          </a:p>
          <a:p>
            <a:pPr eaLnBrk="1" hangingPunct="1"/>
            <a:r>
              <a:rPr lang="es-MX" altLang="es-MX" sz="2800" b="1" dirty="0" smtClean="0"/>
              <a:t>coronas </a:t>
            </a:r>
            <a:r>
              <a:rPr lang="es-MX" altLang="es-MX" sz="2800" b="1" dirty="0"/>
              <a:t>clínicas aumentadas por retracción gingival</a:t>
            </a:r>
          </a:p>
          <a:p>
            <a:pPr eaLnBrk="1" hangingPunct="1"/>
            <a:endParaRPr lang="es-ES" altLang="es-MX" sz="2800" dirty="0"/>
          </a:p>
          <a:p>
            <a:pPr eaLnBrk="1" hangingPunct="1"/>
            <a:r>
              <a:rPr lang="es-MX" altLang="es-MX" sz="2800" b="1" dirty="0"/>
              <a:t>Espacio </a:t>
            </a:r>
            <a:r>
              <a:rPr lang="es-MX" altLang="es-MX" sz="2800" b="1" dirty="0" err="1"/>
              <a:t>interoclusal</a:t>
            </a:r>
            <a:r>
              <a:rPr lang="es-MX" altLang="es-MX" sz="2800" b="1" dirty="0"/>
              <a:t>  muy reducido</a:t>
            </a:r>
          </a:p>
          <a:p>
            <a:pPr eaLnBrk="1" hangingPunct="1"/>
            <a:endParaRPr lang="es-ES" altLang="es-MX" sz="2800" dirty="0"/>
          </a:p>
          <a:p>
            <a:pPr eaLnBrk="1" hangingPunct="1"/>
            <a:r>
              <a:rPr lang="es-MX" altLang="es-MX" sz="2800" b="1" dirty="0"/>
              <a:t>Cuando haya que ubicar un retenedor de una prótesis parcial removible</a:t>
            </a:r>
          </a:p>
          <a:p>
            <a:pPr eaLnBrk="1" hangingPunct="1"/>
            <a:endParaRPr lang="es-ES" altLang="es-MX" sz="2800" dirty="0"/>
          </a:p>
          <a:p>
            <a:pPr eaLnBrk="1" hangingPunct="1"/>
            <a:r>
              <a:rPr lang="es-MX" altLang="es-MX" sz="2800" b="1" dirty="0"/>
              <a:t>Su uso es casi obligado cuando existe gran destrucción radicular</a:t>
            </a:r>
            <a:endParaRPr lang="es-MX" altLang="es-MX" sz="2800" dirty="0"/>
          </a:p>
          <a:p>
            <a:pPr algn="ctr" eaLnBrk="1" hangingPunct="1"/>
            <a:r>
              <a:rPr lang="es-MX" altLang="es-MX" dirty="0"/>
              <a:t/>
            </a:r>
            <a:br>
              <a:rPr lang="es-MX" altLang="es-MX" dirty="0"/>
            </a:br>
            <a:endParaRPr lang="es-MX" altLang="es-MX" dirty="0"/>
          </a:p>
        </p:txBody>
      </p:sp>
    </p:spTree>
    <p:extLst>
      <p:ext uri="{BB962C8B-B14F-4D97-AF65-F5344CB8AC3E}">
        <p14:creationId xmlns:p14="http://schemas.microsoft.com/office/powerpoint/2010/main" val="390325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ibuj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7199"/>
            <a:ext cx="8640960" cy="644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51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6147" name="Picture 2" descr="D:\Mis Documentos\Clases Facultad\Rewparaciones\30656713_2094928234078362_5633147186186349872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060575"/>
            <a:ext cx="3048000" cy="3362325"/>
          </a:xfrm>
          <a:noFill/>
        </p:spPr>
      </p:pic>
      <p:pic>
        <p:nvPicPr>
          <p:cNvPr id="6148" name="Picture 3" descr="D:\Mis Documentos\Clases Facultad\Rewparaciones\30656985_2094928270745025_4720215931640844722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2276475"/>
            <a:ext cx="30480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s-ES_tradnl" sz="4000" dirty="0" smtClean="0">
                <a:solidFill>
                  <a:srgbClr val="FF0000"/>
                </a:solidFill>
              </a:rPr>
              <a:t>Elementos  para considerar </a:t>
            </a:r>
            <a:endParaRPr lang="es-ES_tradnl" sz="4000" dirty="0">
              <a:solidFill>
                <a:srgbClr val="FF0000"/>
              </a:solidFill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57188" y="1643063"/>
            <a:ext cx="8229600" cy="4525962"/>
          </a:xfrm>
        </p:spPr>
        <p:txBody>
          <a:bodyPr>
            <a:normAutofit lnSpcReduction="10000"/>
          </a:bodyPr>
          <a:lstStyle/>
          <a:p>
            <a:pPr marL="624078" indent="-514350" eaLnBrk="1" fontAlgn="auto" hangingPunct="1">
              <a:spcAft>
                <a:spcPts val="0"/>
              </a:spcAft>
              <a:defRPr/>
            </a:pPr>
            <a:r>
              <a:rPr lang="es-ES" sz="2000" dirty="0" smtClean="0"/>
              <a:t>Nivel de higiene bucal.</a:t>
            </a:r>
          </a:p>
          <a:p>
            <a:pPr marL="624078" indent="-51435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es-ES_tradnl" sz="2000" dirty="0" smtClean="0"/>
          </a:p>
          <a:p>
            <a:pPr marL="624078" indent="-514350" eaLnBrk="1" fontAlgn="auto" hangingPunct="1">
              <a:spcAft>
                <a:spcPts val="0"/>
              </a:spcAft>
              <a:defRPr/>
            </a:pPr>
            <a:r>
              <a:rPr lang="es-ES" sz="2000" dirty="0" smtClean="0"/>
              <a:t>Fuerzas masticatorias ejercidas sobre el diente y relaciones </a:t>
            </a:r>
            <a:r>
              <a:rPr lang="es-ES" sz="2000" dirty="0" err="1" smtClean="0"/>
              <a:t>oclusales</a:t>
            </a:r>
            <a:r>
              <a:rPr lang="es-ES" sz="2000" dirty="0" smtClean="0"/>
              <a:t> con los dientes antagonistas.</a:t>
            </a:r>
          </a:p>
          <a:p>
            <a:pPr marL="624078" indent="-51435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es-ES_tradnl" sz="2000" dirty="0" smtClean="0"/>
          </a:p>
          <a:p>
            <a:pPr marL="624078" indent="-514350" eaLnBrk="1" fontAlgn="auto" hangingPunct="1">
              <a:spcAft>
                <a:spcPts val="0"/>
              </a:spcAft>
              <a:defRPr/>
            </a:pPr>
            <a:r>
              <a:rPr lang="es-ES" sz="2000" dirty="0" smtClean="0"/>
              <a:t>Longitud del puente.</a:t>
            </a:r>
          </a:p>
          <a:p>
            <a:pPr marL="624078" indent="-51435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es-ES_tradnl" sz="2000" dirty="0" smtClean="0"/>
          </a:p>
          <a:p>
            <a:pPr marL="624078" indent="-514350" eaLnBrk="1" fontAlgn="auto" hangingPunct="1">
              <a:spcAft>
                <a:spcPts val="0"/>
              </a:spcAft>
              <a:defRPr/>
            </a:pPr>
            <a:r>
              <a:rPr lang="es-ES" sz="2000" dirty="0" smtClean="0"/>
              <a:t>Requisitos estéticos.</a:t>
            </a:r>
          </a:p>
          <a:p>
            <a:pPr marL="624078" indent="-51435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es-ES_tradnl" sz="2000" dirty="0" smtClean="0"/>
          </a:p>
          <a:p>
            <a:pPr marL="624078" indent="-514350" eaLnBrk="1" fontAlgn="auto" hangingPunct="1">
              <a:spcAft>
                <a:spcPts val="0"/>
              </a:spcAft>
              <a:defRPr/>
            </a:pPr>
            <a:r>
              <a:rPr lang="es-ES" sz="2000" dirty="0" smtClean="0"/>
              <a:t>Posición del diente.</a:t>
            </a:r>
          </a:p>
          <a:p>
            <a:pPr marL="624078" indent="-51435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es-ES_tradnl" sz="2000" dirty="0" smtClean="0"/>
          </a:p>
          <a:p>
            <a:pPr marL="624078" indent="-514350" eaLnBrk="1" fontAlgn="auto" hangingPunct="1">
              <a:spcAft>
                <a:spcPts val="0"/>
              </a:spcAft>
              <a:defRPr/>
            </a:pPr>
            <a:r>
              <a:rPr lang="es-ES" sz="2000" dirty="0" smtClean="0"/>
              <a:t>Ocupación, sexo y edad</a:t>
            </a:r>
            <a:r>
              <a:rPr lang="es-ES" dirty="0" smtClean="0"/>
              <a:t>.</a:t>
            </a:r>
            <a:endParaRPr lang="es-ES_tradnl" dirty="0" smtClean="0"/>
          </a:p>
          <a:p>
            <a:pPr>
              <a:defRPr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0602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/>
              <a:t>Primer paso:</a:t>
            </a:r>
            <a:r>
              <a:rPr lang="es-ES" u="sng" dirty="0"/>
              <a:t/>
            </a:r>
            <a:br>
              <a:rPr lang="es-ES" u="sng" dirty="0"/>
            </a:br>
            <a:r>
              <a:rPr lang="es-MX" dirty="0"/>
              <a:t>Corte de la corona de </a:t>
            </a:r>
            <a:r>
              <a:rPr lang="es-MX" dirty="0" err="1"/>
              <a:t>mesial</a:t>
            </a:r>
            <a:r>
              <a:rPr lang="es-MX" dirty="0"/>
              <a:t> a distal 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39"/>
            <a:ext cx="7920880" cy="4874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883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786210"/>
          </a:xfrm>
        </p:spPr>
        <p:txBody>
          <a:bodyPr>
            <a:normAutofit fontScale="90000"/>
          </a:bodyPr>
          <a:lstStyle/>
          <a:p>
            <a:r>
              <a:rPr lang="es-MX" b="1" dirty="0">
                <a:solidFill>
                  <a:schemeClr val="accent2"/>
                </a:solidFill>
              </a:rPr>
              <a:t>Segundo paso:</a:t>
            </a:r>
            <a:r>
              <a:rPr lang="es-ES" u="sng" dirty="0">
                <a:solidFill>
                  <a:schemeClr val="accent2"/>
                </a:solidFill>
              </a:rPr>
              <a:t/>
            </a:r>
            <a:br>
              <a:rPr lang="es-ES" u="sng" dirty="0">
                <a:solidFill>
                  <a:schemeClr val="accent2"/>
                </a:solidFill>
              </a:rPr>
            </a:br>
            <a:r>
              <a:rPr lang="es-MX" dirty="0">
                <a:solidFill>
                  <a:schemeClr val="accent2"/>
                </a:solidFill>
              </a:rPr>
              <a:t>Preparación de los planos bucal y </a:t>
            </a:r>
            <a:r>
              <a:rPr lang="es-MX" dirty="0" smtClean="0">
                <a:solidFill>
                  <a:schemeClr val="accent2"/>
                </a:solidFill>
              </a:rPr>
              <a:t>lingual</a:t>
            </a:r>
            <a:endParaRPr lang="es-ES" dirty="0">
              <a:solidFill>
                <a:schemeClr val="accent2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4" y="2388584"/>
            <a:ext cx="7128792" cy="4379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10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>
                <a:solidFill>
                  <a:schemeClr val="accent2"/>
                </a:solidFill>
              </a:rPr>
              <a:t>Tercer paso:</a:t>
            </a:r>
            <a:r>
              <a:rPr lang="es-ES" u="sng" dirty="0"/>
              <a:t/>
            </a:r>
            <a:br>
              <a:rPr lang="es-ES" u="sng" dirty="0"/>
            </a:br>
            <a:endParaRPr lang="es-E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2132856"/>
            <a:ext cx="8507773" cy="441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20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431032"/>
          </a:xfrm>
        </p:spPr>
        <p:txBody>
          <a:bodyPr>
            <a:normAutofit fontScale="90000"/>
          </a:bodyPr>
          <a:lstStyle/>
          <a:p>
            <a:r>
              <a:rPr lang="es-MX" b="1" dirty="0">
                <a:solidFill>
                  <a:schemeClr val="accent2"/>
                </a:solidFill>
              </a:rPr>
              <a:t>Cuarto Paso</a:t>
            </a:r>
            <a:r>
              <a:rPr lang="es-MX" b="1" dirty="0" smtClean="0">
                <a:solidFill>
                  <a:schemeClr val="accent2"/>
                </a:solidFill>
              </a:rPr>
              <a:t>:</a:t>
            </a:r>
            <a:r>
              <a:rPr lang="es-MX" dirty="0">
                <a:solidFill>
                  <a:schemeClr val="accent2"/>
                </a:solidFill>
              </a:rPr>
              <a:t> </a:t>
            </a:r>
            <a:r>
              <a:rPr lang="es-ES" u="sng" dirty="0">
                <a:solidFill>
                  <a:schemeClr val="accent2"/>
                </a:solidFill>
              </a:rPr>
              <a:t/>
            </a:r>
            <a:br>
              <a:rPr lang="es-ES" u="sng" dirty="0">
                <a:solidFill>
                  <a:schemeClr val="accent2"/>
                </a:solidFill>
              </a:rPr>
            </a:br>
            <a:r>
              <a:rPr lang="es-MX" dirty="0">
                <a:solidFill>
                  <a:schemeClr val="accent2"/>
                </a:solidFill>
              </a:rPr>
              <a:t>Preparación del abocardado.</a:t>
            </a:r>
            <a:r>
              <a:rPr lang="es-ES" u="sng" dirty="0"/>
              <a:t/>
            </a:r>
            <a:br>
              <a:rPr lang="es-ES" u="sng" dirty="0"/>
            </a:br>
            <a:endParaRPr lang="es-E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86" y="1341898"/>
            <a:ext cx="8095060" cy="4967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47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600" b="1" dirty="0" smtClean="0">
                <a:solidFill>
                  <a:srgbClr val="FF0000"/>
                </a:solidFill>
              </a:rPr>
              <a:t>Clasificación</a:t>
            </a:r>
            <a:endParaRPr lang="es-ES" sz="6600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 dirty="0"/>
              <a:t> </a:t>
            </a:r>
            <a:r>
              <a:rPr lang="es-MX" sz="5400" dirty="0" err="1" smtClean="0"/>
              <a:t>Intracoronales</a:t>
            </a:r>
            <a:r>
              <a:rPr lang="es-MX" sz="5400" dirty="0" smtClean="0"/>
              <a:t>.</a:t>
            </a:r>
            <a:endParaRPr lang="es-ES" sz="5400" dirty="0" smtClean="0"/>
          </a:p>
          <a:p>
            <a:pPr lvl="0"/>
            <a:r>
              <a:rPr lang="es-MX" sz="4800" dirty="0" err="1" smtClean="0"/>
              <a:t>Extracoronales</a:t>
            </a:r>
            <a:r>
              <a:rPr lang="es-MX" sz="4800" dirty="0"/>
              <a:t>:  </a:t>
            </a:r>
            <a:r>
              <a:rPr lang="es-MX" sz="4800" dirty="0">
                <a:solidFill>
                  <a:schemeClr val="tx2"/>
                </a:solidFill>
              </a:rPr>
              <a:t>Totales y parciales.</a:t>
            </a:r>
            <a:endParaRPr lang="es-ES" sz="4800" dirty="0">
              <a:solidFill>
                <a:schemeClr val="tx2"/>
              </a:solidFill>
            </a:endParaRPr>
          </a:p>
          <a:p>
            <a:pPr lvl="0"/>
            <a:r>
              <a:rPr lang="es-MX" sz="4800" dirty="0" err="1" smtClean="0"/>
              <a:t>Intraradiculares</a:t>
            </a:r>
            <a:r>
              <a:rPr lang="es-MX" sz="4800" dirty="0"/>
              <a:t>.</a:t>
            </a:r>
            <a:endParaRPr lang="es-ES" sz="4800" dirty="0"/>
          </a:p>
          <a:p>
            <a:endParaRPr lang="es-ES" sz="4800" dirty="0"/>
          </a:p>
        </p:txBody>
      </p:sp>
    </p:spTree>
    <p:extLst>
      <p:ext uri="{BB962C8B-B14F-4D97-AF65-F5344CB8AC3E}">
        <p14:creationId xmlns:p14="http://schemas.microsoft.com/office/powerpoint/2010/main" val="174179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6000" dirty="0" err="1" smtClean="0">
                <a:solidFill>
                  <a:srgbClr val="FF0000"/>
                </a:solidFill>
              </a:rPr>
              <a:t>Intracoronales</a:t>
            </a:r>
            <a:r>
              <a:rPr lang="es-ES" sz="6000" dirty="0" smtClean="0">
                <a:solidFill>
                  <a:srgbClr val="FF0000"/>
                </a:solidFill>
              </a:rPr>
              <a:t> .</a:t>
            </a:r>
            <a:endParaRPr lang="es-ES" sz="6000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1424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O" altLang="es-MX" sz="4800" dirty="0">
                <a:solidFill>
                  <a:srgbClr val="FF0000"/>
                </a:solidFill>
              </a:rPr>
              <a:t>Indicaciones</a:t>
            </a:r>
            <a:r>
              <a:rPr lang="es-CO" altLang="es-MX" dirty="0">
                <a:solidFill>
                  <a:srgbClr val="FF0000"/>
                </a:solidFill>
              </a:rPr>
              <a:t> </a:t>
            </a:r>
            <a:endParaRPr lang="es-ES" altLang="es-MX" dirty="0">
              <a:solidFill>
                <a:srgbClr val="FF00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09600" indent="-609600"/>
            <a:r>
              <a:rPr lang="es-CO" altLang="es-MX" sz="2800" dirty="0"/>
              <a:t>Como restauración individual.</a:t>
            </a:r>
          </a:p>
          <a:p>
            <a:pPr marL="609600" indent="-609600"/>
            <a:r>
              <a:rPr lang="es-CO" altLang="es-MX" sz="2800" dirty="0"/>
              <a:t>Como retenedor de un puente, en este caso para que sea exitoso:</a:t>
            </a:r>
          </a:p>
          <a:p>
            <a:pPr marL="609600" indent="-609600">
              <a:buFontTx/>
              <a:buAutoNum type="arabicPeriod"/>
            </a:pPr>
            <a:r>
              <a:rPr lang="es-CO" altLang="es-MX" sz="2800" dirty="0"/>
              <a:t>si el retenedor es posterior debe ser MOD.</a:t>
            </a:r>
          </a:p>
          <a:p>
            <a:pPr marL="609600" indent="-609600">
              <a:buFontTx/>
              <a:buAutoNum type="arabicPeriod"/>
            </a:pPr>
            <a:r>
              <a:rPr lang="es-CO" altLang="es-MX" sz="2800" dirty="0"/>
              <a:t>Tramo corto de 1 pieza solamente.</a:t>
            </a:r>
          </a:p>
          <a:p>
            <a:pPr marL="609600" indent="-609600">
              <a:buFontTx/>
              <a:buAutoNum type="arabicPeriod"/>
            </a:pPr>
            <a:r>
              <a:rPr lang="es-CO" altLang="es-MX" sz="2800" dirty="0"/>
              <a:t>Bajo índice de caries.</a:t>
            </a:r>
          </a:p>
          <a:p>
            <a:pPr marL="609600" indent="-609600">
              <a:buFontTx/>
              <a:buAutoNum type="arabicPeriod"/>
            </a:pPr>
            <a:r>
              <a:rPr lang="es-CO" altLang="es-MX" sz="2800" dirty="0"/>
              <a:t>Si es de dos superficies se debe usar anclaje </a:t>
            </a:r>
            <a:r>
              <a:rPr lang="es-CO" altLang="es-MX" sz="2800" dirty="0" err="1"/>
              <a:t>rompefuerzas</a:t>
            </a:r>
            <a:r>
              <a:rPr lang="es-CO" altLang="es-MX" sz="2800" dirty="0"/>
              <a:t>.</a:t>
            </a:r>
          </a:p>
          <a:p>
            <a:pPr marL="609600" indent="-609600">
              <a:buFontTx/>
              <a:buAutoNum type="arabicPeriod"/>
            </a:pPr>
            <a:r>
              <a:rPr lang="es-CO" altLang="es-MX" sz="2800" dirty="0"/>
              <a:t>Diente vital y dentina protegida.  </a:t>
            </a:r>
            <a:endParaRPr lang="es-ES" altLang="es-MX" sz="2800" dirty="0"/>
          </a:p>
        </p:txBody>
      </p:sp>
    </p:spTree>
    <p:extLst>
      <p:ext uri="{BB962C8B-B14F-4D97-AF65-F5344CB8AC3E}">
        <p14:creationId xmlns:p14="http://schemas.microsoft.com/office/powerpoint/2010/main" val="239496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O" altLang="es-MX" dirty="0">
                <a:solidFill>
                  <a:schemeClr val="accent2"/>
                </a:solidFill>
              </a:rPr>
              <a:t>Contraindicaciones</a:t>
            </a:r>
            <a:endParaRPr lang="es-ES" altLang="es-MX" dirty="0">
              <a:solidFill>
                <a:schemeClr val="accent2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altLang="es-MX" dirty="0"/>
              <a:t>Dientes en </a:t>
            </a:r>
            <a:r>
              <a:rPr lang="es-CO" altLang="es-MX" dirty="0" err="1"/>
              <a:t>giroversión</a:t>
            </a:r>
            <a:r>
              <a:rPr lang="es-CO" altLang="es-MX" dirty="0"/>
              <a:t>.</a:t>
            </a:r>
          </a:p>
          <a:p>
            <a:r>
              <a:rPr lang="es-CO" altLang="es-MX" dirty="0"/>
              <a:t>Desvitalizados.</a:t>
            </a:r>
          </a:p>
          <a:p>
            <a:r>
              <a:rPr lang="es-CO" altLang="es-MX" dirty="0"/>
              <a:t>Extruidos.</a:t>
            </a:r>
          </a:p>
          <a:p>
            <a:r>
              <a:rPr lang="es-CO" altLang="es-MX" dirty="0"/>
              <a:t>Cortos</a:t>
            </a:r>
          </a:p>
          <a:p>
            <a:r>
              <a:rPr lang="es-CO" altLang="es-MX" dirty="0"/>
              <a:t>Extensamente cariados.</a:t>
            </a:r>
          </a:p>
          <a:p>
            <a:r>
              <a:rPr lang="es-CO" altLang="es-MX" dirty="0"/>
              <a:t>En adolescentes.</a:t>
            </a:r>
          </a:p>
          <a:p>
            <a:r>
              <a:rPr lang="es-CO" altLang="es-MX" dirty="0" err="1"/>
              <a:t>Ancíanos</a:t>
            </a:r>
            <a:r>
              <a:rPr lang="es-CO" altLang="es-MX" dirty="0"/>
              <a:t>.</a:t>
            </a:r>
          </a:p>
          <a:p>
            <a:endParaRPr lang="es-CO" altLang="es-MX" dirty="0">
              <a:solidFill>
                <a:srgbClr val="FFFF99"/>
              </a:solidFill>
            </a:endParaRPr>
          </a:p>
          <a:p>
            <a:endParaRPr lang="es-ES" altLang="es-MX" dirty="0">
              <a:solidFill>
                <a:srgbClr val="FFFF99"/>
              </a:solidFill>
            </a:endParaRPr>
          </a:p>
        </p:txBody>
      </p:sp>
      <p:pic>
        <p:nvPicPr>
          <p:cNvPr id="23556" name="Picture 14" descr="inctracor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2143125"/>
            <a:ext cx="371475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98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-112047"/>
            <a:ext cx="9144000" cy="747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sz="2800" b="1" dirty="0"/>
              <a:t>PREPARACIONES INTRACORONALES</a:t>
            </a:r>
          </a:p>
          <a:p>
            <a:pPr eaLnBrk="1" hangingPunct="1"/>
            <a:endParaRPr lang="es-ES" altLang="es-MX" sz="2800" dirty="0"/>
          </a:p>
          <a:p>
            <a:pPr eaLnBrk="1" hangingPunct="1"/>
            <a:r>
              <a:rPr lang="es-MX" altLang="es-MX" sz="2400" b="1" dirty="0"/>
              <a:t>FUNDAMENTOS DE LA RETENCIÓN</a:t>
            </a:r>
          </a:p>
          <a:p>
            <a:pPr eaLnBrk="1" hangingPunct="1"/>
            <a:endParaRPr lang="es-MX" altLang="es-MX" sz="2000" b="1" dirty="0"/>
          </a:p>
          <a:p>
            <a:pPr eaLnBrk="1" hangingPunct="1"/>
            <a:endParaRPr lang="es-ES" altLang="es-MX" sz="2000" dirty="0"/>
          </a:p>
          <a:p>
            <a:pPr eaLnBrk="1" hangingPunct="1"/>
            <a:r>
              <a:rPr lang="es-MX" altLang="es-MX" sz="2000" b="1" dirty="0"/>
              <a:t>RESISTENCIA FRICCIONAL, </a:t>
            </a:r>
            <a:r>
              <a:rPr lang="es-MX" altLang="es-MX" sz="2400" b="1" dirty="0"/>
              <a:t>entre las paredes internas de la preparación y externas de restauración</a:t>
            </a:r>
          </a:p>
          <a:p>
            <a:pPr eaLnBrk="1" hangingPunct="1"/>
            <a:r>
              <a:rPr lang="es-MX" altLang="es-MX" sz="2400" b="1" dirty="0"/>
              <a:t> </a:t>
            </a:r>
            <a:endParaRPr lang="es-ES" altLang="es-MX" sz="2400" b="1" dirty="0"/>
          </a:p>
          <a:p>
            <a:pPr eaLnBrk="1" hangingPunct="1"/>
            <a:r>
              <a:rPr lang="es-MX" altLang="es-MX" sz="2400" b="1" dirty="0"/>
              <a:t>Paralelismo logrado entre las paredes buco lingual punto a punto</a:t>
            </a:r>
          </a:p>
          <a:p>
            <a:pPr eaLnBrk="1" hangingPunct="1"/>
            <a:endParaRPr lang="es-ES" altLang="es-MX" sz="2400" dirty="0"/>
          </a:p>
          <a:p>
            <a:pPr eaLnBrk="1" hangingPunct="1"/>
            <a:r>
              <a:rPr lang="es-ES" altLang="es-MX" sz="2400" b="1" dirty="0"/>
              <a:t>Las paredes bucales y linguales deben tener ligera divergencia de 2 a 5 grados</a:t>
            </a:r>
          </a:p>
          <a:p>
            <a:pPr eaLnBrk="1" hangingPunct="1"/>
            <a:endParaRPr lang="es-ES" altLang="es-MX" sz="2400" b="1" dirty="0"/>
          </a:p>
          <a:p>
            <a:pPr eaLnBrk="1" hangingPunct="1"/>
            <a:r>
              <a:rPr lang="es-MX" altLang="es-MX" sz="2400" b="1" dirty="0"/>
              <a:t>Suficiente largo </a:t>
            </a:r>
            <a:r>
              <a:rPr lang="es-MX" altLang="es-MX" sz="2400" b="1" dirty="0" err="1"/>
              <a:t>gingivo-oclusal</a:t>
            </a:r>
            <a:r>
              <a:rPr lang="es-MX" altLang="es-MX" sz="2400" b="1" dirty="0"/>
              <a:t> para lograr mayor área de fricción</a:t>
            </a:r>
          </a:p>
          <a:p>
            <a:pPr eaLnBrk="1" hangingPunct="1"/>
            <a:endParaRPr lang="es-ES" altLang="es-MX" sz="2400" dirty="0">
              <a:solidFill>
                <a:srgbClr val="FFFF00"/>
              </a:solidFill>
            </a:endParaRPr>
          </a:p>
          <a:p>
            <a:pPr eaLnBrk="1" hangingPunct="1"/>
            <a:endParaRPr lang="es-MX" altLang="es-MX" sz="2400" b="1" dirty="0">
              <a:solidFill>
                <a:srgbClr val="FFFF00"/>
              </a:solidFill>
            </a:endParaRPr>
          </a:p>
          <a:p>
            <a:pPr eaLnBrk="1" hangingPunct="1"/>
            <a:endParaRPr lang="es-MX" altLang="es-MX" sz="2400" b="1" dirty="0">
              <a:solidFill>
                <a:srgbClr val="FFFF00"/>
              </a:solidFill>
            </a:endParaRPr>
          </a:p>
          <a:p>
            <a:pPr eaLnBrk="1" hangingPunct="1"/>
            <a:endParaRPr lang="es-MX" altLang="es-MX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77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592387" cy="4313237"/>
          </a:xfrm>
          <a:prstGeom prst="rect">
            <a:avLst/>
          </a:prstGeom>
          <a:noFill/>
          <a:ln w="38100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88913"/>
            <a:ext cx="2859087" cy="4248150"/>
          </a:xfrm>
          <a:prstGeom prst="rect">
            <a:avLst/>
          </a:prstGeom>
          <a:noFill/>
          <a:ln w="38100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484313"/>
            <a:ext cx="2722562" cy="5160962"/>
          </a:xfrm>
          <a:prstGeom prst="rect">
            <a:avLst/>
          </a:prstGeom>
          <a:noFill/>
          <a:ln w="38100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75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</TotalTime>
  <Words>597</Words>
  <Application>Microsoft Office PowerPoint</Application>
  <PresentationFormat>Presentación en pantalla (4:3)</PresentationFormat>
  <Paragraphs>155</Paragraphs>
  <Slides>33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7" baseType="lpstr">
      <vt:lpstr>Arial</vt:lpstr>
      <vt:lpstr>Calibri</vt:lpstr>
      <vt:lpstr>Wingdings 3</vt:lpstr>
      <vt:lpstr>Tema de Office</vt:lpstr>
      <vt:lpstr>Contenido </vt:lpstr>
      <vt:lpstr>Elementos  para considerar </vt:lpstr>
      <vt:lpstr>Elementos  para considerar </vt:lpstr>
      <vt:lpstr>Clasificación</vt:lpstr>
      <vt:lpstr>Intracoronales .</vt:lpstr>
      <vt:lpstr>Indicaciones </vt:lpstr>
      <vt:lpstr>Contraindicaciones</vt:lpstr>
      <vt:lpstr>Presentación de PowerPoint</vt:lpstr>
      <vt:lpstr>Presentación de PowerPoint</vt:lpstr>
      <vt:lpstr>Presentación de PowerPoint</vt:lpstr>
      <vt:lpstr>Extracoronal </vt:lpstr>
      <vt:lpstr>Presentación de PowerPoint</vt:lpstr>
      <vt:lpstr>  PREPARACIONES EXTRACORANALES</vt:lpstr>
      <vt:lpstr>INDICACIONES: </vt:lpstr>
      <vt:lpstr>CONTRAINDICACIONES: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Restauraciones  intraradiculares </vt:lpstr>
      <vt:lpstr>Presentación de PowerPoint</vt:lpstr>
      <vt:lpstr>TIPOS DE CORONAS PROVISIONALES: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Primer paso: Corte de la corona de mesial a distal </vt:lpstr>
      <vt:lpstr>Segundo paso: Preparación de los planos bucal y lingual</vt:lpstr>
      <vt:lpstr>Tercer paso: </vt:lpstr>
      <vt:lpstr>Cuarto Paso:  Preparación del abocardado. </vt:lpstr>
    </vt:vector>
  </TitlesOfParts>
  <Company>Casa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preparaciones para prótesis parcial fija </dc:title>
  <dc:creator>Luis</dc:creator>
  <cp:lastModifiedBy>Alumno</cp:lastModifiedBy>
  <cp:revision>72</cp:revision>
  <dcterms:created xsi:type="dcterms:W3CDTF">2020-02-16T12:46:38Z</dcterms:created>
  <dcterms:modified xsi:type="dcterms:W3CDTF">2026-02-26T10:09:17Z</dcterms:modified>
</cp:coreProperties>
</file>