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0B70-B060-4759-B8C2-2C6CBD9D6A12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82E8-39CD-41A7-908D-41F23D0DC8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502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0B70-B060-4759-B8C2-2C6CBD9D6A12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82E8-39CD-41A7-908D-41F23D0DC8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9146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0B70-B060-4759-B8C2-2C6CBD9D6A12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82E8-39CD-41A7-908D-41F23D0DC8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6593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0B70-B060-4759-B8C2-2C6CBD9D6A12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82E8-39CD-41A7-908D-41F23D0DC8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862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0B70-B060-4759-B8C2-2C6CBD9D6A12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82E8-39CD-41A7-908D-41F23D0DC8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1630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0B70-B060-4759-B8C2-2C6CBD9D6A12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82E8-39CD-41A7-908D-41F23D0DC8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0834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0B70-B060-4759-B8C2-2C6CBD9D6A12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82E8-39CD-41A7-908D-41F23D0DC8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070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0B70-B060-4759-B8C2-2C6CBD9D6A12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82E8-39CD-41A7-908D-41F23D0DC8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46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0B70-B060-4759-B8C2-2C6CBD9D6A12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82E8-39CD-41A7-908D-41F23D0DC8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556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0B70-B060-4759-B8C2-2C6CBD9D6A12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82E8-39CD-41A7-908D-41F23D0DC8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853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0B70-B060-4759-B8C2-2C6CBD9D6A12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82E8-39CD-41A7-908D-41F23D0DC8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4972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E0B70-B060-4759-B8C2-2C6CBD9D6A12}" type="datetimeFigureOut">
              <a:rPr lang="es-ES" smtClean="0"/>
              <a:t>27/02/2019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482E8-39CD-41A7-908D-41F23D0DC8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092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3 Marcador de pie de página"/>
          <p:cNvSpPr txBox="1">
            <a:spLocks noGrp="1"/>
          </p:cNvSpPr>
          <p:nvPr/>
        </p:nvSpPr>
        <p:spPr bwMode="auto">
          <a:xfrm>
            <a:off x="5867400" y="6524625"/>
            <a:ext cx="28956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endParaRPr lang="es-ES" sz="1200" b="1">
              <a:latin typeface="Verdana" pitchFamily="34" charset="0"/>
            </a:endParaRPr>
          </a:p>
        </p:txBody>
      </p:sp>
      <p:sp>
        <p:nvSpPr>
          <p:cNvPr id="57347" name="5 Marcador de fecha"/>
          <p:cNvSpPr txBox="1">
            <a:spLocks noGrp="1"/>
          </p:cNvSpPr>
          <p:nvPr/>
        </p:nvSpPr>
        <p:spPr bwMode="gray">
          <a:xfrm>
            <a:off x="685800" y="836613"/>
            <a:ext cx="8458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/>
            <a:r>
              <a:rPr lang="en-US" sz="1000" b="1" i="1">
                <a:solidFill>
                  <a:schemeClr val="bg1"/>
                </a:solidFill>
                <a:latin typeface="Verdana" pitchFamily="34" charset="0"/>
              </a:rPr>
              <a:t>Resumen de los datos…</a:t>
            </a:r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2800" b="1" smtClean="0">
                <a:latin typeface="Arial" charset="0"/>
                <a:cs typeface="Arial" charset="0"/>
              </a:rPr>
              <a:t>Estadística Descriptiva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498850" y="1776413"/>
            <a:ext cx="2362200" cy="2438400"/>
            <a:chOff x="4071" y="1584"/>
            <a:chExt cx="1092" cy="1097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46086" name="Oval 4"/>
            <p:cNvSpPr>
              <a:spLocks noChangeArrowheads="1"/>
            </p:cNvSpPr>
            <p:nvPr/>
          </p:nvSpPr>
          <p:spPr bwMode="gray">
            <a:xfrm>
              <a:off x="4071" y="1584"/>
              <a:ext cx="1090" cy="1088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6087" name="Oval 5"/>
            <p:cNvSpPr>
              <a:spLocks noChangeArrowheads="1"/>
            </p:cNvSpPr>
            <p:nvPr/>
          </p:nvSpPr>
          <p:spPr bwMode="gray">
            <a:xfrm>
              <a:off x="4073" y="1593"/>
              <a:ext cx="1090" cy="1088"/>
            </a:xfrm>
            <a:prstGeom prst="ellipse">
              <a:avLst/>
            </a:prstGeom>
            <a:grpFill/>
            <a:ln w="38100" algn="ctr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6088" name="Oval 6"/>
            <p:cNvSpPr>
              <a:spLocks noChangeArrowheads="1"/>
            </p:cNvSpPr>
            <p:nvPr/>
          </p:nvSpPr>
          <p:spPr bwMode="gray">
            <a:xfrm>
              <a:off x="4131" y="1655"/>
              <a:ext cx="946" cy="945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6089" name="Oval 7"/>
            <p:cNvSpPr>
              <a:spLocks noChangeArrowheads="1"/>
            </p:cNvSpPr>
            <p:nvPr/>
          </p:nvSpPr>
          <p:spPr bwMode="gray">
            <a:xfrm>
              <a:off x="4128" y="1650"/>
              <a:ext cx="946" cy="945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6090" name="Oval 8"/>
            <p:cNvSpPr>
              <a:spLocks noChangeArrowheads="1"/>
            </p:cNvSpPr>
            <p:nvPr/>
          </p:nvSpPr>
          <p:spPr bwMode="gray">
            <a:xfrm>
              <a:off x="4178" y="1703"/>
              <a:ext cx="852" cy="850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s-ES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4197" y="1716"/>
              <a:ext cx="826" cy="825"/>
              <a:chOff x="4166" y="1706"/>
              <a:chExt cx="1252" cy="1252"/>
            </a:xfrm>
            <a:grpFill/>
          </p:grpSpPr>
          <p:sp>
            <p:nvSpPr>
              <p:cNvPr id="46092" name="Oval 10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46093" name="Oval 11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46094" name="Oval 12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46095" name="Oval 13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</p:grpSp>
      <p:sp>
        <p:nvSpPr>
          <p:cNvPr id="46096" name="Text Box 19"/>
          <p:cNvSpPr txBox="1">
            <a:spLocks noChangeArrowheads="1"/>
          </p:cNvSpPr>
          <p:nvPr/>
        </p:nvSpPr>
        <p:spPr bwMode="gray">
          <a:xfrm>
            <a:off x="3571875" y="2928938"/>
            <a:ext cx="2214563" cy="584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600" b="1" dirty="0">
                <a:solidFill>
                  <a:srgbClr val="C00000"/>
                </a:solidFill>
                <a:latin typeface="+mj-lt"/>
              </a:rPr>
              <a:t>VARIABLES CUANTITATIVAS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6715140" y="2285992"/>
            <a:ext cx="1439862" cy="1439863"/>
            <a:chOff x="2789" y="1625"/>
            <a:chExt cx="907" cy="907"/>
          </a:xfrm>
          <a:solidFill>
            <a:schemeClr val="tx1">
              <a:lumMod val="20000"/>
              <a:lumOff val="80000"/>
            </a:schemeClr>
          </a:solidFill>
        </p:grpSpPr>
        <p:sp>
          <p:nvSpPr>
            <p:cNvPr id="46098" name="Oval 21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6099" name="Oval 22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pFill/>
            <a:ln w="38100" algn="ctr">
              <a:solidFill>
                <a:schemeClr val="tx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6100" name="Oval 23"/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6101" name="Oval 24"/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6102" name="Oval 25"/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s-ES"/>
            </a:p>
          </p:txBody>
        </p:sp>
        <p:grpSp>
          <p:nvGrpSpPr>
            <p:cNvPr id="5" name="Group 26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  <a:grpFill/>
          </p:grpSpPr>
          <p:sp>
            <p:nvSpPr>
              <p:cNvPr id="46104" name="Oval 27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46105" name="Oval 28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46106" name="Oval 29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>
                  <a:defRPr/>
                </a:pPr>
                <a:endParaRPr lang="es-ES"/>
              </a:p>
            </p:txBody>
          </p:sp>
          <p:sp>
            <p:nvSpPr>
              <p:cNvPr id="46107" name="Oval 30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pFill/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>
                  <a:defRPr/>
                </a:pPr>
                <a:endParaRPr lang="es-ES"/>
              </a:p>
            </p:txBody>
          </p:sp>
        </p:grpSp>
      </p:grpSp>
      <p:sp>
        <p:nvSpPr>
          <p:cNvPr id="46108" name="Text Box 31"/>
          <p:cNvSpPr txBox="1">
            <a:spLocks noChangeArrowheads="1"/>
          </p:cNvSpPr>
          <p:nvPr/>
        </p:nvSpPr>
        <p:spPr bwMode="gray">
          <a:xfrm>
            <a:off x="6786563" y="2714625"/>
            <a:ext cx="1285875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400" b="1" dirty="0" err="1">
                <a:solidFill>
                  <a:srgbClr val="000000"/>
                </a:solidFill>
                <a:latin typeface="+mj-lt"/>
              </a:rPr>
              <a:t>Medidas</a:t>
            </a:r>
            <a:endParaRPr lang="en-US" sz="1400" b="1" dirty="0">
              <a:solidFill>
                <a:srgbClr val="000000"/>
              </a:solidFill>
              <a:latin typeface="+mj-lt"/>
            </a:endParaRPr>
          </a:p>
          <a:p>
            <a:pPr algn="ctr" eaLnBrk="0" hangingPunct="0">
              <a:defRPr/>
            </a:pPr>
            <a:r>
              <a:rPr lang="en-US" sz="1400" b="1" dirty="0" err="1">
                <a:solidFill>
                  <a:srgbClr val="000000"/>
                </a:solidFill>
                <a:latin typeface="+mj-lt"/>
              </a:rPr>
              <a:t>Dispersión</a:t>
            </a:r>
            <a:endParaRPr lang="en-US" sz="1400" b="1" dirty="0">
              <a:solidFill>
                <a:srgbClr val="000000"/>
              </a:solidFill>
              <a:latin typeface="+mj-lt"/>
            </a:endParaRPr>
          </a:p>
        </p:txBody>
      </p: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1262063" y="2282825"/>
            <a:ext cx="1446213" cy="1524000"/>
            <a:chOff x="884" y="2523"/>
            <a:chExt cx="862" cy="862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46110" name="Oval 44"/>
            <p:cNvSpPr>
              <a:spLocks noChangeArrowheads="1"/>
            </p:cNvSpPr>
            <p:nvPr/>
          </p:nvSpPr>
          <p:spPr bwMode="gray">
            <a:xfrm>
              <a:off x="884" y="2523"/>
              <a:ext cx="862" cy="862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6111" name="Oval 45"/>
            <p:cNvSpPr>
              <a:spLocks noChangeArrowheads="1"/>
            </p:cNvSpPr>
            <p:nvPr/>
          </p:nvSpPr>
          <p:spPr bwMode="gray">
            <a:xfrm>
              <a:off x="884" y="2523"/>
              <a:ext cx="862" cy="862"/>
            </a:xfrm>
            <a:prstGeom prst="ellipse">
              <a:avLst/>
            </a:prstGeom>
            <a:grpFill/>
            <a:ln w="381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6112" name="Oval 46"/>
            <p:cNvSpPr>
              <a:spLocks noChangeArrowheads="1"/>
            </p:cNvSpPr>
            <p:nvPr/>
          </p:nvSpPr>
          <p:spPr bwMode="gray">
            <a:xfrm>
              <a:off x="940" y="2579"/>
              <a:ext cx="750" cy="750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6113" name="Oval 47"/>
            <p:cNvSpPr>
              <a:spLocks noChangeArrowheads="1"/>
            </p:cNvSpPr>
            <p:nvPr/>
          </p:nvSpPr>
          <p:spPr bwMode="gray">
            <a:xfrm>
              <a:off x="941" y="2579"/>
              <a:ext cx="749" cy="750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6114" name="Oval 48"/>
            <p:cNvSpPr>
              <a:spLocks noChangeArrowheads="1"/>
            </p:cNvSpPr>
            <p:nvPr/>
          </p:nvSpPr>
          <p:spPr bwMode="gray">
            <a:xfrm>
              <a:off x="981" y="2617"/>
              <a:ext cx="674" cy="674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6115" name="Oval 49"/>
            <p:cNvSpPr>
              <a:spLocks noChangeArrowheads="1"/>
            </p:cNvSpPr>
            <p:nvPr/>
          </p:nvSpPr>
          <p:spPr bwMode="gray">
            <a:xfrm>
              <a:off x="992" y="2628"/>
              <a:ext cx="653" cy="653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6116" name="Oval 50"/>
            <p:cNvSpPr>
              <a:spLocks noChangeArrowheads="1"/>
            </p:cNvSpPr>
            <p:nvPr/>
          </p:nvSpPr>
          <p:spPr bwMode="gray">
            <a:xfrm>
              <a:off x="1000" y="2632"/>
              <a:ext cx="637" cy="636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6117" name="Oval 51"/>
            <p:cNvSpPr>
              <a:spLocks noChangeArrowheads="1"/>
            </p:cNvSpPr>
            <p:nvPr/>
          </p:nvSpPr>
          <p:spPr bwMode="gray">
            <a:xfrm>
              <a:off x="1007" y="2638"/>
              <a:ext cx="606" cy="595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46118" name="Oval 52"/>
            <p:cNvSpPr>
              <a:spLocks noChangeArrowheads="1"/>
            </p:cNvSpPr>
            <p:nvPr/>
          </p:nvSpPr>
          <p:spPr bwMode="gray">
            <a:xfrm>
              <a:off x="1042" y="2655"/>
              <a:ext cx="539" cy="483"/>
            </a:xfrm>
            <a:prstGeom prst="ellipse">
              <a:avLst/>
            </a:prstGeom>
            <a:grpFill/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endParaRPr lang="es-ES"/>
            </a:p>
          </p:txBody>
        </p:sp>
      </p:grpSp>
      <p:sp>
        <p:nvSpPr>
          <p:cNvPr id="46119" name="Text Box 53"/>
          <p:cNvSpPr txBox="1">
            <a:spLocks noChangeArrowheads="1"/>
          </p:cNvSpPr>
          <p:nvPr/>
        </p:nvSpPr>
        <p:spPr bwMode="gray">
          <a:xfrm>
            <a:off x="1258888" y="2708275"/>
            <a:ext cx="1430337" cy="730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4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Medidas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</a:p>
          <a:p>
            <a:pPr algn="ctr" eaLnBrk="0" hangingPunct="0">
              <a:defRPr/>
            </a:pPr>
            <a:r>
              <a:rPr lang="en-US" sz="14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Tendencia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Central</a:t>
            </a:r>
          </a:p>
        </p:txBody>
      </p:sp>
      <p:sp>
        <p:nvSpPr>
          <p:cNvPr id="57355" name="Text Box 40"/>
          <p:cNvSpPr txBox="1">
            <a:spLocks noChangeArrowheads="1"/>
          </p:cNvSpPr>
          <p:nvPr/>
        </p:nvSpPr>
        <p:spPr bwMode="auto">
          <a:xfrm>
            <a:off x="1547813" y="4005263"/>
            <a:ext cx="936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s-ES"/>
          </a:p>
        </p:txBody>
      </p:sp>
      <p:sp>
        <p:nvSpPr>
          <p:cNvPr id="46121" name="AutoShape 41"/>
          <p:cNvSpPr>
            <a:spLocks noChangeArrowheads="1"/>
          </p:cNvSpPr>
          <p:nvPr/>
        </p:nvSpPr>
        <p:spPr bwMode="auto">
          <a:xfrm>
            <a:off x="1835150" y="3933825"/>
            <a:ext cx="288925" cy="647700"/>
          </a:xfrm>
          <a:prstGeom prst="downArrow">
            <a:avLst>
              <a:gd name="adj1" fmla="val 50000"/>
              <a:gd name="adj2" fmla="val 56044"/>
            </a:avLst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46122" name="AutoShape 42"/>
          <p:cNvSpPr>
            <a:spLocks noChangeArrowheads="1"/>
          </p:cNvSpPr>
          <p:nvPr/>
        </p:nvSpPr>
        <p:spPr bwMode="auto">
          <a:xfrm>
            <a:off x="7235825" y="3789363"/>
            <a:ext cx="288925" cy="647700"/>
          </a:xfrm>
          <a:prstGeom prst="downArrow">
            <a:avLst>
              <a:gd name="adj1" fmla="val 50000"/>
              <a:gd name="adj2" fmla="val 56044"/>
            </a:avLst>
          </a:prstGeom>
          <a:solidFill>
            <a:schemeClr val="tx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  <p:sp>
        <p:nvSpPr>
          <p:cNvPr id="57358" name="AutoShape 45"/>
          <p:cNvSpPr>
            <a:spLocks noChangeArrowheads="1"/>
          </p:cNvSpPr>
          <p:nvPr/>
        </p:nvSpPr>
        <p:spPr bwMode="auto">
          <a:xfrm rot="-5400000">
            <a:off x="6119812" y="2601913"/>
            <a:ext cx="288925" cy="647700"/>
          </a:xfrm>
          <a:prstGeom prst="downArrow">
            <a:avLst>
              <a:gd name="adj1" fmla="val 50000"/>
              <a:gd name="adj2" fmla="val 56044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57359" name="AutoShape 46"/>
          <p:cNvSpPr>
            <a:spLocks noChangeArrowheads="1"/>
          </p:cNvSpPr>
          <p:nvPr/>
        </p:nvSpPr>
        <p:spPr bwMode="auto">
          <a:xfrm rot="5400000">
            <a:off x="2951162" y="2601913"/>
            <a:ext cx="288925" cy="647700"/>
          </a:xfrm>
          <a:prstGeom prst="downArrow">
            <a:avLst>
              <a:gd name="adj1" fmla="val 50000"/>
              <a:gd name="adj2" fmla="val 56044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684213" y="4643438"/>
            <a:ext cx="1871662" cy="1004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1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Cifras alrededor </a:t>
            </a:r>
          </a:p>
          <a:p>
            <a:pPr algn="ctr">
              <a:defRPr/>
            </a:pPr>
            <a:r>
              <a:rPr lang="es-ES" sz="1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de las cuales se agrupan la mayoría de las observaciones</a:t>
            </a:r>
          </a:p>
        </p:txBody>
      </p:sp>
      <p:sp>
        <p:nvSpPr>
          <p:cNvPr id="49" name="48 CuadroTexto"/>
          <p:cNvSpPr txBox="1"/>
          <p:nvPr/>
        </p:nvSpPr>
        <p:spPr>
          <a:xfrm>
            <a:off x="5929313" y="4437063"/>
            <a:ext cx="3000375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_tradnl" sz="1200" b="1" dirty="0">
                <a:latin typeface="+mj-lt"/>
              </a:rPr>
              <a:t>Hace referencia a la variabilidad (distribución) que reflejan dichas observaciones con respecto a los valores centrales </a:t>
            </a:r>
            <a:endParaRPr lang="es-ES" sz="1200" b="1" dirty="0">
              <a:latin typeface="+mj-lt"/>
            </a:endParaRPr>
          </a:p>
        </p:txBody>
      </p:sp>
      <p:sp>
        <p:nvSpPr>
          <p:cNvPr id="57362" name="49 CuadroTexto"/>
          <p:cNvSpPr txBox="1">
            <a:spLocks noChangeArrowheads="1"/>
          </p:cNvSpPr>
          <p:nvPr/>
        </p:nvSpPr>
        <p:spPr bwMode="auto">
          <a:xfrm>
            <a:off x="179388" y="5643563"/>
            <a:ext cx="2678112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b="1">
                <a:solidFill>
                  <a:srgbClr val="007373"/>
                </a:solidFill>
                <a:latin typeface="Verdana" pitchFamily="34" charset="0"/>
              </a:rPr>
              <a:t>Media (Promedio)</a:t>
            </a:r>
          </a:p>
          <a:p>
            <a:pPr algn="ctr" eaLnBrk="1" hangingPunct="1"/>
            <a:r>
              <a:rPr lang="es-ES" b="1">
                <a:solidFill>
                  <a:srgbClr val="007373"/>
                </a:solidFill>
                <a:latin typeface="Verdana" pitchFamily="34" charset="0"/>
              </a:rPr>
              <a:t>Moda</a:t>
            </a:r>
          </a:p>
          <a:p>
            <a:pPr algn="ctr" eaLnBrk="1" hangingPunct="1"/>
            <a:r>
              <a:rPr lang="es-ES" b="1">
                <a:solidFill>
                  <a:srgbClr val="007373"/>
                </a:solidFill>
                <a:latin typeface="Verdana" pitchFamily="34" charset="0"/>
              </a:rPr>
              <a:t>Mediana</a:t>
            </a:r>
          </a:p>
        </p:txBody>
      </p:sp>
      <p:sp>
        <p:nvSpPr>
          <p:cNvPr id="57363" name="50 CuadroTexto"/>
          <p:cNvSpPr txBox="1">
            <a:spLocks noChangeArrowheads="1"/>
          </p:cNvSpPr>
          <p:nvPr/>
        </p:nvSpPr>
        <p:spPr bwMode="auto">
          <a:xfrm>
            <a:off x="5857875" y="5229225"/>
            <a:ext cx="32861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_tradnl" b="1">
                <a:solidFill>
                  <a:srgbClr val="10296F"/>
                </a:solidFill>
                <a:latin typeface="Verdana" pitchFamily="34" charset="0"/>
                <a:cs typeface="Times New Roman" pitchFamily="18" charset="0"/>
              </a:rPr>
              <a:t>Varianza</a:t>
            </a:r>
          </a:p>
          <a:p>
            <a:pPr algn="ctr" eaLnBrk="1" hangingPunct="1"/>
            <a:r>
              <a:rPr lang="es-ES_tradnl" b="1">
                <a:solidFill>
                  <a:srgbClr val="10296F"/>
                </a:solidFill>
                <a:latin typeface="Verdana" pitchFamily="34" charset="0"/>
                <a:cs typeface="Times New Roman" pitchFamily="18" charset="0"/>
              </a:rPr>
              <a:t>Desviación estándar DS</a:t>
            </a:r>
          </a:p>
          <a:p>
            <a:pPr algn="ctr" eaLnBrk="1" hangingPunct="1"/>
            <a:r>
              <a:rPr lang="es-ES_tradnl" b="1">
                <a:solidFill>
                  <a:srgbClr val="10296F"/>
                </a:solidFill>
                <a:latin typeface="Verdana" pitchFamily="34" charset="0"/>
                <a:cs typeface="Times New Roman" pitchFamily="18" charset="0"/>
              </a:rPr>
              <a:t>Rango </a:t>
            </a:r>
          </a:p>
          <a:p>
            <a:pPr algn="ctr" eaLnBrk="1" hangingPunct="1"/>
            <a:r>
              <a:rPr lang="es-ES_tradnl" b="1">
                <a:solidFill>
                  <a:srgbClr val="10296F"/>
                </a:solidFill>
                <a:latin typeface="Verdana" pitchFamily="34" charset="0"/>
                <a:cs typeface="Times New Roman" pitchFamily="18" charset="0"/>
              </a:rPr>
              <a:t>Rango interquartil RQ</a:t>
            </a:r>
            <a:endParaRPr lang="es-ES" b="1">
              <a:solidFill>
                <a:srgbClr val="10296F"/>
              </a:solidFill>
              <a:latin typeface="Verdana" pitchFamily="34" charset="0"/>
            </a:endParaRPr>
          </a:p>
        </p:txBody>
      </p:sp>
      <p:cxnSp>
        <p:nvCxnSpPr>
          <p:cNvPr id="53" name="52 Conector recto"/>
          <p:cNvCxnSpPr/>
          <p:nvPr/>
        </p:nvCxnSpPr>
        <p:spPr>
          <a:xfrm>
            <a:off x="2571750" y="5715000"/>
            <a:ext cx="32861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/>
          <p:nvPr/>
        </p:nvCxnSpPr>
        <p:spPr>
          <a:xfrm>
            <a:off x="2627313" y="6237288"/>
            <a:ext cx="3313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CuadroTexto"/>
          <p:cNvSpPr txBox="1"/>
          <p:nvPr/>
        </p:nvSpPr>
        <p:spPr>
          <a:xfrm>
            <a:off x="3635375" y="5357813"/>
            <a:ext cx="1584325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" sz="1600" b="1" dirty="0">
                <a:solidFill>
                  <a:srgbClr val="C00000"/>
                </a:solidFill>
                <a:latin typeface="+mj-lt"/>
              </a:rPr>
              <a:t>Media </a:t>
            </a:r>
            <a:r>
              <a:rPr lang="es-ES" sz="1600" b="1" dirty="0">
                <a:solidFill>
                  <a:srgbClr val="C00000"/>
                </a:solidFill>
                <a:latin typeface="+mj-lt"/>
                <a:sym typeface="Symbol"/>
              </a:rPr>
              <a:t></a:t>
            </a:r>
            <a:r>
              <a:rPr lang="es-ES" sz="1600" b="1" dirty="0">
                <a:solidFill>
                  <a:srgbClr val="C00000"/>
                </a:solidFill>
                <a:latin typeface="+mj-lt"/>
              </a:rPr>
              <a:t> DS</a:t>
            </a:r>
          </a:p>
        </p:txBody>
      </p:sp>
      <p:sp>
        <p:nvSpPr>
          <p:cNvPr id="57" name="56 CuadroTexto"/>
          <p:cNvSpPr txBox="1">
            <a:spLocks noChangeArrowheads="1"/>
          </p:cNvSpPr>
          <p:nvPr/>
        </p:nvSpPr>
        <p:spPr bwMode="auto">
          <a:xfrm>
            <a:off x="3492500" y="5876925"/>
            <a:ext cx="2152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" sz="1600" b="1" dirty="0">
                <a:solidFill>
                  <a:srgbClr val="C00000"/>
                </a:solidFill>
                <a:latin typeface="+mj-lt"/>
              </a:rPr>
              <a:t>Mediana </a:t>
            </a:r>
            <a:r>
              <a:rPr lang="es-ES" sz="1600" b="1" dirty="0">
                <a:solidFill>
                  <a:srgbClr val="C00000"/>
                </a:solidFill>
                <a:latin typeface="+mj-lt"/>
                <a:sym typeface="Symbol"/>
              </a:rPr>
              <a:t></a:t>
            </a:r>
            <a:r>
              <a:rPr lang="es-ES" sz="1600" b="1" dirty="0">
                <a:solidFill>
                  <a:srgbClr val="C00000"/>
                </a:solidFill>
                <a:latin typeface="+mj-lt"/>
              </a:rPr>
              <a:t> RQ</a:t>
            </a:r>
          </a:p>
        </p:txBody>
      </p:sp>
      <p:sp>
        <p:nvSpPr>
          <p:cNvPr id="57368" name="57 CuadroTexto"/>
          <p:cNvSpPr txBox="1">
            <a:spLocks noChangeArrowheads="1"/>
          </p:cNvSpPr>
          <p:nvPr/>
        </p:nvSpPr>
        <p:spPr bwMode="auto">
          <a:xfrm>
            <a:off x="3929063" y="2143125"/>
            <a:ext cx="1500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ES" b="1">
                <a:solidFill>
                  <a:srgbClr val="C00000"/>
                </a:solidFill>
              </a:rPr>
              <a:t>Medidas resúmenes</a:t>
            </a:r>
          </a:p>
        </p:txBody>
      </p:sp>
    </p:spTree>
    <p:extLst>
      <p:ext uri="{BB962C8B-B14F-4D97-AF65-F5344CB8AC3E}">
        <p14:creationId xmlns:p14="http://schemas.microsoft.com/office/powerpoint/2010/main" val="298011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Título"/>
          <p:cNvSpPr>
            <a:spLocks noGrp="1"/>
          </p:cNvSpPr>
          <p:nvPr>
            <p:ph type="title"/>
          </p:nvPr>
        </p:nvSpPr>
        <p:spPr>
          <a:xfrm>
            <a:off x="457200" y="53975"/>
            <a:ext cx="8229600" cy="1143000"/>
          </a:xfrm>
        </p:spPr>
        <p:txBody>
          <a:bodyPr/>
          <a:lstStyle/>
          <a:p>
            <a:pPr marL="442913" eaLnBrk="1" hangingPunct="1">
              <a:lnSpc>
                <a:spcPct val="120000"/>
              </a:lnSpc>
              <a:spcAft>
                <a:spcPts val="1200"/>
              </a:spcAft>
            </a:pPr>
            <a:r>
              <a:rPr lang="es-ES" sz="2800" b="1" smtClean="0">
                <a:latin typeface="Arial" charset="0"/>
                <a:cs typeface="Arial" charset="0"/>
              </a:rPr>
              <a:t>Mediana</a:t>
            </a:r>
          </a:p>
        </p:txBody>
      </p:sp>
      <p:sp>
        <p:nvSpPr>
          <p:cNvPr id="6" name="5 Marcador de contenido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251520" y="983333"/>
            <a:ext cx="8568952" cy="5616623"/>
          </a:xfrm>
          <a:blipFill rotWithShape="1">
            <a:blip r:embed="rId2"/>
            <a:stretch>
              <a:fillRect l="-1422" t="-1086"/>
            </a:stretch>
          </a:blipFill>
          <a:ln>
            <a:miter lim="800000"/>
            <a:headEnd/>
            <a:tailEnd/>
          </a:ln>
          <a:extLst/>
        </p:spPr>
        <p:txBody>
          <a:bodyPr/>
          <a:lstStyle/>
          <a:p>
            <a:pPr>
              <a:defRPr/>
            </a:pPr>
            <a:r>
              <a:rPr lang="es-ES">
                <a:noFill/>
              </a:rPr>
              <a:t> </a:t>
            </a:r>
          </a:p>
        </p:txBody>
      </p:sp>
      <p:sp>
        <p:nvSpPr>
          <p:cNvPr id="66564" name="2 Rectángulo"/>
          <p:cNvSpPr>
            <a:spLocks noChangeArrowheads="1"/>
          </p:cNvSpPr>
          <p:nvPr/>
        </p:nvSpPr>
        <p:spPr bwMode="auto">
          <a:xfrm>
            <a:off x="107950" y="2501900"/>
            <a:ext cx="9001125" cy="215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s-ES" sz="2300">
                <a:latin typeface="Arial" charset="0"/>
              </a:rPr>
              <a:t>148	149	153	154	155	156	159	159	159	159</a:t>
            </a:r>
          </a:p>
          <a:p>
            <a:pPr>
              <a:spcAft>
                <a:spcPts val="600"/>
              </a:spcAft>
            </a:pPr>
            <a:r>
              <a:rPr lang="es-ES" sz="2300">
                <a:latin typeface="Arial" charset="0"/>
              </a:rPr>
              <a:t>159	161	161	162	162	163	163	164	164	164</a:t>
            </a:r>
          </a:p>
          <a:p>
            <a:pPr>
              <a:spcAft>
                <a:spcPts val="600"/>
              </a:spcAft>
            </a:pPr>
            <a:r>
              <a:rPr lang="es-ES" sz="2300">
                <a:latin typeface="Arial" charset="0"/>
              </a:rPr>
              <a:t>165	</a:t>
            </a:r>
            <a:r>
              <a:rPr lang="es-ES" sz="2300" b="1">
                <a:latin typeface="Arial" charset="0"/>
              </a:rPr>
              <a:t>165</a:t>
            </a:r>
            <a:r>
              <a:rPr lang="es-ES" sz="2300">
                <a:latin typeface="Arial" charset="0"/>
              </a:rPr>
              <a:t>	</a:t>
            </a:r>
            <a:r>
              <a:rPr lang="es-ES" sz="2300" b="1">
                <a:latin typeface="Arial" charset="0"/>
              </a:rPr>
              <a:t>166</a:t>
            </a:r>
            <a:r>
              <a:rPr lang="es-ES" sz="2300">
                <a:latin typeface="Arial" charset="0"/>
              </a:rPr>
              <a:t>	167	167	167	168	168	168	169</a:t>
            </a:r>
          </a:p>
          <a:p>
            <a:pPr>
              <a:spcAft>
                <a:spcPts val="600"/>
              </a:spcAft>
            </a:pPr>
            <a:r>
              <a:rPr lang="es-ES" sz="2300">
                <a:latin typeface="Arial" charset="0"/>
              </a:rPr>
              <a:t>169	171	173	174	174	176	177	177	178	181</a:t>
            </a:r>
          </a:p>
          <a:p>
            <a:pPr>
              <a:spcAft>
                <a:spcPts val="600"/>
              </a:spcAft>
            </a:pPr>
            <a:r>
              <a:rPr lang="es-ES" sz="2300">
                <a:latin typeface="Arial" charset="0"/>
              </a:rPr>
              <a:t>184	184	185	194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1114425" y="3716338"/>
            <a:ext cx="144145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57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Título"/>
          <p:cNvSpPr>
            <a:spLocks noGrp="1"/>
          </p:cNvSpPr>
          <p:nvPr>
            <p:ph type="title"/>
          </p:nvPr>
        </p:nvSpPr>
        <p:spPr>
          <a:xfrm>
            <a:off x="457200" y="53975"/>
            <a:ext cx="8229600" cy="1143000"/>
          </a:xfrm>
        </p:spPr>
        <p:txBody>
          <a:bodyPr/>
          <a:lstStyle/>
          <a:p>
            <a:pPr marL="442913" eaLnBrk="1" hangingPunct="1">
              <a:lnSpc>
                <a:spcPct val="120000"/>
              </a:lnSpc>
              <a:spcAft>
                <a:spcPts val="1200"/>
              </a:spcAft>
            </a:pPr>
            <a:r>
              <a:rPr lang="es-ES" sz="2800" b="1" smtClean="0">
                <a:latin typeface="Arial" charset="0"/>
                <a:cs typeface="Arial" charset="0"/>
              </a:rPr>
              <a:t>Mediana</a:t>
            </a:r>
          </a:p>
        </p:txBody>
      </p:sp>
      <p:sp>
        <p:nvSpPr>
          <p:cNvPr id="6" name="5 Marcador de contenido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251520" y="983333"/>
            <a:ext cx="8568952" cy="5616623"/>
          </a:xfrm>
          <a:blipFill rotWithShape="1">
            <a:blip r:embed="rId2"/>
            <a:stretch>
              <a:fillRect l="-1422" t="-1086" r="-1849"/>
            </a:stretch>
          </a:blipFill>
          <a:ln>
            <a:miter lim="800000"/>
            <a:headEnd/>
            <a:tailEnd/>
          </a:ln>
          <a:extLst/>
        </p:spPr>
        <p:txBody>
          <a:bodyPr/>
          <a:lstStyle/>
          <a:p>
            <a:pPr>
              <a:defRPr/>
            </a:pPr>
            <a:r>
              <a:rPr lang="es-ES">
                <a:noFill/>
              </a:rPr>
              <a:t> </a:t>
            </a:r>
          </a:p>
        </p:txBody>
      </p:sp>
      <p:sp>
        <p:nvSpPr>
          <p:cNvPr id="67588" name="2 Rectángulo"/>
          <p:cNvSpPr>
            <a:spLocks noChangeArrowheads="1"/>
          </p:cNvSpPr>
          <p:nvPr/>
        </p:nvSpPr>
        <p:spPr bwMode="auto">
          <a:xfrm>
            <a:off x="107950" y="2413000"/>
            <a:ext cx="9001125" cy="215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s-ES" sz="2300">
                <a:latin typeface="Arial" charset="0"/>
              </a:rPr>
              <a:t>148	149	153	154	155	156	159	159	159	159</a:t>
            </a:r>
          </a:p>
          <a:p>
            <a:pPr>
              <a:spcAft>
                <a:spcPts val="600"/>
              </a:spcAft>
            </a:pPr>
            <a:r>
              <a:rPr lang="es-ES" sz="2300">
                <a:latin typeface="Arial" charset="0"/>
              </a:rPr>
              <a:t>159	161	161	162	162	163	163	164	164	164</a:t>
            </a:r>
          </a:p>
          <a:p>
            <a:pPr>
              <a:spcAft>
                <a:spcPts val="600"/>
              </a:spcAft>
            </a:pPr>
            <a:r>
              <a:rPr lang="es-ES" sz="2300">
                <a:latin typeface="Arial" charset="0"/>
              </a:rPr>
              <a:t>165	</a:t>
            </a:r>
            <a:r>
              <a:rPr lang="es-ES" sz="2300" b="1">
                <a:latin typeface="Arial" charset="0"/>
              </a:rPr>
              <a:t>165</a:t>
            </a:r>
            <a:r>
              <a:rPr lang="es-ES" sz="2300">
                <a:latin typeface="Arial" charset="0"/>
              </a:rPr>
              <a:t>	</a:t>
            </a:r>
            <a:r>
              <a:rPr lang="es-ES" sz="2300" b="1">
                <a:latin typeface="Arial" charset="0"/>
              </a:rPr>
              <a:t>166</a:t>
            </a:r>
            <a:r>
              <a:rPr lang="es-ES" sz="2300">
                <a:latin typeface="Arial" charset="0"/>
              </a:rPr>
              <a:t>	167	167	167	168	168	168	169</a:t>
            </a:r>
          </a:p>
          <a:p>
            <a:pPr>
              <a:spcAft>
                <a:spcPts val="600"/>
              </a:spcAft>
            </a:pPr>
            <a:r>
              <a:rPr lang="es-ES" sz="2300">
                <a:latin typeface="Arial" charset="0"/>
              </a:rPr>
              <a:t>169	171	173	174	174	176	177	177	178	181</a:t>
            </a:r>
          </a:p>
          <a:p>
            <a:pPr>
              <a:spcAft>
                <a:spcPts val="600"/>
              </a:spcAft>
            </a:pPr>
            <a:r>
              <a:rPr lang="es-ES" sz="2300">
                <a:latin typeface="Arial" charset="0"/>
              </a:rPr>
              <a:t>184	184	185	194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1114425" y="3644900"/>
            <a:ext cx="144145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448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Título"/>
          <p:cNvSpPr>
            <a:spLocks noGrp="1"/>
          </p:cNvSpPr>
          <p:nvPr>
            <p:ph type="title"/>
          </p:nvPr>
        </p:nvSpPr>
        <p:spPr>
          <a:xfrm>
            <a:off x="457200" y="125413"/>
            <a:ext cx="8229600" cy="1143000"/>
          </a:xfrm>
        </p:spPr>
        <p:txBody>
          <a:bodyPr/>
          <a:lstStyle/>
          <a:p>
            <a:pPr marL="442913" eaLnBrk="1" hangingPunct="1">
              <a:lnSpc>
                <a:spcPct val="120000"/>
              </a:lnSpc>
              <a:spcAft>
                <a:spcPts val="1200"/>
              </a:spcAft>
            </a:pPr>
            <a:r>
              <a:rPr lang="es-ES" sz="2800" b="1" smtClean="0">
                <a:latin typeface="Arial" charset="0"/>
                <a:cs typeface="Arial" charset="0"/>
              </a:rPr>
              <a:t>Mediana</a:t>
            </a:r>
          </a:p>
        </p:txBody>
      </p:sp>
      <p:sp>
        <p:nvSpPr>
          <p:cNvPr id="68611" name="5 Marcador de contenido"/>
          <p:cNvSpPr>
            <a:spLocks noGrp="1"/>
          </p:cNvSpPr>
          <p:nvPr>
            <p:ph idx="1"/>
          </p:nvPr>
        </p:nvSpPr>
        <p:spPr>
          <a:xfrm>
            <a:off x="250825" y="1052513"/>
            <a:ext cx="8569325" cy="432117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s-ES_tradnl" sz="2800" b="1" smtClean="0">
                <a:latin typeface="Arial" charset="0"/>
                <a:cs typeface="Arial" charset="0"/>
              </a:rPr>
              <a:t>Interpretación</a:t>
            </a:r>
          </a:p>
          <a:p>
            <a:pPr marL="0" indent="0">
              <a:buFont typeface="Arial" charset="0"/>
              <a:buNone/>
            </a:pPr>
            <a:endParaRPr lang="es-ES_tradnl" sz="2800" smtClean="0">
              <a:latin typeface="Arial" charset="0"/>
              <a:cs typeface="Arial" charset="0"/>
            </a:endParaRPr>
          </a:p>
          <a:p>
            <a:pPr marL="0" indent="0" algn="just">
              <a:lnSpc>
                <a:spcPct val="150000"/>
              </a:lnSpc>
              <a:buFont typeface="Arial" charset="0"/>
              <a:buNone/>
            </a:pPr>
            <a:r>
              <a:rPr lang="es-ES_tradnl" sz="2800" smtClean="0">
                <a:latin typeface="Arial" charset="0"/>
                <a:cs typeface="Arial" charset="0"/>
              </a:rPr>
              <a:t>El 50 % de las mujeres embarazadas miden menos de 165,5 cm y el 50 % de ellas tienen una estatura superior  a ese valor.</a:t>
            </a:r>
            <a:endParaRPr lang="es-ES" sz="2800" smtClean="0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</a:pPr>
            <a:endParaRPr lang="es-ES" sz="280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02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Título"/>
          <p:cNvSpPr>
            <a:spLocks noGrp="1"/>
          </p:cNvSpPr>
          <p:nvPr>
            <p:ph type="title"/>
          </p:nvPr>
        </p:nvSpPr>
        <p:spPr>
          <a:xfrm>
            <a:off x="457200" y="53975"/>
            <a:ext cx="8229600" cy="1143000"/>
          </a:xfrm>
        </p:spPr>
        <p:txBody>
          <a:bodyPr/>
          <a:lstStyle/>
          <a:p>
            <a:pPr marL="442913" eaLnBrk="1" hangingPunct="1">
              <a:lnSpc>
                <a:spcPct val="120000"/>
              </a:lnSpc>
              <a:spcAft>
                <a:spcPts val="1200"/>
              </a:spcAft>
            </a:pPr>
            <a:r>
              <a:rPr lang="es-ES" sz="2800" b="1" smtClean="0">
                <a:latin typeface="Arial" charset="0"/>
                <a:cs typeface="Arial" charset="0"/>
              </a:rPr>
              <a:t>Mediana</a:t>
            </a:r>
          </a:p>
        </p:txBody>
      </p:sp>
      <p:sp>
        <p:nvSpPr>
          <p:cNvPr id="6" name="5 Marcador de contenido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251520" y="1054770"/>
            <a:ext cx="8568952" cy="5616624"/>
          </a:xfrm>
          <a:blipFill rotWithShape="1">
            <a:blip r:embed="rId2"/>
            <a:stretch>
              <a:fillRect l="-1209" t="-977"/>
            </a:stretch>
          </a:blipFill>
          <a:ln>
            <a:miter lim="800000"/>
            <a:headEnd/>
            <a:tailEnd/>
          </a:ln>
          <a:extLst/>
        </p:spPr>
        <p:txBody>
          <a:bodyPr/>
          <a:lstStyle/>
          <a:p>
            <a:pPr>
              <a:defRPr/>
            </a:pPr>
            <a:r>
              <a:rPr lang="es-E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5054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Título"/>
          <p:cNvSpPr>
            <a:spLocks noGrp="1"/>
          </p:cNvSpPr>
          <p:nvPr>
            <p:ph type="title"/>
          </p:nvPr>
        </p:nvSpPr>
        <p:spPr>
          <a:xfrm>
            <a:off x="457200" y="125413"/>
            <a:ext cx="8229600" cy="1143000"/>
          </a:xfrm>
        </p:spPr>
        <p:txBody>
          <a:bodyPr/>
          <a:lstStyle/>
          <a:p>
            <a:pPr marL="442913" eaLnBrk="1" hangingPunct="1">
              <a:lnSpc>
                <a:spcPct val="120000"/>
              </a:lnSpc>
              <a:spcAft>
                <a:spcPts val="1200"/>
              </a:spcAft>
            </a:pPr>
            <a:r>
              <a:rPr lang="es-ES" sz="2800" b="1" smtClean="0">
                <a:latin typeface="Arial" charset="0"/>
                <a:cs typeface="Arial" charset="0"/>
              </a:rPr>
              <a:t>Mediana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250825" y="1052513"/>
            <a:ext cx="8569325" cy="561657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s-ES" sz="2600" b="1" dirty="0" smtClean="0"/>
              <a:t>Propiedades</a:t>
            </a:r>
          </a:p>
          <a:p>
            <a:pPr marL="0" indent="0">
              <a:buFont typeface="Arial" charset="0"/>
              <a:buNone/>
              <a:defRPr/>
            </a:pPr>
            <a:endParaRPr lang="es-ES" sz="2600" dirty="0" smtClean="0"/>
          </a:p>
          <a:p>
            <a:pPr marL="514350" indent="-514350" algn="just">
              <a:spcAft>
                <a:spcPts val="1800"/>
              </a:spcAft>
              <a:buFont typeface="+mj-lt"/>
              <a:buAutoNum type="arabicPeriod"/>
              <a:defRPr/>
            </a:pPr>
            <a:r>
              <a:rPr lang="es-ES" sz="2600" dirty="0" smtClean="0"/>
              <a:t>Siempre existe</a:t>
            </a:r>
          </a:p>
          <a:p>
            <a:pPr marL="514350" indent="-514350" algn="just">
              <a:spcAft>
                <a:spcPts val="1800"/>
              </a:spcAft>
              <a:buFont typeface="+mj-lt"/>
              <a:buAutoNum type="arabicPeriod"/>
              <a:defRPr/>
            </a:pPr>
            <a:r>
              <a:rPr lang="es-ES" sz="2600" dirty="0" smtClean="0"/>
              <a:t>Siempre es única</a:t>
            </a:r>
          </a:p>
          <a:p>
            <a:pPr marL="514350" indent="-514350" algn="just">
              <a:spcAft>
                <a:spcPts val="600"/>
              </a:spcAft>
              <a:buFont typeface="+mj-lt"/>
              <a:buAutoNum type="arabicPeriod"/>
              <a:defRPr/>
            </a:pPr>
            <a:r>
              <a:rPr lang="es-ES" sz="2600" dirty="0" smtClean="0"/>
              <a:t>No se afecta por valores extremos.</a:t>
            </a:r>
          </a:p>
          <a:p>
            <a:pPr marL="542925" indent="0" algn="just">
              <a:spcAft>
                <a:spcPts val="1800"/>
              </a:spcAft>
              <a:buFont typeface="Arial" charset="0"/>
              <a:buNone/>
              <a:defRPr/>
            </a:pPr>
            <a:r>
              <a:rPr lang="es-ES" sz="2600" dirty="0" smtClean="0"/>
              <a:t>Si en el ejemplo de las mujeres embarazadas en vez de un caso con 194 cm hubiera uno de 211 cm la mediana seguiría siendo 165,5 cm.</a:t>
            </a:r>
          </a:p>
        </p:txBody>
      </p:sp>
    </p:spTree>
    <p:extLst>
      <p:ext uri="{BB962C8B-B14F-4D97-AF65-F5344CB8AC3E}">
        <p14:creationId xmlns:p14="http://schemas.microsoft.com/office/powerpoint/2010/main" val="201923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Título"/>
          <p:cNvSpPr>
            <a:spLocks noGrp="1"/>
          </p:cNvSpPr>
          <p:nvPr>
            <p:ph type="title"/>
          </p:nvPr>
        </p:nvSpPr>
        <p:spPr>
          <a:xfrm>
            <a:off x="457200" y="53975"/>
            <a:ext cx="8229600" cy="1143000"/>
          </a:xfrm>
        </p:spPr>
        <p:txBody>
          <a:bodyPr/>
          <a:lstStyle/>
          <a:p>
            <a:pPr marL="442913" eaLnBrk="1" hangingPunct="1">
              <a:lnSpc>
                <a:spcPct val="120000"/>
              </a:lnSpc>
              <a:spcAft>
                <a:spcPts val="1200"/>
              </a:spcAft>
            </a:pPr>
            <a:r>
              <a:rPr lang="es-ES" sz="2800" b="1" smtClean="0">
                <a:latin typeface="Arial" charset="0"/>
                <a:cs typeface="Arial" charset="0"/>
              </a:rPr>
              <a:t>Mediana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250825" y="981075"/>
            <a:ext cx="8569325" cy="561657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s-ES" sz="2600" b="1" dirty="0" smtClean="0"/>
              <a:t>Propiedades</a:t>
            </a:r>
          </a:p>
          <a:p>
            <a:pPr marL="0" indent="0">
              <a:buFont typeface="Arial" charset="0"/>
              <a:buNone/>
              <a:defRPr/>
            </a:pPr>
            <a:endParaRPr lang="es-ES" sz="2600" dirty="0" smtClean="0"/>
          </a:p>
          <a:p>
            <a:pPr marL="514350" indent="-514350">
              <a:spcAft>
                <a:spcPts val="600"/>
              </a:spcAft>
              <a:buFont typeface="+mj-lt"/>
              <a:buAutoNum type="arabicPeriod" startAt="3"/>
              <a:defRPr/>
            </a:pPr>
            <a:r>
              <a:rPr lang="es-ES" sz="2600" dirty="0" smtClean="0"/>
              <a:t>No se afecta por valores extremos.</a:t>
            </a:r>
          </a:p>
          <a:p>
            <a:pPr marL="542925" indent="0">
              <a:spcAft>
                <a:spcPts val="1800"/>
              </a:spcAft>
              <a:buFont typeface="Arial" charset="0"/>
              <a:buNone/>
              <a:defRPr/>
            </a:pPr>
            <a:r>
              <a:rPr lang="es-ES" sz="2600" dirty="0" smtClean="0"/>
              <a:t>si en vez de 148  149 ........... 185  194</a:t>
            </a:r>
          </a:p>
          <a:p>
            <a:pPr marL="542925" indent="0">
              <a:spcAft>
                <a:spcPts val="1800"/>
              </a:spcAft>
              <a:buFont typeface="Arial" charset="0"/>
              <a:buNone/>
              <a:defRPr/>
            </a:pPr>
            <a:r>
              <a:rPr lang="es-ES" sz="2600" dirty="0" smtClean="0"/>
              <a:t>se hubiera tenido:</a:t>
            </a:r>
          </a:p>
          <a:p>
            <a:pPr marL="542925" indent="0">
              <a:spcAft>
                <a:spcPts val="1800"/>
              </a:spcAft>
              <a:buFont typeface="Arial" charset="0"/>
              <a:buNone/>
              <a:defRPr/>
            </a:pPr>
            <a:r>
              <a:rPr lang="es-ES" sz="2600" dirty="0" smtClean="0"/>
              <a:t>  148 149 .............  185  207 ó</a:t>
            </a:r>
          </a:p>
          <a:p>
            <a:pPr marL="542925" indent="0">
              <a:spcAft>
                <a:spcPts val="1800"/>
              </a:spcAft>
              <a:buFont typeface="Arial" charset="0"/>
              <a:buNone/>
              <a:defRPr/>
            </a:pPr>
            <a:r>
              <a:rPr lang="es-ES" sz="2600" dirty="0" smtClean="0"/>
              <a:t>  148 149 .............  185  186 ó</a:t>
            </a:r>
          </a:p>
          <a:p>
            <a:pPr marL="542925" indent="0">
              <a:spcAft>
                <a:spcPts val="1800"/>
              </a:spcAft>
              <a:buFont typeface="Arial" charset="0"/>
              <a:buNone/>
              <a:defRPr/>
            </a:pPr>
            <a:r>
              <a:rPr lang="es-ES" sz="2600" dirty="0" smtClean="0"/>
              <a:t>  139 149 .............  185  194,</a:t>
            </a:r>
          </a:p>
          <a:p>
            <a:pPr marL="542925" indent="0">
              <a:spcAft>
                <a:spcPts val="1800"/>
              </a:spcAft>
              <a:buFont typeface="Arial" charset="0"/>
              <a:buNone/>
              <a:defRPr/>
            </a:pPr>
            <a:r>
              <a:rPr lang="es-ES" sz="2600" dirty="0" smtClean="0"/>
              <a:t>La mediana hubiera sido la misma</a:t>
            </a:r>
          </a:p>
        </p:txBody>
      </p:sp>
    </p:spTree>
    <p:extLst>
      <p:ext uri="{BB962C8B-B14F-4D97-AF65-F5344CB8AC3E}">
        <p14:creationId xmlns:p14="http://schemas.microsoft.com/office/powerpoint/2010/main" val="226708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1 Título"/>
          <p:cNvSpPr>
            <a:spLocks noGrp="1"/>
          </p:cNvSpPr>
          <p:nvPr>
            <p:ph type="title"/>
          </p:nvPr>
        </p:nvSpPr>
        <p:spPr>
          <a:xfrm>
            <a:off x="457200" y="125413"/>
            <a:ext cx="8229600" cy="1143000"/>
          </a:xfrm>
        </p:spPr>
        <p:txBody>
          <a:bodyPr/>
          <a:lstStyle/>
          <a:p>
            <a:pPr marL="442913" eaLnBrk="1" hangingPunct="1">
              <a:lnSpc>
                <a:spcPct val="120000"/>
              </a:lnSpc>
              <a:spcAft>
                <a:spcPts val="1200"/>
              </a:spcAft>
            </a:pPr>
            <a:r>
              <a:rPr lang="es-ES" sz="2800" b="1" smtClean="0">
                <a:latin typeface="Arial" charset="0"/>
                <a:cs typeface="Arial" charset="0"/>
              </a:rPr>
              <a:t>Moda</a:t>
            </a:r>
          </a:p>
        </p:txBody>
      </p:sp>
      <p:sp>
        <p:nvSpPr>
          <p:cNvPr id="72707" name="5 Marcador de contenido"/>
          <p:cNvSpPr>
            <a:spLocks noGrp="1"/>
          </p:cNvSpPr>
          <p:nvPr>
            <p:ph idx="1"/>
          </p:nvPr>
        </p:nvSpPr>
        <p:spPr>
          <a:xfrm>
            <a:off x="250825" y="1196975"/>
            <a:ext cx="8569325" cy="4608513"/>
          </a:xfrm>
        </p:spPr>
        <p:txBody>
          <a:bodyPr/>
          <a:lstStyle/>
          <a:p>
            <a:pPr marL="0" indent="0" algn="just">
              <a:spcBef>
                <a:spcPct val="0"/>
              </a:spcBef>
              <a:spcAft>
                <a:spcPts val="3000"/>
              </a:spcAft>
              <a:buFont typeface="Arial" charset="0"/>
              <a:buNone/>
            </a:pPr>
            <a:r>
              <a:rPr lang="es-ES" sz="2600" smtClean="0">
                <a:latin typeface="Arial" charset="0"/>
                <a:cs typeface="Arial" charset="0"/>
              </a:rPr>
              <a:t>Es el valor que más se repite dentro de un conjunto de datos, es decir, el de mayor frecuencia.</a:t>
            </a:r>
          </a:p>
          <a:p>
            <a:pPr marL="0" indent="0" algn="just">
              <a:spcBef>
                <a:spcPct val="0"/>
              </a:spcBef>
              <a:spcAft>
                <a:spcPts val="3000"/>
              </a:spcAft>
              <a:buFont typeface="Arial" charset="0"/>
              <a:buNone/>
            </a:pPr>
            <a:r>
              <a:rPr lang="es-ES" sz="2600" smtClean="0">
                <a:latin typeface="Arial" charset="0"/>
                <a:cs typeface="Arial" charset="0"/>
              </a:rPr>
              <a:t>En el ejemplo visto 159 cm es la moda ya que es el valor que más se repite, 5 veces.</a:t>
            </a:r>
          </a:p>
        </p:txBody>
      </p:sp>
      <p:sp>
        <p:nvSpPr>
          <p:cNvPr id="72708" name="3 Rectángulo"/>
          <p:cNvSpPr>
            <a:spLocks noChangeArrowheads="1"/>
          </p:cNvSpPr>
          <p:nvPr/>
        </p:nvSpPr>
        <p:spPr bwMode="auto">
          <a:xfrm>
            <a:off x="107950" y="3922713"/>
            <a:ext cx="9001125" cy="217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es-ES" sz="2300">
                <a:latin typeface="Arial" charset="0"/>
              </a:rPr>
              <a:t>148	149	153	154	155	156	</a:t>
            </a:r>
            <a:r>
              <a:rPr lang="es-ES" sz="2300" b="1">
                <a:latin typeface="Arial" charset="0"/>
              </a:rPr>
              <a:t>159	159	159	159</a:t>
            </a:r>
          </a:p>
          <a:p>
            <a:pPr>
              <a:spcAft>
                <a:spcPts val="600"/>
              </a:spcAft>
            </a:pPr>
            <a:r>
              <a:rPr lang="es-ES" sz="2300" b="1">
                <a:latin typeface="Arial" charset="0"/>
              </a:rPr>
              <a:t>159</a:t>
            </a:r>
            <a:r>
              <a:rPr lang="es-ES" sz="2300">
                <a:latin typeface="Arial" charset="0"/>
              </a:rPr>
              <a:t>	161	161	162	162	163	163	164	164	164</a:t>
            </a:r>
          </a:p>
          <a:p>
            <a:pPr>
              <a:spcAft>
                <a:spcPts val="600"/>
              </a:spcAft>
            </a:pPr>
            <a:r>
              <a:rPr lang="es-ES" sz="2300">
                <a:latin typeface="Arial" charset="0"/>
              </a:rPr>
              <a:t>165	</a:t>
            </a:r>
            <a:r>
              <a:rPr lang="es-ES" sz="2300" b="1">
                <a:latin typeface="Arial" charset="0"/>
              </a:rPr>
              <a:t>165</a:t>
            </a:r>
            <a:r>
              <a:rPr lang="es-ES" sz="2300">
                <a:latin typeface="Arial" charset="0"/>
              </a:rPr>
              <a:t>	</a:t>
            </a:r>
            <a:r>
              <a:rPr lang="es-ES" sz="2300" b="1">
                <a:latin typeface="Arial" charset="0"/>
              </a:rPr>
              <a:t>166</a:t>
            </a:r>
            <a:r>
              <a:rPr lang="es-ES" sz="2300">
                <a:latin typeface="Arial" charset="0"/>
              </a:rPr>
              <a:t>	167	167	167	168	168	168	169</a:t>
            </a:r>
          </a:p>
          <a:p>
            <a:pPr>
              <a:spcAft>
                <a:spcPts val="600"/>
              </a:spcAft>
            </a:pPr>
            <a:r>
              <a:rPr lang="es-ES" sz="2300">
                <a:latin typeface="Arial" charset="0"/>
              </a:rPr>
              <a:t>169	171	173	174	174	176	177	177	178	181</a:t>
            </a:r>
          </a:p>
          <a:p>
            <a:pPr>
              <a:spcAft>
                <a:spcPts val="600"/>
              </a:spcAft>
            </a:pPr>
            <a:r>
              <a:rPr lang="es-ES" sz="2300">
                <a:latin typeface="Arial" charset="0"/>
              </a:rPr>
              <a:t>184	184	185	194</a:t>
            </a:r>
          </a:p>
        </p:txBody>
      </p:sp>
    </p:spTree>
    <p:extLst>
      <p:ext uri="{BB962C8B-B14F-4D97-AF65-F5344CB8AC3E}">
        <p14:creationId xmlns:p14="http://schemas.microsoft.com/office/powerpoint/2010/main" val="145686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1 Título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marL="442913" eaLnBrk="1" hangingPunct="1">
              <a:lnSpc>
                <a:spcPct val="120000"/>
              </a:lnSpc>
              <a:spcAft>
                <a:spcPts val="1200"/>
              </a:spcAft>
            </a:pPr>
            <a:r>
              <a:rPr lang="es-ES" sz="2800" b="1" smtClean="0">
                <a:latin typeface="Arial" charset="0"/>
                <a:cs typeface="Arial" charset="0"/>
              </a:rPr>
              <a:t>Moda</a:t>
            </a:r>
          </a:p>
        </p:txBody>
      </p:sp>
      <p:sp>
        <p:nvSpPr>
          <p:cNvPr id="73731" name="5 Marcador de contenido"/>
          <p:cNvSpPr>
            <a:spLocks noGrp="1"/>
          </p:cNvSpPr>
          <p:nvPr>
            <p:ph idx="1"/>
          </p:nvPr>
        </p:nvSpPr>
        <p:spPr>
          <a:xfrm>
            <a:off x="250825" y="1412875"/>
            <a:ext cx="8569325" cy="5616575"/>
          </a:xfrm>
        </p:spPr>
        <p:txBody>
          <a:bodyPr/>
          <a:lstStyle/>
          <a:p>
            <a:pPr marL="361950" indent="-361950">
              <a:buFont typeface="Arial" charset="0"/>
              <a:buNone/>
            </a:pPr>
            <a:r>
              <a:rPr lang="es-ES" sz="2600" b="1" smtClean="0">
                <a:latin typeface="Arial" charset="0"/>
                <a:cs typeface="Arial" charset="0"/>
              </a:rPr>
              <a:t>Propiedades</a:t>
            </a:r>
          </a:p>
          <a:p>
            <a:pPr marL="361950" indent="-361950" algn="just">
              <a:buFont typeface="Calibri" pitchFamily="34" charset="0"/>
              <a:buAutoNum type="arabicPeriod"/>
            </a:pPr>
            <a:r>
              <a:rPr lang="es-ES" sz="2600" smtClean="0">
                <a:latin typeface="Arial" charset="0"/>
                <a:cs typeface="Arial" charset="0"/>
              </a:rPr>
              <a:t>No siempre existe. Si ninguno de los valores del conjunto de datos se repite no hay moda</a:t>
            </a:r>
          </a:p>
          <a:p>
            <a:pPr marL="361950" indent="-361950" algn="just">
              <a:spcAft>
                <a:spcPct val="50000"/>
              </a:spcAft>
              <a:buFont typeface="Calibri" pitchFamily="34" charset="0"/>
              <a:buAutoNum type="arabicPeriod"/>
            </a:pPr>
            <a:r>
              <a:rPr lang="es-ES" sz="2600" smtClean="0">
                <a:latin typeface="Arial" charset="0"/>
                <a:cs typeface="Arial" charset="0"/>
              </a:rPr>
              <a:t>No siempre es única.</a:t>
            </a:r>
          </a:p>
          <a:p>
            <a:pPr marL="361950" indent="-361950" algn="just">
              <a:buFont typeface="Arial" charset="0"/>
              <a:buNone/>
            </a:pPr>
            <a:r>
              <a:rPr lang="es-ES" sz="2600" smtClean="0">
                <a:latin typeface="Arial" charset="0"/>
                <a:cs typeface="Arial" charset="0"/>
              </a:rPr>
              <a:t>En la serie de datos siguientes </a:t>
            </a:r>
          </a:p>
          <a:p>
            <a:pPr marL="361950" indent="-361950" algn="just">
              <a:buFont typeface="Arial" charset="0"/>
              <a:buNone/>
            </a:pPr>
            <a:r>
              <a:rPr lang="es-ES" sz="2600" smtClean="0">
                <a:latin typeface="Arial" charset="0"/>
                <a:cs typeface="Arial" charset="0"/>
              </a:rPr>
              <a:t>	8, 15, 21, </a:t>
            </a:r>
            <a:r>
              <a:rPr lang="es-ES" sz="2600" b="1" smtClean="0">
                <a:latin typeface="Arial" charset="0"/>
                <a:cs typeface="Arial" charset="0"/>
              </a:rPr>
              <a:t>22, 22</a:t>
            </a:r>
            <a:r>
              <a:rPr lang="es-ES" sz="2600" smtClean="0">
                <a:latin typeface="Arial" charset="0"/>
                <a:cs typeface="Arial" charset="0"/>
              </a:rPr>
              <a:t>, 25, </a:t>
            </a:r>
            <a:r>
              <a:rPr lang="es-ES" sz="2600" b="1" smtClean="0">
                <a:latin typeface="Arial" charset="0"/>
                <a:cs typeface="Arial" charset="0"/>
              </a:rPr>
              <a:t>29, 29</a:t>
            </a:r>
            <a:r>
              <a:rPr lang="es-ES" sz="2600" smtClean="0">
                <a:latin typeface="Arial" charset="0"/>
                <a:cs typeface="Arial" charset="0"/>
              </a:rPr>
              <a:t>, 33</a:t>
            </a:r>
          </a:p>
          <a:p>
            <a:pPr marL="361950" indent="-361950" algn="just">
              <a:buFont typeface="Arial" charset="0"/>
              <a:buNone/>
            </a:pPr>
            <a:endParaRPr lang="es-ES" sz="2600" smtClean="0">
              <a:latin typeface="Arial" charset="0"/>
              <a:cs typeface="Arial" charset="0"/>
            </a:endParaRPr>
          </a:p>
          <a:p>
            <a:pPr marL="361950" indent="-361950" algn="just">
              <a:buFont typeface="Arial" charset="0"/>
              <a:buNone/>
            </a:pPr>
            <a:r>
              <a:rPr lang="es-ES" sz="2600" smtClean="0">
                <a:latin typeface="Arial" charset="0"/>
                <a:cs typeface="Arial" charset="0"/>
              </a:rPr>
              <a:t>	22 y 29 se repiten </a:t>
            </a:r>
            <a:r>
              <a:rPr lang="es-ES" sz="2600" b="1" smtClean="0">
                <a:latin typeface="Arial" charset="0"/>
                <a:cs typeface="Arial" charset="0"/>
              </a:rPr>
              <a:t>2 veces </a:t>
            </a:r>
            <a:r>
              <a:rPr lang="es-ES" sz="2600" smtClean="0">
                <a:latin typeface="Arial" charset="0"/>
                <a:cs typeface="Arial" charset="0"/>
              </a:rPr>
              <a:t>por lo que ambos serían la moda, en este caso se dice que es </a:t>
            </a:r>
            <a:r>
              <a:rPr lang="es-ES" sz="2600" b="1" smtClean="0">
                <a:latin typeface="Arial" charset="0"/>
                <a:cs typeface="Arial" charset="0"/>
              </a:rPr>
              <a:t>bimoda</a:t>
            </a:r>
            <a:r>
              <a:rPr lang="es-ES" sz="2600" smtClean="0">
                <a:latin typeface="Arial" charset="0"/>
                <a:cs typeface="Arial" charset="0"/>
              </a:rPr>
              <a:t>l; </a:t>
            </a:r>
          </a:p>
          <a:p>
            <a:pPr marL="361950" indent="-361950" algn="just">
              <a:buFont typeface="Arial" charset="0"/>
              <a:buNone/>
            </a:pPr>
            <a:r>
              <a:rPr lang="es-ES" sz="2600" smtClean="0">
                <a:latin typeface="Arial" charset="0"/>
                <a:cs typeface="Arial" charset="0"/>
              </a:rPr>
              <a:t>	si hay tres modas, trimodal y en general, plurimodal.</a:t>
            </a:r>
          </a:p>
          <a:p>
            <a:pPr marL="361950" indent="-361950">
              <a:buFont typeface="Arial" charset="0"/>
              <a:buNone/>
            </a:pPr>
            <a:endParaRPr lang="es-ES" sz="2600" smtClean="0">
              <a:latin typeface="Arial" charset="0"/>
              <a:cs typeface="Arial" charset="0"/>
            </a:endParaRPr>
          </a:p>
          <a:p>
            <a:pPr marL="361950" indent="-361950">
              <a:spcAft>
                <a:spcPts val="1800"/>
              </a:spcAft>
              <a:buFont typeface="Arial" charset="0"/>
              <a:buNone/>
            </a:pPr>
            <a:endParaRPr lang="es-ES" sz="260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16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1 Título"/>
          <p:cNvSpPr>
            <a:spLocks noGrp="1"/>
          </p:cNvSpPr>
          <p:nvPr>
            <p:ph type="title"/>
          </p:nvPr>
        </p:nvSpPr>
        <p:spPr>
          <a:xfrm>
            <a:off x="457200" y="125413"/>
            <a:ext cx="8229600" cy="1143000"/>
          </a:xfrm>
        </p:spPr>
        <p:txBody>
          <a:bodyPr/>
          <a:lstStyle/>
          <a:p>
            <a:pPr marL="442913" eaLnBrk="1" hangingPunct="1">
              <a:lnSpc>
                <a:spcPct val="120000"/>
              </a:lnSpc>
              <a:spcAft>
                <a:spcPts val="1200"/>
              </a:spcAft>
            </a:pPr>
            <a:r>
              <a:rPr lang="es-ES" sz="2800" b="1" smtClean="0">
                <a:latin typeface="Arial" charset="0"/>
                <a:cs typeface="Arial" charset="0"/>
              </a:rPr>
              <a:t>Moda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250825" y="1125538"/>
            <a:ext cx="8569325" cy="561657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s-ES" sz="2600" b="1" dirty="0" smtClean="0"/>
              <a:t>Propiedades</a:t>
            </a:r>
          </a:p>
          <a:p>
            <a:pPr marL="514350" indent="-514350" algn="just">
              <a:buFont typeface="+mj-lt"/>
              <a:buAutoNum type="arabicPeriod" startAt="3"/>
              <a:defRPr/>
            </a:pPr>
            <a:r>
              <a:rPr lang="es-ES" sz="2600" dirty="0" smtClean="0"/>
              <a:t>En ocasiones puede usarse para datos cualitativos </a:t>
            </a:r>
          </a:p>
          <a:p>
            <a:pPr marL="542925" indent="0" algn="just">
              <a:buFont typeface="Arial" charset="0"/>
              <a:buNone/>
              <a:defRPr/>
            </a:pPr>
            <a:r>
              <a:rPr lang="es-ES" sz="2600" dirty="0" smtClean="0"/>
              <a:t>Por ejemplo, en un consultorio determinado en el mes de febrero la enfermedad de moda pudo haber sido la respiratoria aguda ya que fue la más frecuente.</a:t>
            </a:r>
          </a:p>
          <a:p>
            <a:pPr marL="542925" indent="0">
              <a:spcAft>
                <a:spcPts val="1800"/>
              </a:spcAft>
              <a:buFont typeface="Arial" charset="0"/>
              <a:buNone/>
              <a:defRPr/>
            </a:pPr>
            <a:endParaRPr lang="es-ES" sz="2600" dirty="0" smtClean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1006475" y="3716338"/>
          <a:ext cx="6229350" cy="2374901"/>
        </p:xfrm>
        <a:graphic>
          <a:graphicData uri="http://schemas.openxmlformats.org/drawingml/2006/table">
            <a:tbl>
              <a:tblPr/>
              <a:tblGrid>
                <a:gridCol w="4395788"/>
                <a:gridCol w="1833562"/>
              </a:tblGrid>
              <a:tr h="866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Enfermedades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Frecuencia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absoluta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Hipertensión arterial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Enfermedad respiratoria aguda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Enfermedad diarreica aguda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17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Título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pPr marL="442913" eaLnBrk="1" hangingPunct="1">
              <a:lnSpc>
                <a:spcPct val="120000"/>
              </a:lnSpc>
              <a:spcAft>
                <a:spcPts val="1200"/>
              </a:spcAft>
            </a:pPr>
            <a:r>
              <a:rPr lang="es-ES" sz="2800" b="1" smtClean="0">
                <a:latin typeface="Arial" charset="0"/>
                <a:cs typeface="Arial" charset="0"/>
              </a:rPr>
              <a:t>Resumen de la información. </a:t>
            </a:r>
            <a:br>
              <a:rPr lang="es-ES" sz="2800" b="1" smtClean="0">
                <a:latin typeface="Arial" charset="0"/>
                <a:cs typeface="Arial" charset="0"/>
              </a:rPr>
            </a:br>
            <a:r>
              <a:rPr lang="es-ES" sz="2800" b="1" smtClean="0">
                <a:latin typeface="Arial" charset="0"/>
                <a:cs typeface="Arial" charset="0"/>
              </a:rPr>
              <a:t>Medidas de tendencia central. </a:t>
            </a:r>
          </a:p>
        </p:txBody>
      </p:sp>
      <p:sp>
        <p:nvSpPr>
          <p:cNvPr id="58371" name="5 Marcador de contenido"/>
          <p:cNvSpPr>
            <a:spLocks noGrp="1"/>
          </p:cNvSpPr>
          <p:nvPr>
            <p:ph idx="1"/>
          </p:nvPr>
        </p:nvSpPr>
        <p:spPr>
          <a:xfrm>
            <a:off x="250825" y="2205038"/>
            <a:ext cx="8569325" cy="4525962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_tradnl" smtClean="0">
                <a:latin typeface="Arial" charset="0"/>
                <a:cs typeface="Arial" charset="0"/>
              </a:rPr>
              <a:t>Son medidas de localización o posición central que definen el medio o el centro alrededor se localizan el conjunto de datos siendo un valor típico o representativo del mismo.</a:t>
            </a:r>
            <a:endParaRPr lang="es-ES" smtClean="0">
              <a:latin typeface="Arial" charset="0"/>
              <a:cs typeface="Arial" charset="0"/>
            </a:endParaRPr>
          </a:p>
          <a:p>
            <a:pPr marL="0" indent="0" algn="just">
              <a:buFont typeface="Arial" charset="0"/>
              <a:buNone/>
            </a:pPr>
            <a:r>
              <a:rPr lang="es-ES_tradnl" smtClean="0">
                <a:latin typeface="Arial" charset="0"/>
                <a:cs typeface="Arial" charset="0"/>
              </a:rPr>
              <a:t>Exponentes de este tipo de medidas son la </a:t>
            </a:r>
            <a:r>
              <a:rPr lang="es-ES_tradnl" b="1" smtClean="0">
                <a:latin typeface="Arial" charset="0"/>
                <a:cs typeface="Arial" charset="0"/>
              </a:rPr>
              <a:t>media aritmética, la mediana, la moda.</a:t>
            </a:r>
            <a:endParaRPr lang="es-E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30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Título"/>
          <p:cNvSpPr>
            <a:spLocks noGrp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pPr marL="442913" eaLnBrk="1" hangingPunct="1">
              <a:lnSpc>
                <a:spcPct val="120000"/>
              </a:lnSpc>
              <a:spcAft>
                <a:spcPts val="1200"/>
              </a:spcAft>
            </a:pPr>
            <a:r>
              <a:rPr lang="es-ES" sz="2800" b="1" smtClean="0">
                <a:latin typeface="Arial" charset="0"/>
                <a:cs typeface="Arial" charset="0"/>
              </a:rPr>
              <a:t>Media aritmética</a:t>
            </a:r>
          </a:p>
        </p:txBody>
      </p:sp>
      <p:sp>
        <p:nvSpPr>
          <p:cNvPr id="6" name="5 Marcador de contenido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251520" y="1126208"/>
            <a:ext cx="8568952" cy="5328593"/>
          </a:xfrm>
          <a:blipFill rotWithShape="1">
            <a:blip r:embed="rId2"/>
            <a:stretch>
              <a:fillRect l="-1422"/>
            </a:stretch>
          </a:blipFill>
          <a:ln>
            <a:miter lim="800000"/>
            <a:headEnd/>
            <a:tailEnd/>
          </a:ln>
          <a:extLst/>
        </p:spPr>
        <p:txBody>
          <a:bodyPr/>
          <a:lstStyle/>
          <a:p>
            <a:pPr>
              <a:defRPr/>
            </a:pPr>
            <a:r>
              <a:rPr lang="es-E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0776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Título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marL="442913" eaLnBrk="1" hangingPunct="1">
              <a:lnSpc>
                <a:spcPct val="120000"/>
              </a:lnSpc>
              <a:spcAft>
                <a:spcPts val="1200"/>
              </a:spcAft>
            </a:pPr>
            <a:r>
              <a:rPr lang="es-ES" sz="2800" b="1" smtClean="0">
                <a:latin typeface="Arial" charset="0"/>
                <a:cs typeface="Arial" charset="0"/>
              </a:rPr>
              <a:t>Media aritmética</a:t>
            </a:r>
          </a:p>
        </p:txBody>
      </p:sp>
      <p:sp>
        <p:nvSpPr>
          <p:cNvPr id="60419" name="5 Marcador de contenido"/>
          <p:cNvSpPr>
            <a:spLocks noGrp="1"/>
          </p:cNvSpPr>
          <p:nvPr>
            <p:ph idx="1"/>
          </p:nvPr>
        </p:nvSpPr>
        <p:spPr>
          <a:xfrm>
            <a:off x="611188" y="1373188"/>
            <a:ext cx="7993062" cy="5473700"/>
          </a:xfrm>
        </p:spPr>
        <p:txBody>
          <a:bodyPr/>
          <a:lstStyle/>
          <a:p>
            <a:pPr marL="361950" indent="-361950">
              <a:spcBef>
                <a:spcPct val="0"/>
              </a:spcBef>
              <a:buFont typeface="Arial" charset="0"/>
              <a:buNone/>
            </a:pPr>
            <a:r>
              <a:rPr lang="es-ES" sz="2800" b="1" smtClean="0">
                <a:latin typeface="Arial" charset="0"/>
                <a:cs typeface="Arial" charset="0"/>
              </a:rPr>
              <a:t>Propiedades</a:t>
            </a:r>
          </a:p>
          <a:p>
            <a:pPr marL="361950" indent="-361950" algn="just">
              <a:buFont typeface="Calibri" pitchFamily="34" charset="0"/>
              <a:buAutoNum type="arabicPeriod"/>
            </a:pPr>
            <a:r>
              <a:rPr lang="es-ES_tradnl" sz="2800" smtClean="0">
                <a:latin typeface="Arial" charset="0"/>
                <a:cs typeface="Arial" charset="0"/>
              </a:rPr>
              <a:t>Siempre existe</a:t>
            </a:r>
            <a:endParaRPr lang="es-ES" sz="2800" smtClean="0">
              <a:latin typeface="Arial" charset="0"/>
              <a:cs typeface="Arial" charset="0"/>
            </a:endParaRPr>
          </a:p>
          <a:p>
            <a:pPr marL="361950" indent="-361950" algn="just">
              <a:buFont typeface="Calibri" pitchFamily="34" charset="0"/>
              <a:buAutoNum type="arabicPeriod"/>
            </a:pPr>
            <a:r>
              <a:rPr lang="es-ES_tradnl" sz="2800" smtClean="0">
                <a:latin typeface="Arial" charset="0"/>
                <a:cs typeface="Arial" charset="0"/>
              </a:rPr>
              <a:t>Siempre es única.</a:t>
            </a:r>
            <a:endParaRPr lang="es-ES" sz="2800" smtClean="0">
              <a:latin typeface="Arial" charset="0"/>
              <a:cs typeface="Arial" charset="0"/>
            </a:endParaRPr>
          </a:p>
          <a:p>
            <a:pPr marL="361950" indent="-361950" algn="just">
              <a:buFont typeface="Calibri" pitchFamily="34" charset="0"/>
              <a:buAutoNum type="arabicPeriod"/>
            </a:pPr>
            <a:r>
              <a:rPr lang="es-ES_tradnl" sz="2800" smtClean="0">
                <a:latin typeface="Arial" charset="0"/>
                <a:cs typeface="Arial" charset="0"/>
              </a:rPr>
              <a:t>Si a cada elemento de un conjunto de datos se le suma una constante, la media aritmética de nuevo conjunto será igual a la media aritmética del primer conjunto más la constante.</a:t>
            </a:r>
            <a:endParaRPr lang="es-ES" sz="2800" smtClean="0">
              <a:latin typeface="Arial" charset="0"/>
              <a:cs typeface="Arial" charset="0"/>
            </a:endParaRPr>
          </a:p>
          <a:p>
            <a:pPr marL="361950" indent="-361950" algn="just">
              <a:buFont typeface="Calibri" pitchFamily="34" charset="0"/>
              <a:buAutoNum type="arabicPeriod"/>
            </a:pPr>
            <a:r>
              <a:rPr lang="es-ES" sz="2800" smtClean="0">
                <a:latin typeface="Arial" charset="0"/>
                <a:cs typeface="Arial" charset="0"/>
              </a:rPr>
              <a:t>En un conjunto de datos, la sumatoria de todos los valores menos la media aritmética es igual a 0.</a:t>
            </a:r>
          </a:p>
        </p:txBody>
      </p:sp>
    </p:spTree>
    <p:extLst>
      <p:ext uri="{BB962C8B-B14F-4D97-AF65-F5344CB8AC3E}">
        <p14:creationId xmlns:p14="http://schemas.microsoft.com/office/powerpoint/2010/main" val="156239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Título"/>
          <p:cNvSpPr>
            <a:spLocks noGrp="1"/>
          </p:cNvSpPr>
          <p:nvPr>
            <p:ph type="title"/>
          </p:nvPr>
        </p:nvSpPr>
        <p:spPr>
          <a:xfrm>
            <a:off x="457200" y="125413"/>
            <a:ext cx="8229600" cy="1143000"/>
          </a:xfrm>
        </p:spPr>
        <p:txBody>
          <a:bodyPr/>
          <a:lstStyle/>
          <a:p>
            <a:pPr marL="442913" eaLnBrk="1" hangingPunct="1">
              <a:lnSpc>
                <a:spcPct val="120000"/>
              </a:lnSpc>
              <a:spcAft>
                <a:spcPts val="1200"/>
              </a:spcAft>
            </a:pPr>
            <a:r>
              <a:rPr lang="es-ES" sz="2800" b="1" smtClean="0">
                <a:latin typeface="Arial" charset="0"/>
                <a:cs typeface="Arial" charset="0"/>
              </a:rPr>
              <a:t>Media aritmética</a:t>
            </a:r>
          </a:p>
        </p:txBody>
      </p:sp>
      <p:sp>
        <p:nvSpPr>
          <p:cNvPr id="6" name="5 Marcador de contenido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251520" y="1054770"/>
            <a:ext cx="8568952" cy="5328593"/>
          </a:xfrm>
          <a:blipFill rotWithShape="1">
            <a:blip r:embed="rId2"/>
            <a:stretch>
              <a:fillRect l="-1422" t="-1144" r="-711"/>
            </a:stretch>
          </a:blipFill>
          <a:ln>
            <a:miter lim="800000"/>
            <a:headEnd/>
            <a:tailEnd/>
          </a:ln>
          <a:extLst/>
        </p:spPr>
        <p:txBody>
          <a:bodyPr/>
          <a:lstStyle/>
          <a:p>
            <a:pPr>
              <a:defRPr/>
            </a:pPr>
            <a:r>
              <a:rPr lang="es-E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7625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Título"/>
          <p:cNvSpPr>
            <a:spLocks noGrp="1"/>
          </p:cNvSpPr>
          <p:nvPr>
            <p:ph type="title"/>
          </p:nvPr>
        </p:nvSpPr>
        <p:spPr>
          <a:xfrm>
            <a:off x="457200" y="125413"/>
            <a:ext cx="8229600" cy="1143000"/>
          </a:xfrm>
        </p:spPr>
        <p:txBody>
          <a:bodyPr/>
          <a:lstStyle/>
          <a:p>
            <a:pPr marL="442913" eaLnBrk="1" hangingPunct="1">
              <a:lnSpc>
                <a:spcPct val="120000"/>
              </a:lnSpc>
              <a:spcAft>
                <a:spcPts val="1200"/>
              </a:spcAft>
            </a:pPr>
            <a:r>
              <a:rPr lang="es-ES" sz="2800" b="1" smtClean="0">
                <a:latin typeface="Arial" charset="0"/>
                <a:cs typeface="Arial" charset="0"/>
              </a:rPr>
              <a:t>Media aritmética</a:t>
            </a:r>
          </a:p>
        </p:txBody>
      </p:sp>
      <p:sp>
        <p:nvSpPr>
          <p:cNvPr id="62467" name="5 Marcador de contenido"/>
          <p:cNvSpPr>
            <a:spLocks noGrp="1"/>
          </p:cNvSpPr>
          <p:nvPr>
            <p:ph idx="1"/>
          </p:nvPr>
        </p:nvSpPr>
        <p:spPr>
          <a:xfrm>
            <a:off x="250825" y="1196975"/>
            <a:ext cx="8569325" cy="5329238"/>
          </a:xfrm>
        </p:spPr>
        <p:txBody>
          <a:bodyPr/>
          <a:lstStyle/>
          <a:p>
            <a:pPr marL="361950" indent="-361950">
              <a:spcBef>
                <a:spcPct val="0"/>
              </a:spcBef>
              <a:buFont typeface="Arial" charset="0"/>
              <a:buNone/>
            </a:pPr>
            <a:r>
              <a:rPr lang="es-ES" sz="2800" b="1" smtClean="0">
                <a:latin typeface="Arial" charset="0"/>
                <a:cs typeface="Arial" charset="0"/>
              </a:rPr>
              <a:t>Propiedades</a:t>
            </a:r>
            <a:endParaRPr lang="es-ES_tradnl" sz="2800" b="1" smtClean="0">
              <a:latin typeface="Arial" charset="0"/>
              <a:cs typeface="Arial" charset="0"/>
            </a:endParaRPr>
          </a:p>
          <a:p>
            <a:pPr marL="361950" indent="-361950">
              <a:spcBef>
                <a:spcPct val="0"/>
              </a:spcBef>
              <a:buFont typeface="Arial" charset="0"/>
              <a:buNone/>
            </a:pPr>
            <a:endParaRPr lang="es-ES" sz="2800" smtClean="0">
              <a:latin typeface="Arial" charset="0"/>
              <a:cs typeface="Arial" charset="0"/>
            </a:endParaRPr>
          </a:p>
          <a:p>
            <a:pPr marL="361950" indent="-361950" algn="just">
              <a:buFont typeface="Calibri" pitchFamily="34" charset="0"/>
              <a:buAutoNum type="arabicPeriod" startAt="6"/>
            </a:pPr>
            <a:r>
              <a:rPr lang="es-ES_tradnl" sz="2800" smtClean="0">
                <a:latin typeface="Arial" charset="0"/>
                <a:cs typeface="Arial" charset="0"/>
              </a:rPr>
              <a:t>Si a cada elemento de un conjunto de datos se multiplica por una constante, la media aritmética del nuevo conjunto será igual a la media aritmética del primer conjunto multiplicada por la constante.</a:t>
            </a:r>
            <a:endParaRPr lang="es-ES" sz="2800" smtClean="0">
              <a:latin typeface="Arial" charset="0"/>
              <a:cs typeface="Arial" charset="0"/>
            </a:endParaRPr>
          </a:p>
        </p:txBody>
      </p:sp>
      <p:sp>
        <p:nvSpPr>
          <p:cNvPr id="3" name="2 Rectángulo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4195702"/>
            <a:ext cx="8424936" cy="523220"/>
          </a:xfrm>
          <a:prstGeom prst="rect">
            <a:avLst/>
          </a:prstGeom>
          <a:blipFill rotWithShape="1">
            <a:blip r:embed="rId2"/>
            <a:stretch>
              <a:fillRect l="-1447" t="-11628" b="-31395"/>
            </a:stretch>
          </a:blipFill>
        </p:spPr>
        <p:txBody>
          <a:bodyPr/>
          <a:lstStyle/>
          <a:p>
            <a:pPr>
              <a:defRPr/>
            </a:pPr>
            <a:r>
              <a:rPr lang="es-ES">
                <a:noFill/>
              </a:rPr>
              <a:t> </a:t>
            </a:r>
          </a:p>
        </p:txBody>
      </p:sp>
      <p:sp>
        <p:nvSpPr>
          <p:cNvPr id="5" name="4 Rectángulo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4941168"/>
            <a:ext cx="8424936" cy="1384995"/>
          </a:xfrm>
          <a:prstGeom prst="rect">
            <a:avLst/>
          </a:prstGeom>
          <a:blipFill rotWithShape="1">
            <a:blip r:embed="rId3"/>
            <a:stretch>
              <a:fillRect l="-1447" t="-4405" b="-11454"/>
            </a:stretch>
          </a:blipFill>
        </p:spPr>
        <p:txBody>
          <a:bodyPr/>
          <a:lstStyle/>
          <a:p>
            <a:pPr>
              <a:defRPr/>
            </a:pPr>
            <a:r>
              <a:rPr lang="es-E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5082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Título"/>
          <p:cNvSpPr>
            <a:spLocks noGrp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pPr marL="442913" eaLnBrk="1" hangingPunct="1">
              <a:lnSpc>
                <a:spcPct val="120000"/>
              </a:lnSpc>
              <a:spcAft>
                <a:spcPts val="1200"/>
              </a:spcAft>
            </a:pPr>
            <a:r>
              <a:rPr lang="es-ES" sz="2800" b="1" smtClean="0">
                <a:latin typeface="Arial" charset="0"/>
                <a:cs typeface="Arial" charset="0"/>
              </a:rPr>
              <a:t>Media aritmética</a:t>
            </a:r>
          </a:p>
        </p:txBody>
      </p:sp>
      <p:sp>
        <p:nvSpPr>
          <p:cNvPr id="63491" name="5 Marcador de contenido"/>
          <p:cNvSpPr>
            <a:spLocks noGrp="1"/>
          </p:cNvSpPr>
          <p:nvPr>
            <p:ph idx="1"/>
          </p:nvPr>
        </p:nvSpPr>
        <p:spPr>
          <a:xfrm>
            <a:off x="250825" y="836613"/>
            <a:ext cx="8569325" cy="5329237"/>
          </a:xfrm>
        </p:spPr>
        <p:txBody>
          <a:bodyPr/>
          <a:lstStyle/>
          <a:p>
            <a:pPr marL="361950" indent="-361950">
              <a:spcBef>
                <a:spcPct val="0"/>
              </a:spcBef>
              <a:buFont typeface="Arial" charset="0"/>
              <a:buNone/>
            </a:pPr>
            <a:r>
              <a:rPr lang="es-ES" sz="2800" b="1" smtClean="0">
                <a:latin typeface="Arial" charset="0"/>
                <a:cs typeface="Arial" charset="0"/>
              </a:rPr>
              <a:t>Propiedades</a:t>
            </a:r>
            <a:endParaRPr lang="es-ES_tradnl" sz="2800" b="1" smtClean="0">
              <a:latin typeface="Arial" charset="0"/>
              <a:cs typeface="Arial" charset="0"/>
            </a:endParaRPr>
          </a:p>
          <a:p>
            <a:pPr marL="361950" indent="-361950">
              <a:spcBef>
                <a:spcPct val="0"/>
              </a:spcBef>
              <a:buFont typeface="Arial" charset="0"/>
              <a:buNone/>
            </a:pPr>
            <a:endParaRPr lang="es-ES" sz="2800" smtClean="0">
              <a:latin typeface="Arial" charset="0"/>
              <a:cs typeface="Arial" charset="0"/>
            </a:endParaRPr>
          </a:p>
          <a:p>
            <a:pPr marL="361950" indent="-361950" algn="just">
              <a:buFont typeface="Calibri" pitchFamily="34" charset="0"/>
              <a:buAutoNum type="arabicPeriod" startAt="7"/>
            </a:pPr>
            <a:r>
              <a:rPr lang="es-ES" sz="2800" smtClean="0">
                <a:latin typeface="Arial" charset="0"/>
                <a:cs typeface="Arial" charset="0"/>
              </a:rPr>
              <a:t>Es afectada por valores extremos. Esto se le señala como una desventaja</a:t>
            </a:r>
          </a:p>
        </p:txBody>
      </p:sp>
      <p:sp>
        <p:nvSpPr>
          <p:cNvPr id="3" name="2 Rectángulo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99592" y="5085184"/>
            <a:ext cx="5040560" cy="523220"/>
          </a:xfrm>
          <a:prstGeom prst="rect">
            <a:avLst/>
          </a:prstGeom>
          <a:blipFill rotWithShape="1">
            <a:blip r:embed="rId2"/>
            <a:stretch>
              <a:fillRect l="-2542" t="-11628" b="-31395"/>
            </a:stretch>
          </a:blipFill>
        </p:spPr>
        <p:txBody>
          <a:bodyPr/>
          <a:lstStyle/>
          <a:p>
            <a:pPr>
              <a:defRPr/>
            </a:pPr>
            <a:r>
              <a:rPr lang="es-ES">
                <a:noFill/>
              </a:rPr>
              <a:t> </a:t>
            </a:r>
          </a:p>
        </p:txBody>
      </p:sp>
      <p:sp>
        <p:nvSpPr>
          <p:cNvPr id="63493" name="3 Rectángulo"/>
          <p:cNvSpPr>
            <a:spLocks noChangeArrowheads="1"/>
          </p:cNvSpPr>
          <p:nvPr/>
        </p:nvSpPr>
        <p:spPr bwMode="auto">
          <a:xfrm>
            <a:off x="611188" y="2767013"/>
            <a:ext cx="8281987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s-ES_tradnl" sz="2800">
                <a:latin typeface="Arial" charset="0"/>
              </a:rPr>
              <a:t>Si en el conjunto de datos en vez de 11 hubiera un 49 la media aritmética aumentaría a 19, valor bastante diferente a 12; 8; y 7 cuya media aritmética sería 9.5 y también bastante diferente a 49.</a:t>
            </a:r>
            <a:endParaRPr lang="es-ES" sz="2800">
              <a:latin typeface="Arial" charset="0"/>
            </a:endParaRPr>
          </a:p>
        </p:txBody>
      </p:sp>
      <p:sp>
        <p:nvSpPr>
          <p:cNvPr id="7" name="6 Rectángulo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99592" y="5858108"/>
            <a:ext cx="5040560" cy="523220"/>
          </a:xfrm>
          <a:prstGeom prst="rect">
            <a:avLst/>
          </a:prstGeom>
          <a:blipFill rotWithShape="1">
            <a:blip r:embed="rId3"/>
            <a:stretch>
              <a:fillRect l="-2542" t="-11628" b="-31395"/>
            </a:stretch>
          </a:blipFill>
        </p:spPr>
        <p:txBody>
          <a:bodyPr/>
          <a:lstStyle/>
          <a:p>
            <a:pPr>
              <a:defRPr/>
            </a:pPr>
            <a:r>
              <a:rPr lang="es-E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2321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Título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marL="442913" eaLnBrk="1" hangingPunct="1">
              <a:lnSpc>
                <a:spcPct val="120000"/>
              </a:lnSpc>
              <a:spcAft>
                <a:spcPts val="1200"/>
              </a:spcAft>
            </a:pPr>
            <a:r>
              <a:rPr lang="es-ES" sz="2800" b="1" smtClean="0">
                <a:latin typeface="Arial" charset="0"/>
                <a:cs typeface="Arial" charset="0"/>
              </a:rPr>
              <a:t>Mediana</a:t>
            </a:r>
          </a:p>
        </p:txBody>
      </p:sp>
      <p:sp>
        <p:nvSpPr>
          <p:cNvPr id="64515" name="5 Marcador de contenido"/>
          <p:cNvSpPr>
            <a:spLocks noGrp="1"/>
          </p:cNvSpPr>
          <p:nvPr>
            <p:ph idx="1"/>
          </p:nvPr>
        </p:nvSpPr>
        <p:spPr>
          <a:xfrm>
            <a:off x="250825" y="1700213"/>
            <a:ext cx="8569325" cy="5329237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_tradnl" sz="2800" smtClean="0">
                <a:latin typeface="Arial" charset="0"/>
                <a:cs typeface="Arial" charset="0"/>
              </a:rPr>
              <a:t>Se define como el valor que divide a un conjunto de datos ordenados de manera tal que el 50 % de los mismos son menores que él y el otro 50 % son mayores.</a:t>
            </a:r>
            <a:endParaRPr lang="es-ES" sz="2800" smtClean="0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</a:pPr>
            <a:endParaRPr lang="es-ES" sz="2800" smtClean="0">
              <a:latin typeface="Arial" charset="0"/>
              <a:cs typeface="Arial" charset="0"/>
            </a:endParaRPr>
          </a:p>
          <a:p>
            <a:pPr marL="0" indent="0" algn="just">
              <a:buFont typeface="Arial" charset="0"/>
              <a:buNone/>
            </a:pPr>
            <a:r>
              <a:rPr lang="es-ES_tradnl" sz="2800" smtClean="0">
                <a:latin typeface="Arial" charset="0"/>
                <a:cs typeface="Arial" charset="0"/>
              </a:rPr>
              <a:t>Para calcular la mediana de un conjunto de datos primeramente será  necesario ordenar de menor a mayor o viceversa y después encontrar la posición central.</a:t>
            </a:r>
            <a:endParaRPr lang="es-ES" sz="280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48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Título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marL="442913" eaLnBrk="1" hangingPunct="1">
              <a:lnSpc>
                <a:spcPct val="120000"/>
              </a:lnSpc>
              <a:spcAft>
                <a:spcPts val="1200"/>
              </a:spcAft>
            </a:pPr>
            <a:r>
              <a:rPr lang="es-ES" sz="2800" b="1" smtClean="0">
                <a:latin typeface="Arial" charset="0"/>
                <a:cs typeface="Arial" charset="0"/>
              </a:rPr>
              <a:t>Mediana</a:t>
            </a:r>
          </a:p>
        </p:txBody>
      </p:sp>
      <p:sp>
        <p:nvSpPr>
          <p:cNvPr id="65539" name="5 Marcador de contenido"/>
          <p:cNvSpPr>
            <a:spLocks noGrp="1"/>
          </p:cNvSpPr>
          <p:nvPr>
            <p:ph idx="1"/>
          </p:nvPr>
        </p:nvSpPr>
        <p:spPr>
          <a:xfrm>
            <a:off x="250825" y="1536700"/>
            <a:ext cx="8569325" cy="5329238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es-ES_tradnl" sz="2800" smtClean="0">
                <a:latin typeface="Arial" charset="0"/>
                <a:cs typeface="Arial" charset="0"/>
              </a:rPr>
              <a:t>Si el número de datos es impar </a:t>
            </a:r>
          </a:p>
          <a:p>
            <a:pPr marL="0" indent="0" algn="just">
              <a:buFont typeface="Arial" charset="0"/>
              <a:buNone/>
            </a:pPr>
            <a:r>
              <a:rPr lang="es-ES_tradnl" sz="2800" smtClean="0">
                <a:latin typeface="Arial" charset="0"/>
                <a:cs typeface="Arial" charset="0"/>
              </a:rPr>
              <a:t>La mediana corresponde al valor que ocupa la posición (n+1)/2  </a:t>
            </a:r>
          </a:p>
          <a:p>
            <a:pPr marL="0" indent="0">
              <a:buFont typeface="Arial" charset="0"/>
              <a:buNone/>
            </a:pPr>
            <a:endParaRPr lang="es-ES_tradnl" sz="2800" smtClean="0">
              <a:latin typeface="Arial" charset="0"/>
              <a:cs typeface="Arial" charset="0"/>
            </a:endParaRPr>
          </a:p>
          <a:p>
            <a:pPr marL="0" indent="0" algn="just">
              <a:buFont typeface="Arial" charset="0"/>
              <a:buNone/>
            </a:pPr>
            <a:r>
              <a:rPr lang="es-ES_tradnl" sz="2800" smtClean="0">
                <a:latin typeface="Arial" charset="0"/>
                <a:cs typeface="Arial" charset="0"/>
              </a:rPr>
              <a:t>Si el número de datos es par existirán dos valores centrales </a:t>
            </a:r>
          </a:p>
          <a:p>
            <a:pPr marL="0" indent="0" algn="just">
              <a:buFont typeface="Arial" charset="0"/>
              <a:buNone/>
            </a:pPr>
            <a:r>
              <a:rPr lang="es-ES_tradnl" sz="2800" smtClean="0">
                <a:latin typeface="Arial" charset="0"/>
                <a:cs typeface="Arial" charset="0"/>
              </a:rPr>
              <a:t>Por lo que la mediana se define como el promedio de ambas (o semisuma), estos valores centrales ocupan las posiciones n/2 y (n/2)+1.</a:t>
            </a:r>
            <a:endParaRPr lang="es-ES" sz="280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43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658</Words>
  <Application>Microsoft Office PowerPoint</Application>
  <PresentationFormat>Presentación en pantalla (4:3)</PresentationFormat>
  <Paragraphs>123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Arial</vt:lpstr>
      <vt:lpstr>Calibri</vt:lpstr>
      <vt:lpstr>Symbol</vt:lpstr>
      <vt:lpstr>Times New Roman</vt:lpstr>
      <vt:lpstr>Verdana</vt:lpstr>
      <vt:lpstr>Tema de Office</vt:lpstr>
      <vt:lpstr>Estadística Descriptiva</vt:lpstr>
      <vt:lpstr>Resumen de la información.  Medidas de tendencia central. </vt:lpstr>
      <vt:lpstr>Media aritmética</vt:lpstr>
      <vt:lpstr>Media aritmética</vt:lpstr>
      <vt:lpstr>Media aritmética</vt:lpstr>
      <vt:lpstr>Media aritmética</vt:lpstr>
      <vt:lpstr>Media aritmética</vt:lpstr>
      <vt:lpstr>Mediana</vt:lpstr>
      <vt:lpstr>Mediana</vt:lpstr>
      <vt:lpstr>Mediana</vt:lpstr>
      <vt:lpstr>Mediana</vt:lpstr>
      <vt:lpstr>Mediana</vt:lpstr>
      <vt:lpstr>Mediana</vt:lpstr>
      <vt:lpstr>Mediana</vt:lpstr>
      <vt:lpstr>Mediana</vt:lpstr>
      <vt:lpstr>Moda</vt:lpstr>
      <vt:lpstr>Moda</vt:lpstr>
      <vt:lpstr>Moda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Elizabeth</dc:creator>
  <cp:lastModifiedBy>Sayly Sánchez Moreira</cp:lastModifiedBy>
  <cp:revision>2</cp:revision>
  <dcterms:created xsi:type="dcterms:W3CDTF">2014-09-14T11:55:44Z</dcterms:created>
  <dcterms:modified xsi:type="dcterms:W3CDTF">2019-02-27T12:39:52Z</dcterms:modified>
</cp:coreProperties>
</file>