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80" r:id="rId5"/>
    <p:sldId id="274" r:id="rId6"/>
    <p:sldId id="260" r:id="rId7"/>
    <p:sldId id="261" r:id="rId8"/>
    <p:sldId id="262" r:id="rId9"/>
    <p:sldId id="259" r:id="rId10"/>
    <p:sldId id="269" r:id="rId11"/>
    <p:sldId id="272" r:id="rId12"/>
    <p:sldId id="270" r:id="rId13"/>
    <p:sldId id="278" r:id="rId14"/>
    <p:sldId id="263" r:id="rId15"/>
    <p:sldId id="264" r:id="rId16"/>
    <p:sldId id="277" r:id="rId17"/>
    <p:sldId id="282" r:id="rId18"/>
    <p:sldId id="284" r:id="rId19"/>
    <p:sldId id="279" r:id="rId20"/>
    <p:sldId id="281" r:id="rId21"/>
    <p:sldId id="283" r:id="rId22"/>
    <p:sldId id="266" r:id="rId23"/>
    <p:sldId id="267" r:id="rId24"/>
    <p:sldId id="275" r:id="rId2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008A"/>
    <a:srgbClr val="0A008E"/>
    <a:srgbClr val="0C00A8"/>
    <a:srgbClr val="070068"/>
    <a:srgbClr val="090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66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D0DA6-802C-4E4F-A0A7-EB6183ABE459}" type="datetimeFigureOut">
              <a:rPr lang="es-ES" smtClean="0"/>
              <a:t>05/01/2008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B3F5A-1CDC-4E2E-8DE3-7F1F66BEB6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8491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1737-AFC8-4020-B1E3-325CDE90480D}" type="datetimeFigureOut">
              <a:rPr lang="es-ES" smtClean="0"/>
              <a:pPr/>
              <a:t>05/01/2008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A2AA3-BD74-4230-A41F-F52A25BFE4D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7915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1737-AFC8-4020-B1E3-325CDE90480D}" type="datetimeFigureOut">
              <a:rPr lang="es-ES" smtClean="0"/>
              <a:pPr/>
              <a:t>05/01/2008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A2AA3-BD74-4230-A41F-F52A25BFE4D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3884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1737-AFC8-4020-B1E3-325CDE90480D}" type="datetimeFigureOut">
              <a:rPr lang="es-ES" smtClean="0"/>
              <a:pPr/>
              <a:t>05/01/2008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A2AA3-BD74-4230-A41F-F52A25BFE4D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57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1737-AFC8-4020-B1E3-325CDE90480D}" type="datetimeFigureOut">
              <a:rPr lang="es-ES" smtClean="0"/>
              <a:pPr/>
              <a:t>05/01/2008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A2AA3-BD74-4230-A41F-F52A25BFE4D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0941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1737-AFC8-4020-B1E3-325CDE90480D}" type="datetimeFigureOut">
              <a:rPr lang="es-ES" smtClean="0"/>
              <a:pPr/>
              <a:t>05/01/2008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A2AA3-BD74-4230-A41F-F52A25BFE4D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6578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1737-AFC8-4020-B1E3-325CDE90480D}" type="datetimeFigureOut">
              <a:rPr lang="es-ES" smtClean="0"/>
              <a:pPr/>
              <a:t>05/01/2008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A2AA3-BD74-4230-A41F-F52A25BFE4D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6310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1737-AFC8-4020-B1E3-325CDE90480D}" type="datetimeFigureOut">
              <a:rPr lang="es-ES" smtClean="0"/>
              <a:pPr/>
              <a:t>05/01/2008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A2AA3-BD74-4230-A41F-F52A25BFE4D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34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1737-AFC8-4020-B1E3-325CDE90480D}" type="datetimeFigureOut">
              <a:rPr lang="es-ES" smtClean="0"/>
              <a:pPr/>
              <a:t>05/01/2008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A2AA3-BD74-4230-A41F-F52A25BFE4D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8231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1737-AFC8-4020-B1E3-325CDE90480D}" type="datetimeFigureOut">
              <a:rPr lang="es-ES" smtClean="0"/>
              <a:pPr/>
              <a:t>05/01/2008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A2AA3-BD74-4230-A41F-F52A25BFE4D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708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1737-AFC8-4020-B1E3-325CDE90480D}" type="datetimeFigureOut">
              <a:rPr lang="es-ES" smtClean="0"/>
              <a:pPr/>
              <a:t>05/01/2008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A2AA3-BD74-4230-A41F-F52A25BFE4D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547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1737-AFC8-4020-B1E3-325CDE90480D}" type="datetimeFigureOut">
              <a:rPr lang="es-ES" smtClean="0"/>
              <a:pPr/>
              <a:t>05/01/2008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A2AA3-BD74-4230-A41F-F52A25BFE4D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6527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41737-AFC8-4020-B1E3-325CDE90480D}" type="datetimeFigureOut">
              <a:rPr lang="es-ES" smtClean="0"/>
              <a:pPr/>
              <a:t>05/01/2008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A2AA3-BD74-4230-A41F-F52A25BFE4D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3567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91525" y="1554951"/>
            <a:ext cx="9603783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s-ES" sz="5400" b="1" dirty="0" smtClean="0">
                <a:solidFill>
                  <a:srgbClr val="0070C0"/>
                </a:solidFill>
              </a:rPr>
              <a:t>Metabolismo y Nutrición</a:t>
            </a:r>
            <a:br>
              <a:rPr lang="es-ES" sz="5400" b="1" dirty="0" smtClean="0">
                <a:solidFill>
                  <a:srgbClr val="0070C0"/>
                </a:solidFill>
              </a:rPr>
            </a:br>
            <a:r>
              <a:rPr lang="es-ES" sz="5400" b="1" dirty="0" smtClean="0">
                <a:solidFill>
                  <a:srgbClr val="0070C0"/>
                </a:solidFill>
              </a:rPr>
              <a:t>Tema III Metabolismo de los Glúcidos</a:t>
            </a:r>
            <a:br>
              <a:rPr lang="es-ES" sz="5400" b="1" dirty="0" smtClean="0">
                <a:solidFill>
                  <a:srgbClr val="0070C0"/>
                </a:solidFill>
              </a:rPr>
            </a:br>
            <a:r>
              <a:rPr lang="es-ES" sz="4400" b="1" dirty="0">
                <a:solidFill>
                  <a:srgbClr val="0070C0"/>
                </a:solidFill>
              </a:rPr>
              <a:t>P</a:t>
            </a:r>
            <a:r>
              <a:rPr lang="es-ES" sz="4400" b="1" dirty="0" smtClean="0">
                <a:solidFill>
                  <a:srgbClr val="0070C0"/>
                </a:solidFill>
              </a:rPr>
              <a:t>ráctica de laboratorio 1:</a:t>
            </a:r>
            <a:r>
              <a:rPr lang="es-ES" sz="4400" dirty="0" smtClean="0">
                <a:solidFill>
                  <a:prstClr val="black"/>
                </a:solidFill>
              </a:rPr>
              <a:t> </a:t>
            </a:r>
            <a:br>
              <a:rPr lang="es-ES" sz="4400" dirty="0" smtClean="0">
                <a:solidFill>
                  <a:prstClr val="black"/>
                </a:solidFill>
              </a:rPr>
            </a:br>
            <a:r>
              <a:rPr lang="es-ES" sz="4400" b="1" dirty="0" smtClean="0">
                <a:cs typeface="Mongolian Baiti" pitchFamily="66" charset="0"/>
              </a:rPr>
              <a:t>Determinación de la concentración de glucosa en sangre.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20705" y="5342578"/>
            <a:ext cx="4101886" cy="484322"/>
          </a:xfrm>
        </p:spPr>
        <p:txBody>
          <a:bodyPr>
            <a:noAutofit/>
          </a:bodyPr>
          <a:lstStyle/>
          <a:p>
            <a:pPr algn="l"/>
            <a:r>
              <a:rPr lang="es-ES" sz="2800" b="1" dirty="0" smtClean="0"/>
              <a:t>Profesor Auxiliar </a:t>
            </a:r>
          </a:p>
          <a:p>
            <a:pPr algn="l"/>
            <a:r>
              <a:rPr lang="es-ES" sz="2800" b="1" dirty="0" smtClean="0"/>
              <a:t>MSc Gleymis Venet Cadet</a:t>
            </a:r>
          </a:p>
          <a:p>
            <a:pPr algn="l"/>
            <a:endParaRPr lang="es-ES" sz="2800" dirty="0"/>
          </a:p>
        </p:txBody>
      </p:sp>
      <p:pic>
        <p:nvPicPr>
          <p:cNvPr id="6" name="Content Placeholder 3" descr="glucose-test-diabet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76670" y="3579904"/>
            <a:ext cx="3657600" cy="298704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026" y="4030381"/>
            <a:ext cx="2793593" cy="262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08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/>
          <p:cNvCxnSpPr/>
          <p:nvPr/>
        </p:nvCxnSpPr>
        <p:spPr>
          <a:xfrm flipV="1">
            <a:off x="3625663" y="1906291"/>
            <a:ext cx="899842" cy="154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 flipV="1">
            <a:off x="3625663" y="2849105"/>
            <a:ext cx="899842" cy="154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4455059" y="1670898"/>
            <a:ext cx="2860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Ranura de prueba</a:t>
            </a:r>
            <a:endParaRPr lang="es-ES" sz="2800" dirty="0"/>
          </a:p>
        </p:txBody>
      </p:sp>
      <p:sp>
        <p:nvSpPr>
          <p:cNvPr id="9" name="CuadroTexto 8"/>
          <p:cNvSpPr txBox="1"/>
          <p:nvPr/>
        </p:nvSpPr>
        <p:spPr>
          <a:xfrm>
            <a:off x="4455059" y="2715145"/>
            <a:ext cx="35182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Botón para ajustar el # del código después de insertar el biosensor</a:t>
            </a:r>
            <a:endParaRPr lang="es-ES" sz="28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81" t="18795" r="34347" b="14577"/>
          <a:stretch/>
        </p:blipFill>
        <p:spPr>
          <a:xfrm>
            <a:off x="8229599" y="3409626"/>
            <a:ext cx="2820693" cy="31461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CuadroTexto 14"/>
          <p:cNvSpPr txBox="1"/>
          <p:nvPr/>
        </p:nvSpPr>
        <p:spPr>
          <a:xfrm>
            <a:off x="1100380" y="279116"/>
            <a:ext cx="98973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rgbClr val="0070C0"/>
                </a:solidFill>
              </a:rPr>
              <a:t>SISTEMA DE CONTROL DE LA GLUCOSA EN SANGRE</a:t>
            </a:r>
          </a:p>
          <a:p>
            <a:pPr algn="ctr"/>
            <a:r>
              <a:rPr lang="es-ES" sz="3600" b="1" dirty="0" smtClean="0">
                <a:solidFill>
                  <a:srgbClr val="0070C0"/>
                </a:solidFill>
              </a:rPr>
              <a:t>EL GLUCÓMETRO </a:t>
            </a:r>
            <a:endParaRPr lang="es-ES" sz="3600" b="1" dirty="0">
              <a:solidFill>
                <a:srgbClr val="0070C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9" t="55819" r="34632" b="23616"/>
          <a:stretch/>
        </p:blipFill>
        <p:spPr>
          <a:xfrm>
            <a:off x="8090114" y="1034189"/>
            <a:ext cx="3099662" cy="14103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5" t="32768" r="18588" b="34464"/>
          <a:stretch/>
        </p:blipFill>
        <p:spPr>
          <a:xfrm>
            <a:off x="3625663" y="4331374"/>
            <a:ext cx="4091553" cy="17358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uadroTexto 1"/>
          <p:cNvSpPr txBox="1"/>
          <p:nvPr/>
        </p:nvSpPr>
        <p:spPr>
          <a:xfrm>
            <a:off x="3793032" y="6116261"/>
            <a:ext cx="3770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Instrumento de punción</a:t>
            </a:r>
            <a:endParaRPr lang="es-ES" sz="28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979" y="1213489"/>
            <a:ext cx="2589301" cy="3985790"/>
          </a:xfrm>
          <a:prstGeom prst="rect">
            <a:avLst/>
          </a:prstGeom>
        </p:spPr>
      </p:pic>
      <p:cxnSp>
        <p:nvCxnSpPr>
          <p:cNvPr id="19" name="Conector recto de flecha 18"/>
          <p:cNvCxnSpPr/>
          <p:nvPr/>
        </p:nvCxnSpPr>
        <p:spPr>
          <a:xfrm flipH="1">
            <a:off x="2216258" y="2864604"/>
            <a:ext cx="1404050" cy="12355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 flipH="1" flipV="1">
            <a:off x="1937288" y="1479445"/>
            <a:ext cx="1683020" cy="4530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 flipV="1">
            <a:off x="1100380" y="4424362"/>
            <a:ext cx="247973" cy="12015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/>
          <p:cNvSpPr txBox="1"/>
          <p:nvPr/>
        </p:nvSpPr>
        <p:spPr>
          <a:xfrm>
            <a:off x="226045" y="5543636"/>
            <a:ext cx="27560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Botón de encendido</a:t>
            </a:r>
          </a:p>
          <a:p>
            <a:r>
              <a:rPr lang="es-ES" sz="2400" b="1" dirty="0" smtClean="0"/>
              <a:t> y apagado</a:t>
            </a:r>
            <a:endParaRPr lang="es-ES" sz="2400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9113003" y="2453535"/>
            <a:ext cx="1336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Lanceta</a:t>
            </a:r>
            <a:endParaRPr lang="es-E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18809"/>
            <a:ext cx="9778139" cy="94857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b="1" dirty="0" smtClean="0"/>
              <a:t>La muestra de sangre es absorbida dentro del biosensor por acción capilar.</a:t>
            </a:r>
          </a:p>
          <a:p>
            <a:endParaRPr lang="es-ES" b="1" dirty="0"/>
          </a:p>
        </p:txBody>
      </p:sp>
      <p:sp>
        <p:nvSpPr>
          <p:cNvPr id="4" name="3 CuadroTexto"/>
          <p:cNvSpPr txBox="1">
            <a:spLocks noGrp="1"/>
          </p:cNvSpPr>
          <p:nvPr>
            <p:ph type="title"/>
          </p:nvPr>
        </p:nvSpPr>
        <p:spPr>
          <a:xfrm>
            <a:off x="838200" y="760141"/>
            <a:ext cx="105156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PRINCIPIO DEL MÉTODO DE LA GLUCOSA OXIDASA</a:t>
            </a:r>
            <a:endParaRPr lang="es-E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09" t="19452" r="68597" b="26720"/>
          <a:stretch/>
        </p:blipFill>
        <p:spPr>
          <a:xfrm rot="21415941">
            <a:off x="10786820" y="1495838"/>
            <a:ext cx="681926" cy="223531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022016" y="2595506"/>
            <a:ext cx="358008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b="1" dirty="0" smtClean="0"/>
              <a:t>D- glucosa </a:t>
            </a:r>
          </a:p>
          <a:p>
            <a:pPr algn="ctr"/>
            <a:r>
              <a:rPr lang="es-ES" sz="2800" b="1" dirty="0" smtClean="0"/>
              <a:t>+ </a:t>
            </a:r>
          </a:p>
          <a:p>
            <a:pPr algn="ctr"/>
            <a:r>
              <a:rPr lang="es-ES" sz="2800" b="1" dirty="0" smtClean="0"/>
              <a:t>ferricianuro de potasio</a:t>
            </a:r>
            <a:endParaRPr lang="es-ES" sz="2800" b="1" dirty="0"/>
          </a:p>
        </p:txBody>
      </p:sp>
      <p:cxnSp>
        <p:nvCxnSpPr>
          <p:cNvPr id="8" name="Conector recto de flecha 7"/>
          <p:cNvCxnSpPr/>
          <p:nvPr/>
        </p:nvCxnSpPr>
        <p:spPr>
          <a:xfrm>
            <a:off x="4710585" y="3239148"/>
            <a:ext cx="1490469" cy="1458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4833344" y="2593766"/>
            <a:ext cx="1181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 smtClean="0">
                <a:solidFill>
                  <a:srgbClr val="C00000"/>
                </a:solidFill>
              </a:rPr>
              <a:t>GOD</a:t>
            </a:r>
            <a:endParaRPr lang="es-ES" sz="4000" b="1" dirty="0">
              <a:solidFill>
                <a:srgbClr val="C0000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276813" y="2568616"/>
            <a:ext cx="367991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b="1" dirty="0" smtClean="0"/>
              <a:t>Ácido </a:t>
            </a:r>
            <a:r>
              <a:rPr lang="es-ES" sz="2800" b="1" dirty="0" err="1" smtClean="0"/>
              <a:t>glucónico</a:t>
            </a:r>
            <a:r>
              <a:rPr lang="es-ES" sz="2800" b="1" dirty="0" smtClean="0"/>
              <a:t> </a:t>
            </a:r>
          </a:p>
          <a:p>
            <a:pPr algn="ctr"/>
            <a:r>
              <a:rPr lang="es-ES" sz="2800" b="1" dirty="0" smtClean="0"/>
              <a:t>+ </a:t>
            </a:r>
          </a:p>
          <a:p>
            <a:pPr algn="ctr"/>
            <a:r>
              <a:rPr lang="es-ES" sz="2800" b="1" dirty="0" smtClean="0"/>
              <a:t>ferrocianuro de potasio</a:t>
            </a:r>
            <a:endParaRPr lang="es-ES" sz="28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972098" y="4357468"/>
            <a:ext cx="3679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ferrocianuro de potasio</a:t>
            </a:r>
          </a:p>
        </p:txBody>
      </p:sp>
      <p:cxnSp>
        <p:nvCxnSpPr>
          <p:cNvPr id="12" name="Conector recto de flecha 11"/>
          <p:cNvCxnSpPr/>
          <p:nvPr/>
        </p:nvCxnSpPr>
        <p:spPr>
          <a:xfrm>
            <a:off x="4806210" y="4617761"/>
            <a:ext cx="120886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6015078" y="4402650"/>
            <a:ext cx="4178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ferricianuro de </a:t>
            </a:r>
            <a:r>
              <a:rPr lang="es-ES" sz="2800" b="1" dirty="0" smtClean="0"/>
              <a:t>potasio + e</a:t>
            </a:r>
            <a:r>
              <a:rPr lang="es-ES" sz="2800" b="1" baseline="30000" dirty="0" smtClean="0"/>
              <a:t>-</a:t>
            </a:r>
            <a:endParaRPr lang="es-ES" sz="2800" b="1" baseline="30000" dirty="0"/>
          </a:p>
        </p:txBody>
      </p:sp>
      <p:sp>
        <p:nvSpPr>
          <p:cNvPr id="15" name="Abrir llave 14"/>
          <p:cNvSpPr/>
          <p:nvPr/>
        </p:nvSpPr>
        <p:spPr>
          <a:xfrm rot="16200000">
            <a:off x="5326705" y="265620"/>
            <a:ext cx="473538" cy="9485799"/>
          </a:xfrm>
          <a:prstGeom prst="leftBrace">
            <a:avLst>
              <a:gd name="adj1" fmla="val 66931"/>
              <a:gd name="adj2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/>
          <p:cNvSpPr txBox="1"/>
          <p:nvPr/>
        </p:nvSpPr>
        <p:spPr>
          <a:xfrm>
            <a:off x="666427" y="5294970"/>
            <a:ext cx="109263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La oxidación  del K</a:t>
            </a:r>
            <a:r>
              <a:rPr lang="es-ES" sz="2800" b="1" baseline="-25000" dirty="0" smtClean="0"/>
              <a:t>4</a:t>
            </a:r>
            <a:r>
              <a:rPr lang="es-ES" sz="2800" b="1" dirty="0" smtClean="0"/>
              <a:t>Fe(CN)</a:t>
            </a:r>
            <a:r>
              <a:rPr lang="es-ES" sz="2800" b="1" baseline="-25000" dirty="0" smtClean="0"/>
              <a:t>6</a:t>
            </a:r>
            <a:r>
              <a:rPr lang="es-ES" sz="2800" b="1" dirty="0" smtClean="0"/>
              <a:t> produce una corriente eléctrica que es medida por el glucómetro, y transformada en niveles de glucosa y muestra el resultado en la pantalla.</a:t>
            </a:r>
            <a:endParaRPr lang="es-ES" sz="2800" b="1" dirty="0"/>
          </a:p>
        </p:txBody>
      </p:sp>
      <p:cxnSp>
        <p:nvCxnSpPr>
          <p:cNvPr id="18" name="Conector recto de flecha 17"/>
          <p:cNvCxnSpPr/>
          <p:nvPr/>
        </p:nvCxnSpPr>
        <p:spPr>
          <a:xfrm>
            <a:off x="10073899" y="2116589"/>
            <a:ext cx="774915" cy="1549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05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42440" y="248011"/>
            <a:ext cx="9624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PROCEDIMIENTO PARA LA CLASE PRÁCTICA</a:t>
            </a:r>
            <a:endParaRPr lang="es-ES" sz="4000" b="1" dirty="0">
              <a:solidFill>
                <a:srgbClr val="0070C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42440" y="1079878"/>
            <a:ext cx="106473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S" sz="2800" b="1" dirty="0" smtClean="0">
                <a:latin typeface="+mj-lt"/>
              </a:rPr>
              <a:t>Dividir el grupo en 4 equipos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2800" b="1" dirty="0" smtClean="0">
                <a:latin typeface="+mj-lt"/>
              </a:rPr>
              <a:t>El responsable de cada equipo debe recoger los materiales de trabajo.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2800" b="1" dirty="0" smtClean="0">
                <a:latin typeface="+mj-lt"/>
              </a:rPr>
              <a:t>Se procede a la explicación del uso del glucómetro para la realización de la practica.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2800" b="1" dirty="0" smtClean="0">
                <a:latin typeface="+mj-lt"/>
              </a:rPr>
              <a:t>Se preparan los estudiantes seleccionados, siendo el primero el que tiene como estado metabólico un ayuno de más de 4 horas y el de un ayuno de 2 horas será el segundo.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2800" b="1" dirty="0" smtClean="0">
                <a:latin typeface="+mj-lt"/>
              </a:rPr>
              <a:t>Se procede a la toma de muestra y medición de la glucemia y se anotan los resultados realizando la discusión de los mismos.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ES" sz="2800" b="1" dirty="0" smtClean="0">
                <a:latin typeface="+mj-lt"/>
              </a:rPr>
              <a:t>Luego predecirán el </a:t>
            </a:r>
            <a:r>
              <a:rPr lang="es-ES" sz="2800" b="1" dirty="0">
                <a:latin typeface="+mj-lt"/>
              </a:rPr>
              <a:t>estado metabólico </a:t>
            </a:r>
            <a:r>
              <a:rPr lang="es-ES" sz="2800" b="1" dirty="0" smtClean="0">
                <a:latin typeface="+mj-lt"/>
              </a:rPr>
              <a:t>de las diferentes situaciones </a:t>
            </a:r>
            <a:r>
              <a:rPr lang="es-ES" sz="2800" b="1" dirty="0">
                <a:latin typeface="+mj-lt"/>
              </a:rPr>
              <a:t>metabólicas enunciadas. </a:t>
            </a:r>
            <a:r>
              <a:rPr lang="es-ES" sz="2800" b="1" dirty="0" smtClean="0">
                <a:latin typeface="+mj-lt"/>
              </a:rPr>
              <a:t>Justificando </a:t>
            </a:r>
            <a:r>
              <a:rPr lang="es-ES" sz="2800" b="1" dirty="0">
                <a:latin typeface="+mj-lt"/>
              </a:rPr>
              <a:t>su respuesta en cada </a:t>
            </a:r>
            <a:r>
              <a:rPr lang="es-ES" sz="2800" b="1" dirty="0" smtClean="0">
                <a:latin typeface="+mj-lt"/>
              </a:rPr>
              <a:t>caso</a:t>
            </a:r>
            <a:r>
              <a:rPr lang="es-ES" sz="2800" b="1" dirty="0">
                <a:latin typeface="+mj-lt"/>
              </a:rPr>
              <a:t>.</a:t>
            </a:r>
            <a:endParaRPr lang="es-ES" sz="2800" b="1" dirty="0" smtClean="0">
              <a:latin typeface="+mj-lt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" sz="2800" b="1" dirty="0" smtClean="0">
                <a:latin typeface="+mj-lt"/>
              </a:rPr>
              <a:t>Al final cada equipo expondrá sus resultados.</a:t>
            </a:r>
            <a:endParaRPr lang="es-ES" sz="28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54983"/>
            <a:ext cx="10515600" cy="960895"/>
          </a:xfrm>
        </p:spPr>
        <p:txBody>
          <a:bodyPr/>
          <a:lstStyle/>
          <a:p>
            <a:r>
              <a:rPr lang="es-ES" b="1" dirty="0" smtClean="0">
                <a:solidFill>
                  <a:srgbClr val="0070C0"/>
                </a:solidFill>
              </a:rPr>
              <a:t>Procedimiento de la prueba</a:t>
            </a:r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3437" y="1007390"/>
            <a:ext cx="11003797" cy="5532895"/>
          </a:xfrm>
        </p:spPr>
        <p:txBody>
          <a:bodyPr>
            <a:normAutofit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ES" dirty="0" smtClean="0"/>
              <a:t>Inserte el extremo (electrodo) del biosensor dentro de la ranura de prueba en el glucómetro y revise si el código del equipo corresponde con el del biosensor, de no ser así debe calibrar el equipo.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dirty="0" smtClean="0"/>
              <a:t>El </a:t>
            </a:r>
            <a:r>
              <a:rPr lang="es-ES" dirty="0"/>
              <a:t>alumno seleccionado debe colocarse los guantes</a:t>
            </a:r>
            <a:r>
              <a:rPr lang="es-ES" dirty="0" smtClean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dirty="0" smtClean="0"/>
              <a:t>Tomar torunda con alcohol y limpiar el dedo anular del paciente.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dirty="0" smtClean="0"/>
              <a:t>Tomar el instrumento de punción y colocar la parte superior del mismo sobre el dedo y luego apretar el botón azul.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dirty="0" smtClean="0"/>
              <a:t>Obtenga una gota grande de sangre y colóquela en la entrada de la ranura del biosensor </a:t>
            </a:r>
            <a:r>
              <a:rPr lang="es-ES" b="1" dirty="0" smtClean="0">
                <a:solidFill>
                  <a:srgbClr val="FF0000"/>
                </a:solidFill>
              </a:rPr>
              <a:t>(la ranura del biosensor debe llenarse con suficiente sangre)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dirty="0" smtClean="0"/>
              <a:t>Espere 25 segundos y anote el resultado en </a:t>
            </a:r>
            <a:r>
              <a:rPr lang="es-ES" dirty="0" err="1" smtClean="0"/>
              <a:t>mmol</a:t>
            </a:r>
            <a:r>
              <a:rPr lang="es-ES" dirty="0" smtClean="0"/>
              <a:t>/L.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dirty="0" smtClean="0"/>
              <a:t>Presione suavemente hacia delante el botón de expulsión del biosensor y expúlselo en bolsa de desechos.</a:t>
            </a:r>
          </a:p>
          <a:p>
            <a:pPr marL="514350" indent="-514350" algn="just">
              <a:buFont typeface="+mj-lt"/>
              <a:buAutoNum type="arabicPeriod"/>
            </a:pP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71995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0070C0"/>
                </a:solidFill>
              </a:rPr>
              <a:t>EJERCICIOS</a:t>
            </a:r>
            <a:br>
              <a:rPr lang="es-ES" b="1" dirty="0">
                <a:solidFill>
                  <a:srgbClr val="0070C0"/>
                </a:solidFill>
              </a:rPr>
            </a:br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559230" y="1190194"/>
            <a:ext cx="10515600" cy="4351338"/>
          </a:xfrm>
        </p:spPr>
        <p:txBody>
          <a:bodyPr/>
          <a:lstStyle/>
          <a:p>
            <a:pPr marL="514350" lvl="0" indent="-514350" algn="just">
              <a:buFont typeface="+mj-lt"/>
              <a:buAutoNum type="arabicPeriod"/>
            </a:pPr>
            <a:r>
              <a:rPr lang="es-ES" dirty="0"/>
              <a:t>Refleje en la siguiente tabla los resultados obtenidos en la determinación de la glucemia en los estudiantes y tenga en cuenta el estado metabólico de cada uno de ellos:</a:t>
            </a:r>
          </a:p>
          <a:p>
            <a:endParaRPr lang="es-ES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728649"/>
              </p:ext>
            </p:extLst>
          </p:nvPr>
        </p:nvGraphicFramePr>
        <p:xfrm>
          <a:off x="1425844" y="3008225"/>
          <a:ext cx="9648985" cy="1863603"/>
        </p:xfrm>
        <a:graphic>
          <a:graphicData uri="http://schemas.openxmlformats.org/drawingml/2006/table">
            <a:tbl>
              <a:tblPr firstRow="1" firstCol="1" bandRow="1"/>
              <a:tblGrid>
                <a:gridCol w="3345293"/>
                <a:gridCol w="3938974"/>
                <a:gridCol w="2364718"/>
              </a:tblGrid>
              <a:tr h="4005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Estado Metabólico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Nombre del estudiante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Glucemia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5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Ayuno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~ 4 horas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5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Ayuno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~2 horas</a:t>
                      </a:r>
                      <a:endParaRPr lang="es-ES" sz="2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090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10985" y="733437"/>
            <a:ext cx="10770030" cy="5527877"/>
          </a:xfrm>
        </p:spPr>
        <p:txBody>
          <a:bodyPr>
            <a:noAutofit/>
          </a:bodyPr>
          <a:lstStyle/>
          <a:p>
            <a:pPr marL="514350" lvl="0" indent="-514350" algn="just">
              <a:buFont typeface="+mj-lt"/>
              <a:buAutoNum type="arabicPeriod" startAt="2"/>
            </a:pPr>
            <a:r>
              <a:rPr lang="es-ES" dirty="0"/>
              <a:t>Prediga el estado metabólico </a:t>
            </a:r>
            <a:r>
              <a:rPr lang="es-ES" dirty="0" smtClean="0"/>
              <a:t>de </a:t>
            </a:r>
            <a:r>
              <a:rPr lang="es-ES" dirty="0"/>
              <a:t>los siguientes individuos teniendo en cuenta las situaciones metabólicas enunciadas. Justifique su respuesta en cada caso:</a:t>
            </a:r>
          </a:p>
          <a:p>
            <a:pPr lvl="0" algn="just"/>
            <a:r>
              <a:rPr lang="es-ES" dirty="0"/>
              <a:t>1 hora después que un individuo aparentemente sano consume alimentos de origen glucídico en exceso. </a:t>
            </a:r>
            <a:r>
              <a:rPr lang="es-ES" b="1" dirty="0" smtClean="0">
                <a:solidFill>
                  <a:srgbClr val="0070C0"/>
                </a:solidFill>
              </a:rPr>
              <a:t>EQUIPO 1</a:t>
            </a:r>
          </a:p>
          <a:p>
            <a:pPr lvl="0" algn="just"/>
            <a:r>
              <a:rPr lang="es-ES" dirty="0"/>
              <a:t>Un individuo que padece un tumor hipersecretor de </a:t>
            </a:r>
            <a:r>
              <a:rPr lang="es-ES" dirty="0" smtClean="0"/>
              <a:t>insulina</a:t>
            </a:r>
            <a:r>
              <a:rPr lang="es-ES" b="1" dirty="0" smtClean="0"/>
              <a:t>. </a:t>
            </a:r>
            <a:r>
              <a:rPr lang="es-ES" b="1" dirty="0" smtClean="0">
                <a:solidFill>
                  <a:srgbClr val="0070C0"/>
                </a:solidFill>
              </a:rPr>
              <a:t>EQUIPO 2</a:t>
            </a:r>
          </a:p>
          <a:p>
            <a:pPr lvl="0" algn="just"/>
            <a:r>
              <a:rPr lang="es-ES" dirty="0" smtClean="0"/>
              <a:t>2 horas después que un </a:t>
            </a:r>
            <a:r>
              <a:rPr lang="es-ES" dirty="0"/>
              <a:t>individuo que </a:t>
            </a:r>
            <a:r>
              <a:rPr lang="es-ES" dirty="0" smtClean="0"/>
              <a:t>presenta destrucción de las células </a:t>
            </a:r>
            <a:r>
              <a:rPr lang="el-GR" dirty="0" smtClean="0"/>
              <a:t>β</a:t>
            </a:r>
            <a:r>
              <a:rPr lang="es-ES" dirty="0" smtClean="0"/>
              <a:t> del páncreas desayuna pan(porción grande) y jugo.   </a:t>
            </a:r>
            <a:r>
              <a:rPr lang="es-ES" b="1" dirty="0" smtClean="0">
                <a:solidFill>
                  <a:srgbClr val="0070C0"/>
                </a:solidFill>
              </a:rPr>
              <a:t>EQUIPO 3</a:t>
            </a:r>
          </a:p>
          <a:p>
            <a:pPr algn="just"/>
            <a:r>
              <a:rPr lang="es-ES" dirty="0" smtClean="0"/>
              <a:t>Individuo que llega al laboratorio después de 12 horas sin ingerir alimento para determinar su glucemia pues necesita este resultado previo a una intervención quirúrgica. </a:t>
            </a:r>
            <a:r>
              <a:rPr lang="es-ES" b="1" dirty="0" smtClean="0">
                <a:solidFill>
                  <a:srgbClr val="0070C0"/>
                </a:solidFill>
              </a:rPr>
              <a:t>EQUIPO 4</a:t>
            </a:r>
            <a:endParaRPr lang="es-ES" b="1" dirty="0">
              <a:solidFill>
                <a:srgbClr val="0070C0"/>
              </a:solidFill>
            </a:endParaRPr>
          </a:p>
          <a:p>
            <a:pPr lvl="0" algn="just"/>
            <a:endParaRPr lang="es-ES" dirty="0"/>
          </a:p>
          <a:p>
            <a:pPr algn="just"/>
            <a:endParaRPr lang="es-ES" dirty="0"/>
          </a:p>
          <a:p>
            <a:pPr lvl="0" algn="just"/>
            <a:endParaRPr lang="es-ES" dirty="0"/>
          </a:p>
          <a:p>
            <a:pPr algn="just"/>
            <a:endParaRPr lang="es-ES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83403"/>
          </a:xfrm>
        </p:spPr>
        <p:txBody>
          <a:bodyPr/>
          <a:lstStyle/>
          <a:p>
            <a:r>
              <a:rPr lang="es-ES" b="1" dirty="0" smtClean="0">
                <a:solidFill>
                  <a:srgbClr val="0070C0"/>
                </a:solidFill>
              </a:rPr>
              <a:t>EJERCICIOS</a:t>
            </a:r>
            <a:endParaRPr lang="es-E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69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70C0"/>
                </a:solidFill>
              </a:rPr>
              <a:t>MOTIVACIÓN</a:t>
            </a:r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4000" b="1" dirty="0" smtClean="0"/>
              <a:t>¿Por qué es importante que el organismo mantenga los niveles de glucemia dentro del rango normal? </a:t>
            </a:r>
          </a:p>
          <a:p>
            <a:pPr marL="0" indent="0" algn="just">
              <a:buNone/>
            </a:pPr>
            <a:endParaRPr lang="es-E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315616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70C0"/>
                </a:solidFill>
              </a:rPr>
              <a:t>IMPORTANCIA DE MANTENER LA GLUCEMIA</a:t>
            </a:r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glucosa es utilizada por todos los tejidos como fuente importante de energía pero existen algunos tejidos que la utilizan de forma exclusiva tal es el caso de: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0236" t="45890" r="5244"/>
          <a:stretch/>
        </p:blipFill>
        <p:spPr>
          <a:xfrm>
            <a:off x="1100380" y="3192651"/>
            <a:ext cx="4866467" cy="331535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326250" y="2980223"/>
            <a:ext cx="640597" cy="4494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0" name="Grupo 9"/>
          <p:cNvGrpSpPr/>
          <p:nvPr/>
        </p:nvGrpSpPr>
        <p:grpSpPr>
          <a:xfrm>
            <a:off x="8803355" y="2671925"/>
            <a:ext cx="1651542" cy="1391126"/>
            <a:chOff x="6869135" y="2901905"/>
            <a:chExt cx="1651542" cy="1391126"/>
          </a:xfrm>
        </p:grpSpPr>
        <p:pic>
          <p:nvPicPr>
            <p:cNvPr id="6" name="Picture 8" descr="Embarazo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3" t="23206" r="57789" b="31526"/>
            <a:stretch/>
          </p:blipFill>
          <p:spPr bwMode="auto">
            <a:xfrm>
              <a:off x="7222209" y="3425125"/>
              <a:ext cx="852407" cy="867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CuadroTexto 6"/>
            <p:cNvSpPr txBox="1"/>
            <p:nvPr/>
          </p:nvSpPr>
          <p:spPr>
            <a:xfrm>
              <a:off x="6869135" y="2901905"/>
              <a:ext cx="16515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b="1" dirty="0" smtClean="0"/>
                <a:t>Eritrocito </a:t>
              </a:r>
              <a:endParaRPr lang="es-ES" sz="2800" b="1" dirty="0"/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7022829" y="4227177"/>
            <a:ext cx="2133600" cy="1785659"/>
            <a:chOff x="8074616" y="4391304"/>
            <a:chExt cx="2133600" cy="1785659"/>
          </a:xfrm>
        </p:grpSpPr>
        <p:pic>
          <p:nvPicPr>
            <p:cNvPr id="8" name="Picture 15" descr="C:\Users\usuario\AppData\Local\Microsoft\Windows\Temporary Internet Files\t235832a.bm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00"/>
            <a:stretch>
              <a:fillRect/>
            </a:stretch>
          </p:blipFill>
          <p:spPr bwMode="auto">
            <a:xfrm>
              <a:off x="8074616" y="4899025"/>
              <a:ext cx="2133600" cy="1277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CuadroTexto 8"/>
            <p:cNvSpPr txBox="1"/>
            <p:nvPr/>
          </p:nvSpPr>
          <p:spPr>
            <a:xfrm>
              <a:off x="8528748" y="4391304"/>
              <a:ext cx="12253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b="1" dirty="0" smtClean="0"/>
                <a:t>Retina </a:t>
              </a:r>
              <a:endParaRPr lang="es-ES" sz="2800" b="1" dirty="0"/>
            </a:p>
          </p:txBody>
        </p:sp>
      </p:grpSp>
      <p:cxnSp>
        <p:nvCxnSpPr>
          <p:cNvPr id="13" name="Conector recto de flecha 12"/>
          <p:cNvCxnSpPr/>
          <p:nvPr/>
        </p:nvCxnSpPr>
        <p:spPr>
          <a:xfrm>
            <a:off x="5326250" y="2864105"/>
            <a:ext cx="3259811" cy="32854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5478650" y="3016505"/>
            <a:ext cx="1871337" cy="121067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 flipH="1">
            <a:off x="4350503" y="2980223"/>
            <a:ext cx="844657" cy="41316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65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70C0"/>
                </a:solidFill>
              </a:rPr>
              <a:t>MOTIVACIÓN</a:t>
            </a:r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s-ES" sz="4000" b="1" dirty="0" smtClean="0"/>
          </a:p>
          <a:p>
            <a:pPr algn="just"/>
            <a:r>
              <a:rPr lang="es-ES" sz="4000" b="1" dirty="0" smtClean="0"/>
              <a:t>¿Por qué es posible que esto ocurra aún cuando estamos sin comer durante varias horas?</a:t>
            </a:r>
            <a:endParaRPr lang="es-ES" sz="4000" b="1" dirty="0"/>
          </a:p>
        </p:txBody>
      </p:sp>
    </p:spTree>
    <p:extLst>
      <p:ext uri="{BB962C8B-B14F-4D97-AF65-F5344CB8AC3E}">
        <p14:creationId xmlns:p14="http://schemas.microsoft.com/office/powerpoint/2010/main" val="226727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9383" y="434090"/>
            <a:ext cx="9949912" cy="1224136"/>
          </a:xfrm>
        </p:spPr>
        <p:txBody>
          <a:bodyPr>
            <a:noAutofit/>
          </a:bodyPr>
          <a:lstStyle/>
          <a:p>
            <a:pPr algn="ctr"/>
            <a:r>
              <a:rPr lang="es-ES" sz="4000" b="1" dirty="0">
                <a:solidFill>
                  <a:srgbClr val="0070C0"/>
                </a:solidFill>
              </a:rPr>
              <a:t>PAPEL DEL METABOLISMO DE LOS GLÚCIDOS EN LA REGULACIÓN DE LA GLUCEMIA. </a:t>
            </a:r>
            <a:br>
              <a:rPr lang="es-ES" sz="4000" b="1" dirty="0">
                <a:solidFill>
                  <a:srgbClr val="0070C0"/>
                </a:solidFill>
              </a:rPr>
            </a:br>
            <a:endParaRPr lang="es-ES" sz="4000" b="1" dirty="0">
              <a:solidFill>
                <a:srgbClr val="0070C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154955" y="1380276"/>
            <a:ext cx="8005466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PROCESOS QUE APORTAN GLUCOSA A LA SANGRE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741625" y="2073061"/>
            <a:ext cx="4349068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DIGESTIÓN  Y </a:t>
            </a:r>
          </a:p>
          <a:p>
            <a:pPr algn="ctr"/>
            <a:r>
              <a:rPr lang="es-ES" sz="2800" b="1" dirty="0"/>
              <a:t>ABSORCIÓN INTESTINAL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61697" y="2372409"/>
            <a:ext cx="3196963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800" b="1" dirty="0"/>
              <a:t>GLUCOGENOLISIS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8373658" y="2372409"/>
            <a:ext cx="3573527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800" b="1" dirty="0"/>
              <a:t>GLUCONEOGÉNESIS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120755" y="5745821"/>
            <a:ext cx="8039667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PROCESOS QUE SUSTRAEN GLUCOSA DE LA SANGRE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8442159" y="4829913"/>
            <a:ext cx="2830983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800" b="1" dirty="0"/>
              <a:t>GLUCOGÉNESIS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069383" y="4790573"/>
            <a:ext cx="231085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GLUCÓLISIS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3731705" y="4860042"/>
            <a:ext cx="435898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800" b="1" dirty="0"/>
              <a:t>CICLO DE LAS PÈNTOSAS</a:t>
            </a:r>
          </a:p>
        </p:txBody>
      </p:sp>
      <p:sp>
        <p:nvSpPr>
          <p:cNvPr id="12" name="11 Elipse"/>
          <p:cNvSpPr/>
          <p:nvPr/>
        </p:nvSpPr>
        <p:spPr>
          <a:xfrm>
            <a:off x="4124042" y="3439771"/>
            <a:ext cx="2649083" cy="77038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SANGRE</a:t>
            </a:r>
          </a:p>
        </p:txBody>
      </p:sp>
      <p:cxnSp>
        <p:nvCxnSpPr>
          <p:cNvPr id="14" name="13 Conector recto de flecha"/>
          <p:cNvCxnSpPr/>
          <p:nvPr/>
        </p:nvCxnSpPr>
        <p:spPr>
          <a:xfrm>
            <a:off x="6797696" y="4005436"/>
            <a:ext cx="1778496" cy="7235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flipH="1">
            <a:off x="2305363" y="4005436"/>
            <a:ext cx="1879545" cy="7235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5444386" y="4271764"/>
            <a:ext cx="0" cy="4956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>
            <a:off x="2477217" y="2920353"/>
            <a:ext cx="1778496" cy="7235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flipH="1">
            <a:off x="6773125" y="2920354"/>
            <a:ext cx="1699345" cy="80908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>
            <a:endCxn id="12" idx="0"/>
          </p:cNvCxnSpPr>
          <p:nvPr/>
        </p:nvCxnSpPr>
        <p:spPr>
          <a:xfrm>
            <a:off x="5448583" y="2873697"/>
            <a:ext cx="1" cy="56607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68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70C0"/>
                </a:solidFill>
              </a:rPr>
              <a:t>INTRODUCCIÓN</a:t>
            </a:r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1667" y="3957844"/>
            <a:ext cx="6129579" cy="2388712"/>
          </a:xfrm>
          <a:ln w="57150"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algn="just"/>
            <a:r>
              <a:rPr lang="es-ES" sz="3600" dirty="0" smtClean="0"/>
              <a:t>El </a:t>
            </a:r>
            <a:r>
              <a:rPr lang="es-ES" sz="3600" dirty="0"/>
              <a:t>monosacárido más abundante e importante es </a:t>
            </a:r>
            <a:r>
              <a:rPr lang="es-ES" sz="3600" dirty="0" smtClean="0"/>
              <a:t>la </a:t>
            </a:r>
            <a:r>
              <a:rPr lang="es-ES" sz="3600" b="1" dirty="0" smtClean="0">
                <a:solidFill>
                  <a:srgbClr val="FF0000"/>
                </a:solidFill>
              </a:rPr>
              <a:t>Glucosa</a:t>
            </a:r>
            <a:r>
              <a:rPr lang="es-ES" sz="3600" dirty="0"/>
              <a:t>, combustible principal para la mayor parte </a:t>
            </a:r>
            <a:r>
              <a:rPr lang="es-ES" sz="3600" dirty="0" smtClean="0"/>
              <a:t>de los </a:t>
            </a:r>
            <a:r>
              <a:rPr lang="es-ES" sz="3600" dirty="0"/>
              <a:t>organismos.</a:t>
            </a:r>
          </a:p>
          <a:p>
            <a:pPr algn="just"/>
            <a:endParaRPr lang="es-ES" sz="3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6021" t="2282" r="75095" b="79431"/>
          <a:stretch/>
        </p:blipFill>
        <p:spPr bwMode="auto">
          <a:xfrm>
            <a:off x="7501180" y="3934691"/>
            <a:ext cx="3852619" cy="241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adroTexto 4"/>
          <p:cNvSpPr txBox="1"/>
          <p:nvPr/>
        </p:nvSpPr>
        <p:spPr>
          <a:xfrm>
            <a:off x="1077133" y="1706455"/>
            <a:ext cx="3611105" cy="15696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Carbohidratos, hidratos de carbono, sacáridos o glúcidos</a:t>
            </a:r>
            <a:endParaRPr lang="es-ES" sz="3200" dirty="0"/>
          </a:p>
        </p:txBody>
      </p:sp>
      <p:sp>
        <p:nvSpPr>
          <p:cNvPr id="6" name="CuadroTexto 5"/>
          <p:cNvSpPr txBox="1"/>
          <p:nvPr/>
        </p:nvSpPr>
        <p:spPr>
          <a:xfrm>
            <a:off x="7787253" y="1811001"/>
            <a:ext cx="2541721" cy="1384995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dirty="0"/>
              <a:t>M</a:t>
            </a:r>
            <a:r>
              <a:rPr lang="es-ES" sz="2800" dirty="0" smtClean="0"/>
              <a:t>onosacáridos, oligosacáridos o polisacáridos.</a:t>
            </a:r>
          </a:p>
        </p:txBody>
      </p:sp>
      <p:cxnSp>
        <p:nvCxnSpPr>
          <p:cNvPr id="8" name="Conector recto de flecha 7"/>
          <p:cNvCxnSpPr/>
          <p:nvPr/>
        </p:nvCxnSpPr>
        <p:spPr>
          <a:xfrm>
            <a:off x="5191932" y="2355742"/>
            <a:ext cx="201478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44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0070C0"/>
                </a:solidFill>
              </a:rPr>
              <a:t>DETERMINACIÓN DE LA GLUCOSA EN </a:t>
            </a:r>
            <a:r>
              <a:rPr lang="es-ES" b="1" dirty="0" smtClean="0">
                <a:solidFill>
                  <a:srgbClr val="0070C0"/>
                </a:solidFill>
              </a:rPr>
              <a:t>SANGRE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4000" b="1" dirty="0" smtClean="0"/>
              <a:t>La medición de glucosa en sangre es usada en el diagnóstico y tratamiento de los trastornos del metabolismo de los carbohidratos incluyendo la Diabetes Mellitus.</a:t>
            </a:r>
            <a:endParaRPr lang="es-ES" sz="40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38" y="219909"/>
            <a:ext cx="11679042" cy="633571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1007390" y="4184542"/>
            <a:ext cx="2882685" cy="1992421"/>
          </a:xfrm>
          <a:prstGeom prst="rect">
            <a:avLst/>
          </a:prstGeom>
          <a:solidFill>
            <a:srgbClr val="070068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8471115" y="4184541"/>
            <a:ext cx="2882685" cy="1992421"/>
          </a:xfrm>
          <a:prstGeom prst="rect">
            <a:avLst/>
          </a:prstGeom>
          <a:solidFill>
            <a:srgbClr val="070068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447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0994"/>
          <a:stretch/>
        </p:blipFill>
        <p:spPr>
          <a:xfrm>
            <a:off x="838200" y="365125"/>
            <a:ext cx="8398790" cy="581183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191215" y="3161655"/>
            <a:ext cx="2045776" cy="4184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7578671" y="2138767"/>
            <a:ext cx="2198178" cy="1022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671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67905" y="1465038"/>
            <a:ext cx="10461356" cy="3882822"/>
          </a:xfrm>
        </p:spPr>
        <p:txBody>
          <a:bodyPr>
            <a:noAutofit/>
          </a:bodyPr>
          <a:lstStyle/>
          <a:p>
            <a:pPr marL="457200" indent="-457200" algn="just">
              <a:buAutoNum type="arabicPeriod"/>
            </a:pPr>
            <a:r>
              <a:rPr lang="es-ES" sz="3200" dirty="0">
                <a:cs typeface="Mongolian Baiti" pitchFamily="66" charset="0"/>
              </a:rPr>
              <a:t>La concentración de glucosa en sangre capilar total puede ser determinada con exactitud y precisión confiables mediante el uso de biosensores y el glucómetro, ambos de la marca  SUMASENSOR SXT.</a:t>
            </a:r>
          </a:p>
          <a:p>
            <a:pPr marL="457200" indent="-457200" algn="just">
              <a:buAutoNum type="arabicPeriod"/>
            </a:pPr>
            <a:r>
              <a:rPr lang="es-ES" sz="3200" dirty="0">
                <a:cs typeface="Mongolian Baiti" pitchFamily="66" charset="0"/>
              </a:rPr>
              <a:t>En condiciones fisiológicas las variaciones de la concentración de glucosa en sangre responden a los mecanismos de control de la glucemia, los que conducen al mantenimiento de la homeostasis en el organismo.</a:t>
            </a:r>
          </a:p>
          <a:p>
            <a:pPr marL="457200" indent="-457200" algn="just">
              <a:buAutoNum type="arabicPeriod"/>
            </a:pPr>
            <a:endParaRPr lang="es-ES" sz="3200" dirty="0">
              <a:cs typeface="Mongolian Baiti" pitchFamily="66" charset="0"/>
            </a:endParaRPr>
          </a:p>
          <a:p>
            <a:pPr marL="457200" indent="-457200" algn="just">
              <a:buAutoNum type="arabicPeriod"/>
            </a:pPr>
            <a:endParaRPr lang="es-ES" sz="3200" dirty="0">
              <a:cs typeface="Mongolian Baiti" pitchFamily="66" charset="0"/>
            </a:endParaRPr>
          </a:p>
          <a:p>
            <a:pPr marL="457200" indent="-457200" algn="just">
              <a:buNone/>
            </a:pPr>
            <a:endParaRPr lang="es-ES" sz="3200" dirty="0">
              <a:cs typeface="Mongolian Baiti" pitchFamily="66" charset="0"/>
            </a:endParaRPr>
          </a:p>
          <a:p>
            <a:pPr marL="457200" indent="-457200" algn="just">
              <a:buAutoNum type="arabicPeriod"/>
            </a:pPr>
            <a:endParaRPr lang="es-ES" sz="3200" dirty="0">
              <a:cs typeface="Mongolian Baiti" pitchFamily="66" charset="0"/>
            </a:endParaRPr>
          </a:p>
          <a:p>
            <a:pPr marL="457200" indent="-457200" algn="just">
              <a:buAutoNum type="arabicPeriod"/>
            </a:pPr>
            <a:endParaRPr lang="es-ES" sz="3200" dirty="0">
              <a:cs typeface="Mongolian Baiti" pitchFamily="66" charset="0"/>
            </a:endParaRPr>
          </a:p>
          <a:p>
            <a:pPr marL="457200" indent="-457200" algn="just">
              <a:buAutoNum type="arabicPeriod"/>
            </a:pPr>
            <a:endParaRPr lang="es-ES" sz="3200" dirty="0">
              <a:cs typeface="Mongolian Baiti" pitchFamily="66" charset="0"/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867905" y="540771"/>
            <a:ext cx="8229600" cy="511156"/>
          </a:xfrm>
        </p:spPr>
        <p:txBody>
          <a:bodyPr>
            <a:noAutofit/>
          </a:bodyPr>
          <a:lstStyle/>
          <a:p>
            <a:pPr algn="l"/>
            <a:r>
              <a:rPr lang="es-ES" sz="4000" b="1" dirty="0">
                <a:solidFill>
                  <a:srgbClr val="0070C0"/>
                </a:solidFill>
                <a:cs typeface="Mongolian Baiti" pitchFamily="66" charset="0"/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313492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70C0"/>
                </a:solidFill>
                <a:cs typeface="Mongolian Baiti" pitchFamily="66" charset="0"/>
              </a:rPr>
              <a:t>CONCLUSIONES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 startAt="3"/>
            </a:pPr>
            <a:r>
              <a:rPr lang="es-ES" sz="3200" dirty="0" smtClean="0">
                <a:cs typeface="Mongolian Baiti" pitchFamily="66" charset="0"/>
              </a:rPr>
              <a:t>La regulación estricta de la glucemia es indispensable porque es el único nutriente que pueden utilizar en condiciones fisiológicas el encéfalo, la retina y el epitelio germinativo de las gónadas en cantidades suficientes para suministrar de forma  óptima la energía que precisan</a:t>
            </a:r>
          </a:p>
          <a:p>
            <a:pPr marL="457200" indent="-457200" algn="just">
              <a:buAutoNum type="arabicPeriod" startAt="3"/>
            </a:pPr>
            <a:r>
              <a:rPr lang="es-ES" sz="3200" dirty="0" smtClean="0">
                <a:cs typeface="Mongolian Baiti" pitchFamily="66" charset="0"/>
              </a:rPr>
              <a:t>Las modificaciones drásticas de la glucemia conducen a alteraciones severas del funcionamiento integral del organismo humano.</a:t>
            </a:r>
          </a:p>
          <a:p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71109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9349" y="1007390"/>
            <a:ext cx="9130537" cy="509111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810625" y="1618983"/>
            <a:ext cx="189026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cap="none" spc="0" dirty="0" smtClean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FIN</a:t>
            </a:r>
            <a:endParaRPr lang="es-ES" sz="9600" b="1" cap="none" spc="0" dirty="0">
              <a:ln w="222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490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788976" y="503950"/>
            <a:ext cx="6757262" cy="57728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4000" b="1" dirty="0">
                <a:solidFill>
                  <a:srgbClr val="0070C0"/>
                </a:solidFill>
              </a:rPr>
              <a:t>L</a:t>
            </a:r>
            <a:r>
              <a:rPr lang="es-ES" sz="4000" b="1" dirty="0" smtClean="0">
                <a:solidFill>
                  <a:srgbClr val="0070C0"/>
                </a:solidFill>
              </a:rPr>
              <a:t>a   glucosa </a:t>
            </a:r>
            <a:r>
              <a:rPr lang="es-ES" sz="4000" b="1" dirty="0">
                <a:solidFill>
                  <a:srgbClr val="0070C0"/>
                </a:solidFill>
              </a:rPr>
              <a:t>puede realizar </a:t>
            </a:r>
            <a:r>
              <a:rPr lang="es-ES" sz="4000" b="1" dirty="0" smtClean="0">
                <a:solidFill>
                  <a:srgbClr val="0070C0"/>
                </a:solidFill>
              </a:rPr>
              <a:t>diferentes funciones en el metabolismo glucídico: </a:t>
            </a:r>
          </a:p>
          <a:p>
            <a:pPr algn="just">
              <a:spcBef>
                <a:spcPts val="3000"/>
              </a:spcBef>
            </a:pPr>
            <a:r>
              <a:rPr lang="es-ES" sz="4000" b="1" dirty="0"/>
              <a:t>P</a:t>
            </a:r>
            <a:r>
              <a:rPr lang="es-ES" sz="4000" b="1" dirty="0" smtClean="0"/>
              <a:t>roducción </a:t>
            </a:r>
            <a:r>
              <a:rPr lang="es-ES" sz="4000" b="1" dirty="0"/>
              <a:t>de energía por conversión </a:t>
            </a:r>
            <a:r>
              <a:rPr lang="es-ES" sz="4000" b="1" dirty="0" smtClean="0"/>
              <a:t>a dióxido </a:t>
            </a:r>
            <a:r>
              <a:rPr lang="es-ES" sz="4000" b="1" dirty="0"/>
              <a:t>de carbono y </a:t>
            </a:r>
            <a:r>
              <a:rPr lang="es-ES" sz="4000" b="1" dirty="0" smtClean="0"/>
              <a:t>agua. </a:t>
            </a:r>
          </a:p>
          <a:p>
            <a:pPr algn="just"/>
            <a:r>
              <a:rPr lang="es-ES" sz="4000" b="1" dirty="0" smtClean="0"/>
              <a:t>Almacenamiento como glucógeno </a:t>
            </a:r>
            <a:r>
              <a:rPr lang="es-ES" sz="4000" b="1" dirty="0"/>
              <a:t>en el hígado </a:t>
            </a:r>
            <a:r>
              <a:rPr lang="es-ES" sz="4000" b="1" dirty="0" smtClean="0"/>
              <a:t>y en </a:t>
            </a:r>
            <a:r>
              <a:rPr lang="es-ES" sz="4000" b="1" dirty="0"/>
              <a:t>el tejido </a:t>
            </a:r>
            <a:r>
              <a:rPr lang="es-ES" sz="4000" b="1" dirty="0" smtClean="0"/>
              <a:t>muscular. </a:t>
            </a:r>
          </a:p>
          <a:p>
            <a:pPr algn="just"/>
            <a:endParaRPr lang="es-ES" sz="40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6021" t="2283" r="75095" b="80116"/>
          <a:stretch/>
        </p:blipFill>
        <p:spPr bwMode="auto">
          <a:xfrm>
            <a:off x="588935" y="1066208"/>
            <a:ext cx="3852619" cy="322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624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0070C0"/>
                </a:solidFill>
              </a:rPr>
              <a:t>DETERMINACIÓN DE LA GLUCOSA EN </a:t>
            </a:r>
            <a:r>
              <a:rPr lang="es-ES" b="1" dirty="0" smtClean="0">
                <a:solidFill>
                  <a:srgbClr val="0070C0"/>
                </a:solidFill>
              </a:rPr>
              <a:t>SANGRE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4000" b="1" dirty="0" smtClean="0"/>
              <a:t>La medición de glucosa en sangre es usada en el diagnóstico y tratamiento de los trastornos del metabolismo de los carbohidratos incluyendo la Diabetes Mellitus.</a:t>
            </a:r>
            <a:endParaRPr lang="es-ES" sz="40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40" y="173414"/>
            <a:ext cx="11679042" cy="633571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619932" y="4169044"/>
            <a:ext cx="3378631" cy="1992420"/>
          </a:xfrm>
          <a:prstGeom prst="rect">
            <a:avLst/>
          </a:prstGeom>
          <a:solidFill>
            <a:srgbClr val="070068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8307092" y="4169044"/>
            <a:ext cx="3046708" cy="1992420"/>
          </a:xfrm>
          <a:prstGeom prst="rect">
            <a:avLst/>
          </a:prstGeom>
          <a:solidFill>
            <a:srgbClr val="070068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416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818235"/>
            <a:ext cx="7081434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sz="4000" b="1" dirty="0" smtClean="0"/>
              <a:t>¿Por qué es importante que el organismo mantenga los niveles de glucemia dentro del rango normal? </a:t>
            </a:r>
          </a:p>
          <a:p>
            <a:pPr marL="0" indent="0" algn="just">
              <a:buNone/>
            </a:pPr>
            <a:endParaRPr lang="es-ES" sz="4000" b="1" dirty="0" smtClean="0"/>
          </a:p>
          <a:p>
            <a:pPr algn="just"/>
            <a:r>
              <a:rPr lang="es-ES" sz="4000" b="1" dirty="0" smtClean="0"/>
              <a:t>¿Por qué es posible que esto ocurra aún cuando estamos sin comer durante varias horas?</a:t>
            </a:r>
            <a:endParaRPr lang="es-ES" sz="4000" b="1" dirty="0"/>
          </a:p>
        </p:txBody>
      </p:sp>
      <p:pic>
        <p:nvPicPr>
          <p:cNvPr id="5" name="Picture 5" descr="ist2_1457667-confusion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21718" y="688926"/>
            <a:ext cx="2664296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811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1500159"/>
            <a:ext cx="10515600" cy="4854145"/>
          </a:xfrm>
        </p:spPr>
        <p:txBody>
          <a:bodyPr>
            <a:noAutofit/>
          </a:bodyPr>
          <a:lstStyle/>
          <a:p>
            <a:pPr marL="457200" indent="-457200" algn="just">
              <a:buAutoNum type="arabicPeriod"/>
            </a:pPr>
            <a:r>
              <a:rPr lang="es-ES" sz="3600" b="1" dirty="0" smtClean="0">
                <a:cs typeface="Mongolian Baiti" pitchFamily="66" charset="0"/>
              </a:rPr>
              <a:t>Determinación </a:t>
            </a:r>
            <a:r>
              <a:rPr lang="es-ES" sz="3600" b="1" dirty="0">
                <a:cs typeface="Mongolian Baiti" pitchFamily="66" charset="0"/>
              </a:rPr>
              <a:t>de la concentración de glucosa en sangre capilar total mediante el método de la glucosa oxidasa.</a:t>
            </a:r>
          </a:p>
          <a:p>
            <a:pPr marL="457200" indent="-457200" algn="just">
              <a:buAutoNum type="arabicPeriod"/>
            </a:pPr>
            <a:r>
              <a:rPr lang="es-ES" sz="3600" b="1" dirty="0" smtClean="0">
                <a:cs typeface="Mongolian Baiti" pitchFamily="66" charset="0"/>
              </a:rPr>
              <a:t>Interpretación </a:t>
            </a:r>
            <a:r>
              <a:rPr lang="es-ES" sz="3600" b="1" dirty="0">
                <a:cs typeface="Mongolian Baiti" pitchFamily="66" charset="0"/>
              </a:rPr>
              <a:t>de los resultados de la determinación de la concentración de glucosa en sangre. </a:t>
            </a:r>
          </a:p>
          <a:p>
            <a:pPr marL="457200" indent="-457200" algn="just">
              <a:buAutoNum type="arabicPeriod"/>
            </a:pPr>
            <a:r>
              <a:rPr lang="es-ES" sz="3600" b="1" dirty="0" smtClean="0">
                <a:cs typeface="Mongolian Baiti" pitchFamily="66" charset="0"/>
              </a:rPr>
              <a:t>Importancia </a:t>
            </a:r>
            <a:r>
              <a:rPr lang="es-ES" sz="3600" b="1" dirty="0">
                <a:cs typeface="Mongolian Baiti" pitchFamily="66" charset="0"/>
              </a:rPr>
              <a:t>clínica de la </a:t>
            </a:r>
            <a:r>
              <a:rPr lang="es-ES" sz="3600" b="1" dirty="0" smtClean="0">
                <a:cs typeface="Mongolian Baiti" pitchFamily="66" charset="0"/>
              </a:rPr>
              <a:t>determinación y regulación de </a:t>
            </a:r>
            <a:r>
              <a:rPr lang="es-ES" sz="3600" b="1" dirty="0">
                <a:cs typeface="Mongolian Baiti" pitchFamily="66" charset="0"/>
              </a:rPr>
              <a:t>la concentración de la glucosa en sangre.</a:t>
            </a: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4000" b="1" dirty="0">
                <a:solidFill>
                  <a:srgbClr val="0070C0"/>
                </a:solidFill>
                <a:cs typeface="Mongolian Baiti" pitchFamily="66" charset="0"/>
              </a:rPr>
              <a:t>SUMARIO</a:t>
            </a:r>
          </a:p>
        </p:txBody>
      </p:sp>
    </p:spTree>
    <p:extLst>
      <p:ext uri="{BB962C8B-B14F-4D97-AF65-F5344CB8AC3E}">
        <p14:creationId xmlns:p14="http://schemas.microsoft.com/office/powerpoint/2010/main" val="32645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1134121"/>
            <a:ext cx="10925014" cy="4925715"/>
          </a:xfrm>
        </p:spPr>
        <p:txBody>
          <a:bodyPr>
            <a:noAutofit/>
          </a:bodyPr>
          <a:lstStyle/>
          <a:p>
            <a:pPr marL="457200" indent="-457200" algn="just">
              <a:buAutoNum type="arabicPeriod"/>
            </a:pPr>
            <a:r>
              <a:rPr lang="es-ES" sz="3600" b="1" dirty="0">
                <a:cs typeface="Mongolian Baiti" pitchFamily="66" charset="0"/>
              </a:rPr>
              <a:t>DETERMINAR</a:t>
            </a:r>
            <a:r>
              <a:rPr lang="es-ES" sz="3600" dirty="0">
                <a:cs typeface="Mongolian Baiti" pitchFamily="66" charset="0"/>
              </a:rPr>
              <a:t> la concentración de glucosa en sangre capilar total en individuos aparentemente sanos.</a:t>
            </a:r>
          </a:p>
          <a:p>
            <a:pPr marL="457200" indent="-457200" algn="just">
              <a:buFont typeface="Arial" pitchFamily="34" charset="0"/>
              <a:buAutoNum type="arabicPeriod"/>
            </a:pPr>
            <a:r>
              <a:rPr lang="es-ES" sz="3600" b="1" dirty="0">
                <a:cs typeface="Mongolian Baiti" pitchFamily="66" charset="0"/>
              </a:rPr>
              <a:t>INTERPRETAR</a:t>
            </a:r>
            <a:r>
              <a:rPr lang="es-ES" sz="3600" dirty="0">
                <a:cs typeface="Mongolian Baiti" pitchFamily="66" charset="0"/>
              </a:rPr>
              <a:t> los resultados de la determinación de la concentración de glucosa en sangre capilar total en individuos aparentemente sanos. </a:t>
            </a:r>
          </a:p>
          <a:p>
            <a:pPr marL="457200" indent="-457200" algn="just">
              <a:buAutoNum type="arabicPeriod"/>
            </a:pPr>
            <a:r>
              <a:rPr lang="es-ES" sz="3600" b="1" dirty="0">
                <a:cs typeface="Mongolian Baiti" pitchFamily="66" charset="0"/>
              </a:rPr>
              <a:t>PREDECIR</a:t>
            </a:r>
            <a:r>
              <a:rPr lang="es-ES" sz="3600" dirty="0">
                <a:cs typeface="Mongolian Baiti" pitchFamily="66" charset="0"/>
              </a:rPr>
              <a:t> la concentración de la glucosa en sangre en el individuo bajo determinadas condiciones metabólicas. </a:t>
            </a:r>
          </a:p>
          <a:p>
            <a:pPr marL="457200" indent="-457200" algn="just">
              <a:buFont typeface="Arial" pitchFamily="34" charset="0"/>
              <a:buAutoNum type="arabicPeriod"/>
            </a:pPr>
            <a:r>
              <a:rPr lang="es-ES" sz="3600" b="1" dirty="0">
                <a:cs typeface="Mongolian Baiti" pitchFamily="66" charset="0"/>
              </a:rPr>
              <a:t>EXPLICAR</a:t>
            </a:r>
            <a:r>
              <a:rPr lang="es-ES" sz="3600" dirty="0">
                <a:cs typeface="Mongolian Baiti" pitchFamily="66" charset="0"/>
              </a:rPr>
              <a:t> la importancia clínica de la </a:t>
            </a:r>
            <a:r>
              <a:rPr lang="es-ES" sz="3600" dirty="0" smtClean="0">
                <a:cs typeface="Mongolian Baiti" pitchFamily="66" charset="0"/>
              </a:rPr>
              <a:t>determinación y regulación </a:t>
            </a:r>
            <a:r>
              <a:rPr lang="es-ES" sz="3600" dirty="0">
                <a:cs typeface="Mongolian Baiti" pitchFamily="66" charset="0"/>
              </a:rPr>
              <a:t>de la concentración de la glucosa en sangre</a:t>
            </a:r>
            <a:r>
              <a:rPr lang="es-ES" sz="3600" dirty="0" smtClean="0">
                <a:cs typeface="Mongolian Baiti" pitchFamily="66" charset="0"/>
              </a:rPr>
              <a:t>.</a:t>
            </a:r>
            <a:endParaRPr lang="es-ES" sz="3600" dirty="0">
              <a:cs typeface="Mongolian Baiti" pitchFamily="66" charset="0"/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s-ES" sz="4000" b="1" dirty="0">
                <a:solidFill>
                  <a:srgbClr val="0070C0"/>
                </a:solidFill>
                <a:cs typeface="Mongolian Baiti" pitchFamily="66" charset="0"/>
              </a:rPr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157172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856" y="1573547"/>
            <a:ext cx="9749432" cy="4525963"/>
          </a:xfrm>
        </p:spPr>
        <p:txBody>
          <a:bodyPr>
            <a:noAutofit/>
          </a:bodyPr>
          <a:lstStyle/>
          <a:p>
            <a:pPr marL="457200" indent="-457200" algn="just">
              <a:buFont typeface="Arial" pitchFamily="34" charset="0"/>
              <a:buAutoNum type="arabicPeriod"/>
            </a:pPr>
            <a:r>
              <a:rPr lang="es-ES" sz="3200" dirty="0">
                <a:cs typeface="Mongolian Baiti" pitchFamily="66" charset="0"/>
              </a:rPr>
              <a:t>Instructivo (Manual de utilización del glucómetro SUMASENSOR SXT).</a:t>
            </a:r>
          </a:p>
          <a:p>
            <a:pPr marL="457200" indent="-457200" algn="just">
              <a:buFont typeface="Arial" pitchFamily="34" charset="0"/>
              <a:buAutoNum type="arabicPeriod"/>
            </a:pPr>
            <a:r>
              <a:rPr lang="es-ES" sz="3200" dirty="0">
                <a:cs typeface="Mongolian Baiti" pitchFamily="66" charset="0"/>
              </a:rPr>
              <a:t>Guía de la clase práctica  demostrativa para estudiantes.  </a:t>
            </a:r>
          </a:p>
          <a:p>
            <a:pPr marL="457200" indent="-457200" algn="just">
              <a:buFont typeface="Arial" pitchFamily="34" charset="0"/>
              <a:buAutoNum type="arabicPeriod"/>
            </a:pPr>
            <a:r>
              <a:rPr lang="es-ES" sz="3200" dirty="0">
                <a:cs typeface="Mongolian Baiti" pitchFamily="66" charset="0"/>
              </a:rPr>
              <a:t>Laboratorio Clínico. Suardíaz J., Cruz C. y Colina A. Cap. 11. págs. 100-104. </a:t>
            </a:r>
            <a:endParaRPr lang="es-ES" sz="3200" dirty="0" smtClean="0">
              <a:cs typeface="Mongolian Baiti" pitchFamily="66" charset="0"/>
            </a:endParaRPr>
          </a:p>
          <a:p>
            <a:pPr marL="457200" indent="-457200" algn="just">
              <a:buFont typeface="Arial" pitchFamily="34" charset="0"/>
              <a:buAutoNum type="arabicPeriod"/>
            </a:pPr>
            <a:r>
              <a:rPr lang="es-ES" sz="3200" dirty="0" smtClean="0">
                <a:cs typeface="Mongolian Baiti" pitchFamily="66" charset="0"/>
              </a:rPr>
              <a:t>Bioquímica </a:t>
            </a:r>
            <a:r>
              <a:rPr lang="es-ES" sz="3200" dirty="0">
                <a:cs typeface="Mongolian Baiti" pitchFamily="66" charset="0"/>
              </a:rPr>
              <a:t>Médica. Cardellá L., Hernández R. Tomo III. Capítulos 42, 43 y 44.</a:t>
            </a:r>
          </a:p>
          <a:p>
            <a:pPr marL="457200" indent="-457200" algn="just">
              <a:buFont typeface="Arial" pitchFamily="34" charset="0"/>
              <a:buAutoNum type="arabicPeriod"/>
            </a:pPr>
            <a:endParaRPr lang="es-ES" sz="3200" dirty="0">
              <a:cs typeface="Mongolian Baiti" pitchFamily="66" charset="0"/>
            </a:endParaRPr>
          </a:p>
          <a:p>
            <a:pPr marL="457200" indent="-457200" algn="just">
              <a:buFont typeface="Arial" pitchFamily="34" charset="0"/>
              <a:buAutoNum type="arabicPeriod"/>
            </a:pPr>
            <a:endParaRPr lang="es-ES" sz="3200" dirty="0">
              <a:cs typeface="Mongolian Baiti" pitchFamily="66" charset="0"/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331856" y="673093"/>
            <a:ext cx="8707464" cy="654032"/>
          </a:xfrm>
        </p:spPr>
        <p:txBody>
          <a:bodyPr>
            <a:normAutofit/>
          </a:bodyPr>
          <a:lstStyle/>
          <a:p>
            <a:pPr algn="l"/>
            <a:r>
              <a:rPr lang="es-ES" sz="4000" b="1" dirty="0">
                <a:solidFill>
                  <a:srgbClr val="0070C0"/>
                </a:solidFill>
                <a:cs typeface="Mongolian Baiti" pitchFamily="66" charset="0"/>
              </a:rPr>
              <a:t>BIBLIOGRAFÍA</a:t>
            </a:r>
          </a:p>
        </p:txBody>
      </p:sp>
    </p:spTree>
    <p:extLst>
      <p:ext uri="{BB962C8B-B14F-4D97-AF65-F5344CB8AC3E}">
        <p14:creationId xmlns:p14="http://schemas.microsoft.com/office/powerpoint/2010/main" val="266829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3052" y="776392"/>
            <a:ext cx="11002505" cy="936733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0070C0"/>
                </a:solidFill>
              </a:rPr>
              <a:t>MÉTODOS PARA LA </a:t>
            </a:r>
            <a:r>
              <a:rPr lang="es-ES" b="1" dirty="0" smtClean="0">
                <a:solidFill>
                  <a:srgbClr val="0070C0"/>
                </a:solidFill>
              </a:rPr>
              <a:t>DETERMINACIÓN DE LA GLUCOSA </a:t>
            </a:r>
            <a:r>
              <a:rPr lang="es-ES" b="1" dirty="0">
                <a:solidFill>
                  <a:srgbClr val="0070C0"/>
                </a:solidFill>
              </a:rPr>
              <a:t>EN </a:t>
            </a:r>
            <a:r>
              <a:rPr lang="es-ES" b="1" dirty="0" smtClean="0">
                <a:solidFill>
                  <a:srgbClr val="0070C0"/>
                </a:solidFill>
              </a:rPr>
              <a:t>SANGRE</a:t>
            </a:r>
            <a:r>
              <a:rPr lang="es-ES" b="1" dirty="0">
                <a:solidFill>
                  <a:srgbClr val="0070C0"/>
                </a:solidFill>
              </a:rPr>
              <a:t/>
            </a:r>
            <a:br>
              <a:rPr lang="es-ES" b="1" dirty="0">
                <a:solidFill>
                  <a:srgbClr val="0070C0"/>
                </a:solidFill>
              </a:rPr>
            </a:br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9711" y="1713125"/>
            <a:ext cx="4989163" cy="4296206"/>
          </a:xfrm>
        </p:spPr>
        <p:txBody>
          <a:bodyPr>
            <a:normAutofit/>
          </a:bodyPr>
          <a:lstStyle/>
          <a:p>
            <a:pPr algn="just"/>
            <a:r>
              <a:rPr lang="es-ES" sz="3200" b="1" dirty="0">
                <a:solidFill>
                  <a:srgbClr val="C00000"/>
                </a:solidFill>
              </a:rPr>
              <a:t>MÉTODOS </a:t>
            </a:r>
            <a:r>
              <a:rPr lang="es-ES" sz="3200" b="1" dirty="0" smtClean="0">
                <a:solidFill>
                  <a:srgbClr val="C00000"/>
                </a:solidFill>
              </a:rPr>
              <a:t>REDUCTORES</a:t>
            </a:r>
          </a:p>
          <a:p>
            <a:pPr marL="0" indent="0" algn="just">
              <a:buNone/>
            </a:pPr>
            <a:r>
              <a:rPr lang="es-ES" sz="3200" dirty="0" smtClean="0"/>
              <a:t>Se basan </a:t>
            </a:r>
            <a:r>
              <a:rPr lang="es-ES" sz="3200" dirty="0"/>
              <a:t>en </a:t>
            </a:r>
            <a:r>
              <a:rPr lang="es-ES" sz="3200" dirty="0" smtClean="0"/>
              <a:t>el poder reductor  de la glucosa frente </a:t>
            </a:r>
            <a:r>
              <a:rPr lang="es-ES" sz="3200" dirty="0"/>
              <a:t>a </a:t>
            </a:r>
            <a:r>
              <a:rPr lang="es-ES" sz="3200" dirty="0" smtClean="0"/>
              <a:t>metales como </a:t>
            </a:r>
            <a:r>
              <a:rPr lang="es-ES" sz="3200" dirty="0"/>
              <a:t>el cobre, que </a:t>
            </a:r>
            <a:r>
              <a:rPr lang="es-ES" sz="3200" dirty="0" smtClean="0"/>
              <a:t>cedían electrones </a:t>
            </a:r>
            <a:r>
              <a:rPr lang="es-ES" sz="3200" dirty="0"/>
              <a:t>con facilidad, y se convertían a otro ion </a:t>
            </a:r>
            <a:r>
              <a:rPr lang="es-ES" sz="3200" dirty="0" smtClean="0"/>
              <a:t>metálico </a:t>
            </a:r>
            <a:r>
              <a:rPr lang="es-ES" sz="3200" dirty="0"/>
              <a:t>de color diferente. </a:t>
            </a:r>
          </a:p>
          <a:p>
            <a:pPr algn="just"/>
            <a:endParaRPr lang="es-ES" sz="3200" dirty="0"/>
          </a:p>
        </p:txBody>
      </p:sp>
      <p:sp>
        <p:nvSpPr>
          <p:cNvPr id="4" name="CuadroTexto 3"/>
          <p:cNvSpPr txBox="1"/>
          <p:nvPr/>
        </p:nvSpPr>
        <p:spPr>
          <a:xfrm>
            <a:off x="6354305" y="1690688"/>
            <a:ext cx="519193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3200" b="1" dirty="0" smtClean="0">
                <a:solidFill>
                  <a:srgbClr val="C00000"/>
                </a:solidFill>
              </a:rPr>
              <a:t>MÉTODOS ENZIMÁTICOS</a:t>
            </a:r>
          </a:p>
          <a:p>
            <a:pPr algn="just"/>
            <a:r>
              <a:rPr lang="es-ES" sz="3200" dirty="0" smtClean="0"/>
              <a:t>Métodos </a:t>
            </a:r>
            <a:r>
              <a:rPr lang="es-ES" sz="3200" dirty="0"/>
              <a:t>modernos </a:t>
            </a:r>
            <a:r>
              <a:rPr lang="es-ES" sz="3200" dirty="0" smtClean="0"/>
              <a:t>que varían en </a:t>
            </a:r>
            <a:r>
              <a:rPr lang="es-ES" sz="3200" dirty="0"/>
              <a:t>cuanto a las enzimas </a:t>
            </a:r>
            <a:r>
              <a:rPr lang="es-ES" sz="3200" dirty="0" smtClean="0"/>
              <a:t>utilizadas que pueden </a:t>
            </a:r>
            <a:r>
              <a:rPr lang="es-ES" sz="3200" dirty="0"/>
              <a:t>ser: </a:t>
            </a:r>
            <a:r>
              <a:rPr lang="es-ES" sz="3200" dirty="0" err="1"/>
              <a:t>hexoquinasa</a:t>
            </a:r>
            <a:r>
              <a:rPr lang="es-ES" sz="3200" dirty="0"/>
              <a:t>, </a:t>
            </a:r>
            <a:r>
              <a:rPr lang="es-ES" sz="4000" b="1" dirty="0" smtClean="0">
                <a:solidFill>
                  <a:srgbClr val="C00000"/>
                </a:solidFill>
              </a:rPr>
              <a:t>GLUCOSA-OXIDASA</a:t>
            </a:r>
            <a:r>
              <a:rPr lang="es-ES" sz="4000" dirty="0" smtClean="0"/>
              <a:t>.</a:t>
            </a:r>
            <a:r>
              <a:rPr lang="es-ES" sz="3200" dirty="0" smtClean="0"/>
              <a:t> </a:t>
            </a:r>
          </a:p>
          <a:p>
            <a:pPr algn="just"/>
            <a:r>
              <a:rPr lang="es-ES" sz="3200" dirty="0" smtClean="0"/>
              <a:t>Son muy específicos</a:t>
            </a:r>
            <a:r>
              <a:rPr lang="es-ES" sz="3200" dirty="0"/>
              <a:t>, pues </a:t>
            </a:r>
            <a:r>
              <a:rPr lang="es-ES" sz="3200" dirty="0" smtClean="0"/>
              <a:t>las enzimas </a:t>
            </a:r>
            <a:r>
              <a:rPr lang="es-ES" sz="3200" dirty="0"/>
              <a:t>que se </a:t>
            </a:r>
            <a:r>
              <a:rPr lang="es-ES" sz="3200" dirty="0" smtClean="0"/>
              <a:t>utilizan tienen especificidad </a:t>
            </a:r>
            <a:r>
              <a:rPr lang="es-ES" sz="3200" dirty="0"/>
              <a:t>de sustrato. </a:t>
            </a:r>
          </a:p>
        </p:txBody>
      </p:sp>
    </p:spTree>
    <p:extLst>
      <p:ext uri="{BB962C8B-B14F-4D97-AF65-F5344CB8AC3E}">
        <p14:creationId xmlns:p14="http://schemas.microsoft.com/office/powerpoint/2010/main" val="151614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1198</Words>
  <Application>Microsoft Office PowerPoint</Application>
  <PresentationFormat>Panorámica</PresentationFormat>
  <Paragraphs>125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Mongolian Baiti</vt:lpstr>
      <vt:lpstr>Times New Roman</vt:lpstr>
      <vt:lpstr>Tema de Office</vt:lpstr>
      <vt:lpstr>Metabolismo y Nutrición Tema III Metabolismo de los Glúcidos Práctica de laboratorio 1:  Determinación de la concentración de glucosa en sangre.</vt:lpstr>
      <vt:lpstr>INTRODUCCIÓN</vt:lpstr>
      <vt:lpstr>Presentación de PowerPoint</vt:lpstr>
      <vt:lpstr>DETERMINACIÓN DE LA GLUCOSA EN SANGRE</vt:lpstr>
      <vt:lpstr>Presentación de PowerPoint</vt:lpstr>
      <vt:lpstr>SUMARIO</vt:lpstr>
      <vt:lpstr>OBJETIVOS</vt:lpstr>
      <vt:lpstr>BIBLIOGRAFÍA</vt:lpstr>
      <vt:lpstr>MÉTODOS PARA LA DETERMINACIÓN DE LA GLUCOSA EN SANGRE </vt:lpstr>
      <vt:lpstr>Presentación de PowerPoint</vt:lpstr>
      <vt:lpstr>PRINCIPIO DEL MÉTODO DE LA GLUCOSA OXIDASA</vt:lpstr>
      <vt:lpstr>Presentación de PowerPoint</vt:lpstr>
      <vt:lpstr>Procedimiento de la prueba</vt:lpstr>
      <vt:lpstr>EJERCICIOS </vt:lpstr>
      <vt:lpstr>EJERCICIOS</vt:lpstr>
      <vt:lpstr>MOTIVACIÓN</vt:lpstr>
      <vt:lpstr>IMPORTANCIA DE MANTENER LA GLUCEMIA</vt:lpstr>
      <vt:lpstr>MOTIVACIÓN</vt:lpstr>
      <vt:lpstr>PAPEL DEL METABOLISMO DE LOS GLÚCIDOS EN LA REGULACIÓN DE LA GLUCEMIA.  </vt:lpstr>
      <vt:lpstr>DETERMINACIÓN DE LA GLUCOSA EN SANGRE</vt:lpstr>
      <vt:lpstr>Presentación de PowerPoint</vt:lpstr>
      <vt:lpstr>CONCLUSIONES</vt:lpstr>
      <vt:lpstr>CONCLUSIONES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Metabolismo y Nutrición Tema III Metabolismo de los Glúcidos Práctica de laboratorio 1:  Determinación de la concentración de glucosa en sangre.</dc:title>
  <dc:creator>Gleymis</dc:creator>
  <cp:lastModifiedBy>Gleymis</cp:lastModifiedBy>
  <cp:revision>74</cp:revision>
  <dcterms:created xsi:type="dcterms:W3CDTF">2017-03-08T01:26:42Z</dcterms:created>
  <dcterms:modified xsi:type="dcterms:W3CDTF">2008-01-06T04:04:12Z</dcterms:modified>
</cp:coreProperties>
</file>