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61" r:id="rId15"/>
    <p:sldId id="272" r:id="rId16"/>
    <p:sldId id="277" r:id="rId17"/>
    <p:sldId id="278" r:id="rId18"/>
    <p:sldId id="273" r:id="rId19"/>
    <p:sldId id="279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4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5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0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1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0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8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7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5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0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B215-F620-4E5F-A646-B5B07F263C5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AAF3-A11D-4D55-8B4A-8961860CFF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1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818791" y="1435292"/>
            <a:ext cx="7552880" cy="3827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 DE GRADO CIENTIFICO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697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TRIBUNALES DE GRADO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6" y="1658755"/>
            <a:ext cx="77109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Tribunales de tesis</a:t>
            </a: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constituidos para la evaluación del grado de doctor en ciencias o de una tesis particular en opción al grado de doctor en determinada área del conocimiento; 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Tribunales permanentes</a:t>
            </a: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establecidos para la evaluación de las tesis que se defiendan en una o varias áreas del conocimiento determinadas según su competencia. </a:t>
            </a:r>
          </a:p>
        </p:txBody>
      </p:sp>
    </p:spTree>
    <p:extLst>
      <p:ext uri="{BB962C8B-B14F-4D97-AF65-F5344CB8AC3E}">
        <p14:creationId xmlns:p14="http://schemas.microsoft.com/office/powerpoint/2010/main" val="142592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OBTENCION DE GRADO CIENTIFICO</a:t>
            </a:r>
          </a:p>
          <a:p>
            <a:pPr algn="ctr">
              <a:lnSpc>
                <a:spcPct val="107000"/>
              </a:lnSpc>
            </a:pPr>
            <a:r>
              <a:rPr lang="es-ES" b="1" spc="-5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Articulo 17</a:t>
            </a:r>
            <a:endParaRPr lang="en-US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6" y="1385800"/>
            <a:ext cx="77109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Solicitante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 graduado de nivel superior que documente el cumplimiento de los requisitos establecidos para la matrícula en un programa de doctorado 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(está presentando el tema)</a:t>
            </a:r>
          </a:p>
          <a:p>
            <a:pPr lvl="0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Doctorando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solicitante cumple los requisitos:</a:t>
            </a:r>
          </a:p>
          <a:p>
            <a:pPr lvl="0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tener un </a:t>
            </a:r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tema de doctorado aceptado en una de las</a:t>
            </a:r>
          </a:p>
          <a:p>
            <a:pPr lvl="0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líneas de investigación del programa de doctorado </a:t>
            </a:r>
          </a:p>
          <a:p>
            <a:pPr lvl="0"/>
            <a:endParaRPr lang="es-E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haya sido </a:t>
            </a:r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aprobado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por la institución autorizada</a:t>
            </a:r>
          </a:p>
          <a:p>
            <a:pPr lvl="0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formalizar </a:t>
            </a:r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su matrícula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 este; </a:t>
            </a:r>
            <a:endParaRPr kumimoji="0" lang="es-E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882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OBTENCION DE GRADO CIENTIFICO</a:t>
            </a:r>
          </a:p>
          <a:p>
            <a:pPr algn="ctr">
              <a:lnSpc>
                <a:spcPct val="107000"/>
              </a:lnSpc>
            </a:pPr>
            <a:r>
              <a:rPr lang="es-ES" b="1" spc="-5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Articulo 17</a:t>
            </a:r>
            <a:endParaRPr lang="en-US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6" y="1385800"/>
            <a:ext cx="77109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Optante: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doctor en determinada área del conocimiento aprobado para optar por el grado de doctor en ciencias.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condición de optante es concedida por la Comisión a propuesta de las comisiones de grados científicos de las instituciones autorizadas para la formación de doctores; </a:t>
            </a:r>
          </a:p>
          <a:p>
            <a:pPr lvl="0"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Tutor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 la persona directamente responsabilizada con la formación científica del doctorando y con el desarrollo de su trabajo de tesis;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03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OBTENCION DE GRADO CIENTIFICO</a:t>
            </a:r>
          </a:p>
          <a:p>
            <a:pPr algn="ctr">
              <a:lnSpc>
                <a:spcPct val="107000"/>
              </a:lnSpc>
            </a:pPr>
            <a:r>
              <a:rPr lang="es-ES" b="1" spc="-5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Articulo 17</a:t>
            </a:r>
            <a:endParaRPr lang="en-US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6" y="1385800"/>
            <a:ext cx="77109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Cotutor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 persona que, de conjunto con el tutor, puede compartir la formación científica del doctorando y también lo guía en el desarrollo de su trabajo de tesis; 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Oponente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 persona con grado científico responsabilizada con la realización de un </a:t>
            </a:r>
            <a:r>
              <a:rPr lang="es-E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juicio crítico profundo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acerca de la tesis presentada a </a:t>
            </a:r>
            <a:r>
              <a:rPr lang="es-E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defensa o </a:t>
            </a:r>
            <a:r>
              <a:rPr lang="es-ES" sz="24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predefensa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 evaluación de la correspondencia de esta con los requisitos exigidos para la obtención del grado científico que se defiende.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21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600504"/>
            <a:ext cx="7552880" cy="537721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 de Ciencias Médicas de La Habana</a:t>
            </a: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3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GRADO CIENTIFICO</a:t>
            </a: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0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08732" y="2060813"/>
            <a:ext cx="7552880" cy="4335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OFICINA DE GRADO CIENTIFICO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Recibe los temas doctorales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Registra los datos del solicitante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Entrega la documentación a la Comisión de Grado</a:t>
            </a:r>
          </a:p>
          <a:p>
            <a:pPr lvl="0">
              <a:lnSpc>
                <a:spcPct val="107000"/>
              </a:lnSpc>
            </a:pPr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COMISIÓN DE GRADO CIENTIFICO: 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Aprueba el tema doctoral 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Entrega el tema al Comité Doctoral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/>
            <a:r>
              <a:rPr lang="es-ES" sz="2400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Colabora: La Oficina de Grado Científico</a:t>
            </a:r>
          </a:p>
        </p:txBody>
      </p:sp>
    </p:spTree>
    <p:extLst>
      <p:ext uri="{BB962C8B-B14F-4D97-AF65-F5344CB8AC3E}">
        <p14:creationId xmlns:p14="http://schemas.microsoft.com/office/powerpoint/2010/main" val="93969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08732" y="1951630"/>
            <a:ext cx="75528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s-E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COMITÉ DOCTORAL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Asigna al doctorando a una línea de investigación del programa,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asignación a un grupo de investigación y proyecto relacionado con el tema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 el plan de trabajo individual, su control personalizado y flexible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Evalúa las actividades del doctorando para la obtención de los créditos correspondientes.</a:t>
            </a:r>
          </a:p>
          <a:p>
            <a:pPr marL="342900" lvl="0" indent="-342900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Selecciona el lugar y remite para la predefensa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14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08732" y="2129264"/>
            <a:ext cx="7552880" cy="302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s-E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COMISIÓN DE GRADO CIENTIFICO: 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Recibe los documentos de </a:t>
            </a:r>
            <a:r>
              <a:rPr lang="es-E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predefensa</a:t>
            </a:r>
            <a:endParaRPr lang="es-E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Entrega los documentos al Tribunal Permanente para defensa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/>
            <a:r>
              <a:rPr lang="es-ES" sz="2400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Colabora: La Oficina de Grado Científico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88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04267" y="1951630"/>
            <a:ext cx="7907722" cy="3176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nivel de tribunal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defensa</a:t>
            </a: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Entrega la documentación a la oficina de Grado Científico</a:t>
            </a:r>
          </a:p>
          <a:p>
            <a:pPr marL="285750" lvl="0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OFICINA DE GRADO CIENTIFICO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Revisa completamiento del expediente, con documentos defensa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46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08732" y="1746913"/>
            <a:ext cx="7552880" cy="4971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2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REUNION MENSUAL</a:t>
            </a:r>
          </a:p>
          <a:p>
            <a:pPr lvl="0" algn="ctr">
              <a:lnSpc>
                <a:spcPct val="107000"/>
              </a:lnSpc>
            </a:pPr>
            <a:endParaRPr lang="es-ES" sz="2400" b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COMISIÓN DE GRADO CIENTIFICO 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COMITÉ DOCTORAL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OFICINA DE GRADO CIENTIFICO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Otorga la condición de Doctor en Ciencias de determinada área del conocimiento según la documentación presentada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Completa resumen de expediente para envío a CNGC</a:t>
            </a: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Prepara la propuesta de comisión de evaluación de las quejas   presentadas al Rector</a:t>
            </a:r>
            <a:endParaRPr lang="es-ES" sz="2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1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0368" y="1938205"/>
            <a:ext cx="7552880" cy="3135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E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de la institución autorizada existen:</a:t>
            </a:r>
          </a:p>
          <a:p>
            <a:pPr>
              <a:lnSpc>
                <a:spcPct val="107000"/>
              </a:lnSpc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Comisión de Grados Científicos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Comité de doctorado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estructura administrativa de Grado Científico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690368" y="402727"/>
            <a:ext cx="7552880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CONSIDERACIONES ESTRUCTURALES DE LA INSTITUCION AUTORIZADA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7942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908732" y="395788"/>
            <a:ext cx="7552880" cy="1119114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accent1">
                  <a:lumMod val="45000"/>
                  <a:lumOff val="55000"/>
                </a:schemeClr>
              </a:gs>
              <a:gs pos="80000">
                <a:schemeClr val="bg1">
                  <a:lumMod val="6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0" algn="ctr">
              <a:lnSpc>
                <a:spcPct val="107000"/>
              </a:lnSpc>
            </a:pPr>
            <a:r>
              <a:rPr lang="es-ES" sz="28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PARA EL OTORGAMIENTO DEL GRADO </a:t>
            </a:r>
            <a:endParaRPr lang="en-US" sz="28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08732" y="1733866"/>
            <a:ext cx="7907722" cy="4728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SECRETARIA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Registra otorgamiento del grado en libro y BD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Elaboración de título de doctorado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/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OFICINA DE GRADO CIENTIFICO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Entrega al Rector para la firma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Envío a CNGC de título para refrendar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Archivo de expediente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PROCESO ES AUDITABLE</a:t>
            </a:r>
            <a:endParaRPr lang="es-E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es-ES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1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908732" y="835686"/>
            <a:ext cx="7552880" cy="3827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US" sz="2400" dirty="0"/>
          </a:p>
        </p:txBody>
      </p:sp>
      <p:sp>
        <p:nvSpPr>
          <p:cNvPr id="3" name="Rectángulo 2"/>
          <p:cNvSpPr/>
          <p:nvPr/>
        </p:nvSpPr>
        <p:spPr>
          <a:xfrm>
            <a:off x="627798" y="1318329"/>
            <a:ext cx="76973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3600" b="1" spc="-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s-ES" sz="3600" b="1" spc="-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ÓRGANOS EJECUTIVOS DEL SISTEMA DE GRADOS CIENTÍFICOS</a:t>
            </a:r>
          </a:p>
          <a:p>
            <a:pPr algn="ctr"/>
            <a:endParaRPr lang="en-US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714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7" y="402727"/>
            <a:ext cx="7615451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DE GRADOS CIENTÍFICOS (CGC) </a:t>
            </a:r>
          </a:p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INSTITUCIÓN AUTORIZADA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53229" y="1436703"/>
            <a:ext cx="761545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CGC oficia como órgano ejecutivo del sistema para</a:t>
            </a:r>
          </a:p>
          <a:p>
            <a:pPr algn="just"/>
            <a:endParaRPr lang="es-E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velar por el control de los procesos de admisión,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E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formación y evaluación,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E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 se ejecutan por los comités de doctorado. </a:t>
            </a:r>
          </a:p>
          <a:p>
            <a:pPr algn="just"/>
            <a:endParaRPr lang="es-E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un colectivo de profesionales de la propia institución con grado científico y experiencia en los procesos de formación doctoral</a:t>
            </a:r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s-ES" sz="24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Está subordinada al Jefe de la institución autorizada</a:t>
            </a:r>
            <a:r>
              <a:rPr lang="es-E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7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7" y="402727"/>
            <a:ext cx="7615451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DE GRADOS CIENTÍFICOS (CGC) </a:t>
            </a:r>
          </a:p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INSTITUCIÓN AUTORIZADA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7" y="1436703"/>
            <a:ext cx="7615451" cy="4653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integra por: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un presidente,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un secretario, </a:t>
            </a:r>
          </a:p>
          <a:p>
            <a:pPr marL="342900" indent="-342900" algn="ctr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otros especialistas, 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todos doctores, cuyo número es determinado por el jefe de la institución autorizada, en dependencia de sus programas de doctorado. </a:t>
            </a:r>
          </a:p>
          <a:p>
            <a:endParaRPr lang="es-E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8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DE GRADOS CIENTÍFICOS (CGC) </a:t>
            </a:r>
          </a:p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INSTITUCIÓN AUTORIZADA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245634"/>
            <a:ext cx="77109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integrantes combinan sus funciones con sus responsabilidades laborales.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 responsabilizada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s-E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aprobación y el control de los procesos de admisión, formación y evaluación de los programas de doctorado que le han sido aprobados.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E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tramitación de los documentos de tesis al tribunal de grado correspondiente para su defensa y el otorgamiento del grado de doctor en determinada área del conocimiento</a:t>
            </a:r>
          </a:p>
          <a:p>
            <a:pPr lvl="0" algn="just"/>
            <a:endParaRPr lang="es-ES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ES" sz="2400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Colabora: La Oficina de Grado Científico</a:t>
            </a:r>
          </a:p>
        </p:txBody>
      </p:sp>
    </p:spTree>
    <p:extLst>
      <p:ext uri="{BB962C8B-B14F-4D97-AF65-F5344CB8AC3E}">
        <p14:creationId xmlns:p14="http://schemas.microsoft.com/office/powerpoint/2010/main" val="393689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COMITÉS DE DOCTORADO (CD) </a:t>
            </a:r>
          </a:p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INSTITUCIÓN AUTORIZADA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696010"/>
            <a:ext cx="77109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para la formación de doctores en cada uno de los programas de doctorado aprobados por la Comisión.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Aprobado por el Jefe de la institución autorizada para la formación de doctores y está conformado por un Coordinador y un </a:t>
            </a:r>
            <a:r>
              <a:rPr lang="es-ES" sz="2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máximo de diez (10) y un mínimo de cinco (5) doctores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representantes de cada línea de investigación. </a:t>
            </a:r>
          </a:p>
          <a:p>
            <a:pPr lvl="0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701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COMITÉS DE DOCTORADO (CD) </a:t>
            </a:r>
          </a:p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INSTITUCIÓN AUTORIZADA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las funciones de gestionar el desarrollo académico del programa, ejecutar el proceso de admisión, proponer el ingreso de los doctorandos, elaborar y </a:t>
            </a: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controlar el plan de formación individual de cada uno de ellos *</a:t>
            </a:r>
            <a:endParaRPr lang="es-E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Coordinar la actividad de las instituciones participantes y colaboradoras del programa. 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*Colaboran los asesores de Grado Científico </a:t>
            </a:r>
          </a:p>
          <a:p>
            <a:pPr lvl="0" algn="ctr"/>
            <a:r>
              <a:rPr lang="es-E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Facultades</a:t>
            </a: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48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627796" y="211658"/>
            <a:ext cx="7710986" cy="1033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2400" b="1" spc="-5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TRIBUNALES DE GRADO</a:t>
            </a: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27796" y="1586828"/>
            <a:ext cx="77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796" y="2200977"/>
            <a:ext cx="77109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Artículo 16.1. 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Los tribunales de grado</a:t>
            </a: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conforme a lo establecido en el referido Decreto Ley No. 372, de 25 de marzo de 2019,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son los órganos aprobados por la Comisión para la evaluación de las tesis de grados científicos y sesionan en el territorio nacional.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227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981</Words>
  <Application>Microsoft Office PowerPoint</Application>
  <PresentationFormat>Presentación en pantalla (4:3)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ivonnemp@infomed.sld.cu</dc:creator>
  <cp:lastModifiedBy>Eliecer Lozada Casanova</cp:lastModifiedBy>
  <cp:revision>33</cp:revision>
  <dcterms:created xsi:type="dcterms:W3CDTF">2020-01-28T17:15:16Z</dcterms:created>
  <dcterms:modified xsi:type="dcterms:W3CDTF">2021-02-10T01:26:47Z</dcterms:modified>
</cp:coreProperties>
</file>