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1" r:id="rId3"/>
    <p:sldId id="285" r:id="rId4"/>
    <p:sldId id="286" r:id="rId5"/>
    <p:sldId id="296" r:id="rId6"/>
    <p:sldId id="307" r:id="rId7"/>
    <p:sldId id="308" r:id="rId8"/>
    <p:sldId id="297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99"/>
    <a:srgbClr val="6CA5D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43" d="100"/>
          <a:sy n="43" d="100"/>
        </p:scale>
        <p:origin x="10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AutoShape 34"/>
          <p:cNvSpPr>
            <a:spLocks noChangeArrowheads="1"/>
          </p:cNvSpPr>
          <p:nvPr/>
        </p:nvSpPr>
        <p:spPr bwMode="gray">
          <a:xfrm flipH="1">
            <a:off x="684213" y="4494213"/>
            <a:ext cx="647700" cy="444500"/>
          </a:xfrm>
          <a:prstGeom prst="homePlate">
            <a:avLst>
              <a:gd name="adj" fmla="val 36429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110" name="AutoShape 38"/>
          <p:cNvSpPr>
            <a:spLocks noChangeArrowheads="1"/>
          </p:cNvSpPr>
          <p:nvPr/>
        </p:nvSpPr>
        <p:spPr bwMode="gray">
          <a:xfrm flipH="1">
            <a:off x="914400" y="4495800"/>
            <a:ext cx="647700" cy="449263"/>
          </a:xfrm>
          <a:prstGeom prst="homePlate">
            <a:avLst>
              <a:gd name="adj" fmla="val 36042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204913" y="4495800"/>
            <a:ext cx="7939087" cy="471488"/>
            <a:chOff x="759" y="2832"/>
            <a:chExt cx="5001" cy="297"/>
          </a:xfrm>
        </p:grpSpPr>
        <p:sp>
          <p:nvSpPr>
            <p:cNvPr id="3114" name="Rectangle 42"/>
            <p:cNvSpPr>
              <a:spLocks noChangeArrowheads="1"/>
            </p:cNvSpPr>
            <p:nvPr userDrawn="1"/>
          </p:nvSpPr>
          <p:spPr bwMode="gray">
            <a:xfrm>
              <a:off x="953" y="2832"/>
              <a:ext cx="4807" cy="29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6" name="AutoShape 44"/>
            <p:cNvSpPr>
              <a:spLocks noChangeArrowheads="1"/>
            </p:cNvSpPr>
            <p:nvPr userDrawn="1"/>
          </p:nvSpPr>
          <p:spPr bwMode="gray">
            <a:xfrm flipH="1">
              <a:off x="759" y="2832"/>
              <a:ext cx="393" cy="288"/>
            </a:xfrm>
            <a:prstGeom prst="homePlate">
              <a:avLst>
                <a:gd name="adj" fmla="val 34115"/>
              </a:avLst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3033713"/>
            <a:ext cx="7239000" cy="13716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effectLst/>
              </a:defRPr>
            </a:lvl1pPr>
          </a:lstStyle>
          <a:p>
            <a:fld id="{33655FB1-DDF6-4395-AACF-C3EBFD63A03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7302500" y="304800"/>
            <a:ext cx="146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4505325"/>
            <a:ext cx="75438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E0C1-A587-481D-B303-40E70C7FAA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4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202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202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EFDF-450E-4FF7-8E57-AF5D3510D2A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0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67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524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2638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048000" y="648335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10A121E5-B01B-4B7A-8A3D-0747F263A5A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FF7DE-1743-474A-9CCE-8FAFA93ADE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1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07844-BC98-4EA1-B8A2-69A648B964C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4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B1F8-E4A6-4F79-A906-27899852499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7DAC6-2E64-47D3-B107-BA70CC456F1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2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DF84-756B-4533-B68C-D5C33A61C4C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1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01863-82AF-4F4E-9CFB-F65BF781276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10BFC-AA97-4F7E-B8A9-3E377FFF45D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35F34-28EA-4A39-A05B-8C7FB2AD6A1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250825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/>
              <a:t>www.thmemgallery.com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638" y="64611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lt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lt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lt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gray">
          <a:xfrm rot="10800000" flipH="1">
            <a:off x="7604125" y="0"/>
            <a:ext cx="549275" cy="755650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3886200" y="0"/>
            <a:ext cx="3825875" cy="758825"/>
          </a:xfrm>
          <a:prstGeom prst="rect">
            <a:avLst/>
          </a:prstGeom>
          <a:gradFill rotWithShape="1">
            <a:gsLst>
              <a:gs pos="0">
                <a:srgbClr val="6CA5D8">
                  <a:gamma/>
                  <a:tint val="0"/>
                  <a:invGamma/>
                </a:srgbClr>
              </a:gs>
              <a:gs pos="100000">
                <a:srgbClr val="6CA5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10800000" flipH="1">
            <a:off x="7477125" y="0"/>
            <a:ext cx="676275" cy="752475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0" y="11113"/>
          <a:ext cx="3910013" cy="37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Image" r:id="rId15" imgW="5320635" imgH="5168254" progId="Photoshop.Image.6">
                  <p:embed/>
                </p:oleObj>
              </mc:Choice>
              <mc:Fallback>
                <p:oleObj name="Image" r:id="rId15" imgW="5320635" imgH="5168254" progId="Photoshop.Image.6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345" t="23158"/>
                      <a:stretch>
                        <a:fillRect/>
                      </a:stretch>
                    </p:blipFill>
                    <p:spPr bwMode="ltGray">
                      <a:xfrm>
                        <a:off x="0" y="11113"/>
                        <a:ext cx="3910013" cy="375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22238"/>
            <a:ext cx="7467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83350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818C72F-689C-41CA-A247-B5694D3FE5D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6 CuadroTexto"/>
          <p:cNvSpPr txBox="1">
            <a:spLocks noChangeArrowheads="1"/>
          </p:cNvSpPr>
          <p:nvPr/>
        </p:nvSpPr>
        <p:spPr bwMode="auto">
          <a:xfrm>
            <a:off x="202521" y="389880"/>
            <a:ext cx="8640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1pPr>
            <a:lvl2pPr marL="742950" indent="-285750">
              <a:defRPr>
                <a:latin typeface="Calibri" pitchFamily="34" charset="0"/>
              </a:defRPr>
            </a:lvl2pPr>
            <a:lvl3pPr marL="1143000" indent="-228600">
              <a:defRPr>
                <a:latin typeface="Calibri" pitchFamily="34" charset="0"/>
              </a:defRPr>
            </a:lvl3pPr>
            <a:lvl4pPr marL="1600200" indent="-228600">
              <a:defRPr>
                <a:latin typeface="Calibri" pitchFamily="34" charset="0"/>
              </a:defRPr>
            </a:lvl4pPr>
            <a:lvl5pPr marL="2057400" indent="-228600">
              <a:defRPr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9pPr>
          </a:lstStyle>
          <a:p>
            <a:r>
              <a:rPr lang="es-ES" dirty="0"/>
              <a:t>Asignatura: </a:t>
            </a:r>
            <a:r>
              <a:rPr lang="es-ES" dirty="0" smtClean="0"/>
              <a:t>Metodología de la Investigación y Estadística</a:t>
            </a:r>
            <a:endParaRPr lang="es-ES" dirty="0"/>
          </a:p>
        </p:txBody>
      </p:sp>
      <p:sp>
        <p:nvSpPr>
          <p:cNvPr id="28" name="7 CuadroTexto"/>
          <p:cNvSpPr txBox="1">
            <a:spLocks noChangeArrowheads="1"/>
          </p:cNvSpPr>
          <p:nvPr/>
        </p:nvSpPr>
        <p:spPr bwMode="auto">
          <a:xfrm>
            <a:off x="503028" y="912316"/>
            <a:ext cx="7551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400" b="1" dirty="0">
                <a:solidFill>
                  <a:schemeClr val="tx1">
                    <a:lumMod val="50000"/>
                  </a:schemeClr>
                </a:solidFill>
              </a:rPr>
              <a:t>Tema </a:t>
            </a:r>
            <a:r>
              <a:rPr lang="es-ES" sz="2400" b="1" dirty="0" smtClean="0">
                <a:solidFill>
                  <a:schemeClr val="tx1">
                    <a:lumMod val="50000"/>
                  </a:schemeClr>
                </a:solidFill>
              </a:rPr>
              <a:t>2: </a:t>
            </a:r>
            <a:r>
              <a:rPr lang="es-ES" sz="2400" b="1" dirty="0" smtClean="0"/>
              <a:t>Estadística </a:t>
            </a:r>
            <a:r>
              <a:rPr lang="es-ES" sz="2400" b="1" dirty="0"/>
              <a:t>descriptiva</a:t>
            </a:r>
            <a:r>
              <a:rPr lang="es-ES" sz="2400" b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s-ES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0889" y="2852936"/>
            <a:ext cx="83442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200" dirty="0" smtClean="0">
                <a:solidFill>
                  <a:srgbClr val="000000"/>
                </a:solidFill>
              </a:rPr>
              <a:t>Etapas que constituyen el procesamiento. Organización, resumen y presentación. Características  de la organización. Concepto de variable. Clasificación de la información atendiendo al tipo de variable. Cualitativa y cuantitativa.</a:t>
            </a:r>
          </a:p>
          <a:p>
            <a:pPr algn="just"/>
            <a:r>
              <a:rPr lang="es-VE" sz="2200" dirty="0" smtClean="0">
                <a:solidFill>
                  <a:srgbClr val="000000"/>
                </a:solidFill>
              </a:rPr>
              <a:t>Distribuciones de frecuencia según el tipo de variable. Concepto de clase o intervalo. Límite superior e inferior de clase. Rango. Longitud o amplitud de la clase. Frecuencia absoluta, relativa y acumulada.</a:t>
            </a:r>
            <a:endParaRPr lang="es-ES_tradnl" sz="2200" dirty="0">
              <a:solidFill>
                <a:srgbClr val="000000"/>
              </a:solidFill>
            </a:endParaRPr>
          </a:p>
        </p:txBody>
      </p:sp>
      <p:sp>
        <p:nvSpPr>
          <p:cNvPr id="8" name="9 CuadroTexto"/>
          <p:cNvSpPr txBox="1">
            <a:spLocks noChangeArrowheads="1"/>
          </p:cNvSpPr>
          <p:nvPr/>
        </p:nvSpPr>
        <p:spPr bwMode="auto">
          <a:xfrm>
            <a:off x="3468478" y="1772816"/>
            <a:ext cx="1620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000000"/>
                </a:solidFill>
              </a:rPr>
              <a:t>SUMARIO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87760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_tradnl" b="1" u="sng" dirty="0"/>
              <a:t>Ejemplos de variables</a:t>
            </a:r>
            <a:endParaRPr lang="es-PR" dirty="0"/>
          </a:p>
          <a:p>
            <a:pPr marL="0" indent="0">
              <a:buNone/>
            </a:pPr>
            <a:r>
              <a:rPr lang="es-ES_tradnl" dirty="0" smtClean="0"/>
              <a:t>El </a:t>
            </a:r>
            <a:r>
              <a:rPr lang="es-ES_tradnl" dirty="0"/>
              <a:t>sexo, color de la piel, el peso, nivel escolar, cantidad de </a:t>
            </a:r>
            <a:r>
              <a:rPr lang="es-ES_tradnl" dirty="0" smtClean="0"/>
              <a:t>personas, </a:t>
            </a:r>
            <a:r>
              <a:rPr lang="es-ES_tradnl" dirty="0"/>
              <a:t>edad, </a:t>
            </a:r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quemaduras</a:t>
            </a: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¿</a:t>
            </a:r>
            <a:r>
              <a:rPr lang="es-ES_tradnl" dirty="0"/>
              <a:t>Pueden ser medidas las variables de la misma forma? ¿Pueden ser tratadas de igual manera?</a:t>
            </a:r>
            <a:endParaRPr lang="es-PR" dirty="0"/>
          </a:p>
          <a:p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 smtClean="0"/>
              <a:t>Variable cualitativa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2476871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Permite </a:t>
            </a:r>
            <a:r>
              <a:rPr lang="es-MX" dirty="0"/>
              <a:t>clasificar los elementos solo de acuerdo con los atributos comunes que exhiben cada uno de ellos. No se mide en términos numéricos.</a:t>
            </a:r>
            <a:endParaRPr lang="es-PR" dirty="0"/>
          </a:p>
          <a:p>
            <a:r>
              <a:rPr lang="es-PR" dirty="0"/>
              <a:t> </a:t>
            </a:r>
            <a:endParaRPr lang="es-PR" b="1" u="sng" dirty="0"/>
          </a:p>
          <a:p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64920"/>
              </p:ext>
            </p:extLst>
          </p:nvPr>
        </p:nvGraphicFramePr>
        <p:xfrm>
          <a:off x="971600" y="3573016"/>
          <a:ext cx="74168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sexo</a:t>
                      </a:r>
                      <a:endParaRPr lang="es-P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Grado</a:t>
                      </a:r>
                      <a:r>
                        <a:rPr lang="en-US" sz="3600" dirty="0" smtClean="0"/>
                        <a:t> de </a:t>
                      </a:r>
                      <a:r>
                        <a:rPr lang="en-US" sz="3600" dirty="0" err="1" smtClean="0"/>
                        <a:t>quemaduras</a:t>
                      </a:r>
                      <a:endParaRPr lang="es-P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Color de la </a:t>
                      </a:r>
                      <a:r>
                        <a:rPr lang="en-US" sz="3600" dirty="0" err="1" smtClean="0"/>
                        <a:t>piel</a:t>
                      </a:r>
                      <a:endParaRPr lang="es-P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Nivel</a:t>
                      </a:r>
                      <a:r>
                        <a:rPr lang="en-US" sz="3600" dirty="0" smtClean="0"/>
                        <a:t> escolar</a:t>
                      </a:r>
                      <a:endParaRPr lang="es-P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7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860032" y="2492896"/>
            <a:ext cx="381642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9" name="8 Rectángulo"/>
          <p:cNvSpPr/>
          <p:nvPr/>
        </p:nvSpPr>
        <p:spPr>
          <a:xfrm>
            <a:off x="755576" y="2492896"/>
            <a:ext cx="381642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u="sng" dirty="0"/>
              <a:t>Cualitativa nominal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dirty="0"/>
              <a:t> </a:t>
            </a:r>
          </a:p>
          <a:p>
            <a:pPr algn="just"/>
            <a:r>
              <a:rPr lang="es-ES_tradnl" dirty="0" smtClean="0"/>
              <a:t>Cuando </a:t>
            </a:r>
            <a:r>
              <a:rPr lang="es-ES_tradnl" dirty="0"/>
              <a:t>la escala cualitativa presenta </a:t>
            </a:r>
            <a:r>
              <a:rPr lang="es-ES_tradnl" b="1" dirty="0"/>
              <a:t>categorías no ordenadas</a:t>
            </a:r>
            <a:r>
              <a:rPr lang="es-ES_tradnl" dirty="0"/>
              <a:t>, es decir, no es posible establecer diferencias de rango entre ellas.  </a:t>
            </a:r>
            <a:endParaRPr lang="es-ES_tradnl" dirty="0" smtClean="0"/>
          </a:p>
          <a:p>
            <a:pPr algn="just"/>
            <a:r>
              <a:rPr lang="es-ES_tradnl" dirty="0" smtClean="0"/>
              <a:t>Dicotómica: Tiene dos categoría</a:t>
            </a:r>
          </a:p>
          <a:p>
            <a:pPr algn="just"/>
            <a:r>
              <a:rPr lang="es-ES_tradnl" dirty="0" err="1" smtClean="0"/>
              <a:t>Politómicas</a:t>
            </a:r>
            <a:r>
              <a:rPr lang="es-ES_tradnl" dirty="0" smtClean="0"/>
              <a:t>: 3 o más categorías</a:t>
            </a:r>
            <a:endParaRPr lang="es-PR" dirty="0"/>
          </a:p>
          <a:p>
            <a:endParaRPr lang="es-PR" dirty="0"/>
          </a:p>
          <a:p>
            <a:endParaRPr lang="es-P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_tradnl" u="sng" dirty="0"/>
              <a:t>Cualitativa </a:t>
            </a:r>
            <a:r>
              <a:rPr lang="es-ES_tradnl" u="sng" dirty="0" smtClean="0"/>
              <a:t>ordinal</a:t>
            </a:r>
            <a:endParaRPr lang="es-PR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860032" y="2564904"/>
            <a:ext cx="3816424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 smtClean="0"/>
              <a:t>Cuando </a:t>
            </a:r>
            <a:r>
              <a:rPr lang="es-ES_tradnl" dirty="0"/>
              <a:t>existen </a:t>
            </a:r>
            <a:r>
              <a:rPr lang="es-ES_tradnl" b="1" dirty="0"/>
              <a:t>categorías ordenadas</a:t>
            </a:r>
            <a:r>
              <a:rPr lang="es-ES_tradnl" dirty="0"/>
              <a:t> que permiten establecer comparaciones entre ellas.</a:t>
            </a:r>
            <a:endParaRPr lang="es-PR" dirty="0"/>
          </a:p>
          <a:p>
            <a:pPr marL="0" indent="0" algn="just">
              <a:buNone/>
            </a:pPr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 smtClean="0"/>
              <a:t>Variable cualitativa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2476871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Permite </a:t>
            </a:r>
            <a:r>
              <a:rPr lang="es-MX" dirty="0"/>
              <a:t>clasificar los elementos solo de acuerdo con los atributos comunes que exhiben cada uno de ellos. No se mide en términos numéricos.</a:t>
            </a:r>
            <a:endParaRPr lang="es-PR" dirty="0"/>
          </a:p>
          <a:p>
            <a:r>
              <a:rPr lang="es-PR" dirty="0"/>
              <a:t> </a:t>
            </a:r>
            <a:endParaRPr lang="es-PR" b="1" u="sng" dirty="0"/>
          </a:p>
          <a:p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15805"/>
              </p:ext>
            </p:extLst>
          </p:nvPr>
        </p:nvGraphicFramePr>
        <p:xfrm>
          <a:off x="971600" y="3573016"/>
          <a:ext cx="74168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sexo</a:t>
                      </a:r>
                      <a:endParaRPr lang="es-P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Grado</a:t>
                      </a:r>
                      <a:r>
                        <a:rPr lang="en-US" sz="3600" dirty="0" smtClean="0"/>
                        <a:t> de </a:t>
                      </a:r>
                      <a:r>
                        <a:rPr lang="en-US" sz="3600" dirty="0" err="1" smtClean="0"/>
                        <a:t>quemaduras</a:t>
                      </a:r>
                      <a:endParaRPr lang="es-P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Color de la </a:t>
                      </a:r>
                      <a:r>
                        <a:rPr lang="en-US" sz="3600" dirty="0" err="1" smtClean="0"/>
                        <a:t>piel</a:t>
                      </a:r>
                      <a:endParaRPr lang="es-P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Nivel</a:t>
                      </a:r>
                      <a:r>
                        <a:rPr lang="en-US" sz="3600" dirty="0" smtClean="0"/>
                        <a:t> escolar</a:t>
                      </a:r>
                      <a:endParaRPr lang="es-P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8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Variable cuantitativa (</a:t>
            </a:r>
            <a:r>
              <a:rPr lang="es-ES" b="1" u="sng" dirty="0" smtClean="0"/>
              <a:t>medibles)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Aquí la escala no </a:t>
            </a:r>
            <a:r>
              <a:rPr lang="es-ES" b="1" dirty="0" smtClean="0"/>
              <a:t>se distingue</a:t>
            </a:r>
            <a:r>
              <a:rPr lang="es-ES" dirty="0" smtClean="0"/>
              <a:t> por poseer cierto atributo o no, sino </a:t>
            </a:r>
            <a:r>
              <a:rPr lang="es-ES" b="1" dirty="0" smtClean="0"/>
              <a:t>por su cantidad</a:t>
            </a:r>
            <a:r>
              <a:rPr lang="es-ES" dirty="0" smtClean="0"/>
              <a:t>. Es más precisa que la cualitativa porque además de permitir la diferenciación entre unos elementos y otros, señala cuán grande son las diferencias observadas.</a:t>
            </a:r>
            <a:endParaRPr lang="es-PR" b="1" dirty="0" smtClean="0"/>
          </a:p>
          <a:p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220072" y="2204864"/>
            <a:ext cx="3672408" cy="3816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9" name="8 Rectángulo"/>
          <p:cNvSpPr/>
          <p:nvPr/>
        </p:nvSpPr>
        <p:spPr>
          <a:xfrm>
            <a:off x="899592" y="2204864"/>
            <a:ext cx="4032448" cy="3816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Variable cuantitativa</a:t>
            </a:r>
            <a:endParaRPr lang="es-PR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Discreta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819844" y="2174875"/>
            <a:ext cx="4040188" cy="39512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_tradnl" dirty="0" smtClean="0"/>
              <a:t>Una </a:t>
            </a:r>
            <a:r>
              <a:rPr lang="es-ES_tradnl" dirty="0"/>
              <a:t>escala se considera discreta cuando </a:t>
            </a:r>
            <a:r>
              <a:rPr lang="es-ES_tradnl" b="1" dirty="0"/>
              <a:t>solo admite un número finito de valores numéricos o infinito numerable</a:t>
            </a:r>
            <a:r>
              <a:rPr lang="es-ES_tradnl" dirty="0"/>
              <a:t>. </a:t>
            </a:r>
            <a:endParaRPr lang="es-PR" dirty="0"/>
          </a:p>
          <a:p>
            <a:pPr marL="0" indent="0" algn="just">
              <a:buNone/>
            </a:pPr>
            <a:r>
              <a:rPr lang="es-ES_tradnl" dirty="0" smtClean="0"/>
              <a:t>Se </a:t>
            </a:r>
            <a:r>
              <a:rPr lang="es-ES_tradnl" dirty="0"/>
              <a:t>asocia a la </a:t>
            </a:r>
            <a:r>
              <a:rPr lang="es-ES_tradnl" b="1" dirty="0"/>
              <a:t>operación de contar</a:t>
            </a:r>
            <a:endParaRPr lang="es-PR" dirty="0"/>
          </a:p>
          <a:p>
            <a:pPr marL="0" indent="0" algn="just">
              <a:buNone/>
            </a:pPr>
            <a:r>
              <a:rPr lang="es-ES_tradnl" dirty="0"/>
              <a:t> </a:t>
            </a:r>
            <a:endParaRPr lang="es-PR" dirty="0"/>
          </a:p>
          <a:p>
            <a:endParaRPr lang="es-P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_tradnl" dirty="0" smtClean="0"/>
              <a:t>Continua</a:t>
            </a:r>
            <a:endParaRPr lang="es-PR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292080" y="2390899"/>
            <a:ext cx="3528392" cy="31263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 smtClean="0"/>
              <a:t>Se </a:t>
            </a:r>
            <a:r>
              <a:rPr lang="es-ES_tradnl" dirty="0"/>
              <a:t>distingue porque </a:t>
            </a:r>
            <a:r>
              <a:rPr lang="es-ES_tradnl" b="1" dirty="0"/>
              <a:t>entre dos valores</a:t>
            </a:r>
            <a:r>
              <a:rPr lang="es-ES_tradnl" dirty="0"/>
              <a:t> dados siempre </a:t>
            </a:r>
            <a:r>
              <a:rPr lang="es-ES_tradnl" b="1" dirty="0"/>
              <a:t>es posible</a:t>
            </a:r>
            <a:r>
              <a:rPr lang="es-ES_tradnl" dirty="0"/>
              <a:t> encontrar </a:t>
            </a:r>
            <a:r>
              <a:rPr lang="es-ES_tradnl" b="1" dirty="0"/>
              <a:t>valores intermedios.</a:t>
            </a:r>
            <a:r>
              <a:rPr lang="es-ES_tradnl" dirty="0"/>
              <a:t> </a:t>
            </a:r>
            <a:endParaRPr lang="es-PR" dirty="0"/>
          </a:p>
          <a:p>
            <a:pPr marL="0" indent="0">
              <a:buNone/>
            </a:pPr>
            <a:r>
              <a:rPr lang="es-ES_tradnl" dirty="0" smtClean="0"/>
              <a:t>Se </a:t>
            </a:r>
            <a:r>
              <a:rPr lang="es-ES_tradnl" dirty="0"/>
              <a:t>plantea que esta escala </a:t>
            </a:r>
            <a:r>
              <a:rPr lang="es-ES_tradnl" b="1" dirty="0"/>
              <a:t>surge por medición. </a:t>
            </a:r>
            <a:endParaRPr lang="es-PR" dirty="0"/>
          </a:p>
          <a:p>
            <a:pPr marL="0" indent="0">
              <a:buNone/>
            </a:pPr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004048" y="2276872"/>
            <a:ext cx="3888432" cy="3816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2" name="1 Rectángulo"/>
          <p:cNvSpPr/>
          <p:nvPr/>
        </p:nvSpPr>
        <p:spPr>
          <a:xfrm>
            <a:off x="899592" y="2276872"/>
            <a:ext cx="3888432" cy="3816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Variable cuantitativa</a:t>
            </a:r>
            <a:endParaRPr lang="es-PR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u="sng" dirty="0" smtClean="0"/>
              <a:t>Discreta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819844" y="2174875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cantidad </a:t>
            </a:r>
            <a:r>
              <a:rPr lang="es-ES_tradnl" dirty="0"/>
              <a:t>de veces que una persona asiste al médico en 1 año </a:t>
            </a:r>
          </a:p>
          <a:p>
            <a:r>
              <a:rPr lang="es-ES_tradnl" dirty="0" smtClean="0"/>
              <a:t> </a:t>
            </a:r>
            <a:r>
              <a:rPr lang="es-ES_tradnl" dirty="0"/>
              <a:t>número de embarazos que ha tenido una mujer en su vida </a:t>
            </a:r>
            <a:r>
              <a:rPr lang="es-ES_tradnl" dirty="0" smtClean="0"/>
              <a:t>fértil</a:t>
            </a:r>
          </a:p>
          <a:p>
            <a:r>
              <a:rPr lang="es-ES_tradnl" dirty="0" smtClean="0"/>
              <a:t>las </a:t>
            </a:r>
            <a:r>
              <a:rPr lang="es-ES_tradnl" dirty="0"/>
              <a:t>calificaciones de exámenes en la escala 2,3,4,5. </a:t>
            </a:r>
            <a:endParaRPr lang="es-P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_tradnl" u="sng" dirty="0" smtClean="0"/>
              <a:t>Continua</a:t>
            </a:r>
            <a:endParaRPr lang="es-PR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922713" y="2174875"/>
            <a:ext cx="4041775" cy="3951288"/>
          </a:xfrm>
        </p:spPr>
        <p:txBody>
          <a:bodyPr>
            <a:normAutofit/>
          </a:bodyPr>
          <a:lstStyle/>
          <a:p>
            <a:r>
              <a:rPr lang="es-ES_tradnl" dirty="0" smtClean="0"/>
              <a:t>   </a:t>
            </a:r>
            <a:r>
              <a:rPr lang="es-ES_tradnl" sz="3200" dirty="0" smtClean="0"/>
              <a:t>El </a:t>
            </a:r>
            <a:r>
              <a:rPr lang="es-ES_tradnl" sz="3200" dirty="0"/>
              <a:t>peso </a:t>
            </a:r>
            <a:endParaRPr lang="es-ES_tradnl" sz="3200" dirty="0" smtClean="0"/>
          </a:p>
          <a:p>
            <a:r>
              <a:rPr lang="es-ES_tradnl" sz="3200" dirty="0" smtClean="0"/>
              <a:t>   Temperatura</a:t>
            </a:r>
          </a:p>
          <a:p>
            <a:r>
              <a:rPr lang="es-ES_tradnl" sz="3200" dirty="0" smtClean="0"/>
              <a:t>   la talla</a:t>
            </a:r>
          </a:p>
          <a:p>
            <a:r>
              <a:rPr lang="es-ES_tradnl" sz="3200" dirty="0" smtClean="0"/>
              <a:t>   colesterol</a:t>
            </a:r>
            <a:endParaRPr lang="es-PR" sz="3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yudaimiOAR\m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769938"/>
            <a:ext cx="8664575" cy="531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yudaimiOAR\variable cuantitativ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2" y="620688"/>
            <a:ext cx="8647464" cy="580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2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457200" y="1353270"/>
            <a:ext cx="7467600" cy="563562"/>
          </a:xfrm>
        </p:spPr>
        <p:txBody>
          <a:bodyPr/>
          <a:lstStyle/>
          <a:p>
            <a:pPr eaLnBrk="1" hangingPunct="1"/>
            <a:r>
              <a:rPr lang="es-ES" b="1" dirty="0" smtClean="0">
                <a:solidFill>
                  <a:srgbClr val="000000"/>
                </a:solidFill>
              </a:rPr>
              <a:t>Organización de la información. </a:t>
            </a:r>
            <a:endParaRPr lang="es-ES" dirty="0" smtClean="0">
              <a:solidFill>
                <a:srgbClr val="000000"/>
              </a:solidFill>
            </a:endParaRPr>
          </a:p>
        </p:txBody>
      </p:sp>
      <p:sp>
        <p:nvSpPr>
          <p:cNvPr id="24579" name="5 CuadroTexto"/>
          <p:cNvSpPr txBox="1">
            <a:spLocks noChangeArrowheads="1"/>
          </p:cNvSpPr>
          <p:nvPr/>
        </p:nvSpPr>
        <p:spPr bwMode="auto">
          <a:xfrm>
            <a:off x="344488" y="2565400"/>
            <a:ext cx="84407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>
                <a:solidFill>
                  <a:srgbClr val="000000"/>
                </a:solidFill>
                <a:latin typeface="Calibri" pitchFamily="34" charset="0"/>
              </a:rPr>
              <a:t>Forma de organizar o agrupar los datos  en las diferentes </a:t>
            </a:r>
            <a:r>
              <a:rPr lang="es-CO" sz="2800" b="1">
                <a:solidFill>
                  <a:srgbClr val="000000"/>
                </a:solidFill>
                <a:latin typeface="Calibri" pitchFamily="34" charset="0"/>
              </a:rPr>
              <a:t>clases o categorías  </a:t>
            </a:r>
            <a:r>
              <a:rPr lang="es-CO" sz="2800">
                <a:solidFill>
                  <a:srgbClr val="000000"/>
                </a:solidFill>
                <a:latin typeface="Calibri" pitchFamily="34" charset="0"/>
              </a:rPr>
              <a:t> según una escala única, </a:t>
            </a:r>
            <a:endParaRPr lang="es-E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0" name="7 CuadroTexto"/>
          <p:cNvSpPr txBox="1">
            <a:spLocks noChangeArrowheads="1"/>
          </p:cNvSpPr>
          <p:nvPr/>
        </p:nvSpPr>
        <p:spPr bwMode="auto">
          <a:xfrm>
            <a:off x="285750" y="4000500"/>
            <a:ext cx="86439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>
                <a:solidFill>
                  <a:srgbClr val="000000"/>
                </a:solidFill>
              </a:rPr>
              <a:t>Confeccionar la distribución de frecuencias consistirá en definir las clases en que serán agrupados los elementos, clasificarlos y, por último, calcular cuántos pertenecen a cada clase.</a:t>
            </a:r>
            <a:endParaRPr lang="en-US" sz="2800">
              <a:solidFill>
                <a:srgbClr val="000000"/>
              </a:solidFill>
            </a:endParaRPr>
          </a:p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4581" name="Rectangle 2"/>
          <p:cNvSpPr txBox="1">
            <a:spLocks noChangeArrowheads="1"/>
          </p:cNvSpPr>
          <p:nvPr/>
        </p:nvSpPr>
        <p:spPr bwMode="auto">
          <a:xfrm>
            <a:off x="1258888" y="2065412"/>
            <a:ext cx="55451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3200" b="1" dirty="0">
                <a:solidFill>
                  <a:srgbClr val="000000"/>
                </a:solidFill>
              </a:rPr>
              <a:t>Escalas</a:t>
            </a:r>
            <a:r>
              <a:rPr lang="en-US" sz="3200" b="1" dirty="0">
                <a:solidFill>
                  <a:srgbClr val="000000"/>
                </a:solidFill>
              </a:rPr>
              <a:t> de </a:t>
            </a:r>
            <a:r>
              <a:rPr lang="es-ES" sz="3200" b="1" dirty="0">
                <a:solidFill>
                  <a:srgbClr val="000000"/>
                </a:solidFill>
              </a:rPr>
              <a:t>clasificación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>
                <a:solidFill>
                  <a:srgbClr val="000000"/>
                </a:solidFill>
              </a:rPr>
              <a:t>Metodología de la investigación y Estadística</a:t>
            </a:r>
            <a:endParaRPr lang="es-E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CuadroTexto"/>
          <p:cNvSpPr txBox="1">
            <a:spLocks noChangeArrowheads="1"/>
          </p:cNvSpPr>
          <p:nvPr/>
        </p:nvSpPr>
        <p:spPr bwMode="auto">
          <a:xfrm>
            <a:off x="0" y="-27384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</a:t>
            </a:r>
            <a:r>
              <a:rPr lang="es-VE" sz="2400" b="1" dirty="0" smtClean="0">
                <a:solidFill>
                  <a:srgbClr val="000000"/>
                </a:solidFill>
              </a:rPr>
              <a:t>Investigación </a:t>
            </a:r>
            <a:r>
              <a:rPr lang="es-VE" sz="2400" b="1" dirty="0">
                <a:solidFill>
                  <a:srgbClr val="000000"/>
                </a:solidFill>
              </a:rPr>
              <a:t>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0" y="332656"/>
            <a:ext cx="61436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s-ES" sz="2400" b="1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s-ES" sz="2400" b="1" dirty="0" smtClean="0">
                <a:solidFill>
                  <a:srgbClr val="000000"/>
                </a:solidFill>
                <a:cs typeface="+mn-cs"/>
              </a:rPr>
              <a:t>Tema 2:Estadística </a:t>
            </a:r>
            <a:r>
              <a:rPr lang="es-ES" sz="2400" b="1" dirty="0">
                <a:solidFill>
                  <a:srgbClr val="000000"/>
                </a:solidFill>
                <a:cs typeface="+mn-cs"/>
              </a:rPr>
              <a:t>descriptiva. </a:t>
            </a:r>
            <a:br>
              <a:rPr lang="es-ES" sz="2400" b="1" dirty="0">
                <a:solidFill>
                  <a:srgbClr val="000000"/>
                </a:solidFill>
                <a:cs typeface="+mn-cs"/>
              </a:rPr>
            </a:br>
            <a:r>
              <a:rPr lang="es-ES" sz="2400" b="1" dirty="0">
                <a:solidFill>
                  <a:srgbClr val="000000"/>
                </a:solidFill>
                <a:ea typeface="+mj-ea"/>
                <a:cs typeface="+mj-cs"/>
              </a:rPr>
              <a:t> 	</a:t>
            </a:r>
            <a:endParaRPr lang="es-ES" sz="240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4100" name="1 CuadroTexto"/>
          <p:cNvSpPr txBox="1">
            <a:spLocks noChangeArrowheads="1"/>
          </p:cNvSpPr>
          <p:nvPr/>
        </p:nvSpPr>
        <p:spPr bwMode="auto">
          <a:xfrm>
            <a:off x="250700" y="1196752"/>
            <a:ext cx="87137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2000" dirty="0">
                <a:solidFill>
                  <a:srgbClr val="000000"/>
                </a:solidFill>
              </a:rPr>
              <a:t>OBJETIVOS</a:t>
            </a:r>
          </a:p>
          <a:p>
            <a:pPr eaLnBrk="1" hangingPunct="1"/>
            <a:endParaRPr lang="es-ES" sz="2000" dirty="0">
              <a:solidFill>
                <a:srgbClr val="000000"/>
              </a:solidFill>
            </a:endParaRPr>
          </a:p>
          <a:p>
            <a:pPr eaLnBrk="1" hangingPunct="1"/>
            <a:endParaRPr lang="es-ES" sz="2000" dirty="0">
              <a:solidFill>
                <a:srgbClr val="000000"/>
              </a:solidFill>
            </a:endParaRPr>
          </a:p>
          <a:p>
            <a:pPr eaLnBrk="1" hangingPunct="1"/>
            <a:endParaRPr lang="es-ES" sz="2000" dirty="0">
              <a:solidFill>
                <a:srgbClr val="000000"/>
              </a:solidFill>
            </a:endParaRPr>
          </a:p>
          <a:p>
            <a:pPr eaLnBrk="1" hangingPunct="1"/>
            <a:r>
              <a:rPr lang="es-ES" sz="2000" dirty="0" smtClean="0">
                <a:solidFill>
                  <a:srgbClr val="000000"/>
                </a:solidFill>
              </a:rPr>
              <a:t>4- Clasificar </a:t>
            </a:r>
            <a:r>
              <a:rPr lang="es-ES" sz="2000" dirty="0">
                <a:solidFill>
                  <a:srgbClr val="000000"/>
                </a:solidFill>
              </a:rPr>
              <a:t>los tipos de variables y las escalas de clasificación.</a:t>
            </a:r>
          </a:p>
          <a:p>
            <a:pPr eaLnBrk="1" hangingPunct="1"/>
            <a:endParaRPr lang="es-ES" sz="2000" dirty="0">
              <a:solidFill>
                <a:srgbClr val="000000"/>
              </a:solidFill>
            </a:endParaRPr>
          </a:p>
          <a:p>
            <a:pPr eaLnBrk="1" hangingPunct="1"/>
            <a:r>
              <a:rPr lang="es-ES" sz="2000" dirty="0">
                <a:solidFill>
                  <a:srgbClr val="000000"/>
                </a:solidFill>
              </a:rPr>
              <a:t>5- </a:t>
            </a:r>
            <a:r>
              <a:rPr lang="es-ES" sz="2000" dirty="0" smtClean="0">
                <a:solidFill>
                  <a:srgbClr val="000000"/>
                </a:solidFill>
              </a:rPr>
              <a:t>Distribuir datos en tabla de frecuencias.  </a:t>
            </a:r>
            <a:endParaRPr lang="es-ES" sz="2000" dirty="0">
              <a:solidFill>
                <a:srgbClr val="000000"/>
              </a:solidFill>
            </a:endParaRPr>
          </a:p>
          <a:p>
            <a:pPr eaLnBrk="1" hangingPunct="1"/>
            <a:endParaRPr lang="es-E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457200" y="698301"/>
            <a:ext cx="8186738" cy="930499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Organización de la información. </a:t>
            </a:r>
            <a:endParaRPr lang="es-E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2 CuadroTexto"/>
          <p:cNvSpPr txBox="1">
            <a:spLocks noChangeArrowheads="1"/>
          </p:cNvSpPr>
          <p:nvPr/>
        </p:nvSpPr>
        <p:spPr bwMode="auto">
          <a:xfrm>
            <a:off x="545671" y="2289001"/>
            <a:ext cx="8072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3000" dirty="0">
                <a:solidFill>
                  <a:srgbClr val="000000"/>
                </a:solidFill>
              </a:rPr>
              <a:t>Exhaustiva</a:t>
            </a:r>
            <a:r>
              <a:rPr lang="es-CO" sz="3000" i="1" dirty="0">
                <a:solidFill>
                  <a:srgbClr val="000000"/>
                </a:solidFill>
              </a:rPr>
              <a:t>, </a:t>
            </a:r>
            <a:r>
              <a:rPr lang="es-CO" sz="3000" dirty="0">
                <a:solidFill>
                  <a:srgbClr val="000000"/>
                </a:solidFill>
              </a:rPr>
              <a:t>que el número de </a:t>
            </a:r>
            <a:r>
              <a:rPr lang="es-CO" sz="3000" i="1" dirty="0">
                <a:solidFill>
                  <a:srgbClr val="000000"/>
                </a:solidFill>
              </a:rPr>
              <a:t>clases o categorías </a:t>
            </a:r>
            <a:r>
              <a:rPr lang="es-CO" sz="3000" dirty="0">
                <a:solidFill>
                  <a:srgbClr val="000000"/>
                </a:solidFill>
              </a:rPr>
              <a:t>que la constituyen garanticen que todos los elementos que integran la población puedan </a:t>
            </a:r>
            <a:r>
              <a:rPr lang="es-ES" sz="3000" dirty="0">
                <a:solidFill>
                  <a:srgbClr val="000000"/>
                </a:solidFill>
              </a:rPr>
              <a:t>ser clasificados.</a:t>
            </a:r>
          </a:p>
          <a:p>
            <a:pPr algn="ctr" eaLnBrk="1" hangingPunct="1"/>
            <a:endParaRPr lang="es-ES" sz="3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s-CO" sz="3000" dirty="0">
                <a:solidFill>
                  <a:srgbClr val="000000"/>
                </a:solidFill>
              </a:rPr>
              <a:t>Mutuamente  excluyentes</a:t>
            </a:r>
            <a:r>
              <a:rPr lang="es-CO" sz="3000" i="1" dirty="0">
                <a:solidFill>
                  <a:srgbClr val="000000"/>
                </a:solidFill>
              </a:rPr>
              <a:t>, </a:t>
            </a:r>
            <a:r>
              <a:rPr lang="es-CO" sz="3000" dirty="0">
                <a:solidFill>
                  <a:srgbClr val="000000"/>
                </a:solidFill>
              </a:rPr>
              <a:t>de forma tal que no quede duda de en qué clase debe ser incluido cada uno de los elementos que conforman la muestra o la población.</a:t>
            </a:r>
          </a:p>
          <a:p>
            <a:pPr eaLnBrk="1" hangingPunct="1"/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25604" name="3 CuadroTexto"/>
          <p:cNvSpPr txBox="1">
            <a:spLocks noChangeArrowheads="1"/>
          </p:cNvSpPr>
          <p:nvPr/>
        </p:nvSpPr>
        <p:spPr bwMode="auto">
          <a:xfrm>
            <a:off x="571500" y="1357313"/>
            <a:ext cx="550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2400">
                <a:solidFill>
                  <a:srgbClr val="000000"/>
                </a:solidFill>
              </a:rPr>
              <a:t>Requisitos a cumplir por una escala:</a:t>
            </a: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investigación 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981075" y="1412776"/>
            <a:ext cx="7467600" cy="1290538"/>
          </a:xfrm>
        </p:spPr>
        <p:txBody>
          <a:bodyPr/>
          <a:lstStyle/>
          <a:p>
            <a:pPr eaLnBrk="1" hangingPunct="1"/>
            <a:r>
              <a:rPr lang="es-ES" sz="4000" b="1" dirty="0" smtClean="0">
                <a:solidFill>
                  <a:srgbClr val="000000"/>
                </a:solidFill>
              </a:rPr>
              <a:t>Organización de la información. </a:t>
            </a:r>
            <a:endParaRPr lang="es-ES" sz="4000" dirty="0" smtClean="0">
              <a:solidFill>
                <a:srgbClr val="000000"/>
              </a:solidFill>
            </a:endParaRPr>
          </a:p>
        </p:txBody>
      </p:sp>
      <p:sp>
        <p:nvSpPr>
          <p:cNvPr id="26627" name="3 CuadroTexto"/>
          <p:cNvSpPr txBox="1">
            <a:spLocks noChangeArrowheads="1"/>
          </p:cNvSpPr>
          <p:nvPr/>
        </p:nvSpPr>
        <p:spPr bwMode="auto">
          <a:xfrm>
            <a:off x="334871" y="3149997"/>
            <a:ext cx="8534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 dirty="0">
                <a:solidFill>
                  <a:srgbClr val="000000"/>
                </a:solidFill>
              </a:rPr>
              <a:t>Las escalas de clasificación pueden ser cualitativas o cuantitativas.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26628" name="3 CuadroTexto"/>
          <p:cNvSpPr txBox="1">
            <a:spLocks noChangeArrowheads="1"/>
          </p:cNvSpPr>
          <p:nvPr/>
        </p:nvSpPr>
        <p:spPr bwMode="auto">
          <a:xfrm>
            <a:off x="345892" y="4509120"/>
            <a:ext cx="8534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 dirty="0">
                <a:solidFill>
                  <a:srgbClr val="000000"/>
                </a:solidFill>
              </a:rPr>
              <a:t>Las escalas de clasificación cualitativas tienen las clases o categorías de la variable.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10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investigación 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398" y="1504603"/>
            <a:ext cx="8856662" cy="4918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Intervalos de clases</a:t>
            </a: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 Son las clases que la conforman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Limites de clase inferior y superior</a:t>
            </a: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Son los menores y mayores valores que delimitan las clases.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Amplitud del intervalo : </a:t>
            </a: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el rango de unidades que  abarca la clase.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obtienen por la diferencia entre LRS e LRI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Marca de clase</a:t>
            </a: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Es el punto medio de la clase.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Se obtiene por la semisuma de los LCS y LCI.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M.C = LCS+LCI/ 2 . Ej. 20+24/2 = 22.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Clases abiertas</a:t>
            </a:r>
            <a:r>
              <a:rPr lang="es-E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Son aquellas clases que le faltan el límite inferior o superior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3 CuadroTexto"/>
          <p:cNvSpPr txBox="1">
            <a:spLocks noChangeArrowheads="1"/>
          </p:cNvSpPr>
          <p:nvPr/>
        </p:nvSpPr>
        <p:spPr bwMode="auto">
          <a:xfrm>
            <a:off x="284262" y="980728"/>
            <a:ext cx="623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 dirty="0">
                <a:solidFill>
                  <a:srgbClr val="000000"/>
                </a:solidFill>
              </a:rPr>
              <a:t>Escalas de clasificación cuantitativas.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investigación 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CuadroTexto"/>
          <p:cNvSpPr txBox="1">
            <a:spLocks noChangeArrowheads="1"/>
          </p:cNvSpPr>
          <p:nvPr/>
        </p:nvSpPr>
        <p:spPr bwMode="auto">
          <a:xfrm>
            <a:off x="179512" y="1268760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 dirty="0">
                <a:solidFill>
                  <a:srgbClr val="000000"/>
                </a:solidFill>
              </a:rPr>
              <a:t>Escalas de clasificación cuantitativas. </a:t>
            </a:r>
          </a:p>
          <a:p>
            <a:pPr algn="just" eaLnBrk="1" hangingPunct="1"/>
            <a:r>
              <a:rPr lang="es-CO" sz="2800" dirty="0">
                <a:solidFill>
                  <a:srgbClr val="000000"/>
                </a:solidFill>
              </a:rPr>
              <a:t>Pasos para su construcción. 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28675" name="3 CuadroTexto"/>
          <p:cNvSpPr txBox="1">
            <a:spLocks noChangeArrowheads="1"/>
          </p:cNvSpPr>
          <p:nvPr/>
        </p:nvSpPr>
        <p:spPr bwMode="auto">
          <a:xfrm>
            <a:off x="179512" y="2492896"/>
            <a:ext cx="86788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Definir el número de clases o categorías que tendrá la escala.</a:t>
            </a:r>
          </a:p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Calcular el rango o recorrido.</a:t>
            </a:r>
          </a:p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Calcular la amplitud de clase:  A=Rango/No clases</a:t>
            </a:r>
          </a:p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Buscar el menor valor, o limite inferior de la primera clase o intervalo.</a:t>
            </a:r>
          </a:p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Calcular los límites inferiores de las clases o intervalos.</a:t>
            </a:r>
          </a:p>
          <a:p>
            <a:pPr eaLnBrk="1" hangingPunct="1">
              <a:buFontTx/>
              <a:buAutoNum type="arabicPeriod"/>
            </a:pPr>
            <a:r>
              <a:rPr lang="es-ES" sz="2400" dirty="0">
                <a:solidFill>
                  <a:srgbClr val="000000"/>
                </a:solidFill>
              </a:rPr>
              <a:t>Calcular los límites superiores de las clases o intervalos.</a:t>
            </a: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investigación 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CuadroTexto"/>
          <p:cNvSpPr txBox="1">
            <a:spLocks noChangeArrowheads="1"/>
          </p:cNvSpPr>
          <p:nvPr/>
        </p:nvSpPr>
        <p:spPr bwMode="auto">
          <a:xfrm>
            <a:off x="323850" y="1612652"/>
            <a:ext cx="853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2800" b="1" dirty="0">
                <a:solidFill>
                  <a:srgbClr val="000000"/>
                </a:solidFill>
              </a:rPr>
              <a:t>Distribución de frecuencias </a:t>
            </a:r>
            <a:r>
              <a:rPr lang="es-CO" sz="2800" dirty="0">
                <a:solidFill>
                  <a:srgbClr val="000000"/>
                </a:solidFill>
              </a:rPr>
              <a:t>es cuando a las escalas de clasificación se les asocian los valores de las frecuencias de cada clase o categoría.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29699" name="4 CuadroTexto"/>
          <p:cNvSpPr txBox="1">
            <a:spLocks noChangeArrowheads="1"/>
          </p:cNvSpPr>
          <p:nvPr/>
        </p:nvSpPr>
        <p:spPr bwMode="auto">
          <a:xfrm>
            <a:off x="971550" y="2997200"/>
            <a:ext cx="56880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sz="2400">
                <a:solidFill>
                  <a:srgbClr val="000000"/>
                </a:solidFill>
              </a:rPr>
              <a:t>Las frecuencias pueden ser:</a:t>
            </a:r>
          </a:p>
          <a:p>
            <a:pPr lvl="1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2400">
                <a:solidFill>
                  <a:srgbClr val="000000"/>
                </a:solidFill>
              </a:rPr>
              <a:t>Absolutas</a:t>
            </a:r>
          </a:p>
          <a:p>
            <a:pPr lvl="1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2400">
                <a:solidFill>
                  <a:srgbClr val="000000"/>
                </a:solidFill>
              </a:rPr>
              <a:t>Relativas</a:t>
            </a:r>
          </a:p>
          <a:p>
            <a:pPr lvl="1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2400">
                <a:solidFill>
                  <a:srgbClr val="000000"/>
                </a:solidFill>
              </a:rPr>
              <a:t>Absolutas acumuladas</a:t>
            </a:r>
          </a:p>
          <a:p>
            <a:pPr lvl="1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2400">
                <a:solidFill>
                  <a:srgbClr val="000000"/>
                </a:solidFill>
              </a:rPr>
              <a:t>Relativas acumuladas</a:t>
            </a: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 dirty="0">
                <a:solidFill>
                  <a:srgbClr val="000000"/>
                </a:solidFill>
              </a:rPr>
              <a:t>Metodología de la investigación y Estadística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Título"/>
          <p:cNvSpPr>
            <a:spLocks noGrp="1"/>
          </p:cNvSpPr>
          <p:nvPr>
            <p:ph type="title"/>
          </p:nvPr>
        </p:nvSpPr>
        <p:spPr>
          <a:xfrm>
            <a:off x="611560" y="1484784"/>
            <a:ext cx="6753225" cy="651123"/>
          </a:xfrm>
        </p:spPr>
        <p:txBody>
          <a:bodyPr/>
          <a:lstStyle/>
          <a:p>
            <a:pPr algn="l" eaLnBrk="1" hangingPunct="1"/>
            <a:r>
              <a:rPr lang="es-ES" sz="3600" dirty="0" smtClean="0">
                <a:solidFill>
                  <a:srgbClr val="000000"/>
                </a:solidFill>
              </a:rPr>
              <a:t>Método estadístico. </a:t>
            </a:r>
          </a:p>
        </p:txBody>
      </p:sp>
      <p:sp>
        <p:nvSpPr>
          <p:cNvPr id="8195" name="4 CuadroTexto"/>
          <p:cNvSpPr txBox="1">
            <a:spLocks noChangeArrowheads="1"/>
          </p:cNvSpPr>
          <p:nvPr/>
        </p:nvSpPr>
        <p:spPr bwMode="auto">
          <a:xfrm>
            <a:off x="285750" y="2708920"/>
            <a:ext cx="856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3200" dirty="0">
                <a:solidFill>
                  <a:srgbClr val="000000"/>
                </a:solidFill>
                <a:latin typeface="Calibri" pitchFamily="34" charset="0"/>
              </a:rPr>
              <a:t>Es el método científico aplicado a una ciencia en particular, en este caso, la Estadística. </a:t>
            </a:r>
            <a:endParaRPr lang="es-ES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9" name="4 CuadroTexto"/>
          <p:cNvSpPr txBox="1">
            <a:spLocks noChangeArrowheads="1"/>
          </p:cNvSpPr>
          <p:nvPr/>
        </p:nvSpPr>
        <p:spPr bwMode="auto">
          <a:xfrm>
            <a:off x="1143000" y="0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>
                <a:solidFill>
                  <a:srgbClr val="000000"/>
                </a:solidFill>
              </a:rPr>
              <a:t>Metodología de la investigación y Estadística</a:t>
            </a:r>
            <a:endParaRPr lang="es-E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CuadroTexto"/>
          <p:cNvSpPr txBox="1">
            <a:spLocks noChangeArrowheads="1"/>
          </p:cNvSpPr>
          <p:nvPr/>
        </p:nvSpPr>
        <p:spPr bwMode="auto">
          <a:xfrm>
            <a:off x="1071563" y="1340768"/>
            <a:ext cx="60567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s-ES" sz="3200" dirty="0">
                <a:solidFill>
                  <a:srgbClr val="000000"/>
                </a:solidFill>
              </a:rPr>
              <a:t> Método Estadístico. Etapas </a:t>
            </a:r>
          </a:p>
        </p:txBody>
      </p:sp>
      <p:sp>
        <p:nvSpPr>
          <p:cNvPr id="9221" name="4 CuadroTexto"/>
          <p:cNvSpPr txBox="1">
            <a:spLocks noChangeArrowheads="1"/>
          </p:cNvSpPr>
          <p:nvPr/>
        </p:nvSpPr>
        <p:spPr bwMode="auto">
          <a:xfrm>
            <a:off x="1143000" y="0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>
                <a:solidFill>
                  <a:srgbClr val="000000"/>
                </a:solidFill>
              </a:rPr>
              <a:t>Metodología de la investigación y Estadística</a:t>
            </a: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9220" name="20 CuadroTexto"/>
          <p:cNvSpPr txBox="1">
            <a:spLocks noChangeArrowheads="1"/>
          </p:cNvSpPr>
          <p:nvPr/>
        </p:nvSpPr>
        <p:spPr bwMode="auto">
          <a:xfrm>
            <a:off x="755576" y="2492896"/>
            <a:ext cx="72151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s-CO" sz="3200" dirty="0">
                <a:solidFill>
                  <a:srgbClr val="000000"/>
                </a:solidFill>
              </a:rPr>
              <a:t>Planificación de la investigación.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s-CO" sz="3200" dirty="0">
                <a:solidFill>
                  <a:srgbClr val="000000"/>
                </a:solidFill>
              </a:rPr>
              <a:t>Recolección de la información.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s-CO" sz="3200" dirty="0">
                <a:solidFill>
                  <a:srgbClr val="000000"/>
                </a:solidFill>
              </a:rPr>
              <a:t>Procesamiento de los datos.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s-CO" sz="3200" dirty="0">
                <a:solidFill>
                  <a:srgbClr val="000000"/>
                </a:solidFill>
              </a:rPr>
              <a:t>Análisis e interpretación.</a:t>
            </a:r>
          </a:p>
        </p:txBody>
      </p:sp>
    </p:spTree>
    <p:extLst>
      <p:ext uri="{BB962C8B-B14F-4D97-AF65-F5344CB8AC3E}">
        <p14:creationId xmlns:p14="http://schemas.microsoft.com/office/powerpoint/2010/main" val="9304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10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>
                <a:solidFill>
                  <a:srgbClr val="000000"/>
                </a:solidFill>
              </a:rPr>
              <a:t>Metodología de la investigación y Estadística</a:t>
            </a: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214313" y="1071563"/>
            <a:ext cx="8715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s-ES" sz="2400">
                <a:solidFill>
                  <a:srgbClr val="000000"/>
                </a:solidFill>
              </a:rPr>
              <a:t> Método Estadístico.  Etapa de procesamiento de información.</a:t>
            </a:r>
          </a:p>
        </p:txBody>
      </p:sp>
      <p:sp>
        <p:nvSpPr>
          <p:cNvPr id="19460" name="13 CuadroTexto"/>
          <p:cNvSpPr txBox="1">
            <a:spLocks noChangeArrowheads="1"/>
          </p:cNvSpPr>
          <p:nvPr/>
        </p:nvSpPr>
        <p:spPr bwMode="auto">
          <a:xfrm>
            <a:off x="1285875" y="2143125"/>
            <a:ext cx="29289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s-ES" sz="2800">
                <a:solidFill>
                  <a:srgbClr val="000000"/>
                </a:solidFill>
              </a:rPr>
              <a:t>1. Organización </a:t>
            </a:r>
          </a:p>
          <a:p>
            <a:pPr eaLnBrk="1" hangingPunct="1">
              <a:lnSpc>
                <a:spcPct val="200000"/>
              </a:lnSpc>
            </a:pPr>
            <a:r>
              <a:rPr lang="es-ES" sz="2800">
                <a:solidFill>
                  <a:srgbClr val="000000"/>
                </a:solidFill>
              </a:rPr>
              <a:t>2. Resumen </a:t>
            </a:r>
          </a:p>
          <a:p>
            <a:pPr eaLnBrk="1" hangingPunct="1">
              <a:lnSpc>
                <a:spcPct val="200000"/>
              </a:lnSpc>
            </a:pPr>
            <a:r>
              <a:rPr lang="es-ES" sz="2800">
                <a:solidFill>
                  <a:srgbClr val="000000"/>
                </a:solidFill>
              </a:rPr>
              <a:t>3. Presentación </a:t>
            </a:r>
          </a:p>
        </p:txBody>
      </p:sp>
    </p:spTree>
    <p:extLst>
      <p:ext uri="{BB962C8B-B14F-4D97-AF65-F5344CB8AC3E}">
        <p14:creationId xmlns:p14="http://schemas.microsoft.com/office/powerpoint/2010/main" val="12739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80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Estudio</a:t>
            </a:r>
            <a:r>
              <a:rPr lang="en-US" dirty="0" smtClean="0"/>
              <a:t> individual</a:t>
            </a:r>
            <a:endParaRPr lang="es-P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115616" y="1340768"/>
            <a:ext cx="781236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Se quiere realizar un estudio en el consultorio </a:t>
            </a:r>
            <a:r>
              <a:rPr lang="es-ES" dirty="0" smtClean="0"/>
              <a:t>médico # 15 para conocer si las personas están bajo peso o </a:t>
            </a:r>
            <a:r>
              <a:rPr lang="es-ES" dirty="0" err="1" smtClean="0"/>
              <a:t>nó</a:t>
            </a:r>
            <a:r>
              <a:rPr lang="es-ES" dirty="0" smtClean="0"/>
              <a:t>. </a:t>
            </a:r>
            <a:r>
              <a:rPr lang="es-ES" dirty="0"/>
              <a:t>Para ello se tomó </a:t>
            </a:r>
            <a:r>
              <a:rPr lang="es-ES" dirty="0" smtClean="0"/>
              <a:t>120 personas </a:t>
            </a:r>
            <a:r>
              <a:rPr lang="es-ES" dirty="0"/>
              <a:t>de </a:t>
            </a:r>
            <a:r>
              <a:rPr lang="es-ES" dirty="0" smtClean="0"/>
              <a:t>las 250 </a:t>
            </a:r>
            <a:r>
              <a:rPr lang="es-ES" dirty="0"/>
              <a:t>que hay en el consultorio.</a:t>
            </a:r>
            <a:endParaRPr lang="es-PR" dirty="0"/>
          </a:p>
          <a:p>
            <a:pPr marL="0" indent="0">
              <a:buNone/>
            </a:pPr>
            <a:r>
              <a:rPr lang="es-ES" dirty="0"/>
              <a:t>a. Determine la población y la muestra.</a:t>
            </a:r>
            <a:endParaRPr lang="es-PR" dirty="0"/>
          </a:p>
          <a:p>
            <a:pPr marL="0" indent="0">
              <a:buNone/>
            </a:pPr>
            <a:r>
              <a:rPr lang="es-ES" dirty="0"/>
              <a:t>b. ¿Qué información pedirías para este estudio?</a:t>
            </a:r>
            <a:endParaRPr lang="es-PR" dirty="0"/>
          </a:p>
          <a:p>
            <a:endParaRPr lang="es-PR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4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69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respuetas</a:t>
            </a:r>
            <a:endParaRPr lang="es-PR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R" sz="3200" b="1" dirty="0">
              <a:latin typeface="Baskerville Old Face" pitchFamily="18" charset="0"/>
            </a:endParaRPr>
          </a:p>
        </p:txBody>
      </p:sp>
      <p:pic>
        <p:nvPicPr>
          <p:cNvPr id="7169" name="Picture 1" descr="C:\Users\yudaimibc\Desktop\postales\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64641"/>
            <a:ext cx="18002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yudaimibc\Desktop\postales\as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1546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yudaimibc\Desktop\postales\ed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912" y="2060848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5292080" y="14847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sexo</a:t>
            </a:r>
            <a:endParaRPr lang="es-P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15616" y="4195647"/>
            <a:ext cx="1785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edad</a:t>
            </a:r>
            <a:endParaRPr lang="es-P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172" name="Picture 4" descr="C:\Users\yudaimibc\Desktop\postales\ali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1299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3181253" y="451881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Hábitos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alimenticios</a:t>
            </a:r>
            <a:endParaRPr lang="es-P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71799" y="3872481"/>
            <a:ext cx="6084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Cantidad de comidas al día</a:t>
            </a:r>
            <a:endParaRPr lang="es-P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76742" y="764476"/>
            <a:ext cx="2279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escolar</a:t>
            </a:r>
            <a:endParaRPr lang="es-P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49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CuadroTexto"/>
          <p:cNvSpPr txBox="1">
            <a:spLocks noChangeArrowheads="1"/>
          </p:cNvSpPr>
          <p:nvPr/>
        </p:nvSpPr>
        <p:spPr bwMode="auto">
          <a:xfrm>
            <a:off x="500063" y="2714625"/>
            <a:ext cx="82867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CO" sz="2600">
                <a:solidFill>
                  <a:srgbClr val="000000"/>
                </a:solidFill>
              </a:rPr>
              <a:t>Característica de la población o universo que puede</a:t>
            </a:r>
          </a:p>
          <a:p>
            <a:pPr algn="just" eaLnBrk="1" hangingPunct="1">
              <a:lnSpc>
                <a:spcPct val="150000"/>
              </a:lnSpc>
            </a:pPr>
            <a:r>
              <a:rPr lang="es-CO" sz="2600">
                <a:solidFill>
                  <a:srgbClr val="000000"/>
                </a:solidFill>
              </a:rPr>
              <a:t>asumir diferentes comportamientos, valores, o grados de intensidad entre los </a:t>
            </a:r>
            <a:r>
              <a:rPr lang="es-ES" sz="2600">
                <a:solidFill>
                  <a:srgbClr val="000000"/>
                </a:solidFill>
              </a:rPr>
              <a:t>diferentes elementos, individuos o unidades de análisis.</a:t>
            </a:r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755650" y="2052712"/>
            <a:ext cx="2736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0000"/>
                </a:solidFill>
              </a:rPr>
              <a:t>Variable</a:t>
            </a:r>
          </a:p>
        </p:txBody>
      </p:sp>
      <p:sp>
        <p:nvSpPr>
          <p:cNvPr id="20486" name="9 CuadroTexto"/>
          <p:cNvSpPr txBox="1">
            <a:spLocks noChangeArrowheads="1"/>
          </p:cNvSpPr>
          <p:nvPr/>
        </p:nvSpPr>
        <p:spPr bwMode="auto">
          <a:xfrm>
            <a:off x="1143000" y="71438"/>
            <a:ext cx="7143750" cy="46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VE" sz="2400" b="1">
                <a:solidFill>
                  <a:srgbClr val="000000"/>
                </a:solidFill>
              </a:rPr>
              <a:t>Metodología de la investigación y Estadística</a:t>
            </a:r>
            <a:endParaRPr lang="es-E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4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7065"/>
            <a:ext cx="8661538" cy="5828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449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14l">
  <a:themeElements>
    <a:clrScheme name="sample 3">
      <a:dk1>
        <a:srgbClr val="000066"/>
      </a:dk1>
      <a:lt1>
        <a:srgbClr val="FFFFFF"/>
      </a:lt1>
      <a:dk2>
        <a:srgbClr val="175B5B"/>
      </a:dk2>
      <a:lt2>
        <a:srgbClr val="C0C0C0"/>
      </a:lt2>
      <a:accent1>
        <a:srgbClr val="7DB038"/>
      </a:accent1>
      <a:accent2>
        <a:srgbClr val="6CA5D8"/>
      </a:accent2>
      <a:accent3>
        <a:srgbClr val="FFFFFF"/>
      </a:accent3>
      <a:accent4>
        <a:srgbClr val="000056"/>
      </a:accent4>
      <a:accent5>
        <a:srgbClr val="BFD4AE"/>
      </a:accent5>
      <a:accent6>
        <a:srgbClr val="6195C4"/>
      </a:accent6>
      <a:hlink>
        <a:srgbClr val="5D4BC7"/>
      </a:hlink>
      <a:folHlink>
        <a:srgbClr val="878FA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cdb2004c014l</Template>
  <TotalTime>169</TotalTime>
  <Words>1009</Words>
  <Application>Microsoft Office PowerPoint</Application>
  <PresentationFormat>Presentación en pantalla (4:3)</PresentationFormat>
  <Paragraphs>131</Paragraphs>
  <Slides>24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Aharoni</vt:lpstr>
      <vt:lpstr>Arial</vt:lpstr>
      <vt:lpstr>Baskerville Old Face</vt:lpstr>
      <vt:lpstr>Calibri</vt:lpstr>
      <vt:lpstr>Times New Roman</vt:lpstr>
      <vt:lpstr>Verdana</vt:lpstr>
      <vt:lpstr>Wingdings</vt:lpstr>
      <vt:lpstr>cdb2004c014l</vt:lpstr>
      <vt:lpstr>Image</vt:lpstr>
      <vt:lpstr>Presentación de PowerPoint</vt:lpstr>
      <vt:lpstr>Presentación de PowerPoint</vt:lpstr>
      <vt:lpstr>Método estadístico. </vt:lpstr>
      <vt:lpstr>Presentación de PowerPoint</vt:lpstr>
      <vt:lpstr>Presentación de PowerPoint</vt:lpstr>
      <vt:lpstr> Estudio individual</vt:lpstr>
      <vt:lpstr>Posibles respuetas</vt:lpstr>
      <vt:lpstr>Presentación de PowerPoint</vt:lpstr>
      <vt:lpstr>Presentación de PowerPoint</vt:lpstr>
      <vt:lpstr>Presentación de PowerPoint</vt:lpstr>
      <vt:lpstr>Variable cualitativa</vt:lpstr>
      <vt:lpstr>Presentación de PowerPoint</vt:lpstr>
      <vt:lpstr>Variable cualitativa</vt:lpstr>
      <vt:lpstr>Variable cuantitativa (medibles)</vt:lpstr>
      <vt:lpstr>Variable cuantitativa</vt:lpstr>
      <vt:lpstr>Variable cuantitativa</vt:lpstr>
      <vt:lpstr>Presentación de PowerPoint</vt:lpstr>
      <vt:lpstr>Presentación de PowerPoint</vt:lpstr>
      <vt:lpstr>Organización de la información. </vt:lpstr>
      <vt:lpstr>Organización de la información. </vt:lpstr>
      <vt:lpstr>Organización de la información. 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</dc:creator>
  <cp:lastModifiedBy>Tania Minerva Pérez Valladares</cp:lastModifiedBy>
  <cp:revision>24</cp:revision>
  <dcterms:created xsi:type="dcterms:W3CDTF">2015-02-06T14:27:31Z</dcterms:created>
  <dcterms:modified xsi:type="dcterms:W3CDTF">2019-02-26T19:05:32Z</dcterms:modified>
</cp:coreProperties>
</file>