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8" r:id="rId2"/>
    <p:sldId id="259" r:id="rId3"/>
    <p:sldId id="271" r:id="rId4"/>
    <p:sldId id="269" r:id="rId5"/>
    <p:sldId id="261" r:id="rId6"/>
    <p:sldId id="262" r:id="rId7"/>
    <p:sldId id="263" r:id="rId8"/>
    <p:sldId id="264" r:id="rId9"/>
    <p:sldId id="265" r:id="rId10"/>
    <p:sldId id="266" r:id="rId11"/>
    <p:sldId id="267" r:id="rId12"/>
    <p:sldId id="268" r:id="rId13"/>
    <p:sldId id="276" r:id="rId14"/>
    <p:sldId id="272" r:id="rId15"/>
    <p:sldId id="273" r:id="rId16"/>
    <p:sldId id="274" r:id="rId17"/>
    <p:sldId id="275" r:id="rId18"/>
    <p:sldId id="270"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134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64B40A-FA3A-49B7-B768-F7E5971D4C08}" type="datetimeFigureOut">
              <a:rPr lang="en-US" smtClean="0"/>
              <a:t>12/16/2013</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51F169-8D15-4B62-8AD2-8C8F011A6A79}" type="slidenum">
              <a:rPr lang="en-US" smtClean="0"/>
              <a:t>‹Nº›</a:t>
            </a:fld>
            <a:endParaRPr lang="en-US"/>
          </a:p>
        </p:txBody>
      </p:sp>
    </p:spTree>
    <p:extLst>
      <p:ext uri="{BB962C8B-B14F-4D97-AF65-F5344CB8AC3E}">
        <p14:creationId xmlns:p14="http://schemas.microsoft.com/office/powerpoint/2010/main" val="3317816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Incidencia:</a:t>
            </a:r>
          </a:p>
          <a:p>
            <a:r>
              <a:rPr lang="es-ES" dirty="0" smtClean="0"/>
              <a:t>Prevalencia</a:t>
            </a:r>
            <a:r>
              <a:rPr lang="es-ES" baseline="0" dirty="0" smtClean="0"/>
              <a:t>:</a:t>
            </a:r>
            <a:endParaRPr lang="en-US" dirty="0"/>
          </a:p>
        </p:txBody>
      </p:sp>
      <p:sp>
        <p:nvSpPr>
          <p:cNvPr id="4" name="3 Marcador de número de diapositiva"/>
          <p:cNvSpPr>
            <a:spLocks noGrp="1"/>
          </p:cNvSpPr>
          <p:nvPr>
            <p:ph type="sldNum" sz="quarter" idx="10"/>
          </p:nvPr>
        </p:nvSpPr>
        <p:spPr/>
        <p:txBody>
          <a:bodyPr/>
          <a:lstStyle/>
          <a:p>
            <a:fld id="{5851F169-8D15-4B62-8AD2-8C8F011A6A79}" type="slidenum">
              <a:rPr lang="en-US" smtClean="0"/>
              <a:t>2</a:t>
            </a:fld>
            <a:endParaRPr lang="en-US"/>
          </a:p>
        </p:txBody>
      </p:sp>
    </p:spTree>
    <p:extLst>
      <p:ext uri="{BB962C8B-B14F-4D97-AF65-F5344CB8AC3E}">
        <p14:creationId xmlns:p14="http://schemas.microsoft.com/office/powerpoint/2010/main" val="3388847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_tradnl" sz="1200" kern="1200" dirty="0" smtClean="0">
                <a:solidFill>
                  <a:schemeClr val="tx1"/>
                </a:solidFill>
                <a:effectLst/>
                <a:latin typeface="+mn-lt"/>
                <a:ea typeface="+mn-ea"/>
                <a:cs typeface="+mn-cs"/>
              </a:rPr>
              <a:t>Aunque se han alcanzado logros importantes de cambios en los perfiles epidemiológicos en algunos  países de la región, aún persiste una elevada prevalencia en cuanto a las enfermedades bucales particularmente la caries dental y las </a:t>
            </a:r>
            <a:r>
              <a:rPr lang="es-ES_tradnl" sz="1200" kern="1200" dirty="0" err="1" smtClean="0">
                <a:solidFill>
                  <a:schemeClr val="tx1"/>
                </a:solidFill>
                <a:effectLst/>
                <a:latin typeface="+mn-lt"/>
                <a:ea typeface="+mn-ea"/>
                <a:cs typeface="+mn-cs"/>
              </a:rPr>
              <a:t>periodontopatias</a:t>
            </a:r>
            <a:r>
              <a:rPr lang="es-ES_tradnl" sz="1200" kern="1200" dirty="0" smtClean="0">
                <a:solidFill>
                  <a:schemeClr val="tx1"/>
                </a:solidFill>
                <a:effectLst/>
                <a:latin typeface="+mn-lt"/>
                <a:ea typeface="+mn-ea"/>
                <a:cs typeface="+mn-cs"/>
              </a:rPr>
              <a:t> responsable de la mayor parte de la pérdida dentaria.</a:t>
            </a:r>
            <a:endParaRPr lang="en-US"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Una panorámica del perfil epidemiológico caracteriza los problemas a los que se enfrenta la Estomatología, sobre todo en los países más pobres:</a:t>
            </a:r>
            <a:endParaRPr lang="en-US" sz="1200" kern="1200" dirty="0">
              <a:solidFill>
                <a:schemeClr val="tx1"/>
              </a:solidFill>
              <a:effectLst/>
              <a:latin typeface="+mn-lt"/>
              <a:ea typeface="+mn-ea"/>
              <a:cs typeface="+mn-cs"/>
            </a:endParaRPr>
          </a:p>
        </p:txBody>
      </p:sp>
      <p:sp>
        <p:nvSpPr>
          <p:cNvPr id="4" name="3 Marcador de número de diapositiva"/>
          <p:cNvSpPr>
            <a:spLocks noGrp="1"/>
          </p:cNvSpPr>
          <p:nvPr>
            <p:ph type="sldNum" sz="quarter" idx="10"/>
          </p:nvPr>
        </p:nvSpPr>
        <p:spPr/>
        <p:txBody>
          <a:bodyPr/>
          <a:lstStyle/>
          <a:p>
            <a:fld id="{5851F169-8D15-4B62-8AD2-8C8F011A6A79}" type="slidenum">
              <a:rPr lang="en-US" smtClean="0"/>
              <a:t>10</a:t>
            </a:fld>
            <a:endParaRPr lang="en-US"/>
          </a:p>
        </p:txBody>
      </p:sp>
    </p:spTree>
    <p:extLst>
      <p:ext uri="{BB962C8B-B14F-4D97-AF65-F5344CB8AC3E}">
        <p14:creationId xmlns:p14="http://schemas.microsoft.com/office/powerpoint/2010/main" val="9986594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7A847CFC-816F-41D0-AAC0-9BF4FEBC753E}" type="datetimeFigureOut">
              <a:rPr lang="es-ES" smtClean="0"/>
              <a:t>16/12/2013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t>16/12/2013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t>16/12/2013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s-ES" smtClean="0"/>
              <a:t>Haga clic para modificar el estilo de título del patrón</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t>16/12/2013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
        <p:nvSpPr>
          <p:cNvPr id="8" name="Content Placeholder 7"/>
          <p:cNvSpPr>
            <a:spLocks noGrp="1"/>
          </p:cNvSpPr>
          <p:nvPr>
            <p:ph sz="quarter" idx="13"/>
          </p:nvPr>
        </p:nvSpPr>
        <p:spPr>
          <a:xfrm>
            <a:off x="609600" y="1600200"/>
            <a:ext cx="79248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A847CFC-816F-41D0-AAC0-9BF4FEBC753E}" type="datetimeFigureOut">
              <a:rPr lang="es-ES" smtClean="0"/>
              <a:t>16/12/2013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2" name="Title 1"/>
          <p:cNvSpPr>
            <a:spLocks noGrp="1"/>
          </p:cNvSpPr>
          <p:nvPr>
            <p:ph type="title"/>
          </p:nvPr>
        </p:nvSpPr>
        <p:spPr>
          <a:xfrm>
            <a:off x="609600" y="274638"/>
            <a:ext cx="7924800" cy="1143000"/>
          </a:xfrm>
        </p:spPr>
        <p:txBody>
          <a:bodyPr/>
          <a:lstStyle/>
          <a:p>
            <a:r>
              <a:rPr lang="es-ES" smtClean="0"/>
              <a:t>Haga clic para modificar el estilo de título del patrón</a:t>
            </a:r>
            <a:endParaRPr lang="en-US" dirty="0"/>
          </a:p>
        </p:txBody>
      </p:sp>
      <p:sp>
        <p:nvSpPr>
          <p:cNvPr id="5" name="Date Placeholder 4"/>
          <p:cNvSpPr>
            <a:spLocks noGrp="1"/>
          </p:cNvSpPr>
          <p:nvPr>
            <p:ph type="dt" sz="half" idx="10"/>
          </p:nvPr>
        </p:nvSpPr>
        <p:spPr/>
        <p:txBody>
          <a:bodyPr/>
          <a:lstStyle/>
          <a:p>
            <a:fld id="{7A847CFC-816F-41D0-AAC0-9BF4FEBC753E}" type="datetimeFigureOut">
              <a:rPr lang="es-ES" smtClean="0"/>
              <a:t>16/12/2013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7A847CFC-816F-41D0-AAC0-9BF4FEBC753E}" type="datetimeFigureOut">
              <a:rPr lang="es-ES" smtClean="0"/>
              <a:t>16/12/2013</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A847CFC-816F-41D0-AAC0-9BF4FEBC753E}" type="datetimeFigureOut">
              <a:rPr lang="es-ES" smtClean="0"/>
              <a:t>16/12/2013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47CFC-816F-41D0-AAC0-9BF4FEBC753E}" type="datetimeFigureOut">
              <a:rPr lang="es-ES" smtClean="0"/>
              <a:t>16/12/2013</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t>16/12/2013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t>16/12/2013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7A847CFC-816F-41D0-AAC0-9BF4FEBC753E}" type="datetimeFigureOut">
              <a:rPr lang="es-ES" smtClean="0"/>
              <a:t>16/12/2013</a:t>
            </a:fld>
            <a:endParaRPr lang="es-E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s-E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132FADFE-3B8F-471C-ABF0-DBC7717ECBBC}"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4800" dirty="0"/>
              <a:t>ATENCIÓN ESTOMATOLÓGICA</a:t>
            </a:r>
            <a:endParaRPr lang="en-US" sz="4800" dirty="0"/>
          </a:p>
        </p:txBody>
      </p:sp>
      <p:sp>
        <p:nvSpPr>
          <p:cNvPr id="3" name="2 Marcador de contenido"/>
          <p:cNvSpPr>
            <a:spLocks noGrp="1"/>
          </p:cNvSpPr>
          <p:nvPr>
            <p:ph sz="quarter" idx="13"/>
          </p:nvPr>
        </p:nvSpPr>
        <p:spPr>
          <a:xfrm>
            <a:off x="611560" y="1772816"/>
            <a:ext cx="7924800" cy="3268960"/>
          </a:xfrm>
        </p:spPr>
        <p:txBody>
          <a:bodyPr/>
          <a:lstStyle/>
          <a:p>
            <a:pPr marL="0" indent="0">
              <a:buNone/>
            </a:pPr>
            <a:r>
              <a:rPr lang="es-ES" sz="3200" dirty="0" smtClean="0"/>
              <a:t>Unidad </a:t>
            </a:r>
            <a:r>
              <a:rPr lang="es-ES" sz="3200" dirty="0"/>
              <a:t>V: Epidemiología de las enfermedades bucales</a:t>
            </a:r>
          </a:p>
          <a:p>
            <a:pPr marL="0" indent="0">
              <a:buNone/>
            </a:pPr>
            <a:r>
              <a:rPr lang="es-ES" sz="3200" dirty="0" smtClean="0"/>
              <a:t>Sumario 5.2: </a:t>
            </a:r>
            <a:r>
              <a:rPr lang="es-ES_tradnl" sz="3200" dirty="0"/>
              <a:t>Situación de salud respecto a las </a:t>
            </a:r>
            <a:r>
              <a:rPr lang="es-ES" sz="3200" dirty="0"/>
              <a:t>caries </a:t>
            </a:r>
            <a:r>
              <a:rPr lang="es-ES" sz="3200" dirty="0" smtClean="0"/>
              <a:t>dentales.</a:t>
            </a:r>
            <a:endParaRPr lang="en-US" sz="3200" dirty="0"/>
          </a:p>
        </p:txBody>
      </p:sp>
    </p:spTree>
    <p:extLst>
      <p:ext uri="{BB962C8B-B14F-4D97-AF65-F5344CB8AC3E}">
        <p14:creationId xmlns:p14="http://schemas.microsoft.com/office/powerpoint/2010/main" val="3112463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a:t>Perfil Epidemiológico en América Latina y en Cuba</a:t>
            </a:r>
            <a:r>
              <a:rPr lang="es-ES_tradnl" b="1" dirty="0"/>
              <a:t>:</a:t>
            </a:r>
            <a:endParaRPr lang="en-US" dirty="0"/>
          </a:p>
        </p:txBody>
      </p:sp>
      <p:sp>
        <p:nvSpPr>
          <p:cNvPr id="3" name="2 Marcador de contenido"/>
          <p:cNvSpPr>
            <a:spLocks noGrp="1"/>
          </p:cNvSpPr>
          <p:nvPr>
            <p:ph sz="quarter" idx="13"/>
          </p:nvPr>
        </p:nvSpPr>
        <p:spPr/>
        <p:txBody>
          <a:bodyPr>
            <a:noAutofit/>
          </a:bodyPr>
          <a:lstStyle/>
          <a:p>
            <a:pPr lvl="0"/>
            <a:r>
              <a:rPr lang="es-ES_tradnl" sz="2800" dirty="0"/>
              <a:t>Elevada prevalencia de enfermedades </a:t>
            </a:r>
            <a:endParaRPr lang="en-US" sz="2800" dirty="0"/>
          </a:p>
          <a:p>
            <a:pPr lvl="0"/>
            <a:r>
              <a:rPr lang="es-ES_tradnl" sz="2800" dirty="0"/>
              <a:t>Gran severidad.</a:t>
            </a:r>
            <a:endParaRPr lang="en-US" sz="2800" dirty="0"/>
          </a:p>
          <a:p>
            <a:pPr lvl="0"/>
            <a:r>
              <a:rPr lang="es-ES_tradnl" sz="2800" dirty="0"/>
              <a:t>Alta complejidad.</a:t>
            </a:r>
            <a:endParaRPr lang="en-US" sz="2800" dirty="0"/>
          </a:p>
          <a:p>
            <a:pPr lvl="0"/>
            <a:r>
              <a:rPr lang="es-ES_tradnl" sz="2800" dirty="0"/>
              <a:t>Mayores en grupos de pobreza y pobreza extrema.</a:t>
            </a:r>
            <a:endParaRPr lang="en-US" sz="2800" dirty="0"/>
          </a:p>
          <a:p>
            <a:pPr lvl="0"/>
            <a:r>
              <a:rPr lang="es-ES_tradnl" sz="2800" dirty="0"/>
              <a:t>Servicios curativos de alto costo, limitados e incapaces de resolver los problemas.</a:t>
            </a:r>
            <a:endParaRPr lang="en-US" sz="2800" dirty="0"/>
          </a:p>
          <a:p>
            <a:r>
              <a:rPr lang="es-ES_tradnl" sz="2800" dirty="0"/>
              <a:t>Más del 80% de la población con más de un diente afectado por Caries</a:t>
            </a:r>
            <a:endParaRPr lang="en-US" sz="2800" dirty="0"/>
          </a:p>
        </p:txBody>
      </p:sp>
    </p:spTree>
    <p:extLst>
      <p:ext uri="{BB962C8B-B14F-4D97-AF65-F5344CB8AC3E}">
        <p14:creationId xmlns:p14="http://schemas.microsoft.com/office/powerpoint/2010/main" val="1250289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sz="quarter" idx="13"/>
          </p:nvPr>
        </p:nvSpPr>
        <p:spPr/>
        <p:txBody>
          <a:bodyPr>
            <a:normAutofit/>
          </a:bodyPr>
          <a:lstStyle/>
          <a:p>
            <a:pPr lvl="0"/>
            <a:r>
              <a:rPr lang="es-ES_tradnl" sz="3600" dirty="0"/>
              <a:t>A los 12 años entre 1.08 y 8.3 dientes permanentes afectados </a:t>
            </a:r>
            <a:endParaRPr lang="en-US" sz="3600" dirty="0"/>
          </a:p>
          <a:p>
            <a:pPr lvl="0"/>
            <a:r>
              <a:rPr lang="es-ES_tradnl" sz="3600" dirty="0"/>
              <a:t>Enfermedades de la </a:t>
            </a:r>
            <a:r>
              <a:rPr lang="es-ES_tradnl" sz="3600" dirty="0" err="1"/>
              <a:t>Gingiva</a:t>
            </a:r>
            <a:r>
              <a:rPr lang="es-ES_tradnl" sz="3600" dirty="0"/>
              <a:t> y el Periodonto.</a:t>
            </a:r>
            <a:endParaRPr lang="en-US" sz="3600" dirty="0"/>
          </a:p>
          <a:p>
            <a:pPr lvl="0"/>
            <a:r>
              <a:rPr lang="es-ES_tradnl" sz="3600" dirty="0"/>
              <a:t>Malformaciones congénitas.</a:t>
            </a:r>
            <a:endParaRPr lang="en-US" sz="3600" dirty="0"/>
          </a:p>
          <a:p>
            <a:pPr lvl="0"/>
            <a:r>
              <a:rPr lang="es-ES_tradnl" sz="3600" dirty="0"/>
              <a:t>Alteraciones de la Oclusión</a:t>
            </a:r>
            <a:r>
              <a:rPr lang="es-ES_tradnl" sz="3600" dirty="0" smtClean="0"/>
              <a:t>.</a:t>
            </a:r>
            <a:endParaRPr lang="en-US" sz="3600" dirty="0"/>
          </a:p>
        </p:txBody>
      </p:sp>
    </p:spTree>
    <p:extLst>
      <p:ext uri="{BB962C8B-B14F-4D97-AF65-F5344CB8AC3E}">
        <p14:creationId xmlns:p14="http://schemas.microsoft.com/office/powerpoint/2010/main" val="20075724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sz="quarter" idx="13"/>
          </p:nvPr>
        </p:nvSpPr>
        <p:spPr/>
        <p:txBody>
          <a:bodyPr>
            <a:normAutofit/>
          </a:bodyPr>
          <a:lstStyle/>
          <a:p>
            <a:pPr lvl="0"/>
            <a:r>
              <a:rPr lang="es-ES_tradnl" sz="3200" dirty="0" err="1"/>
              <a:t>Edentulismo</a:t>
            </a:r>
            <a:endParaRPr lang="en-US" sz="3200" dirty="0"/>
          </a:p>
          <a:p>
            <a:pPr lvl="0"/>
            <a:r>
              <a:rPr lang="es-ES_tradnl" sz="3200" dirty="0"/>
              <a:t>Lesiones de tejidos </a:t>
            </a:r>
            <a:r>
              <a:rPr lang="es-ES_tradnl" sz="3200" dirty="0" smtClean="0"/>
              <a:t>blandos</a:t>
            </a:r>
            <a:endParaRPr lang="es-ES_tradnl" sz="3200" dirty="0"/>
          </a:p>
          <a:p>
            <a:pPr lvl="0"/>
            <a:r>
              <a:rPr lang="es-ES_tradnl" sz="3200" dirty="0" smtClean="0"/>
              <a:t>Cáncer </a:t>
            </a:r>
            <a:r>
              <a:rPr lang="es-ES_tradnl" sz="3200" dirty="0"/>
              <a:t>oral</a:t>
            </a:r>
            <a:endParaRPr lang="en-US" sz="3200" dirty="0"/>
          </a:p>
          <a:p>
            <a:pPr lvl="0"/>
            <a:r>
              <a:rPr lang="es-ES_tradnl" sz="3200" dirty="0"/>
              <a:t>Manifestaciones bucales de Enfermedades. Sistémicas</a:t>
            </a:r>
            <a:endParaRPr lang="en-US" sz="3200" dirty="0"/>
          </a:p>
          <a:p>
            <a:r>
              <a:rPr lang="es-ES_tradnl" sz="3200" dirty="0"/>
              <a:t>Problemas de la ATM</a:t>
            </a:r>
            <a:endParaRPr lang="en-US" sz="3200" dirty="0"/>
          </a:p>
        </p:txBody>
      </p:sp>
    </p:spTree>
    <p:extLst>
      <p:ext uri="{BB962C8B-B14F-4D97-AF65-F5344CB8AC3E}">
        <p14:creationId xmlns:p14="http://schemas.microsoft.com/office/powerpoint/2010/main" val="27324238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980728"/>
            <a:ext cx="7924800" cy="2367136"/>
          </a:xfrm>
        </p:spPr>
        <p:txBody>
          <a:bodyPr/>
          <a:lstStyle/>
          <a:p>
            <a:r>
              <a:rPr lang="es-ES" sz="4800" dirty="0" smtClean="0">
                <a:latin typeface="Arial Black" pitchFamily="34" charset="0"/>
              </a:rPr>
              <a:t/>
            </a:r>
            <a:br>
              <a:rPr lang="es-ES" sz="4800" dirty="0" smtClean="0">
                <a:latin typeface="Arial Black" pitchFamily="34" charset="0"/>
              </a:rPr>
            </a:br>
            <a:r>
              <a:rPr lang="es-ES" sz="4800" dirty="0">
                <a:latin typeface="Arial Black" pitchFamily="34" charset="0"/>
              </a:rPr>
              <a:t/>
            </a:r>
            <a:br>
              <a:rPr lang="es-ES" sz="4800" dirty="0">
                <a:latin typeface="Arial Black" pitchFamily="34" charset="0"/>
              </a:rPr>
            </a:br>
            <a:r>
              <a:rPr lang="es-ES" sz="4800" dirty="0" smtClean="0">
                <a:latin typeface="Arial Black" pitchFamily="34" charset="0"/>
              </a:rPr>
              <a:t/>
            </a:r>
            <a:br>
              <a:rPr lang="es-ES" sz="4800" dirty="0" smtClean="0">
                <a:latin typeface="Arial Black" pitchFamily="34" charset="0"/>
              </a:rPr>
            </a:br>
            <a:r>
              <a:rPr lang="es-ES" sz="4800" dirty="0" smtClean="0">
                <a:latin typeface="Arial Black" pitchFamily="34" charset="0"/>
              </a:rPr>
              <a:t>CLASIFICACIÓN DE LA   </a:t>
            </a:r>
            <a:br>
              <a:rPr lang="es-ES" sz="4800" dirty="0" smtClean="0">
                <a:latin typeface="Arial Black" pitchFamily="34" charset="0"/>
              </a:rPr>
            </a:br>
            <a:r>
              <a:rPr lang="es-ES" sz="4800" dirty="0">
                <a:latin typeface="Arial Black" pitchFamily="34" charset="0"/>
              </a:rPr>
              <a:t/>
            </a:r>
            <a:br>
              <a:rPr lang="es-ES" sz="4800" dirty="0">
                <a:latin typeface="Arial Black" pitchFamily="34" charset="0"/>
              </a:rPr>
            </a:br>
            <a:r>
              <a:rPr lang="es-ES" sz="4800" dirty="0" smtClean="0">
                <a:latin typeface="Arial Black" pitchFamily="34" charset="0"/>
              </a:rPr>
              <a:t>   CARIES DENTAL</a:t>
            </a:r>
            <a:endParaRPr lang="en-US" sz="4800" dirty="0">
              <a:latin typeface="Arial Black" pitchFamily="34" charset="0"/>
            </a:endParaRPr>
          </a:p>
        </p:txBody>
      </p:sp>
    </p:spTree>
    <p:extLst>
      <p:ext uri="{BB962C8B-B14F-4D97-AF65-F5344CB8AC3E}">
        <p14:creationId xmlns:p14="http://schemas.microsoft.com/office/powerpoint/2010/main" val="4044232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188640"/>
            <a:ext cx="7418784" cy="778098"/>
          </a:xfrm>
        </p:spPr>
        <p:txBody>
          <a:bodyPr/>
          <a:lstStyle/>
          <a:p>
            <a:r>
              <a:rPr lang="es-ES" sz="4000" b="1" dirty="0">
                <a:solidFill>
                  <a:srgbClr val="FFFF00"/>
                </a:solidFill>
              </a:rPr>
              <a:t>Según localización</a:t>
            </a:r>
            <a:endParaRPr lang="en-US" sz="4000" b="1" dirty="0">
              <a:solidFill>
                <a:srgbClr val="FFFF00"/>
              </a:solidFill>
            </a:endParaRPr>
          </a:p>
        </p:txBody>
      </p:sp>
      <p:sp>
        <p:nvSpPr>
          <p:cNvPr id="3" name="2 Marcador de contenido"/>
          <p:cNvSpPr>
            <a:spLocks noGrp="1"/>
          </p:cNvSpPr>
          <p:nvPr>
            <p:ph sz="quarter" idx="13"/>
          </p:nvPr>
        </p:nvSpPr>
        <p:spPr>
          <a:xfrm>
            <a:off x="323528" y="1124744"/>
            <a:ext cx="8424936" cy="5256584"/>
          </a:xfrm>
        </p:spPr>
        <p:txBody>
          <a:bodyPr>
            <a:noAutofit/>
          </a:bodyPr>
          <a:lstStyle/>
          <a:p>
            <a:pPr marL="0" indent="0">
              <a:buNone/>
            </a:pPr>
            <a:r>
              <a:rPr lang="es-ES" sz="2800" b="1" u="sng" dirty="0" smtClean="0">
                <a:solidFill>
                  <a:srgbClr val="FFFF00"/>
                </a:solidFill>
              </a:rPr>
              <a:t> </a:t>
            </a:r>
            <a:r>
              <a:rPr lang="es-ES" sz="3200" b="1" u="sng" dirty="0">
                <a:solidFill>
                  <a:srgbClr val="FFFF00"/>
                </a:solidFill>
              </a:rPr>
              <a:t>Caries de fosas y fisuras</a:t>
            </a:r>
            <a:r>
              <a:rPr lang="es-ES" sz="3200" dirty="0"/>
              <a:t>: localizadas en las caras oclusales de </a:t>
            </a:r>
            <a:r>
              <a:rPr lang="es-ES" sz="3200" dirty="0" smtClean="0"/>
              <a:t>premolares y </a:t>
            </a:r>
            <a:r>
              <a:rPr lang="es-ES" sz="3200" dirty="0"/>
              <a:t>molares, caras palatinas de dientes anteriores superiores y molares </a:t>
            </a:r>
            <a:r>
              <a:rPr lang="es-ES" sz="3200" dirty="0" smtClean="0"/>
              <a:t>superiores y </a:t>
            </a:r>
            <a:r>
              <a:rPr lang="es-ES" sz="3200" dirty="0"/>
              <a:t>en las caras vestibulares de molares inferiores</a:t>
            </a:r>
            <a:r>
              <a:rPr lang="es-ES" sz="2800" dirty="0"/>
              <a:t>. </a:t>
            </a:r>
            <a:endParaRPr lang="es-ES" sz="2800" dirty="0" smtClean="0"/>
          </a:p>
          <a:p>
            <a:pPr marL="0" indent="0">
              <a:buNone/>
            </a:pPr>
            <a:r>
              <a:rPr lang="es-ES" sz="3200" b="1" u="sng" dirty="0" smtClean="0">
                <a:solidFill>
                  <a:srgbClr val="FFFF00"/>
                </a:solidFill>
              </a:rPr>
              <a:t>Caries </a:t>
            </a:r>
            <a:r>
              <a:rPr lang="es-ES" sz="3200" b="1" u="sng" dirty="0">
                <a:solidFill>
                  <a:srgbClr val="FFFF00"/>
                </a:solidFill>
              </a:rPr>
              <a:t>de superficies lisas</a:t>
            </a:r>
            <a:r>
              <a:rPr lang="es-ES" sz="3200" dirty="0"/>
              <a:t>: localizadas en las caras proximales por </a:t>
            </a:r>
            <a:r>
              <a:rPr lang="es-ES" sz="3200" dirty="0" smtClean="0"/>
              <a:t>debajo de </a:t>
            </a:r>
            <a:r>
              <a:rPr lang="es-ES" sz="3200" dirty="0"/>
              <a:t>la relación de contacto con el diente vecino y en el tercio cervical </a:t>
            </a:r>
            <a:r>
              <a:rPr lang="es-ES" sz="3200" dirty="0" smtClean="0"/>
              <a:t>de las </a:t>
            </a:r>
            <a:r>
              <a:rPr lang="es-ES" sz="3200" dirty="0"/>
              <a:t>caras vestibulares y linguales o palatinas. </a:t>
            </a:r>
          </a:p>
        </p:txBody>
      </p:sp>
    </p:spTree>
    <p:extLst>
      <p:ext uri="{BB962C8B-B14F-4D97-AF65-F5344CB8AC3E}">
        <p14:creationId xmlns:p14="http://schemas.microsoft.com/office/powerpoint/2010/main" val="343754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609600" y="332656"/>
            <a:ext cx="8138864" cy="5382344"/>
          </a:xfrm>
        </p:spPr>
        <p:txBody>
          <a:bodyPr>
            <a:noAutofit/>
          </a:bodyPr>
          <a:lstStyle/>
          <a:p>
            <a:pPr marL="0" indent="0">
              <a:buNone/>
            </a:pPr>
            <a:r>
              <a:rPr lang="es-ES" sz="3200" b="1" u="sng" dirty="0" smtClean="0">
                <a:solidFill>
                  <a:srgbClr val="FFFF00"/>
                </a:solidFill>
              </a:rPr>
              <a:t>Caries </a:t>
            </a:r>
            <a:r>
              <a:rPr lang="es-ES" sz="3200" b="1" u="sng" dirty="0">
                <a:solidFill>
                  <a:srgbClr val="FFFF00"/>
                </a:solidFill>
              </a:rPr>
              <a:t>radicular</a:t>
            </a:r>
            <a:r>
              <a:rPr lang="es-ES" sz="3200" dirty="0"/>
              <a:t>: se inicia por debajo de la unión </a:t>
            </a:r>
            <a:r>
              <a:rPr lang="es-ES" sz="3200" dirty="0" smtClean="0"/>
              <a:t>amelo-</a:t>
            </a:r>
            <a:r>
              <a:rPr lang="es-ES" sz="3200" dirty="0" err="1" smtClean="0"/>
              <a:t>cementaria</a:t>
            </a:r>
            <a:r>
              <a:rPr lang="es-ES" sz="3200" dirty="0"/>
              <a:t>, </a:t>
            </a:r>
            <a:r>
              <a:rPr lang="es-ES" sz="3200" dirty="0" smtClean="0"/>
              <a:t>en aquellas </a:t>
            </a:r>
            <a:r>
              <a:rPr lang="es-ES" sz="3200" dirty="0"/>
              <a:t>superficies radiculares donde la cresta del margen gingival </a:t>
            </a:r>
            <a:r>
              <a:rPr lang="es-ES" sz="3200" dirty="0" smtClean="0"/>
              <a:t>ha sufrido </a:t>
            </a:r>
            <a:r>
              <a:rPr lang="es-ES" sz="3200" dirty="0"/>
              <a:t>retracción, que lleva a la exposición de la superficie </a:t>
            </a:r>
            <a:r>
              <a:rPr lang="es-ES" sz="3200" dirty="0" err="1"/>
              <a:t>cementaria</a:t>
            </a:r>
            <a:r>
              <a:rPr lang="es-ES" sz="3200" dirty="0" smtClean="0"/>
              <a:t>,</a:t>
            </a:r>
          </a:p>
          <a:p>
            <a:pPr marL="0" indent="0">
              <a:buNone/>
            </a:pPr>
            <a:r>
              <a:rPr lang="es-ES" sz="3200" b="1" u="sng" dirty="0" smtClean="0">
                <a:solidFill>
                  <a:srgbClr val="FFFF00"/>
                </a:solidFill>
              </a:rPr>
              <a:t>Caries </a:t>
            </a:r>
            <a:r>
              <a:rPr lang="es-ES" sz="3200" b="1" u="sng" dirty="0">
                <a:solidFill>
                  <a:srgbClr val="FFFF00"/>
                </a:solidFill>
              </a:rPr>
              <a:t>del lactante</a:t>
            </a:r>
            <a:r>
              <a:rPr lang="es-ES" sz="3200" b="1" dirty="0">
                <a:solidFill>
                  <a:srgbClr val="FFFF00"/>
                </a:solidFill>
              </a:rPr>
              <a:t>: </a:t>
            </a:r>
            <a:r>
              <a:rPr lang="es-ES" sz="3200" dirty="0"/>
              <a:t>por lo general se localizan en superficies lisas, </a:t>
            </a:r>
            <a:r>
              <a:rPr lang="es-ES" sz="3200" dirty="0" smtClean="0"/>
              <a:t>donde varios </a:t>
            </a:r>
            <a:r>
              <a:rPr lang="es-ES" sz="3200" dirty="0"/>
              <a:t>dientes están </a:t>
            </a:r>
            <a:r>
              <a:rPr lang="es-ES" sz="3200" dirty="0" smtClean="0"/>
              <a:t>involucrados. </a:t>
            </a:r>
            <a:r>
              <a:rPr lang="es-ES" sz="3200" dirty="0"/>
              <a:t>Ataca fundamentalmente a los 4 incisivos superiores, </a:t>
            </a:r>
            <a:r>
              <a:rPr lang="es-ES" sz="3200" dirty="0" smtClean="0"/>
              <a:t>primeros molares </a:t>
            </a:r>
            <a:r>
              <a:rPr lang="es-ES" sz="3200" dirty="0"/>
              <a:t>superiores e inferiores y caninos inferiores.</a:t>
            </a:r>
            <a:endParaRPr lang="en-US" sz="3200" dirty="0"/>
          </a:p>
        </p:txBody>
      </p:sp>
    </p:spTree>
    <p:extLst>
      <p:ext uri="{BB962C8B-B14F-4D97-AF65-F5344CB8AC3E}">
        <p14:creationId xmlns:p14="http://schemas.microsoft.com/office/powerpoint/2010/main" val="25353021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74638"/>
            <a:ext cx="8210872" cy="706090"/>
          </a:xfrm>
        </p:spPr>
        <p:txBody>
          <a:bodyPr/>
          <a:lstStyle/>
          <a:p>
            <a:r>
              <a:rPr lang="en-US" sz="4000" b="1" dirty="0" err="1">
                <a:solidFill>
                  <a:srgbClr val="FFFF00"/>
                </a:solidFill>
              </a:rPr>
              <a:t>Según</a:t>
            </a:r>
            <a:r>
              <a:rPr lang="en-US" sz="4000" b="1" dirty="0">
                <a:solidFill>
                  <a:srgbClr val="FFFF00"/>
                </a:solidFill>
              </a:rPr>
              <a:t> </a:t>
            </a:r>
            <a:r>
              <a:rPr lang="en-US" sz="4000" b="1" dirty="0" smtClean="0">
                <a:solidFill>
                  <a:srgbClr val="FFFF00"/>
                </a:solidFill>
              </a:rPr>
              <a:t> </a:t>
            </a:r>
            <a:r>
              <a:rPr lang="en-US" sz="4000" b="1" dirty="0" err="1" smtClean="0">
                <a:solidFill>
                  <a:srgbClr val="FFFF00"/>
                </a:solidFill>
              </a:rPr>
              <a:t>profundidad</a:t>
            </a:r>
            <a:r>
              <a:rPr lang="en-US" sz="4000" b="1" dirty="0">
                <a:solidFill>
                  <a:srgbClr val="FFFF00"/>
                </a:solidFill>
              </a:rPr>
              <a:t>.</a:t>
            </a:r>
          </a:p>
        </p:txBody>
      </p:sp>
      <p:sp>
        <p:nvSpPr>
          <p:cNvPr id="3" name="2 Marcador de contenido"/>
          <p:cNvSpPr>
            <a:spLocks noGrp="1"/>
          </p:cNvSpPr>
          <p:nvPr>
            <p:ph sz="quarter" idx="13"/>
          </p:nvPr>
        </p:nvSpPr>
        <p:spPr>
          <a:xfrm>
            <a:off x="611560" y="1340768"/>
            <a:ext cx="7924800" cy="4536504"/>
          </a:xfrm>
        </p:spPr>
        <p:txBody>
          <a:bodyPr>
            <a:normAutofit/>
          </a:bodyPr>
          <a:lstStyle/>
          <a:p>
            <a:pPr marL="0" indent="0">
              <a:buNone/>
            </a:pPr>
            <a:r>
              <a:rPr lang="es-ES" sz="2800" b="1" u="sng" dirty="0" smtClean="0">
                <a:solidFill>
                  <a:srgbClr val="FFFF00"/>
                </a:solidFill>
              </a:rPr>
              <a:t> </a:t>
            </a:r>
            <a:r>
              <a:rPr lang="es-ES" sz="2800" b="1" u="sng" dirty="0">
                <a:solidFill>
                  <a:srgbClr val="FFFF00"/>
                </a:solidFill>
              </a:rPr>
              <a:t>Caries en esmalte </a:t>
            </a:r>
            <a:r>
              <a:rPr lang="es-ES" sz="2800" b="1" u="sng" dirty="0" smtClean="0">
                <a:solidFill>
                  <a:srgbClr val="FFFF00"/>
                </a:solidFill>
              </a:rPr>
              <a:t>: </a:t>
            </a:r>
            <a:r>
              <a:rPr lang="es-ES" sz="2800" dirty="0"/>
              <a:t>proceso de </a:t>
            </a:r>
            <a:r>
              <a:rPr lang="es-ES" sz="2800" dirty="0" smtClean="0"/>
              <a:t>destrucción dentaria </a:t>
            </a:r>
            <a:r>
              <a:rPr lang="es-ES" sz="2800" dirty="0"/>
              <a:t>que afecta el esmalte con ruptura o no de la </a:t>
            </a:r>
            <a:r>
              <a:rPr lang="es-ES" sz="2800" dirty="0" smtClean="0"/>
              <a:t>superficie </a:t>
            </a:r>
            <a:r>
              <a:rPr lang="en-US" sz="2800" dirty="0" err="1" smtClean="0"/>
              <a:t>externa</a:t>
            </a:r>
            <a:r>
              <a:rPr lang="en-US" sz="2400" dirty="0"/>
              <a:t>.</a:t>
            </a:r>
          </a:p>
          <a:p>
            <a:pPr marL="0" indent="0">
              <a:buNone/>
            </a:pPr>
            <a:r>
              <a:rPr lang="es-ES" sz="2800" b="1" u="sng" dirty="0" smtClean="0">
                <a:solidFill>
                  <a:srgbClr val="FFFF00"/>
                </a:solidFill>
              </a:rPr>
              <a:t>Caries </a:t>
            </a:r>
            <a:r>
              <a:rPr lang="es-ES" sz="2800" b="1" u="sng" dirty="0">
                <a:solidFill>
                  <a:srgbClr val="FFFF00"/>
                </a:solidFill>
              </a:rPr>
              <a:t>en dentina superficial</a:t>
            </a:r>
            <a:r>
              <a:rPr lang="es-ES" dirty="0"/>
              <a:t>: </a:t>
            </a:r>
            <a:r>
              <a:rPr lang="es-ES" sz="2800" dirty="0"/>
              <a:t>proceso de destrucción dentaria que </a:t>
            </a:r>
            <a:r>
              <a:rPr lang="es-ES" sz="2800" dirty="0" smtClean="0"/>
              <a:t>afecta el </a:t>
            </a:r>
            <a:r>
              <a:rPr lang="es-ES" sz="2800" dirty="0"/>
              <a:t>esmalte y capa superficial de la dentina con ruptura de la </a:t>
            </a:r>
            <a:r>
              <a:rPr lang="es-ES" sz="2800" dirty="0" smtClean="0"/>
              <a:t>superficie </a:t>
            </a:r>
            <a:r>
              <a:rPr lang="en-US" sz="2800" dirty="0" err="1" smtClean="0"/>
              <a:t>externa</a:t>
            </a:r>
            <a:r>
              <a:rPr lang="en-US" sz="2800" dirty="0"/>
              <a:t>.</a:t>
            </a:r>
          </a:p>
          <a:p>
            <a:pPr marL="0" indent="0" algn="just">
              <a:buNone/>
            </a:pPr>
            <a:r>
              <a:rPr lang="es-ES" sz="2800" b="1" u="sng" dirty="0" smtClean="0">
                <a:solidFill>
                  <a:srgbClr val="FFFF00"/>
                </a:solidFill>
              </a:rPr>
              <a:t>Caries </a:t>
            </a:r>
            <a:r>
              <a:rPr lang="es-ES" sz="2800" b="1" u="sng" dirty="0">
                <a:solidFill>
                  <a:srgbClr val="FFFF00"/>
                </a:solidFill>
              </a:rPr>
              <a:t>en dentina profunda</a:t>
            </a:r>
            <a:r>
              <a:rPr lang="es-ES" sz="2800" dirty="0"/>
              <a:t>: proceso de destrucción dentaria que afecta </a:t>
            </a:r>
            <a:r>
              <a:rPr lang="es-ES" sz="2800" dirty="0" smtClean="0"/>
              <a:t>el esmalte </a:t>
            </a:r>
            <a:r>
              <a:rPr lang="es-ES" sz="2800" dirty="0"/>
              <a:t>y la dentina profunda</a:t>
            </a:r>
            <a:r>
              <a:rPr lang="es-ES" sz="2800" dirty="0" smtClean="0"/>
              <a:t>.</a:t>
            </a:r>
            <a:endParaRPr lang="es-ES" sz="2800" dirty="0"/>
          </a:p>
        </p:txBody>
      </p:sp>
    </p:spTree>
    <p:extLst>
      <p:ext uri="{BB962C8B-B14F-4D97-AF65-F5344CB8AC3E}">
        <p14:creationId xmlns:p14="http://schemas.microsoft.com/office/powerpoint/2010/main" val="34588403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7924800" cy="922114"/>
          </a:xfrm>
        </p:spPr>
        <p:txBody>
          <a:bodyPr/>
          <a:lstStyle/>
          <a:p>
            <a:r>
              <a:rPr lang="es-ES" b="1" dirty="0">
                <a:solidFill>
                  <a:srgbClr val="FFFF00"/>
                </a:solidFill>
              </a:rPr>
              <a:t>Según </a:t>
            </a:r>
            <a:r>
              <a:rPr lang="es-ES" b="1" dirty="0" smtClean="0">
                <a:solidFill>
                  <a:srgbClr val="FFFF00"/>
                </a:solidFill>
              </a:rPr>
              <a:t> avance  </a:t>
            </a:r>
            <a:r>
              <a:rPr lang="es-ES" b="1" dirty="0">
                <a:solidFill>
                  <a:srgbClr val="FFFF00"/>
                </a:solidFill>
              </a:rPr>
              <a:t>de </a:t>
            </a:r>
            <a:r>
              <a:rPr lang="es-ES" b="1" dirty="0" smtClean="0">
                <a:solidFill>
                  <a:srgbClr val="FFFF00"/>
                </a:solidFill>
              </a:rPr>
              <a:t> la  </a:t>
            </a:r>
            <a:r>
              <a:rPr lang="es-ES" b="1" dirty="0">
                <a:solidFill>
                  <a:srgbClr val="FFFF00"/>
                </a:solidFill>
              </a:rPr>
              <a:t>lesión.</a:t>
            </a:r>
            <a:endParaRPr lang="en-US" b="1" dirty="0">
              <a:solidFill>
                <a:srgbClr val="FFFF00"/>
              </a:solidFill>
            </a:endParaRPr>
          </a:p>
        </p:txBody>
      </p:sp>
      <p:sp>
        <p:nvSpPr>
          <p:cNvPr id="3" name="2 Marcador de contenido"/>
          <p:cNvSpPr>
            <a:spLocks noGrp="1"/>
          </p:cNvSpPr>
          <p:nvPr>
            <p:ph sz="quarter" idx="13"/>
          </p:nvPr>
        </p:nvSpPr>
        <p:spPr/>
        <p:txBody>
          <a:bodyPr>
            <a:normAutofit/>
          </a:bodyPr>
          <a:lstStyle/>
          <a:p>
            <a:pPr marL="0" indent="0">
              <a:buNone/>
            </a:pPr>
            <a:r>
              <a:rPr lang="en-US" sz="3600" b="1" u="sng" dirty="0" smtClean="0">
                <a:solidFill>
                  <a:srgbClr val="FFFF00"/>
                </a:solidFill>
              </a:rPr>
              <a:t>Caries </a:t>
            </a:r>
            <a:r>
              <a:rPr lang="en-US" sz="3600" b="1" u="sng" dirty="0" err="1">
                <a:solidFill>
                  <a:srgbClr val="FFFF00"/>
                </a:solidFill>
              </a:rPr>
              <a:t>activa</a:t>
            </a:r>
            <a:r>
              <a:rPr lang="en-US" sz="3600" dirty="0"/>
              <a:t>: </a:t>
            </a:r>
            <a:r>
              <a:rPr lang="en-US" sz="3600" dirty="0" err="1"/>
              <a:t>puede</a:t>
            </a:r>
            <a:r>
              <a:rPr lang="en-US" sz="3600" dirty="0"/>
              <a:t> </a:t>
            </a:r>
            <a:r>
              <a:rPr lang="en-US" sz="3600" dirty="0" err="1"/>
              <a:t>ser</a:t>
            </a:r>
            <a:r>
              <a:rPr lang="en-US" sz="3600" dirty="0"/>
              <a:t> de </a:t>
            </a:r>
            <a:r>
              <a:rPr lang="en-US" sz="3600" dirty="0" err="1"/>
              <a:t>avance</a:t>
            </a:r>
            <a:r>
              <a:rPr lang="en-US" sz="3600" dirty="0"/>
              <a:t> </a:t>
            </a:r>
            <a:r>
              <a:rPr lang="en-US" sz="3600" dirty="0" err="1"/>
              <a:t>rápido</a:t>
            </a:r>
            <a:r>
              <a:rPr lang="en-US" sz="3600" dirty="0"/>
              <a:t> o lento.</a:t>
            </a:r>
          </a:p>
          <a:p>
            <a:pPr marL="0" indent="0">
              <a:buNone/>
            </a:pPr>
            <a:r>
              <a:rPr lang="es-ES" sz="3600" b="1" u="sng" dirty="0" smtClean="0">
                <a:solidFill>
                  <a:srgbClr val="FFFF00"/>
                </a:solidFill>
              </a:rPr>
              <a:t>Caries </a:t>
            </a:r>
            <a:r>
              <a:rPr lang="es-ES" sz="3600" b="1" u="sng" dirty="0">
                <a:solidFill>
                  <a:srgbClr val="FFFF00"/>
                </a:solidFill>
              </a:rPr>
              <a:t>detenida </a:t>
            </a:r>
            <a:r>
              <a:rPr lang="es-ES" sz="3600" dirty="0" smtClean="0"/>
              <a:t>: </a:t>
            </a:r>
            <a:r>
              <a:rPr lang="es-ES" sz="3600" dirty="0"/>
              <a:t>cuando las </a:t>
            </a:r>
            <a:r>
              <a:rPr lang="es-ES" sz="3600" dirty="0" smtClean="0"/>
              <a:t>condiciones que </a:t>
            </a:r>
            <a:r>
              <a:rPr lang="es-ES" sz="3600" dirty="0"/>
              <a:t>dieron origen a la caries varían y se detiene el avance de la lesión.</a:t>
            </a:r>
            <a:endParaRPr lang="en-US" sz="3600" dirty="0"/>
          </a:p>
        </p:txBody>
      </p:sp>
    </p:spTree>
    <p:extLst>
      <p:ext uri="{BB962C8B-B14F-4D97-AF65-F5344CB8AC3E}">
        <p14:creationId xmlns:p14="http://schemas.microsoft.com/office/powerpoint/2010/main" val="4132008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5400" dirty="0" smtClean="0"/>
              <a:t>bibliografía</a:t>
            </a:r>
            <a:endParaRPr lang="en-US" sz="5400" dirty="0"/>
          </a:p>
        </p:txBody>
      </p:sp>
      <p:sp>
        <p:nvSpPr>
          <p:cNvPr id="3" name="2 Marcador de contenido"/>
          <p:cNvSpPr>
            <a:spLocks noGrp="1"/>
          </p:cNvSpPr>
          <p:nvPr>
            <p:ph sz="quarter" idx="13"/>
          </p:nvPr>
        </p:nvSpPr>
        <p:spPr/>
        <p:txBody>
          <a:bodyPr>
            <a:normAutofit/>
          </a:bodyPr>
          <a:lstStyle/>
          <a:p>
            <a:r>
              <a:rPr lang="es-ES" sz="3600" dirty="0" smtClean="0"/>
              <a:t>Guías Prácticas. Tema I</a:t>
            </a:r>
            <a:endParaRPr lang="en-US" sz="3600" dirty="0"/>
          </a:p>
        </p:txBody>
      </p:sp>
    </p:spTree>
    <p:extLst>
      <p:ext uri="{BB962C8B-B14F-4D97-AF65-F5344CB8AC3E}">
        <p14:creationId xmlns:p14="http://schemas.microsoft.com/office/powerpoint/2010/main" val="2514280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a:t>Situación de salud respecto a las caries dentales</a:t>
            </a:r>
            <a:endParaRPr lang="en-US" dirty="0"/>
          </a:p>
        </p:txBody>
      </p:sp>
      <p:sp>
        <p:nvSpPr>
          <p:cNvPr id="3" name="2 Marcador de contenido"/>
          <p:cNvSpPr>
            <a:spLocks noGrp="1"/>
          </p:cNvSpPr>
          <p:nvPr>
            <p:ph sz="quarter" idx="13"/>
          </p:nvPr>
        </p:nvSpPr>
        <p:spPr/>
        <p:txBody>
          <a:bodyPr>
            <a:normAutofit fontScale="92500" lnSpcReduction="20000"/>
          </a:bodyPr>
          <a:lstStyle/>
          <a:p>
            <a:pPr marL="0" indent="0">
              <a:buNone/>
            </a:pPr>
            <a:endParaRPr lang="en-US" dirty="0"/>
          </a:p>
          <a:p>
            <a:pPr lvl="0"/>
            <a:r>
              <a:rPr lang="es-ES" sz="2400" dirty="0"/>
              <a:t>Afecta entre el 95% al 99% de la población mundial en todas las poblaciones y grupos </a:t>
            </a:r>
            <a:r>
              <a:rPr lang="es-ES" sz="2400" dirty="0" smtClean="0"/>
              <a:t>etarios.</a:t>
            </a:r>
            <a:endParaRPr lang="en-US" sz="2400" dirty="0"/>
          </a:p>
          <a:p>
            <a:pPr lvl="0"/>
            <a:r>
              <a:rPr lang="es-ES" sz="2400" dirty="0"/>
              <a:t>Mayor incidencia en los menores de 14 años.</a:t>
            </a:r>
            <a:endParaRPr lang="en-US" sz="2400" dirty="0"/>
          </a:p>
          <a:p>
            <a:pPr lvl="0"/>
            <a:r>
              <a:rPr lang="es-ES" sz="2400" dirty="0"/>
              <a:t>Mayor prevalencia a los 18 años.</a:t>
            </a:r>
            <a:endParaRPr lang="en-US" sz="2400" dirty="0"/>
          </a:p>
          <a:p>
            <a:pPr lvl="0"/>
            <a:r>
              <a:rPr lang="es-ES" sz="2400" dirty="0"/>
              <a:t>En las últimas dos décadas hay un aumento en el # de pacientes sanos asociado a las terapias de </a:t>
            </a:r>
            <a:r>
              <a:rPr lang="es-ES" sz="2400" dirty="0" smtClean="0"/>
              <a:t>flúor</a:t>
            </a:r>
            <a:r>
              <a:rPr lang="es-ES" sz="2400" dirty="0"/>
              <a:t>.</a:t>
            </a:r>
            <a:endParaRPr lang="en-US" sz="2400" dirty="0"/>
          </a:p>
          <a:p>
            <a:pPr lvl="0"/>
            <a:r>
              <a:rPr lang="es-ES" sz="2400" dirty="0"/>
              <a:t>En </a:t>
            </a:r>
            <a:r>
              <a:rPr lang="es-ES" sz="2400" dirty="0" smtClean="0"/>
              <a:t>Cuba </a:t>
            </a:r>
            <a:r>
              <a:rPr lang="es-ES" sz="2400" dirty="0"/>
              <a:t>el 68% de la población infantil se encuentra sana.</a:t>
            </a:r>
            <a:endParaRPr lang="en-US" sz="2400" dirty="0"/>
          </a:p>
          <a:p>
            <a:pPr lvl="0"/>
            <a:r>
              <a:rPr lang="es-ES" sz="2400" dirty="0"/>
              <a:t>Se plantea que aumenta con la edad no difiere en cuanto a raza y sexo.</a:t>
            </a:r>
            <a:endParaRPr lang="en-US" sz="2400" dirty="0"/>
          </a:p>
          <a:p>
            <a:pPr marL="0" indent="0">
              <a:buNone/>
            </a:pPr>
            <a:r>
              <a:rPr lang="es-ES_tradnl" sz="2400" b="1" dirty="0"/>
              <a:t> </a:t>
            </a:r>
            <a:endParaRPr lang="en-US" sz="2400" dirty="0"/>
          </a:p>
        </p:txBody>
      </p:sp>
    </p:spTree>
    <p:extLst>
      <p:ext uri="{BB962C8B-B14F-4D97-AF65-F5344CB8AC3E}">
        <p14:creationId xmlns:p14="http://schemas.microsoft.com/office/powerpoint/2010/main" val="13007094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116632"/>
            <a:ext cx="7924800" cy="1143000"/>
          </a:xfrm>
        </p:spPr>
        <p:txBody>
          <a:bodyPr/>
          <a:lstStyle/>
          <a:p>
            <a:r>
              <a:rPr lang="es-ES" sz="5400" dirty="0" smtClean="0"/>
              <a:t>DEFINICIÓN</a:t>
            </a:r>
            <a:endParaRPr lang="en-US" sz="5400" dirty="0"/>
          </a:p>
        </p:txBody>
      </p:sp>
      <p:sp>
        <p:nvSpPr>
          <p:cNvPr id="3" name="2 Marcador de contenido"/>
          <p:cNvSpPr>
            <a:spLocks noGrp="1"/>
          </p:cNvSpPr>
          <p:nvPr>
            <p:ph sz="quarter" idx="13"/>
          </p:nvPr>
        </p:nvSpPr>
        <p:spPr/>
        <p:txBody>
          <a:bodyPr>
            <a:normAutofit/>
          </a:bodyPr>
          <a:lstStyle/>
          <a:p>
            <a:pPr marL="0" indent="0" algn="just">
              <a:buNone/>
            </a:pPr>
            <a:r>
              <a:rPr lang="es-ES" sz="2800" dirty="0"/>
              <a:t>La caries dental se define como un proceso o enfermedad dinámica </a:t>
            </a:r>
            <a:r>
              <a:rPr lang="es-ES" sz="2800" dirty="0" smtClean="0"/>
              <a:t>crónica, que </a:t>
            </a:r>
            <a:r>
              <a:rPr lang="es-ES" sz="2800" dirty="0"/>
              <a:t>ocurre en la estructura dentaria en contacto con los depósitos </a:t>
            </a:r>
            <a:r>
              <a:rPr lang="es-ES" sz="2800" dirty="0" smtClean="0"/>
              <a:t>microbianos y</a:t>
            </a:r>
            <a:r>
              <a:rPr lang="es-ES" sz="2800" dirty="0"/>
              <a:t>, por causa del desequilibrio entre la sustancia dental y el fluido de placa </a:t>
            </a:r>
            <a:r>
              <a:rPr lang="es-ES" sz="2800" dirty="0" smtClean="0"/>
              <a:t>circundante, esto </a:t>
            </a:r>
            <a:r>
              <a:rPr lang="es-ES" sz="2800" dirty="0"/>
              <a:t>da como resultado una pérdida de mineral de la superficie </a:t>
            </a:r>
            <a:r>
              <a:rPr lang="es-ES" sz="2800" dirty="0" smtClean="0"/>
              <a:t>dental ,cuyo </a:t>
            </a:r>
            <a:r>
              <a:rPr lang="es-ES" sz="2800" dirty="0"/>
              <a:t>signo es la destrucción localizada de tejidos </a:t>
            </a:r>
            <a:r>
              <a:rPr lang="es-ES" sz="2800" dirty="0" smtClean="0"/>
              <a:t>duros.</a:t>
            </a:r>
            <a:endParaRPr lang="en-US" sz="2800" dirty="0"/>
          </a:p>
        </p:txBody>
      </p:sp>
    </p:spTree>
    <p:extLst>
      <p:ext uri="{BB962C8B-B14F-4D97-AF65-F5344CB8AC3E}">
        <p14:creationId xmlns:p14="http://schemas.microsoft.com/office/powerpoint/2010/main" val="3610415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PATOGENIA</a:t>
            </a:r>
            <a:endParaRPr lang="en-US" dirty="0"/>
          </a:p>
        </p:txBody>
      </p:sp>
      <p:sp>
        <p:nvSpPr>
          <p:cNvPr id="3" name="2 Marcador de contenido"/>
          <p:cNvSpPr>
            <a:spLocks noGrp="1"/>
          </p:cNvSpPr>
          <p:nvPr>
            <p:ph sz="quarter" idx="13"/>
          </p:nvPr>
        </p:nvSpPr>
        <p:spPr/>
        <p:txBody>
          <a:bodyPr>
            <a:normAutofit/>
          </a:bodyPr>
          <a:lstStyle/>
          <a:p>
            <a:pPr marL="0" indent="0" algn="just">
              <a:buNone/>
            </a:pPr>
            <a:r>
              <a:rPr lang="es-ES" sz="2400" dirty="0"/>
              <a:t>La caries dental es una enfermedad de origen multifactorial en la que existe interacción de tres factores principales: el huésped (particularmente la saliva y los dientes), la </a:t>
            </a:r>
            <a:r>
              <a:rPr lang="es-ES" sz="2400" dirty="0" err="1"/>
              <a:t>microflora</a:t>
            </a:r>
            <a:r>
              <a:rPr lang="es-ES" sz="2400" dirty="0"/>
              <a:t> y el sustrato. Además de estos tres factores, deberá tenerse en cuenta uno más, el tiempo, el cual deberá considerarse en todo estudio acerca de la etiología de la caries. Para que se forme una caries es necesario que las condiciones de cada factor sean favorables, es decir, un huésped susceptible, una flora oral </a:t>
            </a:r>
            <a:r>
              <a:rPr lang="es-ES" sz="2400" dirty="0" err="1"/>
              <a:t>cariogénica</a:t>
            </a:r>
            <a:r>
              <a:rPr lang="es-ES" sz="2400" dirty="0"/>
              <a:t> y un sustrato apropiado que deberá estar presente durante un período determinado de tiempo.</a:t>
            </a:r>
            <a:endParaRPr lang="en-US" sz="2400" dirty="0"/>
          </a:p>
        </p:txBody>
      </p:sp>
    </p:spTree>
    <p:extLst>
      <p:ext uri="{BB962C8B-B14F-4D97-AF65-F5344CB8AC3E}">
        <p14:creationId xmlns:p14="http://schemas.microsoft.com/office/powerpoint/2010/main" val="779961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3600" dirty="0">
                <a:latin typeface="Arial"/>
                <a:ea typeface="Calibri"/>
              </a:rPr>
              <a:t>VELOCIDAD DE FORMACIÓN DE LA LESIÓN</a:t>
            </a:r>
            <a:endParaRPr lang="en-US" sz="3600" dirty="0"/>
          </a:p>
        </p:txBody>
      </p:sp>
      <p:sp>
        <p:nvSpPr>
          <p:cNvPr id="3" name="2 Marcador de contenido"/>
          <p:cNvSpPr>
            <a:spLocks noGrp="1"/>
          </p:cNvSpPr>
          <p:nvPr>
            <p:ph sz="quarter" idx="13"/>
          </p:nvPr>
        </p:nvSpPr>
        <p:spPr/>
        <p:txBody>
          <a:bodyPr>
            <a:normAutofit/>
          </a:bodyPr>
          <a:lstStyle/>
          <a:p>
            <a:pPr marL="0" indent="0">
              <a:buNone/>
            </a:pPr>
            <a:r>
              <a:rPr lang="es-ES" sz="3200" dirty="0"/>
              <a:t>Comúnmente la Caries se considera una enfermedad crónica debido a que las lesiones se desarrollan durante un período de meses o de años. Las estimaciones de la velocidad, según reportan algunos estudios, en que una Caries incipiente en niños se convierte en una Caries Clínica es entre 6 y 18  meses. </a:t>
            </a:r>
            <a:endParaRPr lang="en-US" sz="3200" dirty="0"/>
          </a:p>
        </p:txBody>
      </p:sp>
    </p:spTree>
    <p:extLst>
      <p:ext uri="{BB962C8B-B14F-4D97-AF65-F5344CB8AC3E}">
        <p14:creationId xmlns:p14="http://schemas.microsoft.com/office/powerpoint/2010/main" val="3614600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3600" b="1" dirty="0"/>
              <a:t>Factores </a:t>
            </a:r>
            <a:r>
              <a:rPr lang="es-ES_tradnl" sz="3600" b="1" dirty="0" smtClean="0"/>
              <a:t>DE RIESGO DE LA </a:t>
            </a:r>
            <a:r>
              <a:rPr lang="es-ES_tradnl" sz="3600" b="1" dirty="0"/>
              <a:t>CARIES DENTAL</a:t>
            </a:r>
            <a:endParaRPr lang="en-US" sz="3600" dirty="0"/>
          </a:p>
        </p:txBody>
      </p:sp>
      <p:sp>
        <p:nvSpPr>
          <p:cNvPr id="3" name="2 Marcador de contenido"/>
          <p:cNvSpPr>
            <a:spLocks noGrp="1"/>
          </p:cNvSpPr>
          <p:nvPr>
            <p:ph sz="quarter" idx="13"/>
          </p:nvPr>
        </p:nvSpPr>
        <p:spPr/>
        <p:txBody>
          <a:bodyPr>
            <a:noAutofit/>
          </a:bodyPr>
          <a:lstStyle/>
          <a:p>
            <a:pPr lvl="0"/>
            <a:r>
              <a:rPr lang="es-ES_tradnl" sz="3200" dirty="0"/>
              <a:t>Alto grado de infección por </a:t>
            </a:r>
            <a:r>
              <a:rPr lang="es-ES_tradnl" sz="3200" dirty="0" err="1"/>
              <a:t>Streptococcus</a:t>
            </a:r>
            <a:r>
              <a:rPr lang="es-ES_tradnl" sz="3200" dirty="0"/>
              <a:t> </a:t>
            </a:r>
            <a:r>
              <a:rPr lang="es-ES_tradnl" sz="3200" dirty="0" err="1"/>
              <a:t>Mutans</a:t>
            </a:r>
            <a:r>
              <a:rPr lang="es-ES_tradnl" sz="3200" dirty="0"/>
              <a:t>.</a:t>
            </a:r>
            <a:endParaRPr lang="en-US" sz="3200" dirty="0"/>
          </a:p>
          <a:p>
            <a:pPr lvl="0"/>
            <a:r>
              <a:rPr lang="es-ES_tradnl" sz="3200" dirty="0"/>
              <a:t>Alto grado de infección por Lactobacilos.</a:t>
            </a:r>
            <a:endParaRPr lang="en-US" sz="3200" dirty="0"/>
          </a:p>
          <a:p>
            <a:pPr lvl="0"/>
            <a:r>
              <a:rPr lang="es-ES_tradnl" sz="3200" dirty="0"/>
              <a:t>Experiencia anterior de Caries en personas muy afectadas por la enfermedad.</a:t>
            </a:r>
            <a:endParaRPr lang="en-US" sz="3200" dirty="0"/>
          </a:p>
          <a:p>
            <a:pPr lvl="0"/>
            <a:r>
              <a:rPr lang="es-ES_tradnl" sz="3200" dirty="0"/>
              <a:t>Dieta </a:t>
            </a:r>
            <a:r>
              <a:rPr lang="es-ES_tradnl" sz="3200" dirty="0" err="1"/>
              <a:t>Cariogénica</a:t>
            </a:r>
            <a:r>
              <a:rPr lang="es-ES_tradnl" sz="3200" dirty="0"/>
              <a:t>.</a:t>
            </a:r>
            <a:endParaRPr lang="en-US" sz="3200" dirty="0"/>
          </a:p>
          <a:p>
            <a:r>
              <a:rPr lang="es-ES_tradnl" sz="3200" dirty="0"/>
              <a:t>Deficiente higiene bucal</a:t>
            </a:r>
            <a:endParaRPr lang="en-US" sz="3200" dirty="0"/>
          </a:p>
        </p:txBody>
      </p:sp>
    </p:spTree>
    <p:extLst>
      <p:ext uri="{BB962C8B-B14F-4D97-AF65-F5344CB8AC3E}">
        <p14:creationId xmlns:p14="http://schemas.microsoft.com/office/powerpoint/2010/main" val="25178800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sz="quarter" idx="13"/>
          </p:nvPr>
        </p:nvSpPr>
        <p:spPr/>
        <p:txBody>
          <a:bodyPr>
            <a:normAutofit/>
          </a:bodyPr>
          <a:lstStyle/>
          <a:p>
            <a:pPr lvl="0"/>
            <a:r>
              <a:rPr lang="es-ES_tradnl" sz="3200" dirty="0"/>
              <a:t>Baja capacidad buffer o tampón de la saliva.</a:t>
            </a:r>
            <a:endParaRPr lang="en-US" sz="3200" dirty="0"/>
          </a:p>
          <a:p>
            <a:pPr lvl="0"/>
            <a:r>
              <a:rPr lang="es-ES_tradnl" sz="3200" dirty="0"/>
              <a:t>Flujo salival escaso (xerostomía)</a:t>
            </a:r>
            <a:endParaRPr lang="en-US" sz="3200" dirty="0"/>
          </a:p>
          <a:p>
            <a:pPr lvl="0"/>
            <a:r>
              <a:rPr lang="es-ES_tradnl" sz="3200" dirty="0"/>
              <a:t>Viscosidad saliva</a:t>
            </a:r>
            <a:r>
              <a:rPr lang="es-ES_tradnl" sz="3200" dirty="0" smtClean="0"/>
              <a:t>.</a:t>
            </a:r>
          </a:p>
          <a:p>
            <a:pPr lvl="0"/>
            <a:r>
              <a:rPr lang="es-ES_tradnl" sz="3200" dirty="0"/>
              <a:t>Apiñamiento dentario moderado y severo.</a:t>
            </a:r>
            <a:endParaRPr lang="en-US" sz="3200" dirty="0"/>
          </a:p>
          <a:p>
            <a:pPr lvl="0"/>
            <a:r>
              <a:rPr lang="es-ES_tradnl" sz="3200" dirty="0"/>
              <a:t>Tratamiento </a:t>
            </a:r>
            <a:r>
              <a:rPr lang="es-ES_tradnl" sz="3200" dirty="0" err="1"/>
              <a:t>ortodóncico</a:t>
            </a:r>
            <a:r>
              <a:rPr lang="es-ES_tradnl" sz="3200" dirty="0"/>
              <a:t>.</a:t>
            </a:r>
            <a:endParaRPr lang="en-US" sz="3200" dirty="0"/>
          </a:p>
          <a:p>
            <a:pPr lvl="0"/>
            <a:r>
              <a:rPr lang="es-ES_tradnl" sz="3200" dirty="0"/>
              <a:t>Uso de prótesis desajustadas o mal adaptadas.</a:t>
            </a:r>
            <a:endParaRPr lang="en-US" sz="3200" dirty="0"/>
          </a:p>
          <a:p>
            <a:pPr marL="0" lvl="0" indent="0">
              <a:buNone/>
            </a:pPr>
            <a:endParaRPr lang="en-US" sz="3200" dirty="0"/>
          </a:p>
        </p:txBody>
      </p:sp>
    </p:spTree>
    <p:extLst>
      <p:ext uri="{BB962C8B-B14F-4D97-AF65-F5344CB8AC3E}">
        <p14:creationId xmlns:p14="http://schemas.microsoft.com/office/powerpoint/2010/main" val="4195187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sz="quarter" idx="13"/>
          </p:nvPr>
        </p:nvSpPr>
        <p:spPr/>
        <p:txBody>
          <a:bodyPr>
            <a:normAutofit/>
          </a:bodyPr>
          <a:lstStyle/>
          <a:p>
            <a:pPr lvl="0"/>
            <a:r>
              <a:rPr lang="es-ES_tradnl" sz="2800" dirty="0"/>
              <a:t>Anomalías del esmalte.</a:t>
            </a:r>
            <a:endParaRPr lang="en-US" sz="2800" dirty="0"/>
          </a:p>
          <a:p>
            <a:pPr lvl="0"/>
            <a:r>
              <a:rPr lang="es-ES_tradnl" sz="2800" dirty="0"/>
              <a:t>Recesión gingival.</a:t>
            </a:r>
            <a:endParaRPr lang="en-US" sz="2800" dirty="0"/>
          </a:p>
          <a:p>
            <a:pPr lvl="0"/>
            <a:r>
              <a:rPr lang="es-ES_tradnl" sz="2800" dirty="0"/>
              <a:t>Enfermedad periodontal.</a:t>
            </a:r>
            <a:endParaRPr lang="en-US" sz="2800" dirty="0"/>
          </a:p>
          <a:p>
            <a:pPr lvl="0"/>
            <a:r>
              <a:rPr lang="es-ES_tradnl" sz="2800" dirty="0"/>
              <a:t>Factores sociales: nivel socioeconómico, nivel de instrucción, conocimiento de educación para la salud, accesibilidad a los servicios de salud estomatológicos.</a:t>
            </a:r>
            <a:endParaRPr lang="en-US" sz="2800" dirty="0"/>
          </a:p>
          <a:p>
            <a:pPr lvl="0"/>
            <a:r>
              <a:rPr lang="es-ES_tradnl" sz="2800" dirty="0"/>
              <a:t>Edad.</a:t>
            </a:r>
            <a:endParaRPr lang="en-US" sz="2800" dirty="0"/>
          </a:p>
          <a:p>
            <a:endParaRPr lang="en-US" sz="2800" dirty="0"/>
          </a:p>
        </p:txBody>
      </p:sp>
    </p:spTree>
    <p:extLst>
      <p:ext uri="{BB962C8B-B14F-4D97-AF65-F5344CB8AC3E}">
        <p14:creationId xmlns:p14="http://schemas.microsoft.com/office/powerpoint/2010/main" val="17940071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sz="quarter" idx="13"/>
          </p:nvPr>
        </p:nvSpPr>
        <p:spPr/>
        <p:txBody>
          <a:bodyPr>
            <a:normAutofit/>
          </a:bodyPr>
          <a:lstStyle/>
          <a:p>
            <a:pPr lvl="0"/>
            <a:r>
              <a:rPr lang="es-ES_tradnl" sz="3200" dirty="0"/>
              <a:t>Embarazo.</a:t>
            </a:r>
            <a:endParaRPr lang="en-US" sz="3200" dirty="0"/>
          </a:p>
          <a:p>
            <a:pPr lvl="0"/>
            <a:r>
              <a:rPr lang="es-ES_tradnl" sz="3200" dirty="0"/>
              <a:t>Otros factores: </a:t>
            </a:r>
            <a:r>
              <a:rPr lang="es-ES_tradnl" sz="3200" dirty="0" smtClean="0"/>
              <a:t>Diabetes </a:t>
            </a:r>
            <a:r>
              <a:rPr lang="es-ES_tradnl" sz="3200" dirty="0"/>
              <a:t>Mellitus, Malnutrición, Enfermedades del Tiroides, </a:t>
            </a:r>
            <a:r>
              <a:rPr lang="es-ES_tradnl" sz="3200" dirty="0" err="1"/>
              <a:t>Epilécticos</a:t>
            </a:r>
            <a:r>
              <a:rPr lang="es-ES_tradnl" sz="3200" dirty="0"/>
              <a:t>, Parálisis cerebral, lactancia prolongada y con biberón, personas en tratamiento de radioterapia.</a:t>
            </a:r>
            <a:endParaRPr lang="en-US" sz="3200" dirty="0"/>
          </a:p>
        </p:txBody>
      </p:sp>
    </p:spTree>
    <p:extLst>
      <p:ext uri="{BB962C8B-B14F-4D97-AF65-F5344CB8AC3E}">
        <p14:creationId xmlns:p14="http://schemas.microsoft.com/office/powerpoint/2010/main" val="1673253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te">
  <a:themeElements>
    <a:clrScheme name="Horizonte">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te">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te">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108</TotalTime>
  <Words>932</Words>
  <Application>Microsoft Office PowerPoint</Application>
  <PresentationFormat>Presentación en pantalla (4:3)</PresentationFormat>
  <Paragraphs>74</Paragraphs>
  <Slides>18</Slides>
  <Notes>2</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Horizonte</vt:lpstr>
      <vt:lpstr>ATENCIÓN ESTOMATOLÓGICA</vt:lpstr>
      <vt:lpstr>Situación de salud respecto a las caries dentales</vt:lpstr>
      <vt:lpstr>DEFINICIÓN</vt:lpstr>
      <vt:lpstr>PATOGENIA</vt:lpstr>
      <vt:lpstr>VELOCIDAD DE FORMACIÓN DE LA LESIÓN</vt:lpstr>
      <vt:lpstr>Factores DE RIESGO DE LA CARIES DENTAL</vt:lpstr>
      <vt:lpstr>Presentación de PowerPoint</vt:lpstr>
      <vt:lpstr>Presentación de PowerPoint</vt:lpstr>
      <vt:lpstr>Presentación de PowerPoint</vt:lpstr>
      <vt:lpstr>Perfil Epidemiológico en América Latina y en Cuba:</vt:lpstr>
      <vt:lpstr>Presentación de PowerPoint</vt:lpstr>
      <vt:lpstr>Presentación de PowerPoint</vt:lpstr>
      <vt:lpstr>   CLASIFICACIÓN DE LA        CARIES DENTAL</vt:lpstr>
      <vt:lpstr>Según localización</vt:lpstr>
      <vt:lpstr>Presentación de PowerPoint</vt:lpstr>
      <vt:lpstr>Según  profundidad.</vt:lpstr>
      <vt:lpstr>Según  avance  de  la  lesión.</vt:lpstr>
      <vt:lpstr>bibliografía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ATENCIÓN ESTOMATOLÓGICA</dc:title>
  <dc:creator>Olqui</dc:creator>
  <cp:lastModifiedBy>Olqui</cp:lastModifiedBy>
  <cp:revision>11</cp:revision>
  <dcterms:created xsi:type="dcterms:W3CDTF">2013-12-13T01:40:04Z</dcterms:created>
  <dcterms:modified xsi:type="dcterms:W3CDTF">2013-12-16T16:04:11Z</dcterms:modified>
</cp:coreProperties>
</file>