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9" r:id="rId3"/>
    <p:sldId id="258" r:id="rId4"/>
    <p:sldId id="315" r:id="rId5"/>
    <p:sldId id="259" r:id="rId6"/>
    <p:sldId id="262" r:id="rId7"/>
    <p:sldId id="287" r:id="rId8"/>
    <p:sldId id="293" r:id="rId9"/>
    <p:sldId id="272" r:id="rId10"/>
    <p:sldId id="267" r:id="rId11"/>
    <p:sldId id="281" r:id="rId12"/>
    <p:sldId id="295" r:id="rId13"/>
    <p:sldId id="296" r:id="rId14"/>
    <p:sldId id="297" r:id="rId15"/>
    <p:sldId id="298" r:id="rId16"/>
    <p:sldId id="300" r:id="rId17"/>
    <p:sldId id="301" r:id="rId18"/>
    <p:sldId id="302" r:id="rId19"/>
    <p:sldId id="303" r:id="rId20"/>
    <p:sldId id="320" r:id="rId21"/>
    <p:sldId id="304" r:id="rId22"/>
    <p:sldId id="306" r:id="rId23"/>
    <p:sldId id="307" r:id="rId24"/>
    <p:sldId id="312" r:id="rId25"/>
    <p:sldId id="321" r:id="rId26"/>
    <p:sldId id="308" r:id="rId27"/>
    <p:sldId id="322" r:id="rId28"/>
    <p:sldId id="313" r:id="rId29"/>
    <p:sldId id="324" r:id="rId30"/>
    <p:sldId id="325" r:id="rId31"/>
    <p:sldId id="286"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0870"/>
    <a:srgbClr val="CCFFFF"/>
    <a:srgbClr val="CCCCFF"/>
    <a:srgbClr val="CC0066"/>
    <a:srgbClr val="9999FF"/>
    <a:srgbClr val="CC99FF"/>
    <a:srgbClr val="FDD903"/>
    <a:srgbClr val="FFFFFF"/>
    <a:srgbClr val="B2B2B2"/>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98" autoAdjust="0"/>
    <p:restoredTop sz="94660"/>
  </p:normalViewPr>
  <p:slideViewPr>
    <p:cSldViewPr>
      <p:cViewPr varScale="1">
        <p:scale>
          <a:sx n="44" d="100"/>
          <a:sy n="44" d="100"/>
        </p:scale>
        <p:origin x="1152" y="48"/>
      </p:cViewPr>
      <p:guideLst>
        <p:guide orient="horz" pos="2160"/>
        <p:guide pos="2880"/>
      </p:guideLst>
    </p:cSldViewPr>
  </p:slideViewPr>
  <p:notesTextViewPr>
    <p:cViewPr>
      <p:scale>
        <a:sx n="100" d="100"/>
        <a:sy n="100"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481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3482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3482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482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3482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2967BE4-0220-4B35-86ED-9B2FC7432339}" type="slidenum">
              <a:rPr lang="en-US"/>
              <a:pPr/>
              <a:t>‹Nº›</a:t>
            </a:fld>
            <a:endParaRPr lang="en-US"/>
          </a:p>
        </p:txBody>
      </p:sp>
    </p:spTree>
    <p:extLst>
      <p:ext uri="{BB962C8B-B14F-4D97-AF65-F5344CB8AC3E}">
        <p14:creationId xmlns:p14="http://schemas.microsoft.com/office/powerpoint/2010/main" val="37723557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E90DC50-5032-497C-B39B-3FEB801D1C41}" type="slidenum">
              <a:rPr lang="en-US"/>
              <a:pPr/>
              <a:t>1</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569686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19C7C-D2B8-4ED1-816C-730375ABF1CC}" type="slidenum">
              <a:rPr lang="en-US"/>
              <a:pPr/>
              <a:t>2</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3112595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C19C7C-D2B8-4ED1-816C-730375ABF1CC}" type="slidenum">
              <a:rPr lang="en-US"/>
              <a:pPr/>
              <a:t>3</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97412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46F90-57DB-423C-BB99-8F69D7C873FE}" type="slidenum">
              <a:rPr lang="en-US"/>
              <a:pPr/>
              <a:t>5</a:t>
            </a:fld>
            <a:endParaRPr lang="en-US"/>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643312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AFF8F3-E485-4C7F-B1C5-1C22E37D2D82}" type="slidenum">
              <a:rPr lang="en-US"/>
              <a:pPr/>
              <a:t>6</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4099732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C60DC0-97D2-4F12-93FC-62302A5EA6EC}" type="slidenum">
              <a:rPr lang="en-US"/>
              <a:pPr/>
              <a:t>9</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678959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121FA0-0A1D-4D7B-876C-272B6BAF868F}" type="slidenum">
              <a:rPr lang="en-US"/>
              <a:pPr/>
              <a:t>10</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8733985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4EA72B6-BF24-4ACC-ACF5-B441C54C8CB5}" type="slidenum">
              <a:rPr lang="en-US"/>
              <a:pPr/>
              <a:t>11</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357985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028EF2-EB5B-45C6-9622-3276506C2197}" type="slidenum">
              <a:rPr lang="en-US"/>
              <a:pPr/>
              <a:t>31</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endParaRPr lang="es-ES"/>
          </a:p>
        </p:txBody>
      </p:sp>
    </p:spTree>
    <p:extLst>
      <p:ext uri="{BB962C8B-B14F-4D97-AF65-F5344CB8AC3E}">
        <p14:creationId xmlns:p14="http://schemas.microsoft.com/office/powerpoint/2010/main" val="10733439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3142" name="Rectangle 70"/>
          <p:cNvSpPr>
            <a:spLocks noChangeArrowheads="1"/>
          </p:cNvSpPr>
          <p:nvPr/>
        </p:nvSpPr>
        <p:spPr bwMode="gray">
          <a:xfrm>
            <a:off x="0" y="0"/>
            <a:ext cx="2109788" cy="6858000"/>
          </a:xfrm>
          <a:prstGeom prst="rect">
            <a:avLst/>
          </a:prstGeom>
          <a:solidFill>
            <a:schemeClr val="accent1"/>
          </a:solidFill>
          <a:ln w="9525">
            <a:noFill/>
            <a:miter lim="800000"/>
            <a:headEnd/>
            <a:tailEnd/>
          </a:ln>
          <a:effectLst/>
        </p:spPr>
        <p:txBody>
          <a:bodyPr wrap="none" anchor="ctr"/>
          <a:lstStyle/>
          <a:p>
            <a:endParaRPr lang="es-ES"/>
          </a:p>
        </p:txBody>
      </p:sp>
      <p:grpSp>
        <p:nvGrpSpPr>
          <p:cNvPr id="3253" name="Group 181"/>
          <p:cNvGrpSpPr>
            <a:grpSpLocks/>
          </p:cNvGrpSpPr>
          <p:nvPr/>
        </p:nvGrpSpPr>
        <p:grpSpPr bwMode="auto">
          <a:xfrm rot="10800000">
            <a:off x="-6350" y="0"/>
            <a:ext cx="461963" cy="6858000"/>
            <a:chOff x="768" y="1700"/>
            <a:chExt cx="405" cy="2620"/>
          </a:xfrm>
        </p:grpSpPr>
        <p:sp>
          <p:nvSpPr>
            <p:cNvPr id="3254" name="Rectangle 182"/>
            <p:cNvSpPr>
              <a:spLocks noChangeArrowheads="1"/>
            </p:cNvSpPr>
            <p:nvPr userDrawn="1"/>
          </p:nvSpPr>
          <p:spPr bwMode="gray">
            <a:xfrm>
              <a:off x="768" y="1700"/>
              <a:ext cx="95" cy="2620"/>
            </a:xfrm>
            <a:prstGeom prst="rect">
              <a:avLst/>
            </a:prstGeom>
            <a:solidFill>
              <a:schemeClr val="tx2">
                <a:alpha val="30000"/>
              </a:schemeClr>
            </a:solidFill>
            <a:ln w="9525">
              <a:noFill/>
              <a:miter lim="800000"/>
              <a:headEnd/>
              <a:tailEnd/>
            </a:ln>
            <a:effectLst/>
          </p:spPr>
          <p:txBody>
            <a:bodyPr wrap="none" anchor="ctr"/>
            <a:lstStyle/>
            <a:p>
              <a:endParaRPr lang="es-ES"/>
            </a:p>
          </p:txBody>
        </p:sp>
        <p:sp>
          <p:nvSpPr>
            <p:cNvPr id="3255" name="Rectangle 183"/>
            <p:cNvSpPr>
              <a:spLocks noChangeArrowheads="1"/>
            </p:cNvSpPr>
            <p:nvPr userDrawn="1"/>
          </p:nvSpPr>
          <p:spPr bwMode="gray">
            <a:xfrm>
              <a:off x="912" y="1700"/>
              <a:ext cx="261" cy="2620"/>
            </a:xfrm>
            <a:prstGeom prst="rect">
              <a:avLst/>
            </a:prstGeom>
            <a:solidFill>
              <a:schemeClr val="tx2">
                <a:alpha val="30000"/>
              </a:schemeClr>
            </a:solidFill>
            <a:ln w="9525">
              <a:noFill/>
              <a:miter lim="800000"/>
              <a:headEnd/>
              <a:tailEnd/>
            </a:ln>
            <a:effectLst/>
          </p:spPr>
          <p:txBody>
            <a:bodyPr wrap="none" anchor="ctr"/>
            <a:lstStyle/>
            <a:p>
              <a:endParaRPr lang="es-ES"/>
            </a:p>
          </p:txBody>
        </p:sp>
      </p:grpSp>
      <p:grpSp>
        <p:nvGrpSpPr>
          <p:cNvPr id="3267" name="Group 195"/>
          <p:cNvGrpSpPr>
            <a:grpSpLocks/>
          </p:cNvGrpSpPr>
          <p:nvPr/>
        </p:nvGrpSpPr>
        <p:grpSpPr bwMode="auto">
          <a:xfrm>
            <a:off x="1371600" y="0"/>
            <a:ext cx="547688" cy="6858000"/>
            <a:chOff x="768" y="1700"/>
            <a:chExt cx="405" cy="2620"/>
          </a:xfrm>
        </p:grpSpPr>
        <p:sp>
          <p:nvSpPr>
            <p:cNvPr id="3268" name="Rectangle 196"/>
            <p:cNvSpPr>
              <a:spLocks noChangeArrowheads="1"/>
            </p:cNvSpPr>
            <p:nvPr userDrawn="1"/>
          </p:nvSpPr>
          <p:spPr bwMode="gray">
            <a:xfrm>
              <a:off x="768" y="1700"/>
              <a:ext cx="95" cy="2620"/>
            </a:xfrm>
            <a:prstGeom prst="rect">
              <a:avLst/>
            </a:prstGeom>
            <a:solidFill>
              <a:schemeClr val="tx2">
                <a:alpha val="30000"/>
              </a:schemeClr>
            </a:solidFill>
            <a:ln w="9525">
              <a:noFill/>
              <a:miter lim="800000"/>
              <a:headEnd/>
              <a:tailEnd/>
            </a:ln>
            <a:effectLst/>
          </p:spPr>
          <p:txBody>
            <a:bodyPr wrap="none" anchor="ctr"/>
            <a:lstStyle/>
            <a:p>
              <a:endParaRPr lang="es-ES"/>
            </a:p>
          </p:txBody>
        </p:sp>
        <p:sp>
          <p:nvSpPr>
            <p:cNvPr id="3269" name="Rectangle 197"/>
            <p:cNvSpPr>
              <a:spLocks noChangeArrowheads="1"/>
            </p:cNvSpPr>
            <p:nvPr userDrawn="1"/>
          </p:nvSpPr>
          <p:spPr bwMode="gray">
            <a:xfrm>
              <a:off x="912" y="1700"/>
              <a:ext cx="261" cy="2620"/>
            </a:xfrm>
            <a:prstGeom prst="rect">
              <a:avLst/>
            </a:prstGeom>
            <a:solidFill>
              <a:schemeClr val="tx2">
                <a:alpha val="30000"/>
              </a:schemeClr>
            </a:solidFill>
            <a:ln w="9525">
              <a:noFill/>
              <a:miter lim="800000"/>
              <a:headEnd/>
              <a:tailEnd/>
            </a:ln>
            <a:effectLst/>
          </p:spPr>
          <p:txBody>
            <a:bodyPr wrap="none" anchor="ctr"/>
            <a:lstStyle/>
            <a:p>
              <a:endParaRPr lang="es-ES"/>
            </a:p>
          </p:txBody>
        </p:sp>
      </p:grpSp>
      <p:sp>
        <p:nvSpPr>
          <p:cNvPr id="3237" name="Rectangle 165"/>
          <p:cNvSpPr>
            <a:spLocks noChangeArrowheads="1"/>
          </p:cNvSpPr>
          <p:nvPr/>
        </p:nvSpPr>
        <p:spPr bwMode="gray">
          <a:xfrm>
            <a:off x="6964363" y="6350"/>
            <a:ext cx="2179637" cy="984250"/>
          </a:xfrm>
          <a:prstGeom prst="rect">
            <a:avLst/>
          </a:prstGeom>
          <a:solidFill>
            <a:schemeClr val="accent2">
              <a:alpha val="70000"/>
            </a:schemeClr>
          </a:solidFill>
          <a:ln w="9525">
            <a:noFill/>
            <a:miter lim="800000"/>
            <a:headEnd/>
            <a:tailEnd/>
          </a:ln>
          <a:effectLst/>
        </p:spPr>
        <p:txBody>
          <a:bodyPr wrap="none" anchor="ctr"/>
          <a:lstStyle/>
          <a:p>
            <a:endParaRPr lang="es-ES"/>
          </a:p>
        </p:txBody>
      </p:sp>
      <p:sp>
        <p:nvSpPr>
          <p:cNvPr id="3075" name="Rectangle 3"/>
          <p:cNvSpPr>
            <a:spLocks noGrp="1" noChangeArrowheads="1"/>
          </p:cNvSpPr>
          <p:nvPr>
            <p:ph type="subTitle" idx="1"/>
          </p:nvPr>
        </p:nvSpPr>
        <p:spPr>
          <a:xfrm>
            <a:off x="5791200" y="4114800"/>
            <a:ext cx="2971800" cy="762000"/>
          </a:xfrm>
        </p:spPr>
        <p:txBody>
          <a:bodyPr/>
          <a:lstStyle>
            <a:lvl1pPr marL="0" indent="0" algn="dist">
              <a:buFontTx/>
              <a:buNone/>
              <a:defRPr sz="1400" i="1">
                <a:latin typeface="Times New Roman" pitchFamily="18" charset="0"/>
              </a:defRPr>
            </a:lvl1pPr>
          </a:lstStyle>
          <a:p>
            <a:r>
              <a:rPr lang="es-ES" smtClean="0"/>
              <a:t>Haga clic para modificar el estilo de subtítulo del patrón</a:t>
            </a:r>
            <a:endParaRPr lang="en-US"/>
          </a:p>
        </p:txBody>
      </p:sp>
      <p:sp>
        <p:nvSpPr>
          <p:cNvPr id="3076" name="Rectangle 4"/>
          <p:cNvSpPr>
            <a:spLocks noGrp="1" noChangeArrowheads="1"/>
          </p:cNvSpPr>
          <p:nvPr>
            <p:ph type="dt" sz="half" idx="2"/>
          </p:nvPr>
        </p:nvSpPr>
        <p:spPr>
          <a:xfrm>
            <a:off x="3103563" y="6445250"/>
            <a:ext cx="1144587" cy="276225"/>
          </a:xfrm>
        </p:spPr>
        <p:txBody>
          <a:bodyPr/>
          <a:lstStyle>
            <a:lvl1pPr>
              <a:defRPr/>
            </a:lvl1pPr>
          </a:lstStyle>
          <a:p>
            <a:endParaRPr lang="en-US"/>
          </a:p>
        </p:txBody>
      </p:sp>
      <p:sp>
        <p:nvSpPr>
          <p:cNvPr id="3077" name="Rectangle 5"/>
          <p:cNvSpPr>
            <a:spLocks noGrp="1" noChangeArrowheads="1"/>
          </p:cNvSpPr>
          <p:nvPr>
            <p:ph type="ftr" sz="quarter" idx="3"/>
          </p:nvPr>
        </p:nvSpPr>
        <p:spPr>
          <a:xfrm>
            <a:off x="4572000" y="6445250"/>
            <a:ext cx="1206500" cy="276225"/>
          </a:xfrm>
        </p:spPr>
        <p:txBody>
          <a:bodyPr/>
          <a:lstStyle>
            <a:lvl1pPr>
              <a:defRPr/>
            </a:lvl1pPr>
          </a:lstStyle>
          <a:p>
            <a:endParaRPr lang="en-US"/>
          </a:p>
        </p:txBody>
      </p:sp>
      <p:sp>
        <p:nvSpPr>
          <p:cNvPr id="3078" name="Rectangle 6"/>
          <p:cNvSpPr>
            <a:spLocks noGrp="1" noChangeArrowheads="1"/>
          </p:cNvSpPr>
          <p:nvPr>
            <p:ph type="sldNum" sz="quarter" idx="4"/>
          </p:nvPr>
        </p:nvSpPr>
        <p:spPr>
          <a:xfrm>
            <a:off x="6096000" y="6445250"/>
            <a:ext cx="1100138" cy="276225"/>
          </a:xfrm>
        </p:spPr>
        <p:txBody>
          <a:bodyPr/>
          <a:lstStyle>
            <a:lvl1pPr>
              <a:defRPr/>
            </a:lvl1pPr>
          </a:lstStyle>
          <a:p>
            <a:fld id="{3B1C910B-6AF2-491D-AAA8-7B076B2D0257}" type="slidenum">
              <a:rPr lang="en-US"/>
              <a:pPr/>
              <a:t>‹Nº›</a:t>
            </a:fld>
            <a:endParaRPr lang="en-US"/>
          </a:p>
        </p:txBody>
      </p:sp>
      <p:sp>
        <p:nvSpPr>
          <p:cNvPr id="3138" name="Rectangle 66"/>
          <p:cNvSpPr>
            <a:spLocks noChangeArrowheads="1"/>
          </p:cNvSpPr>
          <p:nvPr/>
        </p:nvSpPr>
        <p:spPr bwMode="gray">
          <a:xfrm>
            <a:off x="2476500" y="1289050"/>
            <a:ext cx="6667500" cy="1701800"/>
          </a:xfrm>
          <a:prstGeom prst="rect">
            <a:avLst/>
          </a:prstGeom>
          <a:solidFill>
            <a:srgbClr val="FFFFFF"/>
          </a:solidFill>
          <a:ln w="9525">
            <a:noFill/>
            <a:miter lim="800000"/>
            <a:headEnd/>
            <a:tailEnd/>
          </a:ln>
          <a:effectLst/>
        </p:spPr>
        <p:txBody>
          <a:bodyPr wrap="none" anchor="ctr"/>
          <a:lstStyle/>
          <a:p>
            <a:endParaRPr lang="es-ES"/>
          </a:p>
        </p:txBody>
      </p:sp>
      <p:sp>
        <p:nvSpPr>
          <p:cNvPr id="3236" name="Rectangle 164"/>
          <p:cNvSpPr>
            <a:spLocks noChangeArrowheads="1"/>
          </p:cNvSpPr>
          <p:nvPr/>
        </p:nvSpPr>
        <p:spPr bwMode="gray">
          <a:xfrm rot="-5400000">
            <a:off x="4041775" y="-1854200"/>
            <a:ext cx="990600" cy="4699000"/>
          </a:xfrm>
          <a:prstGeom prst="rect">
            <a:avLst/>
          </a:prstGeom>
          <a:solidFill>
            <a:schemeClr val="tx2">
              <a:alpha val="70000"/>
            </a:schemeClr>
          </a:solidFill>
          <a:ln w="9525">
            <a:noFill/>
            <a:miter lim="800000"/>
            <a:headEnd/>
            <a:tailEnd/>
          </a:ln>
          <a:effectLst/>
        </p:spPr>
        <p:txBody>
          <a:bodyPr wrap="none" anchor="ctr"/>
          <a:lstStyle/>
          <a:p>
            <a:endParaRPr lang="es-ES"/>
          </a:p>
        </p:txBody>
      </p:sp>
      <p:sp>
        <p:nvSpPr>
          <p:cNvPr id="3074" name="Rectangle 2"/>
          <p:cNvSpPr>
            <a:spLocks noGrp="1" noChangeArrowheads="1"/>
          </p:cNvSpPr>
          <p:nvPr>
            <p:ph type="ctrTitle"/>
          </p:nvPr>
        </p:nvSpPr>
        <p:spPr>
          <a:xfrm>
            <a:off x="990600" y="2722563"/>
            <a:ext cx="7772400" cy="1470025"/>
          </a:xfrm>
        </p:spPr>
        <p:txBody>
          <a:bodyPr/>
          <a:lstStyle>
            <a:lvl1pPr algn="r">
              <a:defRPr sz="4400"/>
            </a:lvl1pPr>
          </a:lstStyle>
          <a:p>
            <a:r>
              <a:rPr lang="es-ES" smtClean="0"/>
              <a:t>Haga clic para modificar el estilo de título del patrón</a:t>
            </a:r>
            <a:endParaRPr lang="en-US"/>
          </a:p>
        </p:txBody>
      </p:sp>
      <p:grpSp>
        <p:nvGrpSpPr>
          <p:cNvPr id="3271" name="Group 199"/>
          <p:cNvGrpSpPr>
            <a:grpSpLocks/>
          </p:cNvGrpSpPr>
          <p:nvPr/>
        </p:nvGrpSpPr>
        <p:grpSpPr bwMode="auto">
          <a:xfrm>
            <a:off x="2859088" y="0"/>
            <a:ext cx="547687" cy="990600"/>
            <a:chOff x="768" y="1700"/>
            <a:chExt cx="405" cy="2620"/>
          </a:xfrm>
        </p:grpSpPr>
        <p:sp>
          <p:nvSpPr>
            <p:cNvPr id="3272" name="Rectangle 200"/>
            <p:cNvSpPr>
              <a:spLocks noChangeArrowheads="1"/>
            </p:cNvSpPr>
            <p:nvPr userDrawn="1"/>
          </p:nvSpPr>
          <p:spPr bwMode="gray">
            <a:xfrm>
              <a:off x="768" y="1700"/>
              <a:ext cx="95" cy="2620"/>
            </a:xfrm>
            <a:prstGeom prst="rect">
              <a:avLst/>
            </a:prstGeom>
            <a:solidFill>
              <a:srgbClr val="FFFFFF">
                <a:alpha val="39999"/>
              </a:srgbClr>
            </a:solidFill>
            <a:ln w="9525">
              <a:noFill/>
              <a:miter lim="800000"/>
              <a:headEnd/>
              <a:tailEnd/>
            </a:ln>
            <a:effectLst/>
          </p:spPr>
          <p:txBody>
            <a:bodyPr wrap="none" anchor="ctr"/>
            <a:lstStyle/>
            <a:p>
              <a:endParaRPr lang="es-ES"/>
            </a:p>
          </p:txBody>
        </p:sp>
        <p:sp>
          <p:nvSpPr>
            <p:cNvPr id="3273" name="Rectangle 201"/>
            <p:cNvSpPr>
              <a:spLocks noChangeArrowheads="1"/>
            </p:cNvSpPr>
            <p:nvPr userDrawn="1"/>
          </p:nvSpPr>
          <p:spPr bwMode="gray">
            <a:xfrm>
              <a:off x="912" y="1700"/>
              <a:ext cx="261" cy="2620"/>
            </a:xfrm>
            <a:prstGeom prst="rect">
              <a:avLst/>
            </a:prstGeom>
            <a:solidFill>
              <a:srgbClr val="FFFFFF">
                <a:alpha val="39999"/>
              </a:srgbClr>
            </a:solidFill>
            <a:ln w="9525">
              <a:noFill/>
              <a:miter lim="800000"/>
              <a:headEnd/>
              <a:tailEnd/>
            </a:ln>
            <a:effectLst/>
          </p:spPr>
          <p:txBody>
            <a:bodyPr wrap="none" anchor="ctr"/>
            <a:lstStyle/>
            <a:p>
              <a:endParaRPr lang="es-ES"/>
            </a:p>
          </p:txBody>
        </p:sp>
      </p:grpSp>
      <p:grpSp>
        <p:nvGrpSpPr>
          <p:cNvPr id="3275" name="Group 203"/>
          <p:cNvGrpSpPr>
            <a:grpSpLocks/>
          </p:cNvGrpSpPr>
          <p:nvPr/>
        </p:nvGrpSpPr>
        <p:grpSpPr bwMode="auto">
          <a:xfrm>
            <a:off x="4405313" y="0"/>
            <a:ext cx="547687" cy="990600"/>
            <a:chOff x="768" y="1700"/>
            <a:chExt cx="405" cy="2620"/>
          </a:xfrm>
        </p:grpSpPr>
        <p:sp>
          <p:nvSpPr>
            <p:cNvPr id="3276" name="Rectangle 204"/>
            <p:cNvSpPr>
              <a:spLocks noChangeArrowheads="1"/>
            </p:cNvSpPr>
            <p:nvPr userDrawn="1"/>
          </p:nvSpPr>
          <p:spPr bwMode="gray">
            <a:xfrm>
              <a:off x="768" y="1700"/>
              <a:ext cx="95" cy="2620"/>
            </a:xfrm>
            <a:prstGeom prst="rect">
              <a:avLst/>
            </a:prstGeom>
            <a:solidFill>
              <a:srgbClr val="FFFFFF">
                <a:alpha val="39999"/>
              </a:srgbClr>
            </a:solidFill>
            <a:ln w="9525">
              <a:noFill/>
              <a:miter lim="800000"/>
              <a:headEnd/>
              <a:tailEnd/>
            </a:ln>
            <a:effectLst/>
          </p:spPr>
          <p:txBody>
            <a:bodyPr wrap="none" anchor="ctr"/>
            <a:lstStyle/>
            <a:p>
              <a:endParaRPr lang="es-ES"/>
            </a:p>
          </p:txBody>
        </p:sp>
        <p:sp>
          <p:nvSpPr>
            <p:cNvPr id="3277" name="Rectangle 205"/>
            <p:cNvSpPr>
              <a:spLocks noChangeArrowheads="1"/>
            </p:cNvSpPr>
            <p:nvPr userDrawn="1"/>
          </p:nvSpPr>
          <p:spPr bwMode="gray">
            <a:xfrm>
              <a:off x="912" y="1700"/>
              <a:ext cx="261" cy="2620"/>
            </a:xfrm>
            <a:prstGeom prst="rect">
              <a:avLst/>
            </a:prstGeom>
            <a:solidFill>
              <a:srgbClr val="FFFFFF">
                <a:alpha val="39999"/>
              </a:srgbClr>
            </a:solidFill>
            <a:ln w="9525">
              <a:noFill/>
              <a:miter lim="800000"/>
              <a:headEnd/>
              <a:tailEnd/>
            </a:ln>
            <a:effectLst/>
          </p:spPr>
          <p:txBody>
            <a:bodyPr wrap="none" anchor="ctr"/>
            <a:lstStyle/>
            <a:p>
              <a:endParaRPr lang="es-ES"/>
            </a:p>
          </p:txBody>
        </p:sp>
      </p:grpSp>
      <p:grpSp>
        <p:nvGrpSpPr>
          <p:cNvPr id="3279" name="Group 207"/>
          <p:cNvGrpSpPr>
            <a:grpSpLocks/>
          </p:cNvGrpSpPr>
          <p:nvPr/>
        </p:nvGrpSpPr>
        <p:grpSpPr bwMode="auto">
          <a:xfrm>
            <a:off x="6005513" y="0"/>
            <a:ext cx="547687" cy="990600"/>
            <a:chOff x="768" y="1700"/>
            <a:chExt cx="405" cy="2620"/>
          </a:xfrm>
        </p:grpSpPr>
        <p:sp>
          <p:nvSpPr>
            <p:cNvPr id="3280" name="Rectangle 208"/>
            <p:cNvSpPr>
              <a:spLocks noChangeArrowheads="1"/>
            </p:cNvSpPr>
            <p:nvPr userDrawn="1"/>
          </p:nvSpPr>
          <p:spPr bwMode="gray">
            <a:xfrm>
              <a:off x="768" y="1700"/>
              <a:ext cx="95" cy="2620"/>
            </a:xfrm>
            <a:prstGeom prst="rect">
              <a:avLst/>
            </a:prstGeom>
            <a:solidFill>
              <a:srgbClr val="FFFFFF">
                <a:alpha val="39999"/>
              </a:srgbClr>
            </a:solidFill>
            <a:ln w="9525">
              <a:noFill/>
              <a:miter lim="800000"/>
              <a:headEnd/>
              <a:tailEnd/>
            </a:ln>
            <a:effectLst/>
          </p:spPr>
          <p:txBody>
            <a:bodyPr wrap="none" anchor="ctr"/>
            <a:lstStyle/>
            <a:p>
              <a:endParaRPr lang="es-ES"/>
            </a:p>
          </p:txBody>
        </p:sp>
        <p:sp>
          <p:nvSpPr>
            <p:cNvPr id="3281" name="Rectangle 209"/>
            <p:cNvSpPr>
              <a:spLocks noChangeArrowheads="1"/>
            </p:cNvSpPr>
            <p:nvPr userDrawn="1"/>
          </p:nvSpPr>
          <p:spPr bwMode="gray">
            <a:xfrm>
              <a:off x="912" y="1700"/>
              <a:ext cx="261" cy="2620"/>
            </a:xfrm>
            <a:prstGeom prst="rect">
              <a:avLst/>
            </a:prstGeom>
            <a:solidFill>
              <a:srgbClr val="FFFFFF">
                <a:alpha val="39999"/>
              </a:srgbClr>
            </a:solidFill>
            <a:ln w="9525">
              <a:noFill/>
              <a:miter lim="800000"/>
              <a:headEnd/>
              <a:tailEnd/>
            </a:ln>
            <a:effectLst/>
          </p:spPr>
          <p:txBody>
            <a:bodyPr wrap="none" anchor="ctr"/>
            <a:lstStyle/>
            <a:p>
              <a:endParaRPr lang="es-ES"/>
            </a:p>
          </p:txBody>
        </p:sp>
      </p:grpSp>
      <p:grpSp>
        <p:nvGrpSpPr>
          <p:cNvPr id="3287" name="Group 215"/>
          <p:cNvGrpSpPr>
            <a:grpSpLocks/>
          </p:cNvGrpSpPr>
          <p:nvPr/>
        </p:nvGrpSpPr>
        <p:grpSpPr bwMode="auto">
          <a:xfrm>
            <a:off x="7529513" y="0"/>
            <a:ext cx="547687" cy="990600"/>
            <a:chOff x="768" y="1700"/>
            <a:chExt cx="405" cy="2620"/>
          </a:xfrm>
        </p:grpSpPr>
        <p:sp>
          <p:nvSpPr>
            <p:cNvPr id="3288" name="Rectangle 216"/>
            <p:cNvSpPr>
              <a:spLocks noChangeArrowheads="1"/>
            </p:cNvSpPr>
            <p:nvPr userDrawn="1"/>
          </p:nvSpPr>
          <p:spPr bwMode="gray">
            <a:xfrm>
              <a:off x="768" y="1700"/>
              <a:ext cx="95" cy="2620"/>
            </a:xfrm>
            <a:prstGeom prst="rect">
              <a:avLst/>
            </a:prstGeom>
            <a:solidFill>
              <a:srgbClr val="FFFFFF">
                <a:alpha val="39999"/>
              </a:srgbClr>
            </a:solidFill>
            <a:ln w="9525">
              <a:noFill/>
              <a:miter lim="800000"/>
              <a:headEnd/>
              <a:tailEnd/>
            </a:ln>
            <a:effectLst/>
          </p:spPr>
          <p:txBody>
            <a:bodyPr wrap="none" anchor="ctr"/>
            <a:lstStyle/>
            <a:p>
              <a:endParaRPr lang="es-ES"/>
            </a:p>
          </p:txBody>
        </p:sp>
        <p:sp>
          <p:nvSpPr>
            <p:cNvPr id="3289" name="Rectangle 217"/>
            <p:cNvSpPr>
              <a:spLocks noChangeArrowheads="1"/>
            </p:cNvSpPr>
            <p:nvPr userDrawn="1"/>
          </p:nvSpPr>
          <p:spPr bwMode="gray">
            <a:xfrm>
              <a:off x="912" y="1700"/>
              <a:ext cx="261" cy="2620"/>
            </a:xfrm>
            <a:prstGeom prst="rect">
              <a:avLst/>
            </a:prstGeom>
            <a:solidFill>
              <a:srgbClr val="FFFFFF">
                <a:alpha val="39999"/>
              </a:srgbClr>
            </a:solidFill>
            <a:ln w="9525">
              <a:noFill/>
              <a:miter lim="800000"/>
              <a:headEnd/>
              <a:tailEnd/>
            </a:ln>
            <a:effectLst/>
          </p:spPr>
          <p:txBody>
            <a:bodyPr wrap="none" anchor="ctr"/>
            <a:lstStyle/>
            <a:p>
              <a:endParaRPr lang="es-ES"/>
            </a:p>
          </p:txBody>
        </p:sp>
      </p:grpSp>
      <p:grpSp>
        <p:nvGrpSpPr>
          <p:cNvPr id="3301" name="Group 229"/>
          <p:cNvGrpSpPr>
            <a:grpSpLocks/>
          </p:cNvGrpSpPr>
          <p:nvPr/>
        </p:nvGrpSpPr>
        <p:grpSpPr bwMode="auto">
          <a:xfrm rot="5400000">
            <a:off x="775494" y="1302543"/>
            <a:ext cx="547688" cy="2120901"/>
            <a:chOff x="768" y="1700"/>
            <a:chExt cx="405" cy="2620"/>
          </a:xfrm>
        </p:grpSpPr>
        <p:sp>
          <p:nvSpPr>
            <p:cNvPr id="3302" name="Rectangle 230"/>
            <p:cNvSpPr>
              <a:spLocks noChangeArrowheads="1"/>
            </p:cNvSpPr>
            <p:nvPr userDrawn="1"/>
          </p:nvSpPr>
          <p:spPr bwMode="gray">
            <a:xfrm>
              <a:off x="768" y="1700"/>
              <a:ext cx="95" cy="2620"/>
            </a:xfrm>
            <a:prstGeom prst="rect">
              <a:avLst/>
            </a:prstGeom>
            <a:solidFill>
              <a:schemeClr val="tx2">
                <a:alpha val="30000"/>
              </a:schemeClr>
            </a:solidFill>
            <a:ln w="9525">
              <a:noFill/>
              <a:miter lim="800000"/>
              <a:headEnd/>
              <a:tailEnd/>
            </a:ln>
            <a:effectLst/>
          </p:spPr>
          <p:txBody>
            <a:bodyPr wrap="none" anchor="ctr"/>
            <a:lstStyle/>
            <a:p>
              <a:endParaRPr lang="es-ES"/>
            </a:p>
          </p:txBody>
        </p:sp>
        <p:sp>
          <p:nvSpPr>
            <p:cNvPr id="3303" name="Rectangle 231"/>
            <p:cNvSpPr>
              <a:spLocks noChangeArrowheads="1"/>
            </p:cNvSpPr>
            <p:nvPr userDrawn="1"/>
          </p:nvSpPr>
          <p:spPr bwMode="gray">
            <a:xfrm>
              <a:off x="912" y="1700"/>
              <a:ext cx="261" cy="2620"/>
            </a:xfrm>
            <a:prstGeom prst="rect">
              <a:avLst/>
            </a:prstGeom>
            <a:solidFill>
              <a:schemeClr val="tx2">
                <a:alpha val="30000"/>
              </a:schemeClr>
            </a:solidFill>
            <a:ln w="9525">
              <a:noFill/>
              <a:miter lim="800000"/>
              <a:headEnd/>
              <a:tailEnd/>
            </a:ln>
            <a:effectLst/>
          </p:spPr>
          <p:txBody>
            <a:bodyPr wrap="none" anchor="ctr"/>
            <a:lstStyle/>
            <a:p>
              <a:endParaRPr lang="es-ES"/>
            </a:p>
          </p:txBody>
        </p:sp>
      </p:grpSp>
      <p:grpSp>
        <p:nvGrpSpPr>
          <p:cNvPr id="3305" name="Group 233"/>
          <p:cNvGrpSpPr>
            <a:grpSpLocks/>
          </p:cNvGrpSpPr>
          <p:nvPr/>
        </p:nvGrpSpPr>
        <p:grpSpPr bwMode="auto">
          <a:xfrm rot="5400000">
            <a:off x="775494" y="2770981"/>
            <a:ext cx="547687" cy="2120901"/>
            <a:chOff x="768" y="1700"/>
            <a:chExt cx="405" cy="2620"/>
          </a:xfrm>
        </p:grpSpPr>
        <p:sp>
          <p:nvSpPr>
            <p:cNvPr id="3306" name="Rectangle 234"/>
            <p:cNvSpPr>
              <a:spLocks noChangeArrowheads="1"/>
            </p:cNvSpPr>
            <p:nvPr userDrawn="1"/>
          </p:nvSpPr>
          <p:spPr bwMode="gray">
            <a:xfrm>
              <a:off x="768" y="1700"/>
              <a:ext cx="95" cy="2620"/>
            </a:xfrm>
            <a:prstGeom prst="rect">
              <a:avLst/>
            </a:prstGeom>
            <a:solidFill>
              <a:schemeClr val="tx2">
                <a:alpha val="30000"/>
              </a:schemeClr>
            </a:solidFill>
            <a:ln w="9525">
              <a:noFill/>
              <a:miter lim="800000"/>
              <a:headEnd/>
              <a:tailEnd/>
            </a:ln>
            <a:effectLst/>
          </p:spPr>
          <p:txBody>
            <a:bodyPr wrap="none" anchor="ctr"/>
            <a:lstStyle/>
            <a:p>
              <a:endParaRPr lang="es-ES"/>
            </a:p>
          </p:txBody>
        </p:sp>
        <p:sp>
          <p:nvSpPr>
            <p:cNvPr id="3307" name="Rectangle 235"/>
            <p:cNvSpPr>
              <a:spLocks noChangeArrowheads="1"/>
            </p:cNvSpPr>
            <p:nvPr userDrawn="1"/>
          </p:nvSpPr>
          <p:spPr bwMode="gray">
            <a:xfrm>
              <a:off x="912" y="1700"/>
              <a:ext cx="261" cy="2620"/>
            </a:xfrm>
            <a:prstGeom prst="rect">
              <a:avLst/>
            </a:prstGeom>
            <a:solidFill>
              <a:schemeClr val="tx2">
                <a:alpha val="30000"/>
              </a:schemeClr>
            </a:solidFill>
            <a:ln w="9525">
              <a:noFill/>
              <a:miter lim="800000"/>
              <a:headEnd/>
              <a:tailEnd/>
            </a:ln>
            <a:effectLst/>
          </p:spPr>
          <p:txBody>
            <a:bodyPr wrap="none" anchor="ctr"/>
            <a:lstStyle/>
            <a:p>
              <a:endParaRPr lang="es-ES"/>
            </a:p>
          </p:txBody>
        </p:sp>
      </p:grpSp>
      <p:grpSp>
        <p:nvGrpSpPr>
          <p:cNvPr id="3309" name="Group 237"/>
          <p:cNvGrpSpPr>
            <a:grpSpLocks/>
          </p:cNvGrpSpPr>
          <p:nvPr/>
        </p:nvGrpSpPr>
        <p:grpSpPr bwMode="auto">
          <a:xfrm rot="5400000">
            <a:off x="775494" y="4218781"/>
            <a:ext cx="547687" cy="2120901"/>
            <a:chOff x="768" y="1700"/>
            <a:chExt cx="405" cy="2620"/>
          </a:xfrm>
        </p:grpSpPr>
        <p:sp>
          <p:nvSpPr>
            <p:cNvPr id="3310" name="Rectangle 238"/>
            <p:cNvSpPr>
              <a:spLocks noChangeArrowheads="1"/>
            </p:cNvSpPr>
            <p:nvPr userDrawn="1"/>
          </p:nvSpPr>
          <p:spPr bwMode="gray">
            <a:xfrm>
              <a:off x="768" y="1700"/>
              <a:ext cx="95" cy="2620"/>
            </a:xfrm>
            <a:prstGeom prst="rect">
              <a:avLst/>
            </a:prstGeom>
            <a:solidFill>
              <a:schemeClr val="tx2">
                <a:alpha val="30000"/>
              </a:schemeClr>
            </a:solidFill>
            <a:ln w="9525">
              <a:noFill/>
              <a:miter lim="800000"/>
              <a:headEnd/>
              <a:tailEnd/>
            </a:ln>
            <a:effectLst/>
          </p:spPr>
          <p:txBody>
            <a:bodyPr wrap="none" anchor="ctr"/>
            <a:lstStyle/>
            <a:p>
              <a:endParaRPr lang="es-ES"/>
            </a:p>
          </p:txBody>
        </p:sp>
        <p:sp>
          <p:nvSpPr>
            <p:cNvPr id="3311" name="Rectangle 239"/>
            <p:cNvSpPr>
              <a:spLocks noChangeArrowheads="1"/>
            </p:cNvSpPr>
            <p:nvPr userDrawn="1"/>
          </p:nvSpPr>
          <p:spPr bwMode="gray">
            <a:xfrm>
              <a:off x="912" y="1700"/>
              <a:ext cx="261" cy="2620"/>
            </a:xfrm>
            <a:prstGeom prst="rect">
              <a:avLst/>
            </a:prstGeom>
            <a:solidFill>
              <a:schemeClr val="tx2">
                <a:alpha val="30000"/>
              </a:schemeClr>
            </a:solidFill>
            <a:ln w="9525">
              <a:noFill/>
              <a:miter lim="800000"/>
              <a:headEnd/>
              <a:tailEnd/>
            </a:ln>
            <a:effectLst/>
          </p:spPr>
          <p:txBody>
            <a:bodyPr wrap="none" anchor="ctr"/>
            <a:lstStyle/>
            <a:p>
              <a:endParaRPr lang="es-ES"/>
            </a:p>
          </p:txBody>
        </p:sp>
      </p:grpSp>
      <p:grpSp>
        <p:nvGrpSpPr>
          <p:cNvPr id="3328" name="Group 256"/>
          <p:cNvGrpSpPr>
            <a:grpSpLocks/>
          </p:cNvGrpSpPr>
          <p:nvPr/>
        </p:nvGrpSpPr>
        <p:grpSpPr bwMode="auto">
          <a:xfrm>
            <a:off x="-11113" y="6462713"/>
            <a:ext cx="2120901" cy="395287"/>
            <a:chOff x="-7" y="4071"/>
            <a:chExt cx="1336" cy="249"/>
          </a:xfrm>
        </p:grpSpPr>
        <p:sp>
          <p:nvSpPr>
            <p:cNvPr id="3314" name="Rectangle 242"/>
            <p:cNvSpPr>
              <a:spLocks noChangeArrowheads="1"/>
            </p:cNvSpPr>
            <p:nvPr userDrawn="1"/>
          </p:nvSpPr>
          <p:spPr bwMode="gray">
            <a:xfrm rot="5400000">
              <a:off x="620" y="3444"/>
              <a:ext cx="81" cy="1336"/>
            </a:xfrm>
            <a:prstGeom prst="rect">
              <a:avLst/>
            </a:prstGeom>
            <a:solidFill>
              <a:schemeClr val="tx2">
                <a:alpha val="30000"/>
              </a:schemeClr>
            </a:solidFill>
            <a:ln w="9525">
              <a:noFill/>
              <a:miter lim="800000"/>
              <a:headEnd/>
              <a:tailEnd/>
            </a:ln>
            <a:effectLst/>
          </p:spPr>
          <p:txBody>
            <a:bodyPr wrap="none" anchor="ctr"/>
            <a:lstStyle/>
            <a:p>
              <a:endParaRPr lang="es-ES"/>
            </a:p>
          </p:txBody>
        </p:sp>
        <p:sp>
          <p:nvSpPr>
            <p:cNvPr id="3315" name="Rectangle 243"/>
            <p:cNvSpPr>
              <a:spLocks noChangeArrowheads="1"/>
            </p:cNvSpPr>
            <p:nvPr userDrawn="1"/>
          </p:nvSpPr>
          <p:spPr bwMode="gray">
            <a:xfrm rot="5400000">
              <a:off x="598" y="3589"/>
              <a:ext cx="126" cy="1336"/>
            </a:xfrm>
            <a:prstGeom prst="rect">
              <a:avLst/>
            </a:prstGeom>
            <a:solidFill>
              <a:schemeClr val="tx2">
                <a:alpha val="30000"/>
              </a:schemeClr>
            </a:solidFill>
            <a:ln w="9525">
              <a:noFill/>
              <a:miter lim="800000"/>
              <a:headEnd/>
              <a:tailEnd/>
            </a:ln>
            <a:effectLst/>
          </p:spPr>
          <p:txBody>
            <a:bodyPr wrap="none" anchor="ctr"/>
            <a:lstStyle/>
            <a:p>
              <a:endParaRPr lang="es-ES"/>
            </a:p>
          </p:txBody>
        </p:sp>
      </p:grpSp>
      <p:grpSp>
        <p:nvGrpSpPr>
          <p:cNvPr id="3326" name="Group 254"/>
          <p:cNvGrpSpPr>
            <a:grpSpLocks/>
          </p:cNvGrpSpPr>
          <p:nvPr/>
        </p:nvGrpSpPr>
        <p:grpSpPr bwMode="auto">
          <a:xfrm>
            <a:off x="-11113" y="623888"/>
            <a:ext cx="9155113" cy="547687"/>
            <a:chOff x="-7" y="403"/>
            <a:chExt cx="5767" cy="345"/>
          </a:xfrm>
        </p:grpSpPr>
        <p:grpSp>
          <p:nvGrpSpPr>
            <p:cNvPr id="3291" name="Group 219"/>
            <p:cNvGrpSpPr>
              <a:grpSpLocks/>
            </p:cNvGrpSpPr>
            <p:nvPr userDrawn="1"/>
          </p:nvGrpSpPr>
          <p:grpSpPr bwMode="auto">
            <a:xfrm rot="5400000">
              <a:off x="488" y="-92"/>
              <a:ext cx="345" cy="1336"/>
              <a:chOff x="768" y="1700"/>
              <a:chExt cx="405" cy="2620"/>
            </a:xfrm>
          </p:grpSpPr>
          <p:sp>
            <p:nvSpPr>
              <p:cNvPr id="3292" name="Rectangle 220"/>
              <p:cNvSpPr>
                <a:spLocks noChangeArrowheads="1"/>
              </p:cNvSpPr>
              <p:nvPr userDrawn="1"/>
            </p:nvSpPr>
            <p:spPr bwMode="gray">
              <a:xfrm>
                <a:off x="768" y="1700"/>
                <a:ext cx="95" cy="2620"/>
              </a:xfrm>
              <a:prstGeom prst="rect">
                <a:avLst/>
              </a:prstGeom>
              <a:solidFill>
                <a:schemeClr val="tx2">
                  <a:alpha val="30000"/>
                </a:schemeClr>
              </a:solidFill>
              <a:ln w="9525">
                <a:noFill/>
                <a:miter lim="800000"/>
                <a:headEnd/>
                <a:tailEnd/>
              </a:ln>
              <a:effectLst/>
            </p:spPr>
            <p:txBody>
              <a:bodyPr wrap="none" anchor="ctr"/>
              <a:lstStyle/>
              <a:p>
                <a:endParaRPr lang="es-ES"/>
              </a:p>
            </p:txBody>
          </p:sp>
          <p:sp>
            <p:nvSpPr>
              <p:cNvPr id="3293" name="Rectangle 221"/>
              <p:cNvSpPr>
                <a:spLocks noChangeArrowheads="1"/>
              </p:cNvSpPr>
              <p:nvPr userDrawn="1"/>
            </p:nvSpPr>
            <p:spPr bwMode="gray">
              <a:xfrm>
                <a:off x="912" y="1700"/>
                <a:ext cx="261" cy="2620"/>
              </a:xfrm>
              <a:prstGeom prst="rect">
                <a:avLst/>
              </a:prstGeom>
              <a:solidFill>
                <a:schemeClr val="tx2">
                  <a:alpha val="30000"/>
                </a:schemeClr>
              </a:solidFill>
              <a:ln w="9525">
                <a:noFill/>
                <a:miter lim="800000"/>
                <a:headEnd/>
                <a:tailEnd/>
              </a:ln>
              <a:effectLst/>
            </p:spPr>
            <p:txBody>
              <a:bodyPr wrap="none" anchor="ctr"/>
              <a:lstStyle/>
              <a:p>
                <a:endParaRPr lang="es-ES"/>
              </a:p>
            </p:txBody>
          </p:sp>
        </p:grpSp>
        <p:grpSp>
          <p:nvGrpSpPr>
            <p:cNvPr id="3317" name="Group 245"/>
            <p:cNvGrpSpPr>
              <a:grpSpLocks/>
            </p:cNvGrpSpPr>
            <p:nvPr userDrawn="1"/>
          </p:nvGrpSpPr>
          <p:grpSpPr bwMode="auto">
            <a:xfrm rot="5400000">
              <a:off x="3397" y="-1615"/>
              <a:ext cx="345" cy="4381"/>
              <a:chOff x="768" y="1700"/>
              <a:chExt cx="405" cy="2620"/>
            </a:xfrm>
          </p:grpSpPr>
          <p:sp>
            <p:nvSpPr>
              <p:cNvPr id="3318" name="Rectangle 246"/>
              <p:cNvSpPr>
                <a:spLocks noChangeArrowheads="1"/>
              </p:cNvSpPr>
              <p:nvPr userDrawn="1"/>
            </p:nvSpPr>
            <p:spPr bwMode="gray">
              <a:xfrm>
                <a:off x="768" y="1700"/>
                <a:ext cx="95" cy="2620"/>
              </a:xfrm>
              <a:prstGeom prst="rect">
                <a:avLst/>
              </a:prstGeom>
              <a:solidFill>
                <a:srgbClr val="FFFFFF">
                  <a:alpha val="39999"/>
                </a:srgbClr>
              </a:solidFill>
              <a:ln w="9525">
                <a:noFill/>
                <a:miter lim="800000"/>
                <a:headEnd/>
                <a:tailEnd/>
              </a:ln>
              <a:effectLst/>
            </p:spPr>
            <p:txBody>
              <a:bodyPr wrap="none" anchor="ctr"/>
              <a:lstStyle/>
              <a:p>
                <a:endParaRPr lang="es-ES"/>
              </a:p>
            </p:txBody>
          </p:sp>
          <p:sp>
            <p:nvSpPr>
              <p:cNvPr id="3319" name="Rectangle 247"/>
              <p:cNvSpPr>
                <a:spLocks noChangeArrowheads="1"/>
              </p:cNvSpPr>
              <p:nvPr userDrawn="1"/>
            </p:nvSpPr>
            <p:spPr bwMode="gray">
              <a:xfrm>
                <a:off x="912" y="1700"/>
                <a:ext cx="261" cy="2620"/>
              </a:xfrm>
              <a:prstGeom prst="rect">
                <a:avLst/>
              </a:prstGeom>
              <a:solidFill>
                <a:srgbClr val="FFFFFF">
                  <a:alpha val="39999"/>
                </a:srgbClr>
              </a:solidFill>
              <a:ln w="9525">
                <a:noFill/>
                <a:miter lim="800000"/>
                <a:headEnd/>
                <a:tailEnd/>
              </a:ln>
              <a:effectLst/>
            </p:spPr>
            <p:txBody>
              <a:bodyPr wrap="none" anchor="ctr"/>
              <a:lstStyle/>
              <a:p>
                <a:endParaRPr lang="es-ES"/>
              </a:p>
            </p:txBody>
          </p:sp>
        </p:grpSp>
      </p:grpSp>
      <p:sp>
        <p:nvSpPr>
          <p:cNvPr id="3235" name="Rectangle 163"/>
          <p:cNvSpPr>
            <a:spLocks noChangeArrowheads="1"/>
          </p:cNvSpPr>
          <p:nvPr/>
        </p:nvSpPr>
        <p:spPr bwMode="gray">
          <a:xfrm>
            <a:off x="685800" y="990600"/>
            <a:ext cx="8458200" cy="1676400"/>
          </a:xfrm>
          <a:prstGeom prst="rect">
            <a:avLst/>
          </a:prstGeom>
          <a:solidFill>
            <a:schemeClr val="bg1"/>
          </a:solidFill>
          <a:ln w="9525">
            <a:noFill/>
            <a:miter lim="800000"/>
            <a:headEnd/>
            <a:tailEnd/>
          </a:ln>
          <a:effectLst/>
        </p:spPr>
        <p:txBody>
          <a:bodyPr wrap="none" anchor="ctr"/>
          <a:lstStyle/>
          <a:p>
            <a:endParaRPr lang="es-ES"/>
          </a:p>
        </p:txBody>
      </p:sp>
      <p:sp>
        <p:nvSpPr>
          <p:cNvPr id="3101" name="Rectangle 29"/>
          <p:cNvSpPr>
            <a:spLocks noChangeArrowheads="1"/>
          </p:cNvSpPr>
          <p:nvPr/>
        </p:nvSpPr>
        <p:spPr bwMode="gray">
          <a:xfrm>
            <a:off x="762000" y="1066800"/>
            <a:ext cx="8382000" cy="1509713"/>
          </a:xfrm>
          <a:prstGeom prst="rect">
            <a:avLst/>
          </a:prstGeom>
          <a:blipFill dpi="0" rotWithShape="0">
            <a:blip r:embed="rId2"/>
            <a:srcRect/>
            <a:stretch>
              <a:fillRect b="-15205"/>
            </a:stretch>
          </a:blipFill>
          <a:ln w="57150">
            <a:noFill/>
            <a:miter lim="800000"/>
            <a:headEnd/>
            <a:tailEnd/>
          </a:ln>
          <a:effectLst/>
        </p:spPr>
        <p:txBody>
          <a:bodyPr wrap="none" anchor="ctr"/>
          <a:lstStyle/>
          <a:p>
            <a:endParaRPr lang="es-ES"/>
          </a:p>
        </p:txBody>
      </p:sp>
      <p:pic>
        <p:nvPicPr>
          <p:cNvPr id="3104" name="Picture 32" descr="2"/>
          <p:cNvPicPr>
            <a:picLocks noChangeAspect="1" noChangeArrowheads="1"/>
          </p:cNvPicPr>
          <p:nvPr/>
        </p:nvPicPr>
        <p:blipFill>
          <a:blip r:embed="rId3"/>
          <a:srcRect l="2814" b="12524"/>
          <a:stretch>
            <a:fillRect/>
          </a:stretch>
        </p:blipFill>
        <p:spPr bwMode="gray">
          <a:xfrm>
            <a:off x="0" y="3302000"/>
            <a:ext cx="4038600" cy="3556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ppt_x</p:attrName>
                                        </p:attrNameLst>
                                      </p:cBhvr>
                                      <p:tavLst>
                                        <p:tav tm="0">
                                          <p:val>
                                            <p:strVal val="#ppt_x-.2"/>
                                          </p:val>
                                        </p:tav>
                                        <p:tav tm="100000">
                                          <p:val>
                                            <p:strVal val="#ppt_x"/>
                                          </p:val>
                                        </p:tav>
                                      </p:tavLst>
                                    </p:anim>
                                    <p:anim calcmode="lin" valueType="num">
                                      <p:cBhvr>
                                        <p:cTn id="8" dur="1000" fill="hold"/>
                                        <p:tgtEl>
                                          <p:spTgt spid="30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74"/>
                                        </p:tgtEl>
                                      </p:cBhvr>
                                    </p:animEffect>
                                  </p:childTnLst>
                                </p:cTn>
                              </p:par>
                              <p:par>
                                <p:cTn id="10" presetID="44" presetClass="entr" presetSubtype="0" fill="hold" grpId="0" nodeType="with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500"/>
                                        <p:tgtEl>
                                          <p:spTgt spid="3075">
                                            <p:txEl>
                                              <p:pRg st="0" end="0"/>
                                            </p:txEl>
                                          </p:spTgt>
                                        </p:tgtEl>
                                      </p:cBhvr>
                                    </p:animEffect>
                                    <p:anim calcmode="lin" valueType="num">
                                      <p:cBhvr>
                                        <p:cTn id="13"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p:cTn id="14" dur="500" fill="hold"/>
                                        <p:tgtEl>
                                          <p:spTgt spid="3075">
                                            <p:txEl>
                                              <p:pRg st="0" end="0"/>
                                            </p:txEl>
                                          </p:spTgt>
                                        </p:tgtEl>
                                        <p:attrNameLst>
                                          <p:attrName>ppt_y</p:attrName>
                                        </p:attrNameLst>
                                      </p:cBhvr>
                                      <p:tavLst>
                                        <p:tav tm="0">
                                          <p:val>
                                            <p:strVal val="#ppt_y+.05"/>
                                          </p:val>
                                        </p:tav>
                                        <p:tav tm="100000">
                                          <p:val>
                                            <p:strVal val="#ppt_y"/>
                                          </p:val>
                                        </p:tav>
                                      </p:tavLst>
                                    </p:anim>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253"/>
                                        </p:tgtEl>
                                        <p:attrNameLst>
                                          <p:attrName>style.visibility</p:attrName>
                                        </p:attrNameLst>
                                      </p:cBhvr>
                                      <p:to>
                                        <p:strVal val="visible"/>
                                      </p:to>
                                    </p:set>
                                    <p:animEffect transition="in" filter="wipe(down)">
                                      <p:cBhvr>
                                        <p:cTn id="18" dur="1000"/>
                                        <p:tgtEl>
                                          <p:spTgt spid="3253"/>
                                        </p:tgtEl>
                                      </p:cBhvr>
                                    </p:animEffect>
                                  </p:childTnLst>
                                </p:cTn>
                              </p:par>
                              <p:par>
                                <p:cTn id="19" presetID="22" presetClass="entr" presetSubtype="1" fill="hold" nodeType="withEffect">
                                  <p:stCondLst>
                                    <p:cond delay="0"/>
                                  </p:stCondLst>
                                  <p:childTnLst>
                                    <p:set>
                                      <p:cBhvr>
                                        <p:cTn id="20" dur="1" fill="hold">
                                          <p:stCondLst>
                                            <p:cond delay="0"/>
                                          </p:stCondLst>
                                        </p:cTn>
                                        <p:tgtEl>
                                          <p:spTgt spid="3267"/>
                                        </p:tgtEl>
                                        <p:attrNameLst>
                                          <p:attrName>style.visibility</p:attrName>
                                        </p:attrNameLst>
                                      </p:cBhvr>
                                      <p:to>
                                        <p:strVal val="visible"/>
                                      </p:to>
                                    </p:set>
                                    <p:animEffect transition="in" filter="wipe(up)">
                                      <p:cBhvr>
                                        <p:cTn id="21" dur="1000"/>
                                        <p:tgtEl>
                                          <p:spTgt spid="3267"/>
                                        </p:tgtEl>
                                      </p:cBhvr>
                                    </p:animEffect>
                                  </p:childTnLst>
                                </p:cTn>
                              </p:par>
                              <p:par>
                                <p:cTn id="22" presetID="22" presetClass="entr" presetSubtype="4" fill="hold" nodeType="withEffect">
                                  <p:stCondLst>
                                    <p:cond delay="0"/>
                                  </p:stCondLst>
                                  <p:childTnLst>
                                    <p:set>
                                      <p:cBhvr>
                                        <p:cTn id="23" dur="1" fill="hold">
                                          <p:stCondLst>
                                            <p:cond delay="0"/>
                                          </p:stCondLst>
                                        </p:cTn>
                                        <p:tgtEl>
                                          <p:spTgt spid="3271"/>
                                        </p:tgtEl>
                                        <p:attrNameLst>
                                          <p:attrName>style.visibility</p:attrName>
                                        </p:attrNameLst>
                                      </p:cBhvr>
                                      <p:to>
                                        <p:strVal val="visible"/>
                                      </p:to>
                                    </p:set>
                                    <p:animEffect transition="in" filter="wipe(down)">
                                      <p:cBhvr>
                                        <p:cTn id="24" dur="500"/>
                                        <p:tgtEl>
                                          <p:spTgt spid="3271"/>
                                        </p:tgtEl>
                                      </p:cBhvr>
                                    </p:animEffect>
                                  </p:childTnLst>
                                </p:cTn>
                              </p:par>
                              <p:par>
                                <p:cTn id="25" presetID="22" presetClass="entr" presetSubtype="1" fill="hold" nodeType="withEffect">
                                  <p:stCondLst>
                                    <p:cond delay="0"/>
                                  </p:stCondLst>
                                  <p:childTnLst>
                                    <p:set>
                                      <p:cBhvr>
                                        <p:cTn id="26" dur="1" fill="hold">
                                          <p:stCondLst>
                                            <p:cond delay="0"/>
                                          </p:stCondLst>
                                        </p:cTn>
                                        <p:tgtEl>
                                          <p:spTgt spid="3275"/>
                                        </p:tgtEl>
                                        <p:attrNameLst>
                                          <p:attrName>style.visibility</p:attrName>
                                        </p:attrNameLst>
                                      </p:cBhvr>
                                      <p:to>
                                        <p:strVal val="visible"/>
                                      </p:to>
                                    </p:set>
                                    <p:animEffect transition="in" filter="wipe(up)">
                                      <p:cBhvr>
                                        <p:cTn id="27" dur="500"/>
                                        <p:tgtEl>
                                          <p:spTgt spid="3275"/>
                                        </p:tgtEl>
                                      </p:cBhvr>
                                    </p:animEffect>
                                  </p:childTnLst>
                                </p:cTn>
                              </p:par>
                              <p:par>
                                <p:cTn id="28" presetID="22" presetClass="entr" presetSubtype="4" fill="hold" nodeType="withEffect">
                                  <p:stCondLst>
                                    <p:cond delay="0"/>
                                  </p:stCondLst>
                                  <p:childTnLst>
                                    <p:set>
                                      <p:cBhvr>
                                        <p:cTn id="29" dur="1" fill="hold">
                                          <p:stCondLst>
                                            <p:cond delay="0"/>
                                          </p:stCondLst>
                                        </p:cTn>
                                        <p:tgtEl>
                                          <p:spTgt spid="3279"/>
                                        </p:tgtEl>
                                        <p:attrNameLst>
                                          <p:attrName>style.visibility</p:attrName>
                                        </p:attrNameLst>
                                      </p:cBhvr>
                                      <p:to>
                                        <p:strVal val="visible"/>
                                      </p:to>
                                    </p:set>
                                    <p:animEffect transition="in" filter="wipe(down)">
                                      <p:cBhvr>
                                        <p:cTn id="30" dur="500"/>
                                        <p:tgtEl>
                                          <p:spTgt spid="3279"/>
                                        </p:tgtEl>
                                      </p:cBhvr>
                                    </p:animEffect>
                                  </p:childTnLst>
                                </p:cTn>
                              </p:par>
                              <p:par>
                                <p:cTn id="31" presetID="22" presetClass="entr" presetSubtype="1" fill="hold" nodeType="withEffect">
                                  <p:stCondLst>
                                    <p:cond delay="0"/>
                                  </p:stCondLst>
                                  <p:childTnLst>
                                    <p:set>
                                      <p:cBhvr>
                                        <p:cTn id="32" dur="1" fill="hold">
                                          <p:stCondLst>
                                            <p:cond delay="0"/>
                                          </p:stCondLst>
                                        </p:cTn>
                                        <p:tgtEl>
                                          <p:spTgt spid="3287"/>
                                        </p:tgtEl>
                                        <p:attrNameLst>
                                          <p:attrName>style.visibility</p:attrName>
                                        </p:attrNameLst>
                                      </p:cBhvr>
                                      <p:to>
                                        <p:strVal val="visible"/>
                                      </p:to>
                                    </p:set>
                                    <p:animEffect transition="in" filter="wipe(up)">
                                      <p:cBhvr>
                                        <p:cTn id="33" dur="500"/>
                                        <p:tgtEl>
                                          <p:spTgt spid="3287"/>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3326"/>
                                        </p:tgtEl>
                                        <p:attrNameLst>
                                          <p:attrName>style.visibility</p:attrName>
                                        </p:attrNameLst>
                                      </p:cBhvr>
                                      <p:to>
                                        <p:strVal val="visible"/>
                                      </p:to>
                                    </p:set>
                                    <p:animEffect transition="in" filter="wipe(left)">
                                      <p:cBhvr>
                                        <p:cTn id="37" dur="1000"/>
                                        <p:tgtEl>
                                          <p:spTgt spid="3326"/>
                                        </p:tgtEl>
                                      </p:cBhvr>
                                    </p:animEffect>
                                  </p:childTnLst>
                                </p:cTn>
                              </p:par>
                              <p:par>
                                <p:cTn id="38" presetID="22" presetClass="entr" presetSubtype="2" fill="hold" nodeType="withEffect">
                                  <p:stCondLst>
                                    <p:cond delay="0"/>
                                  </p:stCondLst>
                                  <p:childTnLst>
                                    <p:set>
                                      <p:cBhvr>
                                        <p:cTn id="39" dur="1" fill="hold">
                                          <p:stCondLst>
                                            <p:cond delay="0"/>
                                          </p:stCondLst>
                                        </p:cTn>
                                        <p:tgtEl>
                                          <p:spTgt spid="3301"/>
                                        </p:tgtEl>
                                        <p:attrNameLst>
                                          <p:attrName>style.visibility</p:attrName>
                                        </p:attrNameLst>
                                      </p:cBhvr>
                                      <p:to>
                                        <p:strVal val="visible"/>
                                      </p:to>
                                    </p:set>
                                    <p:animEffect transition="in" filter="wipe(right)">
                                      <p:cBhvr>
                                        <p:cTn id="40" dur="500"/>
                                        <p:tgtEl>
                                          <p:spTgt spid="3301"/>
                                        </p:tgtEl>
                                      </p:cBhvr>
                                    </p:animEffect>
                                  </p:childTnLst>
                                </p:cTn>
                              </p:par>
                              <p:par>
                                <p:cTn id="41" presetID="22" presetClass="entr" presetSubtype="8" fill="hold" nodeType="withEffect">
                                  <p:stCondLst>
                                    <p:cond delay="0"/>
                                  </p:stCondLst>
                                  <p:childTnLst>
                                    <p:set>
                                      <p:cBhvr>
                                        <p:cTn id="42" dur="1" fill="hold">
                                          <p:stCondLst>
                                            <p:cond delay="0"/>
                                          </p:stCondLst>
                                        </p:cTn>
                                        <p:tgtEl>
                                          <p:spTgt spid="3305"/>
                                        </p:tgtEl>
                                        <p:attrNameLst>
                                          <p:attrName>style.visibility</p:attrName>
                                        </p:attrNameLst>
                                      </p:cBhvr>
                                      <p:to>
                                        <p:strVal val="visible"/>
                                      </p:to>
                                    </p:set>
                                    <p:animEffect transition="in" filter="wipe(left)">
                                      <p:cBhvr>
                                        <p:cTn id="43" dur="500"/>
                                        <p:tgtEl>
                                          <p:spTgt spid="3305"/>
                                        </p:tgtEl>
                                      </p:cBhvr>
                                    </p:animEffect>
                                  </p:childTnLst>
                                </p:cTn>
                              </p:par>
                              <p:par>
                                <p:cTn id="44" presetID="22" presetClass="entr" presetSubtype="2" fill="hold" nodeType="withEffect">
                                  <p:stCondLst>
                                    <p:cond delay="0"/>
                                  </p:stCondLst>
                                  <p:childTnLst>
                                    <p:set>
                                      <p:cBhvr>
                                        <p:cTn id="45" dur="1" fill="hold">
                                          <p:stCondLst>
                                            <p:cond delay="0"/>
                                          </p:stCondLst>
                                        </p:cTn>
                                        <p:tgtEl>
                                          <p:spTgt spid="3309"/>
                                        </p:tgtEl>
                                        <p:attrNameLst>
                                          <p:attrName>style.visibility</p:attrName>
                                        </p:attrNameLst>
                                      </p:cBhvr>
                                      <p:to>
                                        <p:strVal val="visible"/>
                                      </p:to>
                                    </p:set>
                                    <p:animEffect transition="in" filter="wipe(right)">
                                      <p:cBhvr>
                                        <p:cTn id="46" dur="500"/>
                                        <p:tgtEl>
                                          <p:spTgt spid="3309"/>
                                        </p:tgtEl>
                                      </p:cBhvr>
                                    </p:animEffect>
                                  </p:childTnLst>
                                </p:cTn>
                              </p:par>
                              <p:par>
                                <p:cTn id="47" presetID="22" presetClass="entr" presetSubtype="2" fill="hold" nodeType="withEffect">
                                  <p:stCondLst>
                                    <p:cond delay="0"/>
                                  </p:stCondLst>
                                  <p:childTnLst>
                                    <p:set>
                                      <p:cBhvr>
                                        <p:cTn id="48" dur="1" fill="hold">
                                          <p:stCondLst>
                                            <p:cond delay="0"/>
                                          </p:stCondLst>
                                        </p:cTn>
                                        <p:tgtEl>
                                          <p:spTgt spid="3328"/>
                                        </p:tgtEl>
                                        <p:attrNameLst>
                                          <p:attrName>style.visibility</p:attrName>
                                        </p:attrNameLst>
                                      </p:cBhvr>
                                      <p:to>
                                        <p:strVal val="visible"/>
                                      </p:to>
                                    </p:set>
                                    <p:animEffect transition="in" filter="wipe(right)">
                                      <p:cBhvr>
                                        <p:cTn id="49" dur="500"/>
                                        <p:tgtEl>
                                          <p:spTgt spid="3328"/>
                                        </p:tgtEl>
                                      </p:cBhvr>
                                    </p:animEffect>
                                  </p:childTnLst>
                                </p:cTn>
                              </p:par>
                            </p:childTnLst>
                          </p:cTn>
                        </p:par>
                        <p:par>
                          <p:cTn id="50" fill="hold">
                            <p:stCondLst>
                              <p:cond delay="3000"/>
                            </p:stCondLst>
                            <p:childTnLst>
                              <p:par>
                                <p:cTn id="51" presetID="42" presetClass="entr" presetSubtype="0" fill="hold" nodeType="afterEffect">
                                  <p:stCondLst>
                                    <p:cond delay="0"/>
                                  </p:stCondLst>
                                  <p:childTnLst>
                                    <p:set>
                                      <p:cBhvr>
                                        <p:cTn id="52" dur="1" fill="hold">
                                          <p:stCondLst>
                                            <p:cond delay="0"/>
                                          </p:stCondLst>
                                        </p:cTn>
                                        <p:tgtEl>
                                          <p:spTgt spid="3104"/>
                                        </p:tgtEl>
                                        <p:attrNameLst>
                                          <p:attrName>style.visibility</p:attrName>
                                        </p:attrNameLst>
                                      </p:cBhvr>
                                      <p:to>
                                        <p:strVal val="visible"/>
                                      </p:to>
                                    </p:set>
                                    <p:animEffect transition="in" filter="fade">
                                      <p:cBhvr>
                                        <p:cTn id="53" dur="1000"/>
                                        <p:tgtEl>
                                          <p:spTgt spid="3104"/>
                                        </p:tgtEl>
                                      </p:cBhvr>
                                    </p:animEffect>
                                    <p:anim calcmode="lin" valueType="num">
                                      <p:cBhvr>
                                        <p:cTn id="54" dur="1000" fill="hold"/>
                                        <p:tgtEl>
                                          <p:spTgt spid="3104"/>
                                        </p:tgtEl>
                                        <p:attrNameLst>
                                          <p:attrName>ppt_x</p:attrName>
                                        </p:attrNameLst>
                                      </p:cBhvr>
                                      <p:tavLst>
                                        <p:tav tm="0">
                                          <p:val>
                                            <p:strVal val="#ppt_x"/>
                                          </p:val>
                                        </p:tav>
                                        <p:tav tm="100000">
                                          <p:val>
                                            <p:strVal val="#ppt_x"/>
                                          </p:val>
                                        </p:tav>
                                      </p:tavLst>
                                    </p:anim>
                                    <p:anim calcmode="lin" valueType="num">
                                      <p:cBhvr>
                                        <p:cTn id="55" dur="1000" fill="hold"/>
                                        <p:tgtEl>
                                          <p:spTgt spid="3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tmplLst>
          <p:tmpl lvl="1">
            <p:tnLst>
              <p:par>
                <p:cTn presetID="44" presetClass="entr" presetSubtype="0" fill="hold" nodeType="withEffect">
                  <p:stCondLst>
                    <p:cond delay="0"/>
                  </p:stCondLst>
                  <p:childTnLst>
                    <p:set>
                      <p:cBhvr>
                        <p:cTn dur="1" fill="hold">
                          <p:stCondLst>
                            <p:cond delay="0"/>
                          </p:stCondLst>
                        </p:cTn>
                        <p:tgtEl>
                          <p:spTgt spid="3075"/>
                        </p:tgtEl>
                        <p:attrNameLst>
                          <p:attrName>style.visibility</p:attrName>
                        </p:attrNameLst>
                      </p:cBhvr>
                      <p:to>
                        <p:strVal val="visible"/>
                      </p:to>
                    </p:set>
                    <p:animEffect transition="in" filter="fade">
                      <p:cBhvr>
                        <p:cTn dur="500"/>
                        <p:tgtEl>
                          <p:spTgt spid="3075"/>
                        </p:tgtEl>
                      </p:cBhvr>
                    </p:animEffect>
                    <p:anim calcmode="lin" valueType="num">
                      <p:cBhvr>
                        <p:cTn dur="500" fill="hold"/>
                        <p:tgtEl>
                          <p:spTgt spid="3075"/>
                        </p:tgtEl>
                        <p:attrNameLst>
                          <p:attrName>ppt_x</p:attrName>
                        </p:attrNameLst>
                      </p:cBhvr>
                      <p:tavLst>
                        <p:tav tm="0">
                          <p:val>
                            <p:strVal val="#ppt_x"/>
                          </p:val>
                        </p:tav>
                        <p:tav tm="100000">
                          <p:val>
                            <p:strVal val="#ppt_x"/>
                          </p:val>
                        </p:tav>
                      </p:tavLst>
                    </p:anim>
                    <p:anim calcmode="lin" valueType="num">
                      <p:cBhvr>
                        <p:cTn dur="500" fill="hold"/>
                        <p:tgtEl>
                          <p:spTgt spid="3075"/>
                        </p:tgtEl>
                        <p:attrNameLst>
                          <p:attrName>ppt_y</p:attrName>
                        </p:attrNameLst>
                      </p:cBhvr>
                      <p:tavLst>
                        <p:tav tm="0">
                          <p:val>
                            <p:strVal val="#ppt_y+.05"/>
                          </p:val>
                        </p:tav>
                        <p:tav tm="100000">
                          <p:val>
                            <p:strVal val="#ppt_y"/>
                          </p:val>
                        </p:tav>
                      </p:tavLst>
                    </p:anim>
                  </p:childTnLst>
                </p:cTn>
              </p:par>
            </p:tnLst>
          </p:tmpl>
        </p:tmplLst>
      </p:bldP>
      <p:bldP spid="3074"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5D7699BB-7D97-440B-BA5E-AED29644C8F3}" type="slidenum">
              <a:rPr lang="en-US"/>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34188" y="457200"/>
            <a:ext cx="1852612" cy="566896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276350" y="457200"/>
            <a:ext cx="5405438" cy="566896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82A5FED5-527F-43C4-A176-3E4F14A8F644}" type="slidenum">
              <a:rPr lang="en-US"/>
              <a:pPr/>
              <a:t>‹Nº›</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ítulo y tabla">
    <p:spTree>
      <p:nvGrpSpPr>
        <p:cNvPr id="1" name=""/>
        <p:cNvGrpSpPr/>
        <p:nvPr/>
      </p:nvGrpSpPr>
      <p:grpSpPr>
        <a:xfrm>
          <a:off x="0" y="0"/>
          <a:ext cx="0" cy="0"/>
          <a:chOff x="0" y="0"/>
          <a:chExt cx="0" cy="0"/>
        </a:xfrm>
      </p:grpSpPr>
      <p:sp>
        <p:nvSpPr>
          <p:cNvPr id="2" name="1 Título"/>
          <p:cNvSpPr>
            <a:spLocks noGrp="1"/>
          </p:cNvSpPr>
          <p:nvPr>
            <p:ph type="title"/>
          </p:nvPr>
        </p:nvSpPr>
        <p:spPr>
          <a:xfrm>
            <a:off x="1276350" y="457200"/>
            <a:ext cx="6496050" cy="762000"/>
          </a:xfrm>
        </p:spPr>
        <p:txBody>
          <a:bodyPr/>
          <a:lstStyle/>
          <a:p>
            <a:r>
              <a:rPr lang="es-ES" smtClean="0"/>
              <a:t>Haga clic para modificar el estilo de título del patrón</a:t>
            </a:r>
            <a:endParaRPr lang="es-ES"/>
          </a:p>
        </p:txBody>
      </p:sp>
      <p:sp>
        <p:nvSpPr>
          <p:cNvPr id="3" name="2 Marcador de tabla"/>
          <p:cNvSpPr>
            <a:spLocks noGrp="1"/>
          </p:cNvSpPr>
          <p:nvPr>
            <p:ph type="tbl" idx="1"/>
          </p:nvPr>
        </p:nvSpPr>
        <p:spPr>
          <a:xfrm>
            <a:off x="1276350" y="1600200"/>
            <a:ext cx="7410450" cy="4525963"/>
          </a:xfrm>
        </p:spPr>
        <p:txBody>
          <a:bodyPr/>
          <a:lstStyle/>
          <a:p>
            <a:r>
              <a:rPr lang="es-ES" smtClean="0"/>
              <a:t>Haga clic en el icono para agregar una tabla</a:t>
            </a:r>
            <a:endParaRPr lang="es-ES"/>
          </a:p>
        </p:txBody>
      </p:sp>
      <p:sp>
        <p:nvSpPr>
          <p:cNvPr id="4" name="3 Marcador de fecha"/>
          <p:cNvSpPr>
            <a:spLocks noGrp="1"/>
          </p:cNvSpPr>
          <p:nvPr>
            <p:ph type="dt" sz="half" idx="10"/>
          </p:nvPr>
        </p:nvSpPr>
        <p:spPr>
          <a:xfrm>
            <a:off x="1295400" y="6245225"/>
            <a:ext cx="2133600" cy="476250"/>
          </a:xfrm>
        </p:spPr>
        <p:txBody>
          <a:bodyPr/>
          <a:lstStyle>
            <a:lvl1pPr>
              <a:defRPr/>
            </a:lvl1pPr>
          </a:lstStyle>
          <a:p>
            <a:endParaRPr lang="en-US"/>
          </a:p>
        </p:txBody>
      </p:sp>
      <p:sp>
        <p:nvSpPr>
          <p:cNvPr id="5" name="4 Marcador de pie de página"/>
          <p:cNvSpPr>
            <a:spLocks noGrp="1"/>
          </p:cNvSpPr>
          <p:nvPr>
            <p:ph type="ftr" sz="quarter" idx="11"/>
          </p:nvPr>
        </p:nvSpPr>
        <p:spPr>
          <a:xfrm>
            <a:off x="3538538" y="6245225"/>
            <a:ext cx="2895600" cy="476250"/>
          </a:xfrm>
        </p:spPr>
        <p:txBody>
          <a:bodyPr/>
          <a:lstStyle>
            <a:lvl1pPr>
              <a:defRPr/>
            </a:lvl1pPr>
          </a:lstStyle>
          <a:p>
            <a:endParaRPr lang="en-US"/>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fld id="{81B295A5-D705-45F1-B20D-DAC408475490}" type="slidenum">
              <a:rPr lang="en-US"/>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1276350" y="457200"/>
            <a:ext cx="6496050" cy="7620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1276350" y="1600200"/>
            <a:ext cx="3629025"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57775" y="1600200"/>
            <a:ext cx="3629025" cy="45259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a:xfrm>
            <a:off x="1295400" y="6245225"/>
            <a:ext cx="2133600" cy="476250"/>
          </a:xfrm>
        </p:spPr>
        <p:txBody>
          <a:bodyPr/>
          <a:lstStyle>
            <a:lvl1pPr>
              <a:defRPr/>
            </a:lvl1pPr>
          </a:lstStyle>
          <a:p>
            <a:endParaRPr lang="en-US"/>
          </a:p>
        </p:txBody>
      </p:sp>
      <p:sp>
        <p:nvSpPr>
          <p:cNvPr id="6" name="5 Marcador de pie de página"/>
          <p:cNvSpPr>
            <a:spLocks noGrp="1"/>
          </p:cNvSpPr>
          <p:nvPr>
            <p:ph type="ftr" sz="quarter" idx="11"/>
          </p:nvPr>
        </p:nvSpPr>
        <p:spPr>
          <a:xfrm>
            <a:off x="3538538" y="6245225"/>
            <a:ext cx="2895600" cy="476250"/>
          </a:xfrm>
        </p:spPr>
        <p:txBody>
          <a:bodyPr/>
          <a:lstStyle>
            <a:lvl1pPr>
              <a:defRPr/>
            </a:lvl1pPr>
          </a:lstStyle>
          <a:p>
            <a:endParaRPr lang="en-US"/>
          </a:p>
        </p:txBody>
      </p:sp>
      <p:sp>
        <p:nvSpPr>
          <p:cNvPr id="7" name="6 Marcador de número de diapositiva"/>
          <p:cNvSpPr>
            <a:spLocks noGrp="1"/>
          </p:cNvSpPr>
          <p:nvPr>
            <p:ph type="sldNum" sz="quarter" idx="12"/>
          </p:nvPr>
        </p:nvSpPr>
        <p:spPr>
          <a:xfrm>
            <a:off x="6553200" y="6245225"/>
            <a:ext cx="2133600" cy="476250"/>
          </a:xfrm>
        </p:spPr>
        <p:txBody>
          <a:bodyPr/>
          <a:lstStyle>
            <a:lvl1pPr>
              <a:defRPr/>
            </a:lvl1pPr>
          </a:lstStyle>
          <a:p>
            <a:fld id="{6FCD3252-50DB-4C9B-9B72-BA23499F4379}" type="slidenum">
              <a:rPr lang="en-US"/>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ítulo y diagrama u organigrama">
    <p:spTree>
      <p:nvGrpSpPr>
        <p:cNvPr id="1" name=""/>
        <p:cNvGrpSpPr/>
        <p:nvPr/>
      </p:nvGrpSpPr>
      <p:grpSpPr>
        <a:xfrm>
          <a:off x="0" y="0"/>
          <a:ext cx="0" cy="0"/>
          <a:chOff x="0" y="0"/>
          <a:chExt cx="0" cy="0"/>
        </a:xfrm>
      </p:grpSpPr>
      <p:sp>
        <p:nvSpPr>
          <p:cNvPr id="2" name="1 Título"/>
          <p:cNvSpPr>
            <a:spLocks noGrp="1"/>
          </p:cNvSpPr>
          <p:nvPr>
            <p:ph type="title"/>
          </p:nvPr>
        </p:nvSpPr>
        <p:spPr>
          <a:xfrm>
            <a:off x="1276350" y="457200"/>
            <a:ext cx="6496050" cy="762000"/>
          </a:xfrm>
        </p:spPr>
        <p:txBody>
          <a:bodyPr/>
          <a:lstStyle/>
          <a:p>
            <a:r>
              <a:rPr lang="es-ES" smtClean="0"/>
              <a:t>Haga clic para modificar el estilo de título del patrón</a:t>
            </a:r>
            <a:endParaRPr lang="es-ES"/>
          </a:p>
        </p:txBody>
      </p:sp>
      <p:sp>
        <p:nvSpPr>
          <p:cNvPr id="3" name="2 Marcador de SmartArt"/>
          <p:cNvSpPr>
            <a:spLocks noGrp="1"/>
          </p:cNvSpPr>
          <p:nvPr>
            <p:ph type="dgm" idx="1"/>
          </p:nvPr>
        </p:nvSpPr>
        <p:spPr>
          <a:xfrm>
            <a:off x="1276350" y="1600200"/>
            <a:ext cx="7410450" cy="4525963"/>
          </a:xfrm>
        </p:spPr>
        <p:txBody>
          <a:bodyPr/>
          <a:lstStyle/>
          <a:p>
            <a:r>
              <a:rPr lang="es-ES" smtClean="0"/>
              <a:t>Haga clic en el icono para agregar un gráfico SmartArt</a:t>
            </a:r>
            <a:endParaRPr lang="es-ES"/>
          </a:p>
        </p:txBody>
      </p:sp>
      <p:sp>
        <p:nvSpPr>
          <p:cNvPr id="4" name="3 Marcador de fecha"/>
          <p:cNvSpPr>
            <a:spLocks noGrp="1"/>
          </p:cNvSpPr>
          <p:nvPr>
            <p:ph type="dt" sz="half" idx="10"/>
          </p:nvPr>
        </p:nvSpPr>
        <p:spPr>
          <a:xfrm>
            <a:off x="1295400" y="6245225"/>
            <a:ext cx="2133600" cy="476250"/>
          </a:xfrm>
        </p:spPr>
        <p:txBody>
          <a:bodyPr/>
          <a:lstStyle>
            <a:lvl1pPr>
              <a:defRPr/>
            </a:lvl1pPr>
          </a:lstStyle>
          <a:p>
            <a:endParaRPr lang="en-US"/>
          </a:p>
        </p:txBody>
      </p:sp>
      <p:sp>
        <p:nvSpPr>
          <p:cNvPr id="5" name="4 Marcador de pie de página"/>
          <p:cNvSpPr>
            <a:spLocks noGrp="1"/>
          </p:cNvSpPr>
          <p:nvPr>
            <p:ph type="ftr" sz="quarter" idx="11"/>
          </p:nvPr>
        </p:nvSpPr>
        <p:spPr>
          <a:xfrm>
            <a:off x="3538538" y="6245225"/>
            <a:ext cx="2895600" cy="476250"/>
          </a:xfrm>
        </p:spPr>
        <p:txBody>
          <a:bodyPr/>
          <a:lstStyle>
            <a:lvl1pPr>
              <a:defRPr/>
            </a:lvl1pPr>
          </a:lstStyle>
          <a:p>
            <a:endParaRPr lang="en-US"/>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fld id="{E6A5815B-256D-42A6-88EC-7B9F7FBC5165}" type="slidenum">
              <a:rPr lang="en-US"/>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reserve="1">
  <p:cSld name="Título y gráfico">
    <p:spTree>
      <p:nvGrpSpPr>
        <p:cNvPr id="1" name=""/>
        <p:cNvGrpSpPr/>
        <p:nvPr/>
      </p:nvGrpSpPr>
      <p:grpSpPr>
        <a:xfrm>
          <a:off x="0" y="0"/>
          <a:ext cx="0" cy="0"/>
          <a:chOff x="0" y="0"/>
          <a:chExt cx="0" cy="0"/>
        </a:xfrm>
      </p:grpSpPr>
      <p:sp>
        <p:nvSpPr>
          <p:cNvPr id="2" name="1 Título"/>
          <p:cNvSpPr>
            <a:spLocks noGrp="1"/>
          </p:cNvSpPr>
          <p:nvPr>
            <p:ph type="title"/>
          </p:nvPr>
        </p:nvSpPr>
        <p:spPr>
          <a:xfrm>
            <a:off x="1276350" y="457200"/>
            <a:ext cx="6496050" cy="762000"/>
          </a:xfrm>
        </p:spPr>
        <p:txBody>
          <a:bodyPr/>
          <a:lstStyle/>
          <a:p>
            <a:r>
              <a:rPr lang="es-ES" smtClean="0"/>
              <a:t>Haga clic para modificar el estilo de título del patrón</a:t>
            </a:r>
            <a:endParaRPr lang="es-ES"/>
          </a:p>
        </p:txBody>
      </p:sp>
      <p:sp>
        <p:nvSpPr>
          <p:cNvPr id="3" name="2 Marcador de gráfico"/>
          <p:cNvSpPr>
            <a:spLocks noGrp="1"/>
          </p:cNvSpPr>
          <p:nvPr>
            <p:ph type="chart" idx="1"/>
          </p:nvPr>
        </p:nvSpPr>
        <p:spPr>
          <a:xfrm>
            <a:off x="1276350" y="1600200"/>
            <a:ext cx="7410450" cy="4525963"/>
          </a:xfrm>
        </p:spPr>
        <p:txBody>
          <a:bodyPr/>
          <a:lstStyle/>
          <a:p>
            <a:r>
              <a:rPr lang="es-ES" smtClean="0"/>
              <a:t>Haga clic en el icono para agregar un gráfico</a:t>
            </a:r>
            <a:endParaRPr lang="es-ES"/>
          </a:p>
        </p:txBody>
      </p:sp>
      <p:sp>
        <p:nvSpPr>
          <p:cNvPr id="4" name="3 Marcador de fecha"/>
          <p:cNvSpPr>
            <a:spLocks noGrp="1"/>
          </p:cNvSpPr>
          <p:nvPr>
            <p:ph type="dt" sz="half" idx="10"/>
          </p:nvPr>
        </p:nvSpPr>
        <p:spPr>
          <a:xfrm>
            <a:off x="1295400" y="6245225"/>
            <a:ext cx="2133600" cy="476250"/>
          </a:xfrm>
        </p:spPr>
        <p:txBody>
          <a:bodyPr/>
          <a:lstStyle>
            <a:lvl1pPr>
              <a:defRPr/>
            </a:lvl1pPr>
          </a:lstStyle>
          <a:p>
            <a:endParaRPr lang="en-US"/>
          </a:p>
        </p:txBody>
      </p:sp>
      <p:sp>
        <p:nvSpPr>
          <p:cNvPr id="5" name="4 Marcador de pie de página"/>
          <p:cNvSpPr>
            <a:spLocks noGrp="1"/>
          </p:cNvSpPr>
          <p:nvPr>
            <p:ph type="ftr" sz="quarter" idx="11"/>
          </p:nvPr>
        </p:nvSpPr>
        <p:spPr>
          <a:xfrm>
            <a:off x="3538538" y="6245225"/>
            <a:ext cx="2895600" cy="476250"/>
          </a:xfrm>
        </p:spPr>
        <p:txBody>
          <a:bodyPr/>
          <a:lstStyle>
            <a:lvl1pPr>
              <a:defRPr/>
            </a:lvl1pPr>
          </a:lstStyle>
          <a:p>
            <a:endParaRPr lang="en-US"/>
          </a:p>
        </p:txBody>
      </p:sp>
      <p:sp>
        <p:nvSpPr>
          <p:cNvPr id="6" name="5 Marcador de número de diapositiva"/>
          <p:cNvSpPr>
            <a:spLocks noGrp="1"/>
          </p:cNvSpPr>
          <p:nvPr>
            <p:ph type="sldNum" sz="quarter" idx="12"/>
          </p:nvPr>
        </p:nvSpPr>
        <p:spPr>
          <a:xfrm>
            <a:off x="6553200" y="6245225"/>
            <a:ext cx="2133600" cy="476250"/>
          </a:xfrm>
        </p:spPr>
        <p:txBody>
          <a:bodyPr/>
          <a:lstStyle>
            <a:lvl1pPr>
              <a:defRPr/>
            </a:lvl1pPr>
          </a:lstStyle>
          <a:p>
            <a:fld id="{928AB212-24A8-40E8-8165-20F3AA00BC75}" type="slidenum">
              <a:rPr lang="en-US"/>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lipArtAndTx">
  <p:cSld name="Título, imágenes prediseñadas y texto">
    <p:spTree>
      <p:nvGrpSpPr>
        <p:cNvPr id="1" name=""/>
        <p:cNvGrpSpPr/>
        <p:nvPr/>
      </p:nvGrpSpPr>
      <p:grpSpPr>
        <a:xfrm>
          <a:off x="0" y="0"/>
          <a:ext cx="0" cy="0"/>
          <a:chOff x="0" y="0"/>
          <a:chExt cx="0" cy="0"/>
        </a:xfrm>
      </p:grpSpPr>
      <p:sp>
        <p:nvSpPr>
          <p:cNvPr id="2" name="1 Título"/>
          <p:cNvSpPr>
            <a:spLocks noGrp="1"/>
          </p:cNvSpPr>
          <p:nvPr>
            <p:ph type="title"/>
          </p:nvPr>
        </p:nvSpPr>
        <p:spPr>
          <a:xfrm>
            <a:off x="1295401" y="609600"/>
            <a:ext cx="7772400" cy="1143000"/>
          </a:xfrm>
        </p:spPr>
        <p:txBody>
          <a:bodyPr/>
          <a:lstStyle/>
          <a:p>
            <a:r>
              <a:rPr lang="es-ES" smtClean="0"/>
              <a:t>Haga clic para modificar el estilo de título del patrón</a:t>
            </a:r>
            <a:endParaRPr lang="es-ES"/>
          </a:p>
        </p:txBody>
      </p:sp>
      <p:sp>
        <p:nvSpPr>
          <p:cNvPr id="3" name="2 Marcador de imágenes prediseñadas"/>
          <p:cNvSpPr>
            <a:spLocks noGrp="1"/>
          </p:cNvSpPr>
          <p:nvPr>
            <p:ph type="clipArt" sz="half" idx="1"/>
          </p:nvPr>
        </p:nvSpPr>
        <p:spPr>
          <a:xfrm>
            <a:off x="1295400" y="1981200"/>
            <a:ext cx="3810000" cy="4114800"/>
          </a:xfrm>
        </p:spPr>
        <p:txBody>
          <a:bodyPr/>
          <a:lstStyle/>
          <a:p>
            <a:pPr lvl="0"/>
            <a:endParaRPr lang="es-ES" noProof="0" smtClean="0"/>
          </a:p>
        </p:txBody>
      </p:sp>
      <p:sp>
        <p:nvSpPr>
          <p:cNvPr id="4" name="3 Marcador de texto"/>
          <p:cNvSpPr>
            <a:spLocks noGrp="1"/>
          </p:cNvSpPr>
          <p:nvPr>
            <p:ph type="body" sz="half" idx="2"/>
          </p:nvPr>
        </p:nvSpPr>
        <p:spPr>
          <a:xfrm>
            <a:off x="5257800" y="1981200"/>
            <a:ext cx="38100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14"/>
          <p:cNvSpPr>
            <a:spLocks noGrp="1" noChangeArrowheads="1"/>
          </p:cNvSpPr>
          <p:nvPr>
            <p:ph type="dt" sz="half" idx="10"/>
          </p:nvPr>
        </p:nvSpPr>
        <p:spPr/>
        <p:txBody>
          <a:bodyPr/>
          <a:lstStyle>
            <a:lvl1pPr>
              <a:defRPr/>
            </a:lvl1pPr>
          </a:lstStyle>
          <a:p>
            <a:pPr>
              <a:defRPr/>
            </a:pPr>
            <a:endParaRPr lang="en-US"/>
          </a:p>
        </p:txBody>
      </p:sp>
      <p:sp>
        <p:nvSpPr>
          <p:cNvPr id="6" name="Rectangle 15"/>
          <p:cNvSpPr>
            <a:spLocks noGrp="1" noChangeArrowheads="1"/>
          </p:cNvSpPr>
          <p:nvPr>
            <p:ph type="ftr" sz="quarter" idx="11"/>
          </p:nvPr>
        </p:nvSpPr>
        <p:spPr/>
        <p:txBody>
          <a:bodyPr/>
          <a:lstStyle>
            <a:lvl1pPr>
              <a:defRPr/>
            </a:lvl1pPr>
          </a:lstStyle>
          <a:p>
            <a:pPr>
              <a:defRPr/>
            </a:pPr>
            <a:endParaRPr lang="en-US"/>
          </a:p>
        </p:txBody>
      </p:sp>
      <p:sp>
        <p:nvSpPr>
          <p:cNvPr id="7" name="Rectangle 16"/>
          <p:cNvSpPr>
            <a:spLocks noGrp="1" noChangeArrowheads="1"/>
          </p:cNvSpPr>
          <p:nvPr>
            <p:ph type="sldNum" sz="quarter" idx="12"/>
          </p:nvPr>
        </p:nvSpPr>
        <p:spPr/>
        <p:txBody>
          <a:bodyPr/>
          <a:lstStyle>
            <a:lvl1pPr>
              <a:defRPr/>
            </a:lvl1pPr>
          </a:lstStyle>
          <a:p>
            <a:fld id="{BE269881-832D-4DC9-8CA4-29595BAFEF35}" type="slidenum">
              <a:rPr lang="en-US"/>
              <a:pPr/>
              <a:t>‹Nº›</a:t>
            </a:fld>
            <a:endParaRPr lang="en-US"/>
          </a:p>
        </p:txBody>
      </p:sp>
    </p:spTree>
    <p:extLst>
      <p:ext uri="{BB962C8B-B14F-4D97-AF65-F5344CB8AC3E}">
        <p14:creationId xmlns:p14="http://schemas.microsoft.com/office/powerpoint/2010/main" val="231964516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651E8C0A-CC83-4626-AE78-3957988178CD}" type="slidenum">
              <a:rPr lang="en-US"/>
              <a:pPr/>
              <a:t>‹Nº›</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4EBF3DDE-085F-4729-A1C2-950EA02A63C1}" type="slidenum">
              <a:rPr lang="en-US"/>
              <a:pPr/>
              <a:t>‹Nº›</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276350" y="1600200"/>
            <a:ext cx="36290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057775" y="1600200"/>
            <a:ext cx="36290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C09E48A4-7DFC-4651-90A5-2D05C96F129F}" type="slidenum">
              <a:rPr lang="en-US"/>
              <a:pPr/>
              <a:t>‹Nº›</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9631A294-EEF0-45E7-9811-B5191F4278B9}" type="slidenum">
              <a:rPr lang="en-US"/>
              <a:pPr/>
              <a:t>‹Nº›</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61926BFE-8126-4893-B393-F914F78FF7EE}" type="slidenum">
              <a:rPr lang="en-US"/>
              <a:pPr/>
              <a:t>‹Nº›</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45A8D2F4-8045-44E4-83E1-C8E31B3FE890}" type="slidenum">
              <a:rPr lang="en-US"/>
              <a:pPr/>
              <a:t>‹Nº›</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EAA977E3-90F3-4566-9053-C73B91874655}" type="slidenum">
              <a:rPr lang="en-US"/>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BBAF4FE7-DFB6-400C-ABEE-FCD43673B6B5}" type="slidenum">
              <a:rPr lang="en-US"/>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3" name="Rectangle 39"/>
          <p:cNvSpPr>
            <a:spLocks noChangeArrowheads="1"/>
          </p:cNvSpPr>
          <p:nvPr/>
        </p:nvSpPr>
        <p:spPr bwMode="gray">
          <a:xfrm>
            <a:off x="0" y="1447800"/>
            <a:ext cx="1116013" cy="5410200"/>
          </a:xfrm>
          <a:prstGeom prst="rect">
            <a:avLst/>
          </a:prstGeom>
          <a:solidFill>
            <a:schemeClr val="accent1"/>
          </a:solidFill>
          <a:ln w="9525">
            <a:noFill/>
            <a:miter lim="800000"/>
            <a:headEnd/>
            <a:tailEnd/>
          </a:ln>
          <a:effectLst/>
        </p:spPr>
        <p:txBody>
          <a:bodyPr wrap="none" anchor="ctr"/>
          <a:lstStyle/>
          <a:p>
            <a:endParaRPr lang="es-ES"/>
          </a:p>
        </p:txBody>
      </p:sp>
      <p:sp>
        <p:nvSpPr>
          <p:cNvPr id="1080" name="Rectangle 56"/>
          <p:cNvSpPr>
            <a:spLocks noChangeArrowheads="1"/>
          </p:cNvSpPr>
          <p:nvPr/>
        </p:nvSpPr>
        <p:spPr bwMode="gray">
          <a:xfrm>
            <a:off x="0" y="0"/>
            <a:ext cx="1116013" cy="260350"/>
          </a:xfrm>
          <a:prstGeom prst="rect">
            <a:avLst/>
          </a:prstGeom>
          <a:solidFill>
            <a:schemeClr val="tx2"/>
          </a:solidFill>
          <a:ln w="9525">
            <a:noFill/>
            <a:miter lim="800000"/>
            <a:headEnd/>
            <a:tailEnd/>
          </a:ln>
          <a:effectLst/>
        </p:spPr>
        <p:txBody>
          <a:bodyPr wrap="none" anchor="ctr"/>
          <a:lstStyle/>
          <a:p>
            <a:endParaRPr lang="es-ES"/>
          </a:p>
        </p:txBody>
      </p:sp>
      <p:sp>
        <p:nvSpPr>
          <p:cNvPr id="1028" name="Rectangle 4"/>
          <p:cNvSpPr>
            <a:spLocks noGrp="1" noChangeArrowheads="1"/>
          </p:cNvSpPr>
          <p:nvPr>
            <p:ph type="dt" sz="half" idx="2"/>
          </p:nvPr>
        </p:nvSpPr>
        <p:spPr bwMode="gray">
          <a:xfrm>
            <a:off x="12954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gray">
          <a:xfrm>
            <a:off x="3538538"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gray">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62D80105-CB01-4C94-882B-9FDFC3FA6DFE}" type="slidenum">
              <a:rPr lang="en-US"/>
              <a:pPr/>
              <a:t>‹Nº›</a:t>
            </a:fld>
            <a:endParaRPr lang="en-US"/>
          </a:p>
        </p:txBody>
      </p:sp>
      <p:sp>
        <p:nvSpPr>
          <p:cNvPr id="1027" name="Rectangle 3"/>
          <p:cNvSpPr>
            <a:spLocks noGrp="1" noChangeArrowheads="1"/>
          </p:cNvSpPr>
          <p:nvPr>
            <p:ph type="body" idx="1"/>
          </p:nvPr>
        </p:nvSpPr>
        <p:spPr bwMode="gray">
          <a:xfrm>
            <a:off x="1276350" y="1600200"/>
            <a:ext cx="741045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smtClean="0"/>
          </a:p>
        </p:txBody>
      </p:sp>
      <p:grpSp>
        <p:nvGrpSpPr>
          <p:cNvPr id="1095" name="Group 71"/>
          <p:cNvGrpSpPr>
            <a:grpSpLocks/>
          </p:cNvGrpSpPr>
          <p:nvPr/>
        </p:nvGrpSpPr>
        <p:grpSpPr bwMode="auto">
          <a:xfrm rot="37800000">
            <a:off x="283368" y="1393032"/>
            <a:ext cx="550863" cy="1117600"/>
            <a:chOff x="1060" y="0"/>
            <a:chExt cx="394" cy="4320"/>
          </a:xfrm>
        </p:grpSpPr>
        <p:sp>
          <p:nvSpPr>
            <p:cNvPr id="1096" name="Rectangle 72"/>
            <p:cNvSpPr>
              <a:spLocks noChangeArrowheads="1"/>
            </p:cNvSpPr>
            <p:nvPr userDrawn="1"/>
          </p:nvSpPr>
          <p:spPr bwMode="gray">
            <a:xfrm>
              <a:off x="1214" y="0"/>
              <a:ext cx="240" cy="4320"/>
            </a:xfrm>
            <a:prstGeom prst="rect">
              <a:avLst/>
            </a:prstGeom>
            <a:solidFill>
              <a:schemeClr val="tx2">
                <a:alpha val="39999"/>
              </a:schemeClr>
            </a:solidFill>
            <a:ln w="9525">
              <a:noFill/>
              <a:miter lim="800000"/>
              <a:headEnd/>
              <a:tailEnd/>
            </a:ln>
            <a:effectLst/>
          </p:spPr>
          <p:txBody>
            <a:bodyPr wrap="none" anchor="ctr"/>
            <a:lstStyle/>
            <a:p>
              <a:endParaRPr lang="es-ES"/>
            </a:p>
          </p:txBody>
        </p:sp>
        <p:sp>
          <p:nvSpPr>
            <p:cNvPr id="1097" name="Rectangle 73"/>
            <p:cNvSpPr>
              <a:spLocks noChangeArrowheads="1"/>
            </p:cNvSpPr>
            <p:nvPr userDrawn="1"/>
          </p:nvSpPr>
          <p:spPr bwMode="gray">
            <a:xfrm>
              <a:off x="1060" y="0"/>
              <a:ext cx="93" cy="4320"/>
            </a:xfrm>
            <a:prstGeom prst="rect">
              <a:avLst/>
            </a:prstGeom>
            <a:solidFill>
              <a:schemeClr val="tx2">
                <a:alpha val="39999"/>
              </a:schemeClr>
            </a:solidFill>
            <a:ln w="9525">
              <a:noFill/>
              <a:miter lim="800000"/>
              <a:headEnd/>
              <a:tailEnd/>
            </a:ln>
            <a:effectLst/>
          </p:spPr>
          <p:txBody>
            <a:bodyPr wrap="none" anchor="ctr"/>
            <a:lstStyle/>
            <a:p>
              <a:endParaRPr lang="es-ES"/>
            </a:p>
          </p:txBody>
        </p:sp>
      </p:grpSp>
      <p:sp>
        <p:nvSpPr>
          <p:cNvPr id="1098" name="Rectangle 74"/>
          <p:cNvSpPr>
            <a:spLocks noChangeArrowheads="1"/>
          </p:cNvSpPr>
          <p:nvPr/>
        </p:nvSpPr>
        <p:spPr bwMode="gray">
          <a:xfrm rot="-5400000">
            <a:off x="3908425" y="-2727325"/>
            <a:ext cx="261938" cy="5716588"/>
          </a:xfrm>
          <a:prstGeom prst="rect">
            <a:avLst/>
          </a:prstGeom>
          <a:solidFill>
            <a:schemeClr val="tx2">
              <a:alpha val="70000"/>
            </a:schemeClr>
          </a:solidFill>
          <a:ln w="9525">
            <a:noFill/>
            <a:miter lim="800000"/>
            <a:headEnd/>
            <a:tailEnd/>
          </a:ln>
          <a:effectLst/>
        </p:spPr>
        <p:txBody>
          <a:bodyPr wrap="none" anchor="ctr"/>
          <a:lstStyle/>
          <a:p>
            <a:endParaRPr lang="es-ES"/>
          </a:p>
        </p:txBody>
      </p:sp>
      <p:grpSp>
        <p:nvGrpSpPr>
          <p:cNvPr id="1104" name="Group 80"/>
          <p:cNvGrpSpPr>
            <a:grpSpLocks/>
          </p:cNvGrpSpPr>
          <p:nvPr/>
        </p:nvGrpSpPr>
        <p:grpSpPr bwMode="auto">
          <a:xfrm>
            <a:off x="152400" y="1447800"/>
            <a:ext cx="457200" cy="5410200"/>
            <a:chOff x="768" y="1700"/>
            <a:chExt cx="405" cy="2620"/>
          </a:xfrm>
        </p:grpSpPr>
        <p:sp>
          <p:nvSpPr>
            <p:cNvPr id="1105" name="Rectangle 81"/>
            <p:cNvSpPr>
              <a:spLocks noChangeArrowheads="1"/>
            </p:cNvSpPr>
            <p:nvPr userDrawn="1"/>
          </p:nvSpPr>
          <p:spPr bwMode="gray">
            <a:xfrm>
              <a:off x="768" y="1700"/>
              <a:ext cx="95" cy="2620"/>
            </a:xfrm>
            <a:prstGeom prst="rect">
              <a:avLst/>
            </a:prstGeom>
            <a:solidFill>
              <a:schemeClr val="tx2">
                <a:alpha val="30000"/>
              </a:schemeClr>
            </a:solidFill>
            <a:ln w="9525">
              <a:noFill/>
              <a:miter lim="800000"/>
              <a:headEnd/>
              <a:tailEnd/>
            </a:ln>
            <a:effectLst/>
          </p:spPr>
          <p:txBody>
            <a:bodyPr wrap="none" anchor="ctr"/>
            <a:lstStyle/>
            <a:p>
              <a:endParaRPr lang="es-ES"/>
            </a:p>
          </p:txBody>
        </p:sp>
        <p:sp>
          <p:nvSpPr>
            <p:cNvPr id="1106" name="Rectangle 82"/>
            <p:cNvSpPr>
              <a:spLocks noChangeArrowheads="1"/>
            </p:cNvSpPr>
            <p:nvPr userDrawn="1"/>
          </p:nvSpPr>
          <p:spPr bwMode="gray">
            <a:xfrm>
              <a:off x="912" y="1700"/>
              <a:ext cx="261" cy="2620"/>
            </a:xfrm>
            <a:prstGeom prst="rect">
              <a:avLst/>
            </a:prstGeom>
            <a:solidFill>
              <a:schemeClr val="tx2">
                <a:alpha val="30000"/>
              </a:schemeClr>
            </a:solidFill>
            <a:ln w="9525">
              <a:noFill/>
              <a:miter lim="800000"/>
              <a:headEnd/>
              <a:tailEnd/>
            </a:ln>
            <a:effectLst/>
          </p:spPr>
          <p:txBody>
            <a:bodyPr wrap="none" anchor="ctr"/>
            <a:lstStyle/>
            <a:p>
              <a:endParaRPr lang="es-ES"/>
            </a:p>
          </p:txBody>
        </p:sp>
      </p:grpSp>
      <p:sp>
        <p:nvSpPr>
          <p:cNvPr id="1084" name="Rectangle 60"/>
          <p:cNvSpPr>
            <a:spLocks noChangeArrowheads="1"/>
          </p:cNvSpPr>
          <p:nvPr/>
        </p:nvSpPr>
        <p:spPr bwMode="gray">
          <a:xfrm>
            <a:off x="1181100" y="333375"/>
            <a:ext cx="7962900" cy="1038225"/>
          </a:xfrm>
          <a:prstGeom prst="rect">
            <a:avLst/>
          </a:prstGeom>
          <a:gradFill rotWithShape="1">
            <a:gsLst>
              <a:gs pos="0">
                <a:srgbClr val="C0C0C0">
                  <a:alpha val="50000"/>
                </a:srgbClr>
              </a:gs>
              <a:gs pos="100000">
                <a:srgbClr val="C0C0C0">
                  <a:gamma/>
                  <a:tint val="41176"/>
                  <a:invGamma/>
                </a:srgbClr>
              </a:gs>
            </a:gsLst>
            <a:lin ang="0" scaled="1"/>
          </a:gradFill>
          <a:ln w="9525">
            <a:noFill/>
            <a:miter lim="800000"/>
            <a:headEnd/>
            <a:tailEnd/>
          </a:ln>
          <a:effectLst/>
        </p:spPr>
        <p:txBody>
          <a:bodyPr wrap="none" anchor="ctr"/>
          <a:lstStyle/>
          <a:p>
            <a:endParaRPr lang="es-ES"/>
          </a:p>
        </p:txBody>
      </p:sp>
      <p:sp>
        <p:nvSpPr>
          <p:cNvPr id="1085" name="Rectangle 61"/>
          <p:cNvSpPr>
            <a:spLocks noChangeArrowheads="1"/>
          </p:cNvSpPr>
          <p:nvPr/>
        </p:nvSpPr>
        <p:spPr bwMode="gray">
          <a:xfrm>
            <a:off x="0" y="333375"/>
            <a:ext cx="1109663" cy="1038225"/>
          </a:xfrm>
          <a:prstGeom prst="rect">
            <a:avLst/>
          </a:prstGeom>
          <a:blipFill dpi="0" rotWithShape="1">
            <a:blip r:embed="rId18"/>
            <a:srcRect/>
            <a:stretch>
              <a:fillRect/>
            </a:stretch>
          </a:blipFill>
          <a:ln w="9525">
            <a:noFill/>
            <a:miter lim="800000"/>
            <a:headEnd/>
            <a:tailEnd/>
          </a:ln>
          <a:effectLst/>
        </p:spPr>
        <p:txBody>
          <a:bodyPr wrap="none" anchor="ctr"/>
          <a:lstStyle/>
          <a:p>
            <a:endParaRPr lang="es-ES"/>
          </a:p>
        </p:txBody>
      </p:sp>
      <p:grpSp>
        <p:nvGrpSpPr>
          <p:cNvPr id="1107" name="Group 83"/>
          <p:cNvGrpSpPr>
            <a:grpSpLocks/>
          </p:cNvGrpSpPr>
          <p:nvPr/>
        </p:nvGrpSpPr>
        <p:grpSpPr bwMode="auto">
          <a:xfrm rot="27000000">
            <a:off x="283368" y="2840832"/>
            <a:ext cx="550863" cy="1117600"/>
            <a:chOff x="1060" y="0"/>
            <a:chExt cx="394" cy="4320"/>
          </a:xfrm>
        </p:grpSpPr>
        <p:sp>
          <p:nvSpPr>
            <p:cNvPr id="1108" name="Rectangle 84"/>
            <p:cNvSpPr>
              <a:spLocks noChangeArrowheads="1"/>
            </p:cNvSpPr>
            <p:nvPr userDrawn="1"/>
          </p:nvSpPr>
          <p:spPr bwMode="gray">
            <a:xfrm>
              <a:off x="1214" y="0"/>
              <a:ext cx="240" cy="4320"/>
            </a:xfrm>
            <a:prstGeom prst="rect">
              <a:avLst/>
            </a:prstGeom>
            <a:solidFill>
              <a:schemeClr val="tx2">
                <a:alpha val="39999"/>
              </a:schemeClr>
            </a:solidFill>
            <a:ln w="9525">
              <a:noFill/>
              <a:miter lim="800000"/>
              <a:headEnd/>
              <a:tailEnd/>
            </a:ln>
            <a:effectLst/>
          </p:spPr>
          <p:txBody>
            <a:bodyPr wrap="none" anchor="ctr"/>
            <a:lstStyle/>
            <a:p>
              <a:endParaRPr lang="es-ES"/>
            </a:p>
          </p:txBody>
        </p:sp>
        <p:sp>
          <p:nvSpPr>
            <p:cNvPr id="1109" name="Rectangle 85"/>
            <p:cNvSpPr>
              <a:spLocks noChangeArrowheads="1"/>
            </p:cNvSpPr>
            <p:nvPr userDrawn="1"/>
          </p:nvSpPr>
          <p:spPr bwMode="gray">
            <a:xfrm>
              <a:off x="1060" y="0"/>
              <a:ext cx="93" cy="4320"/>
            </a:xfrm>
            <a:prstGeom prst="rect">
              <a:avLst/>
            </a:prstGeom>
            <a:solidFill>
              <a:schemeClr val="tx2">
                <a:alpha val="39999"/>
              </a:schemeClr>
            </a:solidFill>
            <a:ln w="9525">
              <a:noFill/>
              <a:miter lim="800000"/>
              <a:headEnd/>
              <a:tailEnd/>
            </a:ln>
            <a:effectLst/>
          </p:spPr>
          <p:txBody>
            <a:bodyPr wrap="none" anchor="ctr"/>
            <a:lstStyle/>
            <a:p>
              <a:endParaRPr lang="es-ES"/>
            </a:p>
          </p:txBody>
        </p:sp>
      </p:grpSp>
      <p:sp>
        <p:nvSpPr>
          <p:cNvPr id="1099" name="Rectangle 75"/>
          <p:cNvSpPr>
            <a:spLocks noChangeArrowheads="1"/>
          </p:cNvSpPr>
          <p:nvPr/>
        </p:nvSpPr>
        <p:spPr bwMode="gray">
          <a:xfrm>
            <a:off x="6964363" y="6350"/>
            <a:ext cx="2179637" cy="254000"/>
          </a:xfrm>
          <a:prstGeom prst="rect">
            <a:avLst/>
          </a:prstGeom>
          <a:solidFill>
            <a:schemeClr val="accent2">
              <a:alpha val="70000"/>
            </a:schemeClr>
          </a:solidFill>
          <a:ln w="9525">
            <a:noFill/>
            <a:miter lim="800000"/>
            <a:headEnd/>
            <a:tailEnd/>
          </a:ln>
          <a:effectLst/>
        </p:spPr>
        <p:txBody>
          <a:bodyPr wrap="none" anchor="ctr"/>
          <a:lstStyle/>
          <a:p>
            <a:endParaRPr lang="es-ES"/>
          </a:p>
        </p:txBody>
      </p:sp>
      <p:grpSp>
        <p:nvGrpSpPr>
          <p:cNvPr id="1113" name="Group 89"/>
          <p:cNvGrpSpPr>
            <a:grpSpLocks/>
          </p:cNvGrpSpPr>
          <p:nvPr/>
        </p:nvGrpSpPr>
        <p:grpSpPr bwMode="auto">
          <a:xfrm>
            <a:off x="1905000" y="0"/>
            <a:ext cx="642938" cy="285750"/>
            <a:chOff x="768" y="1700"/>
            <a:chExt cx="405" cy="2620"/>
          </a:xfrm>
        </p:grpSpPr>
        <p:sp>
          <p:nvSpPr>
            <p:cNvPr id="1114" name="Rectangle 90"/>
            <p:cNvSpPr>
              <a:spLocks noChangeArrowheads="1"/>
            </p:cNvSpPr>
            <p:nvPr userDrawn="1"/>
          </p:nvSpPr>
          <p:spPr bwMode="gray">
            <a:xfrm>
              <a:off x="768" y="1700"/>
              <a:ext cx="95" cy="2620"/>
            </a:xfrm>
            <a:prstGeom prst="rect">
              <a:avLst/>
            </a:prstGeom>
            <a:solidFill>
              <a:srgbClr val="FFFFFF">
                <a:alpha val="50000"/>
              </a:srgbClr>
            </a:solidFill>
            <a:ln w="9525">
              <a:noFill/>
              <a:miter lim="800000"/>
              <a:headEnd/>
              <a:tailEnd/>
            </a:ln>
            <a:effectLst/>
          </p:spPr>
          <p:txBody>
            <a:bodyPr wrap="none" anchor="ctr"/>
            <a:lstStyle/>
            <a:p>
              <a:endParaRPr lang="es-ES"/>
            </a:p>
          </p:txBody>
        </p:sp>
        <p:sp>
          <p:nvSpPr>
            <p:cNvPr id="1115" name="Rectangle 91"/>
            <p:cNvSpPr>
              <a:spLocks noChangeArrowheads="1"/>
            </p:cNvSpPr>
            <p:nvPr userDrawn="1"/>
          </p:nvSpPr>
          <p:spPr bwMode="gray">
            <a:xfrm>
              <a:off x="912" y="1700"/>
              <a:ext cx="261" cy="2620"/>
            </a:xfrm>
            <a:prstGeom prst="rect">
              <a:avLst/>
            </a:prstGeom>
            <a:solidFill>
              <a:srgbClr val="FFFFFF">
                <a:alpha val="50000"/>
              </a:srgbClr>
            </a:solidFill>
            <a:ln w="9525">
              <a:noFill/>
              <a:miter lim="800000"/>
              <a:headEnd/>
              <a:tailEnd/>
            </a:ln>
            <a:effectLst/>
          </p:spPr>
          <p:txBody>
            <a:bodyPr wrap="none" anchor="ctr"/>
            <a:lstStyle/>
            <a:p>
              <a:endParaRPr lang="es-ES"/>
            </a:p>
          </p:txBody>
        </p:sp>
      </p:grpSp>
      <p:grpSp>
        <p:nvGrpSpPr>
          <p:cNvPr id="1116" name="Group 92"/>
          <p:cNvGrpSpPr>
            <a:grpSpLocks/>
          </p:cNvGrpSpPr>
          <p:nvPr/>
        </p:nvGrpSpPr>
        <p:grpSpPr bwMode="auto">
          <a:xfrm>
            <a:off x="3810000" y="0"/>
            <a:ext cx="642938" cy="285750"/>
            <a:chOff x="768" y="1700"/>
            <a:chExt cx="405" cy="2620"/>
          </a:xfrm>
        </p:grpSpPr>
        <p:sp>
          <p:nvSpPr>
            <p:cNvPr id="1117" name="Rectangle 93"/>
            <p:cNvSpPr>
              <a:spLocks noChangeArrowheads="1"/>
            </p:cNvSpPr>
            <p:nvPr userDrawn="1"/>
          </p:nvSpPr>
          <p:spPr bwMode="gray">
            <a:xfrm>
              <a:off x="768" y="1700"/>
              <a:ext cx="95" cy="2620"/>
            </a:xfrm>
            <a:prstGeom prst="rect">
              <a:avLst/>
            </a:prstGeom>
            <a:solidFill>
              <a:srgbClr val="FFFFFF">
                <a:alpha val="50000"/>
              </a:srgbClr>
            </a:solidFill>
            <a:ln w="9525">
              <a:noFill/>
              <a:miter lim="800000"/>
              <a:headEnd/>
              <a:tailEnd/>
            </a:ln>
            <a:effectLst/>
          </p:spPr>
          <p:txBody>
            <a:bodyPr wrap="none" anchor="ctr"/>
            <a:lstStyle/>
            <a:p>
              <a:endParaRPr lang="es-ES"/>
            </a:p>
          </p:txBody>
        </p:sp>
        <p:sp>
          <p:nvSpPr>
            <p:cNvPr id="1118" name="Rectangle 94"/>
            <p:cNvSpPr>
              <a:spLocks noChangeArrowheads="1"/>
            </p:cNvSpPr>
            <p:nvPr userDrawn="1"/>
          </p:nvSpPr>
          <p:spPr bwMode="gray">
            <a:xfrm>
              <a:off x="912" y="1700"/>
              <a:ext cx="261" cy="2620"/>
            </a:xfrm>
            <a:prstGeom prst="rect">
              <a:avLst/>
            </a:prstGeom>
            <a:solidFill>
              <a:srgbClr val="FFFFFF">
                <a:alpha val="50000"/>
              </a:srgbClr>
            </a:solidFill>
            <a:ln w="9525">
              <a:noFill/>
              <a:miter lim="800000"/>
              <a:headEnd/>
              <a:tailEnd/>
            </a:ln>
            <a:effectLst/>
          </p:spPr>
          <p:txBody>
            <a:bodyPr wrap="none" anchor="ctr"/>
            <a:lstStyle/>
            <a:p>
              <a:endParaRPr lang="es-ES"/>
            </a:p>
          </p:txBody>
        </p:sp>
      </p:grpSp>
      <p:grpSp>
        <p:nvGrpSpPr>
          <p:cNvPr id="1119" name="Group 95"/>
          <p:cNvGrpSpPr>
            <a:grpSpLocks/>
          </p:cNvGrpSpPr>
          <p:nvPr/>
        </p:nvGrpSpPr>
        <p:grpSpPr bwMode="auto">
          <a:xfrm>
            <a:off x="5791200" y="0"/>
            <a:ext cx="642938" cy="285750"/>
            <a:chOff x="768" y="1700"/>
            <a:chExt cx="405" cy="2620"/>
          </a:xfrm>
        </p:grpSpPr>
        <p:sp>
          <p:nvSpPr>
            <p:cNvPr id="1120" name="Rectangle 96"/>
            <p:cNvSpPr>
              <a:spLocks noChangeArrowheads="1"/>
            </p:cNvSpPr>
            <p:nvPr userDrawn="1"/>
          </p:nvSpPr>
          <p:spPr bwMode="gray">
            <a:xfrm>
              <a:off x="768" y="1700"/>
              <a:ext cx="95" cy="2620"/>
            </a:xfrm>
            <a:prstGeom prst="rect">
              <a:avLst/>
            </a:prstGeom>
            <a:solidFill>
              <a:srgbClr val="FFFFFF">
                <a:alpha val="50000"/>
              </a:srgbClr>
            </a:solidFill>
            <a:ln w="9525">
              <a:noFill/>
              <a:miter lim="800000"/>
              <a:headEnd/>
              <a:tailEnd/>
            </a:ln>
            <a:effectLst/>
          </p:spPr>
          <p:txBody>
            <a:bodyPr wrap="none" anchor="ctr"/>
            <a:lstStyle/>
            <a:p>
              <a:endParaRPr lang="es-ES"/>
            </a:p>
          </p:txBody>
        </p:sp>
        <p:sp>
          <p:nvSpPr>
            <p:cNvPr id="1121" name="Rectangle 97"/>
            <p:cNvSpPr>
              <a:spLocks noChangeArrowheads="1"/>
            </p:cNvSpPr>
            <p:nvPr userDrawn="1"/>
          </p:nvSpPr>
          <p:spPr bwMode="gray">
            <a:xfrm>
              <a:off x="912" y="1700"/>
              <a:ext cx="261" cy="2620"/>
            </a:xfrm>
            <a:prstGeom prst="rect">
              <a:avLst/>
            </a:prstGeom>
            <a:solidFill>
              <a:srgbClr val="FFFFFF">
                <a:alpha val="50000"/>
              </a:srgbClr>
            </a:solidFill>
            <a:ln w="9525">
              <a:noFill/>
              <a:miter lim="800000"/>
              <a:headEnd/>
              <a:tailEnd/>
            </a:ln>
            <a:effectLst/>
          </p:spPr>
          <p:txBody>
            <a:bodyPr wrap="none" anchor="ctr"/>
            <a:lstStyle/>
            <a:p>
              <a:endParaRPr lang="es-ES"/>
            </a:p>
          </p:txBody>
        </p:sp>
      </p:grpSp>
      <p:grpSp>
        <p:nvGrpSpPr>
          <p:cNvPr id="1122" name="Group 98"/>
          <p:cNvGrpSpPr>
            <a:grpSpLocks/>
          </p:cNvGrpSpPr>
          <p:nvPr/>
        </p:nvGrpSpPr>
        <p:grpSpPr bwMode="auto">
          <a:xfrm>
            <a:off x="7772400" y="0"/>
            <a:ext cx="642938" cy="304800"/>
            <a:chOff x="768" y="1700"/>
            <a:chExt cx="405" cy="2620"/>
          </a:xfrm>
        </p:grpSpPr>
        <p:sp>
          <p:nvSpPr>
            <p:cNvPr id="1123" name="Rectangle 99"/>
            <p:cNvSpPr>
              <a:spLocks noChangeArrowheads="1"/>
            </p:cNvSpPr>
            <p:nvPr userDrawn="1"/>
          </p:nvSpPr>
          <p:spPr bwMode="gray">
            <a:xfrm>
              <a:off x="768" y="1700"/>
              <a:ext cx="95" cy="2620"/>
            </a:xfrm>
            <a:prstGeom prst="rect">
              <a:avLst/>
            </a:prstGeom>
            <a:solidFill>
              <a:srgbClr val="FFFFFF">
                <a:alpha val="50000"/>
              </a:srgbClr>
            </a:solidFill>
            <a:ln w="9525">
              <a:noFill/>
              <a:miter lim="800000"/>
              <a:headEnd/>
              <a:tailEnd/>
            </a:ln>
            <a:effectLst/>
          </p:spPr>
          <p:txBody>
            <a:bodyPr wrap="none" anchor="ctr"/>
            <a:lstStyle/>
            <a:p>
              <a:endParaRPr lang="es-ES"/>
            </a:p>
          </p:txBody>
        </p:sp>
        <p:sp>
          <p:nvSpPr>
            <p:cNvPr id="1124" name="Rectangle 100"/>
            <p:cNvSpPr>
              <a:spLocks noChangeArrowheads="1"/>
            </p:cNvSpPr>
            <p:nvPr userDrawn="1"/>
          </p:nvSpPr>
          <p:spPr bwMode="gray">
            <a:xfrm>
              <a:off x="912" y="1700"/>
              <a:ext cx="261" cy="2620"/>
            </a:xfrm>
            <a:prstGeom prst="rect">
              <a:avLst/>
            </a:prstGeom>
            <a:solidFill>
              <a:srgbClr val="FFFFFF">
                <a:alpha val="50000"/>
              </a:srgbClr>
            </a:solidFill>
            <a:ln w="9525">
              <a:noFill/>
              <a:miter lim="800000"/>
              <a:headEnd/>
              <a:tailEnd/>
            </a:ln>
            <a:effectLst/>
          </p:spPr>
          <p:txBody>
            <a:bodyPr wrap="none" anchor="ctr"/>
            <a:lstStyle/>
            <a:p>
              <a:endParaRPr lang="es-ES"/>
            </a:p>
          </p:txBody>
        </p:sp>
      </p:grpSp>
      <p:pic>
        <p:nvPicPr>
          <p:cNvPr id="1086" name="Picture 62" descr="2"/>
          <p:cNvPicPr>
            <a:picLocks noChangeAspect="1" noChangeArrowheads="1"/>
          </p:cNvPicPr>
          <p:nvPr/>
        </p:nvPicPr>
        <p:blipFill>
          <a:blip r:embed="rId19" cstate="print"/>
          <a:srcRect b="592"/>
          <a:stretch>
            <a:fillRect/>
          </a:stretch>
        </p:blipFill>
        <p:spPr bwMode="gray">
          <a:xfrm>
            <a:off x="7361238" y="55563"/>
            <a:ext cx="1676400" cy="1643062"/>
          </a:xfrm>
          <a:prstGeom prst="rect">
            <a:avLst/>
          </a:prstGeom>
          <a:noFill/>
        </p:spPr>
      </p:pic>
      <p:sp>
        <p:nvSpPr>
          <p:cNvPr id="1026" name="Rectangle 2"/>
          <p:cNvSpPr>
            <a:spLocks noGrp="1" noChangeArrowheads="1"/>
          </p:cNvSpPr>
          <p:nvPr>
            <p:ph type="title"/>
          </p:nvPr>
        </p:nvSpPr>
        <p:spPr bwMode="gray">
          <a:xfrm>
            <a:off x="1276350" y="457200"/>
            <a:ext cx="649605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n-US" smtClean="0"/>
          </a:p>
        </p:txBody>
      </p:sp>
      <p:grpSp>
        <p:nvGrpSpPr>
          <p:cNvPr id="1125" name="Group 101"/>
          <p:cNvGrpSpPr>
            <a:grpSpLocks/>
          </p:cNvGrpSpPr>
          <p:nvPr/>
        </p:nvGrpSpPr>
        <p:grpSpPr bwMode="auto">
          <a:xfrm>
            <a:off x="152400" y="0"/>
            <a:ext cx="457200" cy="261938"/>
            <a:chOff x="768" y="1700"/>
            <a:chExt cx="405" cy="2620"/>
          </a:xfrm>
        </p:grpSpPr>
        <p:sp>
          <p:nvSpPr>
            <p:cNvPr id="1126" name="Rectangle 102"/>
            <p:cNvSpPr>
              <a:spLocks noChangeArrowheads="1"/>
            </p:cNvSpPr>
            <p:nvPr userDrawn="1"/>
          </p:nvSpPr>
          <p:spPr bwMode="gray">
            <a:xfrm>
              <a:off x="768" y="1700"/>
              <a:ext cx="95" cy="2620"/>
            </a:xfrm>
            <a:prstGeom prst="rect">
              <a:avLst/>
            </a:prstGeom>
            <a:solidFill>
              <a:schemeClr val="tx2">
                <a:alpha val="50000"/>
              </a:schemeClr>
            </a:solidFill>
            <a:ln w="9525">
              <a:noFill/>
              <a:miter lim="800000"/>
              <a:headEnd/>
              <a:tailEnd/>
            </a:ln>
            <a:effectLst/>
          </p:spPr>
          <p:txBody>
            <a:bodyPr wrap="none" anchor="ctr"/>
            <a:lstStyle/>
            <a:p>
              <a:endParaRPr lang="es-ES"/>
            </a:p>
          </p:txBody>
        </p:sp>
        <p:sp>
          <p:nvSpPr>
            <p:cNvPr id="1127" name="Rectangle 103"/>
            <p:cNvSpPr>
              <a:spLocks noChangeArrowheads="1"/>
            </p:cNvSpPr>
            <p:nvPr userDrawn="1"/>
          </p:nvSpPr>
          <p:spPr bwMode="gray">
            <a:xfrm>
              <a:off x="912" y="1700"/>
              <a:ext cx="261" cy="2620"/>
            </a:xfrm>
            <a:prstGeom prst="rect">
              <a:avLst/>
            </a:prstGeom>
            <a:solidFill>
              <a:schemeClr val="tx2">
                <a:alpha val="50000"/>
              </a:schemeClr>
            </a:solidFill>
            <a:ln w="9525">
              <a:noFill/>
              <a:miter lim="800000"/>
              <a:headEnd/>
              <a:tailEnd/>
            </a:ln>
            <a:effectLst/>
          </p:spPr>
          <p:txBody>
            <a:bodyPr wrap="none" anchor="ctr"/>
            <a:lstStyle/>
            <a:p>
              <a:endParaRPr lang="es-ES"/>
            </a:p>
          </p:txBody>
        </p:sp>
      </p:grpSp>
      <p:grpSp>
        <p:nvGrpSpPr>
          <p:cNvPr id="1128" name="Group 104"/>
          <p:cNvGrpSpPr>
            <a:grpSpLocks/>
          </p:cNvGrpSpPr>
          <p:nvPr/>
        </p:nvGrpSpPr>
        <p:grpSpPr bwMode="auto">
          <a:xfrm rot="37800000">
            <a:off x="283369" y="4331494"/>
            <a:ext cx="550862" cy="1117600"/>
            <a:chOff x="1060" y="0"/>
            <a:chExt cx="394" cy="4320"/>
          </a:xfrm>
        </p:grpSpPr>
        <p:sp>
          <p:nvSpPr>
            <p:cNvPr id="1129" name="Rectangle 105"/>
            <p:cNvSpPr>
              <a:spLocks noChangeArrowheads="1"/>
            </p:cNvSpPr>
            <p:nvPr userDrawn="1"/>
          </p:nvSpPr>
          <p:spPr bwMode="gray">
            <a:xfrm>
              <a:off x="1214" y="0"/>
              <a:ext cx="240" cy="4320"/>
            </a:xfrm>
            <a:prstGeom prst="rect">
              <a:avLst/>
            </a:prstGeom>
            <a:solidFill>
              <a:schemeClr val="tx2">
                <a:alpha val="39999"/>
              </a:schemeClr>
            </a:solidFill>
            <a:ln w="9525">
              <a:noFill/>
              <a:miter lim="800000"/>
              <a:headEnd/>
              <a:tailEnd/>
            </a:ln>
            <a:effectLst/>
          </p:spPr>
          <p:txBody>
            <a:bodyPr wrap="none" anchor="ctr"/>
            <a:lstStyle/>
            <a:p>
              <a:endParaRPr lang="es-ES"/>
            </a:p>
          </p:txBody>
        </p:sp>
        <p:sp>
          <p:nvSpPr>
            <p:cNvPr id="1130" name="Rectangle 106"/>
            <p:cNvSpPr>
              <a:spLocks noChangeArrowheads="1"/>
            </p:cNvSpPr>
            <p:nvPr userDrawn="1"/>
          </p:nvSpPr>
          <p:spPr bwMode="gray">
            <a:xfrm>
              <a:off x="1060" y="0"/>
              <a:ext cx="93" cy="4320"/>
            </a:xfrm>
            <a:prstGeom prst="rect">
              <a:avLst/>
            </a:prstGeom>
            <a:solidFill>
              <a:schemeClr val="tx2">
                <a:alpha val="39999"/>
              </a:schemeClr>
            </a:solidFill>
            <a:ln w="9525">
              <a:noFill/>
              <a:miter lim="800000"/>
              <a:headEnd/>
              <a:tailEnd/>
            </a:ln>
            <a:effectLst/>
          </p:spPr>
          <p:txBody>
            <a:bodyPr wrap="none" anchor="ctr"/>
            <a:lstStyle/>
            <a:p>
              <a:endParaRPr lang="es-ES"/>
            </a:p>
          </p:txBody>
        </p:sp>
      </p:grpSp>
      <p:grpSp>
        <p:nvGrpSpPr>
          <p:cNvPr id="1131" name="Group 107"/>
          <p:cNvGrpSpPr>
            <a:grpSpLocks/>
          </p:cNvGrpSpPr>
          <p:nvPr/>
        </p:nvGrpSpPr>
        <p:grpSpPr bwMode="auto">
          <a:xfrm rot="27000000">
            <a:off x="283369" y="5779294"/>
            <a:ext cx="550862" cy="1117600"/>
            <a:chOff x="1060" y="0"/>
            <a:chExt cx="394" cy="4320"/>
          </a:xfrm>
        </p:grpSpPr>
        <p:sp>
          <p:nvSpPr>
            <p:cNvPr id="1132" name="Rectangle 108"/>
            <p:cNvSpPr>
              <a:spLocks noChangeArrowheads="1"/>
            </p:cNvSpPr>
            <p:nvPr userDrawn="1"/>
          </p:nvSpPr>
          <p:spPr bwMode="gray">
            <a:xfrm>
              <a:off x="1214" y="0"/>
              <a:ext cx="240" cy="4320"/>
            </a:xfrm>
            <a:prstGeom prst="rect">
              <a:avLst/>
            </a:prstGeom>
            <a:solidFill>
              <a:schemeClr val="tx2">
                <a:alpha val="39999"/>
              </a:schemeClr>
            </a:solidFill>
            <a:ln w="9525">
              <a:noFill/>
              <a:miter lim="800000"/>
              <a:headEnd/>
              <a:tailEnd/>
            </a:ln>
            <a:effectLst/>
          </p:spPr>
          <p:txBody>
            <a:bodyPr wrap="none" anchor="ctr"/>
            <a:lstStyle/>
            <a:p>
              <a:endParaRPr lang="es-ES"/>
            </a:p>
          </p:txBody>
        </p:sp>
        <p:sp>
          <p:nvSpPr>
            <p:cNvPr id="1133" name="Rectangle 109"/>
            <p:cNvSpPr>
              <a:spLocks noChangeArrowheads="1"/>
            </p:cNvSpPr>
            <p:nvPr userDrawn="1"/>
          </p:nvSpPr>
          <p:spPr bwMode="gray">
            <a:xfrm>
              <a:off x="1060" y="0"/>
              <a:ext cx="93" cy="4320"/>
            </a:xfrm>
            <a:prstGeom prst="rect">
              <a:avLst/>
            </a:prstGeom>
            <a:solidFill>
              <a:schemeClr val="tx2">
                <a:alpha val="39999"/>
              </a:schemeClr>
            </a:solidFill>
            <a:ln w="9525">
              <a:noFill/>
              <a:miter lim="800000"/>
              <a:headEnd/>
              <a:tailEnd/>
            </a:ln>
            <a:effectLst/>
          </p:spPr>
          <p:txBody>
            <a:bodyPr wrap="none" anchor="ctr"/>
            <a:lstStyle/>
            <a:p>
              <a:endParaRPr lang="es-E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85"/>
                                        </p:tgtEl>
                                        <p:attrNameLst>
                                          <p:attrName>style.visibility</p:attrName>
                                        </p:attrNameLst>
                                      </p:cBhvr>
                                      <p:to>
                                        <p:strVal val="visible"/>
                                      </p:to>
                                    </p:set>
                                    <p:animEffect transition="in" filter="fade">
                                      <p:cBhvr>
                                        <p:cTn id="7" dur="2000"/>
                                        <p:tgtEl>
                                          <p:spTgt spid="1085"/>
                                        </p:tgtEl>
                                      </p:cBhvr>
                                    </p:animEffect>
                                  </p:childTnLst>
                                </p:cTn>
                              </p:par>
                            </p:childTnLst>
                          </p:cTn>
                        </p:par>
                        <p:par>
                          <p:cTn id="8" fill="hold">
                            <p:stCondLst>
                              <p:cond delay="2000"/>
                            </p:stCondLst>
                            <p:childTnLst>
                              <p:par>
                                <p:cTn id="9" presetID="22" presetClass="entr" presetSubtype="2" fill="hold" nodeType="afterEffect">
                                  <p:stCondLst>
                                    <p:cond delay="0"/>
                                  </p:stCondLst>
                                  <p:childTnLst>
                                    <p:set>
                                      <p:cBhvr>
                                        <p:cTn id="10" dur="1" fill="hold">
                                          <p:stCondLst>
                                            <p:cond delay="0"/>
                                          </p:stCondLst>
                                        </p:cTn>
                                        <p:tgtEl>
                                          <p:spTgt spid="1095"/>
                                        </p:tgtEl>
                                        <p:attrNameLst>
                                          <p:attrName>style.visibility</p:attrName>
                                        </p:attrNameLst>
                                      </p:cBhvr>
                                      <p:to>
                                        <p:strVal val="visible"/>
                                      </p:to>
                                    </p:set>
                                    <p:animEffect transition="in" filter="wipe(right)">
                                      <p:cBhvr>
                                        <p:cTn id="11" dur="500"/>
                                        <p:tgtEl>
                                          <p:spTgt spid="1095"/>
                                        </p:tgtEl>
                                      </p:cBhvr>
                                    </p:animEffect>
                                  </p:childTnLst>
                                </p:cTn>
                              </p:par>
                              <p:par>
                                <p:cTn id="12" presetID="22" presetClass="entr" presetSubtype="8" fill="hold" nodeType="withEffect">
                                  <p:stCondLst>
                                    <p:cond delay="0"/>
                                  </p:stCondLst>
                                  <p:childTnLst>
                                    <p:set>
                                      <p:cBhvr>
                                        <p:cTn id="13" dur="1" fill="hold">
                                          <p:stCondLst>
                                            <p:cond delay="0"/>
                                          </p:stCondLst>
                                        </p:cTn>
                                        <p:tgtEl>
                                          <p:spTgt spid="1107"/>
                                        </p:tgtEl>
                                        <p:attrNameLst>
                                          <p:attrName>style.visibility</p:attrName>
                                        </p:attrNameLst>
                                      </p:cBhvr>
                                      <p:to>
                                        <p:strVal val="visible"/>
                                      </p:to>
                                    </p:set>
                                    <p:animEffect transition="in" filter="wipe(left)">
                                      <p:cBhvr>
                                        <p:cTn id="14" dur="500"/>
                                        <p:tgtEl>
                                          <p:spTgt spid="1107"/>
                                        </p:tgtEl>
                                      </p:cBhvr>
                                    </p:animEffect>
                                  </p:childTnLst>
                                </p:cTn>
                              </p:par>
                              <p:par>
                                <p:cTn id="15" presetID="22" presetClass="entr" presetSubtype="2" fill="hold" nodeType="withEffect">
                                  <p:stCondLst>
                                    <p:cond delay="0"/>
                                  </p:stCondLst>
                                  <p:childTnLst>
                                    <p:set>
                                      <p:cBhvr>
                                        <p:cTn id="16" dur="1" fill="hold">
                                          <p:stCondLst>
                                            <p:cond delay="0"/>
                                          </p:stCondLst>
                                        </p:cTn>
                                        <p:tgtEl>
                                          <p:spTgt spid="1128"/>
                                        </p:tgtEl>
                                        <p:attrNameLst>
                                          <p:attrName>style.visibility</p:attrName>
                                        </p:attrNameLst>
                                      </p:cBhvr>
                                      <p:to>
                                        <p:strVal val="visible"/>
                                      </p:to>
                                    </p:set>
                                    <p:animEffect transition="in" filter="wipe(right)">
                                      <p:cBhvr>
                                        <p:cTn id="17" dur="500"/>
                                        <p:tgtEl>
                                          <p:spTgt spid="1128"/>
                                        </p:tgtEl>
                                      </p:cBhvr>
                                    </p:animEffect>
                                  </p:childTnLst>
                                </p:cTn>
                              </p:par>
                              <p:par>
                                <p:cTn id="18" presetID="22" presetClass="entr" presetSubtype="8" fill="hold" nodeType="withEffect">
                                  <p:stCondLst>
                                    <p:cond delay="0"/>
                                  </p:stCondLst>
                                  <p:childTnLst>
                                    <p:set>
                                      <p:cBhvr>
                                        <p:cTn id="19" dur="1" fill="hold">
                                          <p:stCondLst>
                                            <p:cond delay="0"/>
                                          </p:stCondLst>
                                        </p:cTn>
                                        <p:tgtEl>
                                          <p:spTgt spid="1131"/>
                                        </p:tgtEl>
                                        <p:attrNameLst>
                                          <p:attrName>style.visibility</p:attrName>
                                        </p:attrNameLst>
                                      </p:cBhvr>
                                      <p:to>
                                        <p:strVal val="visible"/>
                                      </p:to>
                                    </p:set>
                                    <p:animEffect transition="in" filter="wipe(left)">
                                      <p:cBhvr>
                                        <p:cTn id="20" dur="500"/>
                                        <p:tgtEl>
                                          <p:spTgt spid="1131"/>
                                        </p:tgtEl>
                                      </p:cBhvr>
                                    </p:animEffect>
                                  </p:childTnLst>
                                </p:cTn>
                              </p:par>
                            </p:childTnLst>
                          </p:cTn>
                        </p:par>
                        <p:par>
                          <p:cTn id="21" fill="hold">
                            <p:stCondLst>
                              <p:cond delay="2500"/>
                            </p:stCondLst>
                            <p:childTnLst>
                              <p:par>
                                <p:cTn id="22" presetID="22" presetClass="entr" presetSubtype="1" fill="hold" nodeType="afterEffect">
                                  <p:stCondLst>
                                    <p:cond delay="0"/>
                                  </p:stCondLst>
                                  <p:childTnLst>
                                    <p:set>
                                      <p:cBhvr>
                                        <p:cTn id="23" dur="1" fill="hold">
                                          <p:stCondLst>
                                            <p:cond delay="0"/>
                                          </p:stCondLst>
                                        </p:cTn>
                                        <p:tgtEl>
                                          <p:spTgt spid="1104"/>
                                        </p:tgtEl>
                                        <p:attrNameLst>
                                          <p:attrName>style.visibility</p:attrName>
                                        </p:attrNameLst>
                                      </p:cBhvr>
                                      <p:to>
                                        <p:strVal val="visible"/>
                                      </p:to>
                                    </p:set>
                                    <p:animEffect transition="in" filter="wipe(up)">
                                      <p:cBhvr>
                                        <p:cTn id="24" dur="500"/>
                                        <p:tgtEl>
                                          <p:spTgt spid="1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 grpId="0" animBg="1"/>
    </p:bldLst>
  </p:timing>
  <p:txStyles>
    <p:titleStyle>
      <a:lvl1pPr algn="l" rtl="0" eaLnBrk="1" fontAlgn="base" hangingPunct="1">
        <a:spcBef>
          <a:spcPct val="0"/>
        </a:spcBef>
        <a:spcAft>
          <a:spcPct val="0"/>
        </a:spcAft>
        <a:defRPr sz="4000" b="1">
          <a:solidFill>
            <a:srgbClr val="000000"/>
          </a:solidFill>
          <a:latin typeface="+mj-lt"/>
          <a:ea typeface="+mj-ea"/>
          <a:cs typeface="+mj-cs"/>
        </a:defRPr>
      </a:lvl1pPr>
      <a:lvl2pPr algn="l" rtl="0" eaLnBrk="1" fontAlgn="base" hangingPunct="1">
        <a:spcBef>
          <a:spcPct val="0"/>
        </a:spcBef>
        <a:spcAft>
          <a:spcPct val="0"/>
        </a:spcAft>
        <a:defRPr sz="4000" b="1">
          <a:solidFill>
            <a:srgbClr val="000000"/>
          </a:solidFill>
          <a:latin typeface="Arial" charset="0"/>
        </a:defRPr>
      </a:lvl2pPr>
      <a:lvl3pPr algn="l" rtl="0" eaLnBrk="1" fontAlgn="base" hangingPunct="1">
        <a:spcBef>
          <a:spcPct val="0"/>
        </a:spcBef>
        <a:spcAft>
          <a:spcPct val="0"/>
        </a:spcAft>
        <a:defRPr sz="4000" b="1">
          <a:solidFill>
            <a:srgbClr val="000000"/>
          </a:solidFill>
          <a:latin typeface="Arial" charset="0"/>
        </a:defRPr>
      </a:lvl3pPr>
      <a:lvl4pPr algn="l" rtl="0" eaLnBrk="1" fontAlgn="base" hangingPunct="1">
        <a:spcBef>
          <a:spcPct val="0"/>
        </a:spcBef>
        <a:spcAft>
          <a:spcPct val="0"/>
        </a:spcAft>
        <a:defRPr sz="4000" b="1">
          <a:solidFill>
            <a:srgbClr val="000000"/>
          </a:solidFill>
          <a:latin typeface="Arial" charset="0"/>
        </a:defRPr>
      </a:lvl4pPr>
      <a:lvl5pPr algn="l" rtl="0" eaLnBrk="1" fontAlgn="base" hangingPunct="1">
        <a:spcBef>
          <a:spcPct val="0"/>
        </a:spcBef>
        <a:spcAft>
          <a:spcPct val="0"/>
        </a:spcAft>
        <a:defRPr sz="4000" b="1">
          <a:solidFill>
            <a:srgbClr val="000000"/>
          </a:solidFill>
          <a:latin typeface="Arial" charset="0"/>
        </a:defRPr>
      </a:lvl5pPr>
      <a:lvl6pPr marL="457200" algn="l" rtl="0" eaLnBrk="1" fontAlgn="base" hangingPunct="1">
        <a:spcBef>
          <a:spcPct val="0"/>
        </a:spcBef>
        <a:spcAft>
          <a:spcPct val="0"/>
        </a:spcAft>
        <a:defRPr sz="4000" b="1">
          <a:solidFill>
            <a:srgbClr val="000000"/>
          </a:solidFill>
          <a:latin typeface="Arial" charset="0"/>
        </a:defRPr>
      </a:lvl6pPr>
      <a:lvl7pPr marL="914400" algn="l" rtl="0" eaLnBrk="1" fontAlgn="base" hangingPunct="1">
        <a:spcBef>
          <a:spcPct val="0"/>
        </a:spcBef>
        <a:spcAft>
          <a:spcPct val="0"/>
        </a:spcAft>
        <a:defRPr sz="4000" b="1">
          <a:solidFill>
            <a:srgbClr val="000000"/>
          </a:solidFill>
          <a:latin typeface="Arial" charset="0"/>
        </a:defRPr>
      </a:lvl7pPr>
      <a:lvl8pPr marL="1371600" algn="l" rtl="0" eaLnBrk="1" fontAlgn="base" hangingPunct="1">
        <a:spcBef>
          <a:spcPct val="0"/>
        </a:spcBef>
        <a:spcAft>
          <a:spcPct val="0"/>
        </a:spcAft>
        <a:defRPr sz="4000" b="1">
          <a:solidFill>
            <a:srgbClr val="000000"/>
          </a:solidFill>
          <a:latin typeface="Arial" charset="0"/>
        </a:defRPr>
      </a:lvl8pPr>
      <a:lvl9pPr marL="1828800" algn="l" rtl="0" eaLnBrk="1" fontAlgn="base" hangingPunct="1">
        <a:spcBef>
          <a:spcPct val="0"/>
        </a:spcBef>
        <a:spcAft>
          <a:spcPct val="0"/>
        </a:spcAft>
        <a:defRPr sz="4000" b="1">
          <a:solidFill>
            <a:srgbClr val="000000"/>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1.wmf"/><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wmf"/><Relationship Id="rId1" Type="http://schemas.openxmlformats.org/officeDocument/2006/relationships/slideLayout" Target="../slideLayouts/slideLayout16.xml"/><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051720" y="2636912"/>
            <a:ext cx="6912768" cy="1008112"/>
          </a:xfrm>
        </p:spPr>
        <p:txBody>
          <a:bodyPr/>
          <a:lstStyle/>
          <a:p>
            <a:r>
              <a:rPr lang="en-US" sz="3200" dirty="0" smtClean="0">
                <a:solidFill>
                  <a:schemeClr val="accent5">
                    <a:lumMod val="50000"/>
                  </a:schemeClr>
                </a:solidFill>
              </a:rPr>
              <a:t>TEMA VII: </a:t>
            </a:r>
            <a:r>
              <a:rPr lang="es-ES" sz="3200" dirty="0" smtClean="0">
                <a:solidFill>
                  <a:schemeClr val="accent5">
                    <a:lumMod val="50000"/>
                  </a:schemeClr>
                </a:solidFill>
              </a:rPr>
              <a:t>BASES MOLECULARES DE LA NUTRICIÓN HUMANA</a:t>
            </a:r>
            <a:endParaRPr lang="es-ES" sz="3600" dirty="0">
              <a:solidFill>
                <a:schemeClr val="accent5">
                  <a:lumMod val="50000"/>
                </a:schemeClr>
              </a:solidFill>
            </a:endParaRPr>
          </a:p>
        </p:txBody>
      </p:sp>
      <p:sp>
        <p:nvSpPr>
          <p:cNvPr id="2051" name="Rectangle 3"/>
          <p:cNvSpPr>
            <a:spLocks noGrp="1" noChangeArrowheads="1"/>
          </p:cNvSpPr>
          <p:nvPr>
            <p:ph type="subTitle" idx="1"/>
          </p:nvPr>
        </p:nvSpPr>
        <p:spPr>
          <a:xfrm>
            <a:off x="3275856" y="3657402"/>
            <a:ext cx="5660943" cy="1643805"/>
          </a:xfrm>
        </p:spPr>
        <p:txBody>
          <a:bodyPr/>
          <a:lstStyle/>
          <a:p>
            <a:pPr algn="ctr"/>
            <a:r>
              <a:rPr lang="es-ES_tradnl" sz="3600" b="1" dirty="0" smtClean="0"/>
              <a:t>CO </a:t>
            </a:r>
            <a:r>
              <a:rPr lang="es-ES_tradnl" sz="3600" b="1" dirty="0" smtClean="0"/>
              <a:t>14: </a:t>
            </a:r>
            <a:r>
              <a:rPr lang="es-ES_tradnl" sz="3600" b="1" dirty="0" smtClean="0"/>
              <a:t>Introducción </a:t>
            </a:r>
            <a:r>
              <a:rPr lang="es-ES_tradnl" sz="3600" b="1" dirty="0"/>
              <a:t>al estudio de la </a:t>
            </a:r>
            <a:r>
              <a:rPr lang="es-ES_tradnl" sz="3600" b="1" dirty="0" smtClean="0"/>
              <a:t>Nutrición. Macronutrientes</a:t>
            </a:r>
            <a:r>
              <a:rPr lang="es-ES_tradnl" sz="3600" b="1" dirty="0"/>
              <a:t>.</a:t>
            </a:r>
            <a:endParaRPr lang="en-US" sz="3600" dirty="0"/>
          </a:p>
        </p:txBody>
      </p:sp>
      <p:sp>
        <p:nvSpPr>
          <p:cNvPr id="2" name="CuadroTexto 1"/>
          <p:cNvSpPr txBox="1"/>
          <p:nvPr/>
        </p:nvSpPr>
        <p:spPr>
          <a:xfrm>
            <a:off x="1547664" y="188640"/>
            <a:ext cx="6725303" cy="646331"/>
          </a:xfrm>
          <a:prstGeom prst="rect">
            <a:avLst/>
          </a:prstGeom>
          <a:noFill/>
        </p:spPr>
        <p:txBody>
          <a:bodyPr wrap="none" rtlCol="0">
            <a:spAutoFit/>
          </a:bodyPr>
          <a:lstStyle/>
          <a:p>
            <a:r>
              <a:rPr lang="en-US" sz="3600" b="1" dirty="0"/>
              <a:t>METABOLISMO Y NUTRICIÓN</a:t>
            </a:r>
            <a:endParaRPr lang="es-ES" sz="3600" b="1" dirty="0"/>
          </a:p>
        </p:txBody>
      </p:sp>
      <p:sp>
        <p:nvSpPr>
          <p:cNvPr id="5" name="Rectangle 3"/>
          <p:cNvSpPr txBox="1">
            <a:spLocks noChangeArrowheads="1"/>
          </p:cNvSpPr>
          <p:nvPr/>
        </p:nvSpPr>
        <p:spPr>
          <a:xfrm>
            <a:off x="4316791" y="6237312"/>
            <a:ext cx="4608511" cy="49344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s-ES" sz="2000" b="1" dirty="0" smtClean="0"/>
              <a:t>Profesor</a:t>
            </a:r>
            <a:r>
              <a:rPr lang="en-US" sz="2000" b="1" dirty="0" smtClean="0"/>
              <a:t>: MSc. Gleymis Venet Cadet</a:t>
            </a:r>
            <a:endParaRPr lang="en-US" sz="2000" b="1"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2"/>
          <p:cNvSpPr>
            <a:spLocks noChangeArrowheads="1"/>
          </p:cNvSpPr>
          <p:nvPr/>
        </p:nvSpPr>
        <p:spPr bwMode="ltGray">
          <a:xfrm rot="3366211" flipV="1">
            <a:off x="5838811" y="1683200"/>
            <a:ext cx="1368425" cy="639762"/>
          </a:xfrm>
          <a:prstGeom prst="rightArrow">
            <a:avLst>
              <a:gd name="adj1" fmla="val 46509"/>
              <a:gd name="adj2" fmla="val 46998"/>
            </a:avLst>
          </a:prstGeom>
          <a:gradFill rotWithShape="0">
            <a:gsLst>
              <a:gs pos="0">
                <a:schemeClr val="accent1"/>
              </a:gs>
              <a:gs pos="100000">
                <a:schemeClr val="accent1">
                  <a:gamma/>
                  <a:shade val="46275"/>
                  <a:invGamma/>
                  <a:alpha val="0"/>
                </a:schemeClr>
              </a:gs>
            </a:gsLst>
            <a:lin ang="0" scaled="1"/>
          </a:gradFill>
          <a:ln w="9525" algn="ctr">
            <a:noFill/>
            <a:miter lim="800000"/>
            <a:headEnd/>
            <a:tailEnd/>
          </a:ln>
          <a:effectLst/>
        </p:spPr>
        <p:txBody>
          <a:bodyPr wrap="none" anchor="ctr"/>
          <a:lstStyle/>
          <a:p>
            <a:endParaRPr lang="es-ES"/>
          </a:p>
        </p:txBody>
      </p:sp>
      <p:sp>
        <p:nvSpPr>
          <p:cNvPr id="15363" name="AutoShape 3"/>
          <p:cNvSpPr>
            <a:spLocks noChangeArrowheads="1"/>
          </p:cNvSpPr>
          <p:nvPr/>
        </p:nvSpPr>
        <p:spPr bwMode="ltGray">
          <a:xfrm rot="18161188" flipH="1" flipV="1">
            <a:off x="1985088" y="1765296"/>
            <a:ext cx="1335087" cy="641350"/>
          </a:xfrm>
          <a:prstGeom prst="rightArrow">
            <a:avLst>
              <a:gd name="adj1" fmla="val 46509"/>
              <a:gd name="adj2" fmla="val 45739"/>
            </a:avLst>
          </a:prstGeom>
          <a:gradFill rotWithShape="1">
            <a:gsLst>
              <a:gs pos="0">
                <a:schemeClr val="hlink">
                  <a:gamma/>
                  <a:shade val="46275"/>
                  <a:invGamma/>
                  <a:alpha val="0"/>
                </a:schemeClr>
              </a:gs>
              <a:gs pos="100000">
                <a:schemeClr val="hlink"/>
              </a:gs>
            </a:gsLst>
            <a:lin ang="0" scaled="1"/>
          </a:gradFill>
          <a:ln w="9525" algn="ctr">
            <a:noFill/>
            <a:miter lim="800000"/>
            <a:headEnd/>
            <a:tailEnd/>
          </a:ln>
          <a:effectLst/>
        </p:spPr>
        <p:txBody>
          <a:bodyPr wrap="none" anchor="ctr"/>
          <a:lstStyle/>
          <a:p>
            <a:endParaRPr lang="es-ES"/>
          </a:p>
        </p:txBody>
      </p:sp>
      <p:sp>
        <p:nvSpPr>
          <p:cNvPr id="15364" name="Rectangle 4"/>
          <p:cNvSpPr>
            <a:spLocks noGrp="1" noChangeArrowheads="1"/>
          </p:cNvSpPr>
          <p:nvPr>
            <p:ph type="title"/>
          </p:nvPr>
        </p:nvSpPr>
        <p:spPr/>
        <p:txBody>
          <a:bodyPr/>
          <a:lstStyle/>
          <a:p>
            <a:r>
              <a:rPr lang="es-ES" dirty="0" smtClean="0"/>
              <a:t>Tasa metabólica basal</a:t>
            </a:r>
            <a:endParaRPr lang="es-ES" dirty="0"/>
          </a:p>
        </p:txBody>
      </p:sp>
      <p:grpSp>
        <p:nvGrpSpPr>
          <p:cNvPr id="15365" name="Group 5"/>
          <p:cNvGrpSpPr>
            <a:grpSpLocks/>
          </p:cNvGrpSpPr>
          <p:nvPr/>
        </p:nvGrpSpPr>
        <p:grpSpPr bwMode="auto">
          <a:xfrm>
            <a:off x="5486400" y="3370263"/>
            <a:ext cx="3334072" cy="2563812"/>
            <a:chOff x="3448" y="1793"/>
            <a:chExt cx="1795" cy="1709"/>
          </a:xfrm>
        </p:grpSpPr>
        <p:sp>
          <p:nvSpPr>
            <p:cNvPr id="15366" name="AutoShape 6"/>
            <p:cNvSpPr>
              <a:spLocks noChangeArrowheads="1"/>
            </p:cNvSpPr>
            <p:nvPr/>
          </p:nvSpPr>
          <p:spPr bwMode="gray">
            <a:xfrm>
              <a:off x="3448" y="1793"/>
              <a:ext cx="1795" cy="1709"/>
            </a:xfrm>
            <a:prstGeom prst="roundRect">
              <a:avLst>
                <a:gd name="adj" fmla="val 8014"/>
              </a:avLst>
            </a:prstGeom>
            <a:solidFill>
              <a:srgbClr val="F8F8F8"/>
            </a:solidFill>
            <a:ln w="9525">
              <a:solidFill>
                <a:schemeClr val="accent1"/>
              </a:solidFill>
              <a:round/>
              <a:headEnd/>
              <a:tailEnd/>
            </a:ln>
            <a:effectLst/>
          </p:spPr>
          <p:txBody>
            <a:bodyPr wrap="none" anchor="ctr"/>
            <a:lstStyle/>
            <a:p>
              <a:endParaRPr lang="es-ES"/>
            </a:p>
          </p:txBody>
        </p:sp>
        <p:sp>
          <p:nvSpPr>
            <p:cNvPr id="15367" name="AutoShape 7"/>
            <p:cNvSpPr>
              <a:spLocks noChangeArrowheads="1"/>
            </p:cNvSpPr>
            <p:nvPr/>
          </p:nvSpPr>
          <p:spPr bwMode="gray">
            <a:xfrm>
              <a:off x="3472" y="1822"/>
              <a:ext cx="1735" cy="1650"/>
            </a:xfrm>
            <a:prstGeom prst="roundRect">
              <a:avLst>
                <a:gd name="adj" fmla="val 7912"/>
              </a:avLst>
            </a:prstGeom>
            <a:gradFill rotWithShape="1">
              <a:gsLst>
                <a:gs pos="0">
                  <a:srgbClr val="FFFFCC">
                    <a:gamma/>
                    <a:tint val="38039"/>
                    <a:invGamma/>
                  </a:srgbClr>
                </a:gs>
                <a:gs pos="100000">
                  <a:srgbClr val="FFFFCC"/>
                </a:gs>
              </a:gsLst>
              <a:lin ang="5400000" scaled="1"/>
            </a:gradFill>
            <a:ln w="9525">
              <a:noFill/>
              <a:round/>
              <a:headEnd/>
              <a:tailEnd/>
            </a:ln>
            <a:effectLst/>
          </p:spPr>
          <p:txBody>
            <a:bodyPr wrap="none" anchor="ctr"/>
            <a:lstStyle/>
            <a:p>
              <a:endParaRPr lang="es-ES"/>
            </a:p>
          </p:txBody>
        </p:sp>
      </p:grpSp>
      <p:grpSp>
        <p:nvGrpSpPr>
          <p:cNvPr id="15368" name="Group 8"/>
          <p:cNvGrpSpPr>
            <a:grpSpLocks/>
          </p:cNvGrpSpPr>
          <p:nvPr/>
        </p:nvGrpSpPr>
        <p:grpSpPr bwMode="auto">
          <a:xfrm>
            <a:off x="819150" y="2806700"/>
            <a:ext cx="3086100" cy="466725"/>
            <a:chOff x="752" y="1413"/>
            <a:chExt cx="1321" cy="294"/>
          </a:xfrm>
        </p:grpSpPr>
        <p:sp>
          <p:nvSpPr>
            <p:cNvPr id="15369" name="AutoShape 9"/>
            <p:cNvSpPr>
              <a:spLocks noChangeArrowheads="1"/>
            </p:cNvSpPr>
            <p:nvPr/>
          </p:nvSpPr>
          <p:spPr bwMode="gray">
            <a:xfrm>
              <a:off x="752" y="1413"/>
              <a:ext cx="1321" cy="294"/>
            </a:xfrm>
            <a:prstGeom prst="roundRect">
              <a:avLst>
                <a:gd name="adj" fmla="val 50000"/>
              </a:avLst>
            </a:prstGeom>
            <a:gradFill rotWithShape="1">
              <a:gsLst>
                <a:gs pos="0">
                  <a:schemeClr val="hlink">
                    <a:gamma/>
                    <a:shade val="69804"/>
                    <a:invGamma/>
                  </a:schemeClr>
                </a:gs>
                <a:gs pos="50000">
                  <a:schemeClr val="hlink"/>
                </a:gs>
                <a:gs pos="100000">
                  <a:schemeClr val="hlink">
                    <a:gamma/>
                    <a:shade val="69804"/>
                    <a:invGamma/>
                  </a:schemeClr>
                </a:gs>
              </a:gsLst>
              <a:lin ang="0" scaled="1"/>
            </a:gradFill>
            <a:ln w="12700">
              <a:noFill/>
              <a:round/>
              <a:headEnd/>
              <a:tailEnd/>
            </a:ln>
            <a:effectLst>
              <a:outerShdw dist="53882" dir="2700000" algn="ctr" rotWithShape="0">
                <a:srgbClr val="292929">
                  <a:alpha val="50000"/>
                </a:srgbClr>
              </a:outerShdw>
            </a:effectLst>
          </p:spPr>
          <p:txBody>
            <a:bodyPr wrap="none" anchor="ctr"/>
            <a:lstStyle/>
            <a:p>
              <a:endParaRPr lang="es-ES"/>
            </a:p>
          </p:txBody>
        </p:sp>
        <p:sp>
          <p:nvSpPr>
            <p:cNvPr id="15370" name="AutoShape 10"/>
            <p:cNvSpPr>
              <a:spLocks noChangeArrowheads="1"/>
            </p:cNvSpPr>
            <p:nvPr/>
          </p:nvSpPr>
          <p:spPr bwMode="gray">
            <a:xfrm flipH="1">
              <a:off x="200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s-ES"/>
            </a:p>
          </p:txBody>
        </p:sp>
        <p:sp>
          <p:nvSpPr>
            <p:cNvPr id="15371" name="AutoShape 11"/>
            <p:cNvSpPr>
              <a:spLocks noChangeArrowheads="1"/>
            </p:cNvSpPr>
            <p:nvPr/>
          </p:nvSpPr>
          <p:spPr bwMode="gray">
            <a:xfrm>
              <a:off x="766"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s-ES"/>
            </a:p>
          </p:txBody>
        </p:sp>
      </p:grpSp>
      <p:grpSp>
        <p:nvGrpSpPr>
          <p:cNvPr id="15372" name="Group 12"/>
          <p:cNvGrpSpPr>
            <a:grpSpLocks/>
          </p:cNvGrpSpPr>
          <p:nvPr/>
        </p:nvGrpSpPr>
        <p:grpSpPr bwMode="auto">
          <a:xfrm>
            <a:off x="5627071" y="2806280"/>
            <a:ext cx="3086100" cy="466725"/>
            <a:chOff x="3623" y="1413"/>
            <a:chExt cx="1321" cy="294"/>
          </a:xfrm>
        </p:grpSpPr>
        <p:sp>
          <p:nvSpPr>
            <p:cNvPr id="15373" name="AutoShape 13"/>
            <p:cNvSpPr>
              <a:spLocks noChangeArrowheads="1"/>
            </p:cNvSpPr>
            <p:nvPr/>
          </p:nvSpPr>
          <p:spPr bwMode="gray">
            <a:xfrm>
              <a:off x="3623" y="1413"/>
              <a:ext cx="1321" cy="294"/>
            </a:xfrm>
            <a:prstGeom prst="roundRect">
              <a:avLst>
                <a:gd name="adj" fmla="val 50000"/>
              </a:avLst>
            </a:prstGeom>
            <a:gradFill rotWithShape="1">
              <a:gsLst>
                <a:gs pos="0">
                  <a:schemeClr val="accent1">
                    <a:gamma/>
                    <a:shade val="69804"/>
                    <a:invGamma/>
                  </a:schemeClr>
                </a:gs>
                <a:gs pos="50000">
                  <a:schemeClr val="accent1"/>
                </a:gs>
                <a:gs pos="100000">
                  <a:schemeClr val="accent1">
                    <a:gamma/>
                    <a:shade val="69804"/>
                    <a:invGamma/>
                  </a:schemeClr>
                </a:gs>
              </a:gsLst>
              <a:lin ang="0" scaled="1"/>
            </a:gradFill>
            <a:ln w="12700">
              <a:noFill/>
              <a:round/>
              <a:headEnd/>
              <a:tailEnd/>
            </a:ln>
            <a:effectLst>
              <a:outerShdw dist="53882" dir="2700000" algn="ctr" rotWithShape="0">
                <a:srgbClr val="292929">
                  <a:alpha val="50000"/>
                </a:srgbClr>
              </a:outerShdw>
            </a:effectLst>
          </p:spPr>
          <p:txBody>
            <a:bodyPr wrap="none" anchor="ctr"/>
            <a:lstStyle/>
            <a:p>
              <a:endParaRPr lang="es-ES"/>
            </a:p>
          </p:txBody>
        </p:sp>
        <p:sp>
          <p:nvSpPr>
            <p:cNvPr id="15374" name="AutoShape 14"/>
            <p:cNvSpPr>
              <a:spLocks noChangeArrowheads="1"/>
            </p:cNvSpPr>
            <p:nvPr/>
          </p:nvSpPr>
          <p:spPr bwMode="gray">
            <a:xfrm flipH="1">
              <a:off x="4878"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s-ES"/>
            </a:p>
          </p:txBody>
        </p:sp>
        <p:sp>
          <p:nvSpPr>
            <p:cNvPr id="15375" name="AutoShape 15"/>
            <p:cNvSpPr>
              <a:spLocks noChangeArrowheads="1"/>
            </p:cNvSpPr>
            <p:nvPr/>
          </p:nvSpPr>
          <p:spPr bwMode="gray">
            <a:xfrm>
              <a:off x="3637" y="1457"/>
              <a:ext cx="59" cy="204"/>
            </a:xfrm>
            <a:prstGeom prst="moon">
              <a:avLst>
                <a:gd name="adj" fmla="val 22032"/>
              </a:avLst>
            </a:prstGeom>
            <a:gradFill rotWithShape="1">
              <a:gsLst>
                <a:gs pos="0">
                  <a:srgbClr val="FFFFFF">
                    <a:gamma/>
                    <a:shade val="46275"/>
                    <a:invGamma/>
                    <a:alpha val="0"/>
                  </a:srgbClr>
                </a:gs>
                <a:gs pos="50000">
                  <a:srgbClr val="FFFFFF">
                    <a:alpha val="84000"/>
                  </a:srgbClr>
                </a:gs>
                <a:gs pos="100000">
                  <a:srgbClr val="FFFFFF">
                    <a:gamma/>
                    <a:shade val="46275"/>
                    <a:invGamma/>
                    <a:alpha val="0"/>
                  </a:srgbClr>
                </a:gs>
              </a:gsLst>
              <a:lin ang="5400000" scaled="1"/>
            </a:gradFill>
            <a:ln w="9525">
              <a:noFill/>
              <a:miter lim="800000"/>
              <a:headEnd/>
              <a:tailEnd/>
            </a:ln>
            <a:effectLst/>
          </p:spPr>
          <p:txBody>
            <a:bodyPr wrap="none" anchor="ctr"/>
            <a:lstStyle/>
            <a:p>
              <a:endParaRPr lang="es-ES"/>
            </a:p>
          </p:txBody>
        </p:sp>
      </p:grpSp>
      <p:sp>
        <p:nvSpPr>
          <p:cNvPr id="15376" name="AutoShape 16"/>
          <p:cNvSpPr>
            <a:spLocks noChangeArrowheads="1"/>
          </p:cNvSpPr>
          <p:nvPr/>
        </p:nvSpPr>
        <p:spPr bwMode="gray">
          <a:xfrm>
            <a:off x="698500" y="3370263"/>
            <a:ext cx="3297436" cy="2563812"/>
          </a:xfrm>
          <a:prstGeom prst="roundRect">
            <a:avLst>
              <a:gd name="adj" fmla="val 8014"/>
            </a:avLst>
          </a:prstGeom>
          <a:solidFill>
            <a:srgbClr val="F8F8F8"/>
          </a:solidFill>
          <a:ln w="9525">
            <a:solidFill>
              <a:schemeClr val="hlink"/>
            </a:solidFill>
            <a:round/>
            <a:headEnd/>
            <a:tailEnd/>
          </a:ln>
          <a:effectLst/>
        </p:spPr>
        <p:txBody>
          <a:bodyPr wrap="none" anchor="ctr"/>
          <a:lstStyle/>
          <a:p>
            <a:endParaRPr lang="es-ES"/>
          </a:p>
        </p:txBody>
      </p:sp>
      <p:sp>
        <p:nvSpPr>
          <p:cNvPr id="15377" name="Text Box 18"/>
          <p:cNvSpPr txBox="1">
            <a:spLocks noChangeArrowheads="1"/>
          </p:cNvSpPr>
          <p:nvPr/>
        </p:nvSpPr>
        <p:spPr bwMode="white">
          <a:xfrm>
            <a:off x="903993" y="2797383"/>
            <a:ext cx="2953799" cy="523220"/>
          </a:xfrm>
          <a:prstGeom prst="rect">
            <a:avLst/>
          </a:prstGeom>
          <a:noFill/>
          <a:ln w="9525" algn="ctr">
            <a:noFill/>
            <a:miter lim="800000"/>
            <a:headEnd/>
            <a:tailEnd/>
          </a:ln>
        </p:spPr>
        <p:txBody>
          <a:bodyPr wrap="square">
            <a:spAutoFit/>
          </a:bodyPr>
          <a:lstStyle/>
          <a:p>
            <a:pPr algn="ctr">
              <a:spcBef>
                <a:spcPct val="50000"/>
              </a:spcBef>
            </a:pPr>
            <a:r>
              <a:rPr lang="en-US" sz="2800" b="1" dirty="0" smtClean="0">
                <a:solidFill>
                  <a:srgbClr val="F8F8F8"/>
                </a:solidFill>
                <a:cs typeface="Arial" charset="0"/>
              </a:rPr>
              <a:t>CONCEPTO </a:t>
            </a:r>
            <a:endParaRPr lang="en-US" sz="2800" b="1" dirty="0">
              <a:solidFill>
                <a:srgbClr val="F8F8F8"/>
              </a:solidFill>
              <a:cs typeface="Arial" charset="0"/>
            </a:endParaRPr>
          </a:p>
        </p:txBody>
      </p:sp>
      <p:sp>
        <p:nvSpPr>
          <p:cNvPr id="15378" name="Text Box 18"/>
          <p:cNvSpPr txBox="1">
            <a:spLocks noChangeArrowheads="1"/>
          </p:cNvSpPr>
          <p:nvPr/>
        </p:nvSpPr>
        <p:spPr bwMode="white">
          <a:xfrm>
            <a:off x="5743664" y="2817600"/>
            <a:ext cx="2953799" cy="523220"/>
          </a:xfrm>
          <a:prstGeom prst="rect">
            <a:avLst/>
          </a:prstGeom>
          <a:noFill/>
          <a:ln w="9525" algn="ctr">
            <a:noFill/>
            <a:miter lim="800000"/>
            <a:headEnd/>
            <a:tailEnd/>
          </a:ln>
        </p:spPr>
        <p:txBody>
          <a:bodyPr wrap="square">
            <a:spAutoFit/>
          </a:bodyPr>
          <a:lstStyle/>
          <a:p>
            <a:pPr algn="ctr">
              <a:spcBef>
                <a:spcPct val="50000"/>
              </a:spcBef>
            </a:pPr>
            <a:r>
              <a:rPr lang="en-US" sz="2800" b="1" dirty="0" smtClean="0">
                <a:solidFill>
                  <a:srgbClr val="F8F8F8"/>
                </a:solidFill>
                <a:cs typeface="Arial" charset="0"/>
              </a:rPr>
              <a:t>DEPENDE DE:</a:t>
            </a:r>
            <a:endParaRPr lang="en-US" sz="2800" b="1" dirty="0">
              <a:solidFill>
                <a:srgbClr val="F8F8F8"/>
              </a:solidFill>
              <a:cs typeface="Arial" charset="0"/>
            </a:endParaRPr>
          </a:p>
        </p:txBody>
      </p:sp>
      <p:sp>
        <p:nvSpPr>
          <p:cNvPr id="15381" name="Text Box 21"/>
          <p:cNvSpPr txBox="1">
            <a:spLocks noChangeArrowheads="1"/>
          </p:cNvSpPr>
          <p:nvPr/>
        </p:nvSpPr>
        <p:spPr bwMode="gray">
          <a:xfrm>
            <a:off x="5720697" y="3406690"/>
            <a:ext cx="3032908" cy="1815882"/>
          </a:xfrm>
          <a:prstGeom prst="rect">
            <a:avLst/>
          </a:prstGeom>
          <a:noFill/>
          <a:ln w="9525" algn="ctr">
            <a:noFill/>
            <a:miter lim="800000"/>
            <a:headEnd/>
            <a:tailEnd/>
          </a:ln>
          <a:effectLst/>
        </p:spPr>
        <p:txBody>
          <a:bodyPr wrap="square">
            <a:spAutoFit/>
          </a:bodyPr>
          <a:lstStyle/>
          <a:p>
            <a:pPr eaLnBrk="0" hangingPunct="0"/>
            <a:r>
              <a:rPr lang="es-ES" sz="2800" b="1" dirty="0">
                <a:solidFill>
                  <a:srgbClr val="1C1C1C"/>
                </a:solidFill>
                <a:cs typeface="Arial" charset="0"/>
              </a:rPr>
              <a:t>Tamaño y composición del cuerpo </a:t>
            </a:r>
            <a:endParaRPr lang="es-ES" sz="2800" b="1" dirty="0" smtClean="0">
              <a:solidFill>
                <a:srgbClr val="1C1C1C"/>
              </a:solidFill>
              <a:cs typeface="Arial" charset="0"/>
            </a:endParaRPr>
          </a:p>
          <a:p>
            <a:pPr eaLnBrk="0" hangingPunct="0"/>
            <a:r>
              <a:rPr lang="es-ES" sz="2800" b="1" dirty="0" smtClean="0">
                <a:solidFill>
                  <a:srgbClr val="1C1C1C"/>
                </a:solidFill>
                <a:cs typeface="Arial" charset="0"/>
              </a:rPr>
              <a:t>(peso corporal)</a:t>
            </a:r>
            <a:endParaRPr lang="en-US" sz="2800" b="1" dirty="0">
              <a:solidFill>
                <a:srgbClr val="1C1C1C"/>
              </a:solidFill>
              <a:cs typeface="Arial" charset="0"/>
            </a:endParaRPr>
          </a:p>
        </p:txBody>
      </p:sp>
      <p:sp>
        <p:nvSpPr>
          <p:cNvPr id="15382" name="Text Box 22"/>
          <p:cNvSpPr txBox="1">
            <a:spLocks noChangeArrowheads="1"/>
          </p:cNvSpPr>
          <p:nvPr/>
        </p:nvSpPr>
        <p:spPr bwMode="gray">
          <a:xfrm>
            <a:off x="6031220" y="5375497"/>
            <a:ext cx="2514600" cy="523220"/>
          </a:xfrm>
          <a:prstGeom prst="rect">
            <a:avLst/>
          </a:prstGeom>
          <a:noFill/>
          <a:ln w="9525" algn="ctr">
            <a:noFill/>
            <a:miter lim="800000"/>
            <a:headEnd/>
            <a:tailEnd/>
          </a:ln>
          <a:effectLst/>
        </p:spPr>
        <p:txBody>
          <a:bodyPr>
            <a:spAutoFit/>
          </a:bodyPr>
          <a:lstStyle/>
          <a:p>
            <a:pPr eaLnBrk="0" hangingPunct="0"/>
            <a:r>
              <a:rPr lang="es-ES" sz="2800" b="1" dirty="0" smtClean="0">
                <a:solidFill>
                  <a:srgbClr val="1C1C1C"/>
                </a:solidFill>
                <a:cs typeface="Arial" charset="0"/>
              </a:rPr>
              <a:t>Edad y sexo</a:t>
            </a:r>
            <a:endParaRPr lang="es-ES" sz="2800" b="1" dirty="0">
              <a:solidFill>
                <a:srgbClr val="1C1C1C"/>
              </a:solidFill>
              <a:cs typeface="Arial" charset="0"/>
            </a:endParaRPr>
          </a:p>
        </p:txBody>
      </p:sp>
      <p:grpSp>
        <p:nvGrpSpPr>
          <p:cNvPr id="15383" name="Group 23"/>
          <p:cNvGrpSpPr>
            <a:grpSpLocks/>
          </p:cNvGrpSpPr>
          <p:nvPr/>
        </p:nvGrpSpPr>
        <p:grpSpPr bwMode="auto">
          <a:xfrm>
            <a:off x="5566607" y="3547945"/>
            <a:ext cx="168275" cy="168275"/>
            <a:chOff x="2928" y="2208"/>
            <a:chExt cx="262" cy="262"/>
          </a:xfrm>
        </p:grpSpPr>
        <p:sp>
          <p:nvSpPr>
            <p:cNvPr id="15384" name="Oval 24"/>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es-ES"/>
            </a:p>
          </p:txBody>
        </p:sp>
        <p:sp>
          <p:nvSpPr>
            <p:cNvPr id="15385" name="Oval 25"/>
            <p:cNvSpPr>
              <a:spLocks noChangeArrowheads="1"/>
            </p:cNvSpPr>
            <p:nvPr/>
          </p:nvSpPr>
          <p:spPr bwMode="gray">
            <a:xfrm>
              <a:off x="2949" y="2230"/>
              <a:ext cx="218" cy="218"/>
            </a:xfrm>
            <a:prstGeom prst="ellipse">
              <a:avLst/>
            </a:prstGeom>
            <a:solidFill>
              <a:schemeClr val="accent1"/>
            </a:solidFill>
            <a:ln w="12700">
              <a:noFill/>
              <a:round/>
              <a:headEnd/>
              <a:tailEnd/>
            </a:ln>
            <a:effectLst/>
          </p:spPr>
          <p:txBody>
            <a:bodyPr wrap="none" anchor="ctr"/>
            <a:lstStyle/>
            <a:p>
              <a:endParaRPr lang="es-ES"/>
            </a:p>
          </p:txBody>
        </p:sp>
      </p:grpSp>
      <p:grpSp>
        <p:nvGrpSpPr>
          <p:cNvPr id="15386" name="Group 26"/>
          <p:cNvGrpSpPr>
            <a:grpSpLocks/>
          </p:cNvGrpSpPr>
          <p:nvPr/>
        </p:nvGrpSpPr>
        <p:grpSpPr bwMode="auto">
          <a:xfrm>
            <a:off x="5580095" y="5618120"/>
            <a:ext cx="168275" cy="168275"/>
            <a:chOff x="2928" y="2208"/>
            <a:chExt cx="262" cy="262"/>
          </a:xfrm>
        </p:grpSpPr>
        <p:sp>
          <p:nvSpPr>
            <p:cNvPr id="15387" name="Oval 27"/>
            <p:cNvSpPr>
              <a:spLocks noChangeArrowheads="1"/>
            </p:cNvSpPr>
            <p:nvPr/>
          </p:nvSpPr>
          <p:spPr bwMode="gray">
            <a:xfrm>
              <a:off x="2928" y="2208"/>
              <a:ext cx="262" cy="262"/>
            </a:xfrm>
            <a:prstGeom prst="ellipse">
              <a:avLst/>
            </a:prstGeom>
            <a:gradFill rotWithShape="1">
              <a:gsLst>
                <a:gs pos="0">
                  <a:srgbClr val="223864">
                    <a:gamma/>
                    <a:tint val="28627"/>
                    <a:invGamma/>
                  </a:srgbClr>
                </a:gs>
                <a:gs pos="100000">
                  <a:srgbClr val="223864"/>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es-ES"/>
            </a:p>
          </p:txBody>
        </p:sp>
        <p:sp>
          <p:nvSpPr>
            <p:cNvPr id="15388" name="Oval 28"/>
            <p:cNvSpPr>
              <a:spLocks noChangeArrowheads="1"/>
            </p:cNvSpPr>
            <p:nvPr/>
          </p:nvSpPr>
          <p:spPr bwMode="gray">
            <a:xfrm>
              <a:off x="2949" y="2230"/>
              <a:ext cx="218" cy="218"/>
            </a:xfrm>
            <a:prstGeom prst="ellipse">
              <a:avLst/>
            </a:prstGeom>
            <a:solidFill>
              <a:schemeClr val="accent1"/>
            </a:solidFill>
            <a:ln w="12700">
              <a:noFill/>
              <a:round/>
              <a:headEnd/>
              <a:tailEnd/>
            </a:ln>
            <a:effectLst/>
          </p:spPr>
          <p:txBody>
            <a:bodyPr wrap="none" anchor="ctr"/>
            <a:lstStyle/>
            <a:p>
              <a:endParaRPr lang="es-ES"/>
            </a:p>
          </p:txBody>
        </p:sp>
      </p:grpSp>
      <p:sp>
        <p:nvSpPr>
          <p:cNvPr id="15389" name="Text Box 29"/>
          <p:cNvSpPr txBox="1">
            <a:spLocks noChangeArrowheads="1"/>
          </p:cNvSpPr>
          <p:nvPr/>
        </p:nvSpPr>
        <p:spPr bwMode="gray">
          <a:xfrm>
            <a:off x="922512" y="3746903"/>
            <a:ext cx="3001256" cy="1902059"/>
          </a:xfrm>
          <a:prstGeom prst="rect">
            <a:avLst/>
          </a:prstGeom>
          <a:noFill/>
          <a:ln w="9525" algn="ctr">
            <a:noFill/>
            <a:miter lim="800000"/>
            <a:headEnd/>
            <a:tailEnd/>
          </a:ln>
          <a:effectLst/>
        </p:spPr>
        <p:txBody>
          <a:bodyPr wrap="square">
            <a:spAutoFit/>
          </a:bodyPr>
          <a:lstStyle/>
          <a:p>
            <a:pPr algn="just">
              <a:lnSpc>
                <a:spcPct val="70000"/>
              </a:lnSpc>
              <a:spcBef>
                <a:spcPct val="50000"/>
              </a:spcBef>
            </a:pPr>
            <a:r>
              <a:rPr lang="es-ES" sz="2800" b="1" dirty="0" smtClean="0">
                <a:cs typeface="Arial" charset="0"/>
              </a:rPr>
              <a:t>Es </a:t>
            </a:r>
            <a:r>
              <a:rPr lang="es-ES" sz="2800" b="1" dirty="0">
                <a:cs typeface="Arial" charset="0"/>
              </a:rPr>
              <a:t>la energía necesaria para mantener los procesos vitales en condiciones de </a:t>
            </a:r>
            <a:r>
              <a:rPr lang="es-ES" sz="2800" b="1" dirty="0" smtClean="0">
                <a:cs typeface="Arial" charset="0"/>
              </a:rPr>
              <a:t>reposo.</a:t>
            </a:r>
            <a:endParaRPr lang="es-ES" sz="2800" b="1" dirty="0">
              <a:cs typeface="Arial" charset="0"/>
            </a:endParaRPr>
          </a:p>
        </p:txBody>
      </p:sp>
      <p:sp>
        <p:nvSpPr>
          <p:cNvPr id="15406" name="AutoShape 13"/>
          <p:cNvSpPr>
            <a:spLocks noChangeArrowheads="1"/>
          </p:cNvSpPr>
          <p:nvPr/>
        </p:nvSpPr>
        <p:spPr bwMode="gray">
          <a:xfrm>
            <a:off x="3525273" y="1308684"/>
            <a:ext cx="2396102" cy="866775"/>
          </a:xfrm>
          <a:prstGeom prst="roundRect">
            <a:avLst>
              <a:gd name="adj" fmla="val 16667"/>
            </a:avLst>
          </a:prstGeom>
          <a:noFill/>
          <a:ln w="19050" cap="rnd">
            <a:noFill/>
            <a:prstDash val="sysDot"/>
            <a:round/>
            <a:headEnd/>
            <a:tailEnd/>
          </a:ln>
          <a:effectLst>
            <a:outerShdw dist="17961" dir="2700000" algn="ctr" rotWithShape="0">
              <a:srgbClr val="F8F8F8"/>
            </a:outerShdw>
          </a:effectLst>
        </p:spPr>
        <p:txBody>
          <a:bodyPr wrap="none" anchor="ctr"/>
          <a:lstStyle/>
          <a:p>
            <a:pPr algn="ctr"/>
            <a:r>
              <a:rPr lang="en-US" sz="4800" b="1" dirty="0" smtClean="0">
                <a:cs typeface="Arial" charset="0"/>
              </a:rPr>
              <a:t>TMB</a:t>
            </a:r>
            <a:endParaRPr lang="en-US" sz="4800" b="1" dirty="0">
              <a:cs typeface="Arial" charset="0"/>
            </a:endParaRPr>
          </a:p>
        </p:txBody>
      </p:sp>
      <p:grpSp>
        <p:nvGrpSpPr>
          <p:cNvPr id="29" name="Group 23"/>
          <p:cNvGrpSpPr>
            <a:grpSpLocks/>
          </p:cNvGrpSpPr>
          <p:nvPr/>
        </p:nvGrpSpPr>
        <p:grpSpPr bwMode="auto">
          <a:xfrm>
            <a:off x="763006" y="3783569"/>
            <a:ext cx="168275" cy="168275"/>
            <a:chOff x="2928" y="2208"/>
            <a:chExt cx="262" cy="262"/>
          </a:xfrm>
          <a:solidFill>
            <a:srgbClr val="CC0066"/>
          </a:solidFill>
        </p:grpSpPr>
        <p:sp>
          <p:nvSpPr>
            <p:cNvPr id="30" name="Oval 24"/>
            <p:cNvSpPr>
              <a:spLocks noChangeArrowheads="1"/>
            </p:cNvSpPr>
            <p:nvPr/>
          </p:nvSpPr>
          <p:spPr bwMode="gray">
            <a:xfrm>
              <a:off x="2928" y="2208"/>
              <a:ext cx="262" cy="262"/>
            </a:xfrm>
            <a:prstGeom prst="ellipse">
              <a:avLst/>
            </a:prstGeom>
            <a:grpFill/>
            <a:ln w="12700">
              <a:solidFill>
                <a:srgbClr val="F8F8F8"/>
              </a:solidFill>
              <a:round/>
              <a:headEnd/>
              <a:tailEnd/>
            </a:ln>
            <a:effectLst>
              <a:outerShdw dist="35921" dir="2700000" algn="ctr" rotWithShape="0">
                <a:srgbClr val="1C1C1C">
                  <a:alpha val="50000"/>
                </a:srgbClr>
              </a:outerShdw>
            </a:effectLst>
          </p:spPr>
          <p:txBody>
            <a:bodyPr wrap="none" anchor="ctr"/>
            <a:lstStyle/>
            <a:p>
              <a:endParaRPr lang="es-ES"/>
            </a:p>
          </p:txBody>
        </p:sp>
        <p:sp>
          <p:nvSpPr>
            <p:cNvPr id="31" name="Oval 25"/>
            <p:cNvSpPr>
              <a:spLocks noChangeArrowheads="1"/>
            </p:cNvSpPr>
            <p:nvPr/>
          </p:nvSpPr>
          <p:spPr bwMode="gray">
            <a:xfrm>
              <a:off x="2949" y="2230"/>
              <a:ext cx="218" cy="218"/>
            </a:xfrm>
            <a:prstGeom prst="ellipse">
              <a:avLst/>
            </a:prstGeom>
            <a:grpFill/>
            <a:ln w="12700">
              <a:noFill/>
              <a:round/>
              <a:headEnd/>
              <a:tailEnd/>
            </a:ln>
            <a:effectLst/>
          </p:spPr>
          <p:txBody>
            <a:bodyPr wrap="none" anchor="ctr"/>
            <a:lstStyle/>
            <a:p>
              <a:endParaRPr lang="es-ES"/>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5363"/>
                                        </p:tgtEl>
                                        <p:attrNameLst>
                                          <p:attrName>style.visibility</p:attrName>
                                        </p:attrNameLst>
                                      </p:cBhvr>
                                      <p:to>
                                        <p:strVal val="visible"/>
                                      </p:to>
                                    </p:set>
                                    <p:animEffect transition="in" filter="wipe(up)">
                                      <p:cBhvr>
                                        <p:cTn id="7" dur="500"/>
                                        <p:tgtEl>
                                          <p:spTgt spid="15363"/>
                                        </p:tgtEl>
                                      </p:cBhvr>
                                    </p:animEffect>
                                  </p:childTnLst>
                                </p:cTn>
                              </p:par>
                              <p:par>
                                <p:cTn id="8" presetID="22" presetClass="entr" presetSubtype="1" fill="hold" nodeType="withEffect">
                                  <p:stCondLst>
                                    <p:cond delay="0"/>
                                  </p:stCondLst>
                                  <p:childTnLst>
                                    <p:set>
                                      <p:cBhvr>
                                        <p:cTn id="9" dur="1" fill="hold">
                                          <p:stCondLst>
                                            <p:cond delay="0"/>
                                          </p:stCondLst>
                                        </p:cTn>
                                        <p:tgtEl>
                                          <p:spTgt spid="15368"/>
                                        </p:tgtEl>
                                        <p:attrNameLst>
                                          <p:attrName>style.visibility</p:attrName>
                                        </p:attrNameLst>
                                      </p:cBhvr>
                                      <p:to>
                                        <p:strVal val="visible"/>
                                      </p:to>
                                    </p:set>
                                    <p:animEffect transition="in" filter="wipe(up)">
                                      <p:cBhvr>
                                        <p:cTn id="10" dur="500"/>
                                        <p:tgtEl>
                                          <p:spTgt spid="15368"/>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5376"/>
                                        </p:tgtEl>
                                        <p:attrNameLst>
                                          <p:attrName>style.visibility</p:attrName>
                                        </p:attrNameLst>
                                      </p:cBhvr>
                                      <p:to>
                                        <p:strVal val="visible"/>
                                      </p:to>
                                    </p:set>
                                    <p:animEffect transition="in" filter="wipe(up)">
                                      <p:cBhvr>
                                        <p:cTn id="13" dur="500"/>
                                        <p:tgtEl>
                                          <p:spTgt spid="1537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15362"/>
                                        </p:tgtEl>
                                        <p:attrNameLst>
                                          <p:attrName>style.visibility</p:attrName>
                                        </p:attrNameLst>
                                      </p:cBhvr>
                                      <p:to>
                                        <p:strVal val="visible"/>
                                      </p:to>
                                    </p:set>
                                    <p:animEffect transition="in" filter="wipe(up)">
                                      <p:cBhvr>
                                        <p:cTn id="16" dur="500"/>
                                        <p:tgtEl>
                                          <p:spTgt spid="15362"/>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5378"/>
                                        </p:tgtEl>
                                        <p:attrNameLst>
                                          <p:attrName>style.visibility</p:attrName>
                                        </p:attrNameLst>
                                      </p:cBhvr>
                                      <p:to>
                                        <p:strVal val="visible"/>
                                      </p:to>
                                    </p:set>
                                    <p:animEffect transition="in" filter="wipe(up)">
                                      <p:cBhvr>
                                        <p:cTn id="19" dur="500"/>
                                        <p:tgtEl>
                                          <p:spTgt spid="15378"/>
                                        </p:tgtEl>
                                      </p:cBhvr>
                                    </p:animEffect>
                                  </p:childTnLst>
                                </p:cTn>
                              </p:par>
                              <p:par>
                                <p:cTn id="20" presetID="22" presetClass="entr" presetSubtype="1" fill="hold" nodeType="withEffect">
                                  <p:stCondLst>
                                    <p:cond delay="0"/>
                                  </p:stCondLst>
                                  <p:childTnLst>
                                    <p:set>
                                      <p:cBhvr>
                                        <p:cTn id="21" dur="1" fill="hold">
                                          <p:stCondLst>
                                            <p:cond delay="0"/>
                                          </p:stCondLst>
                                        </p:cTn>
                                        <p:tgtEl>
                                          <p:spTgt spid="15372"/>
                                        </p:tgtEl>
                                        <p:attrNameLst>
                                          <p:attrName>style.visibility</p:attrName>
                                        </p:attrNameLst>
                                      </p:cBhvr>
                                      <p:to>
                                        <p:strVal val="visible"/>
                                      </p:to>
                                    </p:set>
                                    <p:animEffect transition="in" filter="wipe(up)">
                                      <p:cBhvr>
                                        <p:cTn id="22" dur="500"/>
                                        <p:tgtEl>
                                          <p:spTgt spid="15372"/>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5377"/>
                                        </p:tgtEl>
                                        <p:attrNameLst>
                                          <p:attrName>style.visibility</p:attrName>
                                        </p:attrNameLst>
                                      </p:cBhvr>
                                      <p:to>
                                        <p:strVal val="visible"/>
                                      </p:to>
                                    </p:set>
                                    <p:animEffect transition="in" filter="wipe(up)">
                                      <p:cBhvr>
                                        <p:cTn id="25" dur="500"/>
                                        <p:tgtEl>
                                          <p:spTgt spid="15377"/>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5389"/>
                                        </p:tgtEl>
                                        <p:attrNameLst>
                                          <p:attrName>style.visibility</p:attrName>
                                        </p:attrNameLst>
                                      </p:cBhvr>
                                      <p:to>
                                        <p:strVal val="visible"/>
                                      </p:to>
                                    </p:set>
                                    <p:animEffect transition="in" filter="wipe(up)">
                                      <p:cBhvr>
                                        <p:cTn id="28" dur="500"/>
                                        <p:tgtEl>
                                          <p:spTgt spid="15389"/>
                                        </p:tgtEl>
                                      </p:cBhvr>
                                    </p:animEffect>
                                  </p:childTnLst>
                                </p:cTn>
                              </p:par>
                              <p:par>
                                <p:cTn id="29" presetID="22" presetClass="entr" presetSubtype="1"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up)">
                                      <p:cBhvr>
                                        <p:cTn id="31" dur="500"/>
                                        <p:tgtEl>
                                          <p:spTgt spid="29"/>
                                        </p:tgtEl>
                                      </p:cBhvr>
                                    </p:animEffect>
                                  </p:childTnLst>
                                </p:cTn>
                              </p:par>
                              <p:par>
                                <p:cTn id="32" presetID="22" presetClass="entr" presetSubtype="1" fill="hold" nodeType="withEffect">
                                  <p:stCondLst>
                                    <p:cond delay="0"/>
                                  </p:stCondLst>
                                  <p:childTnLst>
                                    <p:set>
                                      <p:cBhvr>
                                        <p:cTn id="33" dur="1" fill="hold">
                                          <p:stCondLst>
                                            <p:cond delay="0"/>
                                          </p:stCondLst>
                                        </p:cTn>
                                        <p:tgtEl>
                                          <p:spTgt spid="15383"/>
                                        </p:tgtEl>
                                        <p:attrNameLst>
                                          <p:attrName>style.visibility</p:attrName>
                                        </p:attrNameLst>
                                      </p:cBhvr>
                                      <p:to>
                                        <p:strVal val="visible"/>
                                      </p:to>
                                    </p:set>
                                    <p:animEffect transition="in" filter="wipe(up)">
                                      <p:cBhvr>
                                        <p:cTn id="34" dur="500"/>
                                        <p:tgtEl>
                                          <p:spTgt spid="15383"/>
                                        </p:tgtEl>
                                      </p:cBhvr>
                                    </p:animEffect>
                                  </p:childTnLst>
                                </p:cTn>
                              </p:par>
                              <p:par>
                                <p:cTn id="35" presetID="22" presetClass="entr" presetSubtype="1" fill="hold" nodeType="withEffect">
                                  <p:stCondLst>
                                    <p:cond delay="0"/>
                                  </p:stCondLst>
                                  <p:childTnLst>
                                    <p:set>
                                      <p:cBhvr>
                                        <p:cTn id="36" dur="1" fill="hold">
                                          <p:stCondLst>
                                            <p:cond delay="0"/>
                                          </p:stCondLst>
                                        </p:cTn>
                                        <p:tgtEl>
                                          <p:spTgt spid="15386"/>
                                        </p:tgtEl>
                                        <p:attrNameLst>
                                          <p:attrName>style.visibility</p:attrName>
                                        </p:attrNameLst>
                                      </p:cBhvr>
                                      <p:to>
                                        <p:strVal val="visible"/>
                                      </p:to>
                                    </p:set>
                                    <p:animEffect transition="in" filter="wipe(up)">
                                      <p:cBhvr>
                                        <p:cTn id="37" dur="500"/>
                                        <p:tgtEl>
                                          <p:spTgt spid="15386"/>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15381"/>
                                        </p:tgtEl>
                                        <p:attrNameLst>
                                          <p:attrName>style.visibility</p:attrName>
                                        </p:attrNameLst>
                                      </p:cBhvr>
                                      <p:to>
                                        <p:strVal val="visible"/>
                                      </p:to>
                                    </p:set>
                                    <p:animEffect transition="in" filter="wipe(up)">
                                      <p:cBhvr>
                                        <p:cTn id="40" dur="500"/>
                                        <p:tgtEl>
                                          <p:spTgt spid="15381"/>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15382"/>
                                        </p:tgtEl>
                                        <p:attrNameLst>
                                          <p:attrName>style.visibility</p:attrName>
                                        </p:attrNameLst>
                                      </p:cBhvr>
                                      <p:to>
                                        <p:strVal val="visible"/>
                                      </p:to>
                                    </p:set>
                                    <p:animEffect transition="in" filter="wipe(up)">
                                      <p:cBhvr>
                                        <p:cTn id="43" dur="500"/>
                                        <p:tgtEl>
                                          <p:spTgt spid="15382"/>
                                        </p:tgtEl>
                                      </p:cBhvr>
                                    </p:animEffect>
                                  </p:childTnLst>
                                </p:cTn>
                              </p:par>
                              <p:par>
                                <p:cTn id="44" presetID="22" presetClass="entr" presetSubtype="1" fill="hold" nodeType="withEffect">
                                  <p:stCondLst>
                                    <p:cond delay="0"/>
                                  </p:stCondLst>
                                  <p:childTnLst>
                                    <p:set>
                                      <p:cBhvr>
                                        <p:cTn id="45" dur="1" fill="hold">
                                          <p:stCondLst>
                                            <p:cond delay="0"/>
                                          </p:stCondLst>
                                        </p:cTn>
                                        <p:tgtEl>
                                          <p:spTgt spid="15365"/>
                                        </p:tgtEl>
                                        <p:attrNameLst>
                                          <p:attrName>style.visibility</p:attrName>
                                        </p:attrNameLst>
                                      </p:cBhvr>
                                      <p:to>
                                        <p:strVal val="visible"/>
                                      </p:to>
                                    </p:set>
                                    <p:animEffect transition="in" filter="wipe(up)">
                                      <p:cBhvr>
                                        <p:cTn id="46" dur="500"/>
                                        <p:tgtEl>
                                          <p:spTgt spid="15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P spid="15363" grpId="0" animBg="1"/>
      <p:bldP spid="15376" grpId="0" animBg="1"/>
      <p:bldP spid="15377" grpId="0"/>
      <p:bldP spid="15378" grpId="0"/>
      <p:bldP spid="15381" grpId="0"/>
      <p:bldP spid="15382" grpId="0"/>
      <p:bldP spid="153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s-ES" sz="3600" dirty="0"/>
              <a:t>Las proteínas en la dieta humana</a:t>
            </a:r>
            <a:endParaRPr lang="en-US" sz="3600" dirty="0"/>
          </a:p>
        </p:txBody>
      </p:sp>
      <p:grpSp>
        <p:nvGrpSpPr>
          <p:cNvPr id="29700" name="Group 4"/>
          <p:cNvGrpSpPr>
            <a:grpSpLocks/>
          </p:cNvGrpSpPr>
          <p:nvPr/>
        </p:nvGrpSpPr>
        <p:grpSpPr bwMode="auto">
          <a:xfrm>
            <a:off x="1161657" y="4355149"/>
            <a:ext cx="4009472" cy="2281482"/>
            <a:chOff x="624" y="672"/>
            <a:chExt cx="1773" cy="240"/>
          </a:xfrm>
          <a:solidFill>
            <a:schemeClr val="accent6">
              <a:lumMod val="75000"/>
            </a:schemeClr>
          </a:solidFill>
        </p:grpSpPr>
        <p:sp>
          <p:nvSpPr>
            <p:cNvPr id="29701" name="AutoShape 5"/>
            <p:cNvSpPr>
              <a:spLocks noChangeArrowheads="1"/>
            </p:cNvSpPr>
            <p:nvPr/>
          </p:nvSpPr>
          <p:spPr bwMode="gray">
            <a:xfrm>
              <a:off x="624" y="672"/>
              <a:ext cx="1773" cy="240"/>
            </a:xfrm>
            <a:prstGeom prst="roundRect">
              <a:avLst>
                <a:gd name="adj" fmla="val 27917"/>
              </a:avLst>
            </a:prstGeom>
            <a:grpFill/>
            <a:ln w="9525">
              <a:noFill/>
              <a:round/>
              <a:headEnd/>
              <a:tailEnd/>
            </a:ln>
            <a:effectLst>
              <a:outerShdw dist="25400" dir="5400000" algn="ctr" rotWithShape="0">
                <a:srgbClr val="1C1C1C">
                  <a:alpha val="50000"/>
                </a:srgbClr>
              </a:outerShdw>
            </a:effectLst>
          </p:spPr>
          <p:txBody>
            <a:bodyPr wrap="none" anchor="ctr"/>
            <a:lstStyle/>
            <a:p>
              <a:endParaRPr lang="es-ES"/>
            </a:p>
          </p:txBody>
        </p:sp>
        <p:sp>
          <p:nvSpPr>
            <p:cNvPr id="29702" name="AutoShape 6"/>
            <p:cNvSpPr>
              <a:spLocks noChangeArrowheads="1"/>
            </p:cNvSpPr>
            <p:nvPr/>
          </p:nvSpPr>
          <p:spPr bwMode="gray">
            <a:xfrm>
              <a:off x="636" y="674"/>
              <a:ext cx="1748" cy="108"/>
            </a:xfrm>
            <a:prstGeom prst="roundRect">
              <a:avLst>
                <a:gd name="adj" fmla="val 50000"/>
              </a:avLst>
            </a:prstGeom>
            <a:grpFill/>
            <a:ln w="9525">
              <a:noFill/>
              <a:round/>
              <a:headEnd/>
              <a:tailEnd/>
            </a:ln>
            <a:effectLst/>
          </p:spPr>
          <p:txBody>
            <a:bodyPr wrap="none" anchor="ctr"/>
            <a:lstStyle/>
            <a:p>
              <a:endParaRPr lang="es-ES"/>
            </a:p>
          </p:txBody>
        </p:sp>
      </p:grpSp>
      <p:grpSp>
        <p:nvGrpSpPr>
          <p:cNvPr id="29704" name="Group 8"/>
          <p:cNvGrpSpPr>
            <a:grpSpLocks/>
          </p:cNvGrpSpPr>
          <p:nvPr/>
        </p:nvGrpSpPr>
        <p:grpSpPr bwMode="auto">
          <a:xfrm>
            <a:off x="5278587" y="4390342"/>
            <a:ext cx="3600400" cy="2281481"/>
            <a:chOff x="624" y="672"/>
            <a:chExt cx="1773" cy="240"/>
          </a:xfrm>
          <a:solidFill>
            <a:srgbClr val="CC0066"/>
          </a:solidFill>
        </p:grpSpPr>
        <p:sp>
          <p:nvSpPr>
            <p:cNvPr id="29705" name="AutoShape 9"/>
            <p:cNvSpPr>
              <a:spLocks noChangeArrowheads="1"/>
            </p:cNvSpPr>
            <p:nvPr/>
          </p:nvSpPr>
          <p:spPr bwMode="gray">
            <a:xfrm>
              <a:off x="624" y="672"/>
              <a:ext cx="1773" cy="240"/>
            </a:xfrm>
            <a:prstGeom prst="roundRect">
              <a:avLst>
                <a:gd name="adj" fmla="val 27917"/>
              </a:avLst>
            </a:prstGeom>
            <a:grpFill/>
            <a:ln w="9525">
              <a:noFill/>
              <a:round/>
              <a:headEnd/>
              <a:tailEnd/>
            </a:ln>
            <a:effectLst>
              <a:outerShdw dist="25400" dir="5400000" algn="ctr" rotWithShape="0">
                <a:srgbClr val="1C1C1C">
                  <a:alpha val="50000"/>
                </a:srgbClr>
              </a:outerShdw>
            </a:effectLst>
          </p:spPr>
          <p:txBody>
            <a:bodyPr wrap="none" anchor="ctr"/>
            <a:lstStyle/>
            <a:p>
              <a:endParaRPr lang="es-ES"/>
            </a:p>
          </p:txBody>
        </p:sp>
        <p:sp>
          <p:nvSpPr>
            <p:cNvPr id="29706" name="AutoShape 10"/>
            <p:cNvSpPr>
              <a:spLocks noChangeArrowheads="1"/>
            </p:cNvSpPr>
            <p:nvPr/>
          </p:nvSpPr>
          <p:spPr bwMode="gray">
            <a:xfrm>
              <a:off x="636" y="674"/>
              <a:ext cx="1748" cy="108"/>
            </a:xfrm>
            <a:prstGeom prst="roundRect">
              <a:avLst>
                <a:gd name="adj" fmla="val 50000"/>
              </a:avLst>
            </a:prstGeom>
            <a:grpFill/>
            <a:ln w="9525">
              <a:noFill/>
              <a:round/>
              <a:headEnd/>
              <a:tailEnd/>
            </a:ln>
            <a:effectLst/>
          </p:spPr>
          <p:txBody>
            <a:bodyPr wrap="none" anchor="ctr"/>
            <a:lstStyle/>
            <a:p>
              <a:endParaRPr lang="es-ES"/>
            </a:p>
          </p:txBody>
        </p:sp>
      </p:grpSp>
      <p:grpSp>
        <p:nvGrpSpPr>
          <p:cNvPr id="29707" name="Group 11"/>
          <p:cNvGrpSpPr>
            <a:grpSpLocks/>
          </p:cNvGrpSpPr>
          <p:nvPr/>
        </p:nvGrpSpPr>
        <p:grpSpPr bwMode="auto">
          <a:xfrm>
            <a:off x="1161657" y="3837892"/>
            <a:ext cx="7824788" cy="552450"/>
            <a:chOff x="399" y="2676"/>
            <a:chExt cx="4929" cy="348"/>
          </a:xfrm>
        </p:grpSpPr>
        <p:sp>
          <p:nvSpPr>
            <p:cNvPr id="29708" name="AutoShape 12"/>
            <p:cNvSpPr>
              <a:spLocks noChangeArrowheads="1"/>
            </p:cNvSpPr>
            <p:nvPr/>
          </p:nvSpPr>
          <p:spPr bwMode="gray">
            <a:xfrm>
              <a:off x="399" y="2761"/>
              <a:ext cx="218" cy="175"/>
            </a:xfrm>
            <a:prstGeom prst="roundRect">
              <a:avLst>
                <a:gd name="adj" fmla="val 29069"/>
              </a:avLst>
            </a:prstGeom>
            <a:solidFill>
              <a:srgbClr val="969696"/>
            </a:solidFill>
            <a:ln w="9525">
              <a:noFill/>
              <a:round/>
              <a:headEnd/>
              <a:tailEnd/>
            </a:ln>
            <a:effectLst>
              <a:outerShdw dist="35921" dir="2700000" algn="ctr" rotWithShape="0">
                <a:srgbClr val="B2B2B2"/>
              </a:outerShdw>
            </a:effectLst>
          </p:spPr>
          <p:txBody>
            <a:bodyPr wrap="none" anchor="ctr"/>
            <a:lstStyle/>
            <a:p>
              <a:endParaRPr lang="es-ES"/>
            </a:p>
          </p:txBody>
        </p:sp>
        <p:sp>
          <p:nvSpPr>
            <p:cNvPr id="29709" name="AutoShape 13"/>
            <p:cNvSpPr>
              <a:spLocks noChangeArrowheads="1"/>
            </p:cNvSpPr>
            <p:nvPr/>
          </p:nvSpPr>
          <p:spPr bwMode="gray">
            <a:xfrm>
              <a:off x="480" y="2676"/>
              <a:ext cx="4848" cy="348"/>
            </a:xfrm>
            <a:prstGeom prst="rightArrow">
              <a:avLst>
                <a:gd name="adj1" fmla="val 50000"/>
                <a:gd name="adj2" fmla="val 63206"/>
              </a:avLst>
            </a:prstGeom>
            <a:solidFill>
              <a:srgbClr val="969696"/>
            </a:solidFill>
            <a:ln w="9525">
              <a:noFill/>
              <a:miter lim="800000"/>
              <a:headEnd/>
              <a:tailEnd/>
            </a:ln>
            <a:effectLst>
              <a:outerShdw dist="35921" dir="2700000" algn="ctr" rotWithShape="0">
                <a:srgbClr val="B2B2B2"/>
              </a:outerShdw>
            </a:effectLst>
          </p:spPr>
          <p:txBody>
            <a:bodyPr wrap="none" anchor="ctr"/>
            <a:lstStyle/>
            <a:p>
              <a:endParaRPr lang="es-ES"/>
            </a:p>
          </p:txBody>
        </p:sp>
      </p:grpSp>
      <p:sp>
        <p:nvSpPr>
          <p:cNvPr id="29713" name="Line 17"/>
          <p:cNvSpPr>
            <a:spLocks noChangeShapeType="1"/>
          </p:cNvSpPr>
          <p:nvPr/>
        </p:nvSpPr>
        <p:spPr bwMode="black">
          <a:xfrm flipV="1">
            <a:off x="1423988" y="2819400"/>
            <a:ext cx="0" cy="1905000"/>
          </a:xfrm>
          <a:prstGeom prst="line">
            <a:avLst/>
          </a:prstGeom>
          <a:noFill/>
          <a:ln w="9525" cap="rnd">
            <a:solidFill>
              <a:schemeClr val="tx1"/>
            </a:solidFill>
            <a:prstDash val="sysDot"/>
            <a:round/>
            <a:headEnd/>
            <a:tailEnd/>
          </a:ln>
          <a:effectLst/>
        </p:spPr>
        <p:txBody>
          <a:bodyPr/>
          <a:lstStyle/>
          <a:p>
            <a:endParaRPr lang="es-ES"/>
          </a:p>
        </p:txBody>
      </p:sp>
      <p:sp>
        <p:nvSpPr>
          <p:cNvPr id="29714" name="Line 18"/>
          <p:cNvSpPr>
            <a:spLocks noChangeShapeType="1"/>
          </p:cNvSpPr>
          <p:nvPr/>
        </p:nvSpPr>
        <p:spPr bwMode="black">
          <a:xfrm flipV="1">
            <a:off x="3779838" y="2482850"/>
            <a:ext cx="0" cy="2241550"/>
          </a:xfrm>
          <a:prstGeom prst="line">
            <a:avLst/>
          </a:prstGeom>
          <a:noFill/>
          <a:ln w="9525" cap="rnd">
            <a:solidFill>
              <a:schemeClr val="tx1"/>
            </a:solidFill>
            <a:prstDash val="sysDot"/>
            <a:round/>
            <a:headEnd/>
            <a:tailEnd/>
          </a:ln>
          <a:effectLst/>
        </p:spPr>
        <p:txBody>
          <a:bodyPr/>
          <a:lstStyle/>
          <a:p>
            <a:endParaRPr lang="es-ES"/>
          </a:p>
        </p:txBody>
      </p:sp>
      <p:sp>
        <p:nvSpPr>
          <p:cNvPr id="29715" name="Line 19"/>
          <p:cNvSpPr>
            <a:spLocks noChangeShapeType="1"/>
          </p:cNvSpPr>
          <p:nvPr/>
        </p:nvSpPr>
        <p:spPr bwMode="black">
          <a:xfrm flipV="1">
            <a:off x="6119813" y="2025650"/>
            <a:ext cx="0" cy="2698750"/>
          </a:xfrm>
          <a:prstGeom prst="line">
            <a:avLst/>
          </a:prstGeom>
          <a:noFill/>
          <a:ln w="9525" cap="rnd">
            <a:solidFill>
              <a:schemeClr val="tx1"/>
            </a:solidFill>
            <a:prstDash val="sysDot"/>
            <a:round/>
            <a:headEnd/>
            <a:tailEnd/>
          </a:ln>
          <a:effectLst/>
        </p:spPr>
        <p:txBody>
          <a:bodyPr/>
          <a:lstStyle/>
          <a:p>
            <a:endParaRPr lang="es-ES"/>
          </a:p>
        </p:txBody>
      </p:sp>
      <p:sp>
        <p:nvSpPr>
          <p:cNvPr id="29716" name="Line 20"/>
          <p:cNvSpPr>
            <a:spLocks noChangeShapeType="1"/>
          </p:cNvSpPr>
          <p:nvPr/>
        </p:nvSpPr>
        <p:spPr bwMode="black">
          <a:xfrm flipV="1">
            <a:off x="8483600" y="1644650"/>
            <a:ext cx="0" cy="3079750"/>
          </a:xfrm>
          <a:prstGeom prst="line">
            <a:avLst/>
          </a:prstGeom>
          <a:noFill/>
          <a:ln w="9525" cap="rnd">
            <a:solidFill>
              <a:schemeClr val="tx1"/>
            </a:solidFill>
            <a:prstDash val="sysDot"/>
            <a:round/>
            <a:headEnd/>
            <a:tailEnd/>
          </a:ln>
          <a:effectLst/>
        </p:spPr>
        <p:txBody>
          <a:bodyPr/>
          <a:lstStyle/>
          <a:p>
            <a:endParaRPr lang="es-ES"/>
          </a:p>
        </p:txBody>
      </p:sp>
      <p:sp>
        <p:nvSpPr>
          <p:cNvPr id="29717" name="AutoShape 21"/>
          <p:cNvSpPr>
            <a:spLocks noChangeArrowheads="1"/>
          </p:cNvSpPr>
          <p:nvPr/>
        </p:nvSpPr>
        <p:spPr bwMode="gray">
          <a:xfrm>
            <a:off x="1422624" y="2238316"/>
            <a:ext cx="2347912" cy="1695450"/>
          </a:xfrm>
          <a:prstGeom prst="bevel">
            <a:avLst>
              <a:gd name="adj" fmla="val 5903"/>
            </a:avLst>
          </a:prstGeom>
          <a:solidFill>
            <a:srgbClr val="CCCCFF"/>
          </a:solidFill>
          <a:ln w="9525">
            <a:noFill/>
            <a:miter lim="800000"/>
            <a:headEnd/>
            <a:tailEnd/>
          </a:ln>
          <a:effectLst/>
        </p:spPr>
        <p:txBody>
          <a:bodyPr wrap="none" anchor="ctr"/>
          <a:lstStyle/>
          <a:p>
            <a:endParaRPr lang="es-ES"/>
          </a:p>
        </p:txBody>
      </p:sp>
      <p:sp>
        <p:nvSpPr>
          <p:cNvPr id="29718" name="AutoShape 22"/>
          <p:cNvSpPr>
            <a:spLocks noChangeArrowheads="1"/>
          </p:cNvSpPr>
          <p:nvPr/>
        </p:nvSpPr>
        <p:spPr bwMode="gray">
          <a:xfrm>
            <a:off x="3779912" y="1455991"/>
            <a:ext cx="2347913" cy="2477631"/>
          </a:xfrm>
          <a:prstGeom prst="bevel">
            <a:avLst>
              <a:gd name="adj" fmla="val 3046"/>
            </a:avLst>
          </a:prstGeom>
          <a:gradFill rotWithShape="1">
            <a:gsLst>
              <a:gs pos="0">
                <a:schemeClr val="accent2"/>
              </a:gs>
              <a:gs pos="100000">
                <a:schemeClr val="accent2">
                  <a:gamma/>
                  <a:tint val="54118"/>
                  <a:invGamma/>
                </a:schemeClr>
              </a:gs>
            </a:gsLst>
            <a:lin ang="18900000" scaled="1"/>
          </a:gradFill>
          <a:ln w="9525">
            <a:noFill/>
            <a:miter lim="800000"/>
            <a:headEnd/>
            <a:tailEnd/>
          </a:ln>
          <a:effectLst/>
        </p:spPr>
        <p:txBody>
          <a:bodyPr wrap="none" anchor="ctr"/>
          <a:lstStyle/>
          <a:p>
            <a:endParaRPr lang="es-ES"/>
          </a:p>
        </p:txBody>
      </p:sp>
      <p:sp>
        <p:nvSpPr>
          <p:cNvPr id="29719" name="AutoShape 23"/>
          <p:cNvSpPr>
            <a:spLocks noChangeArrowheads="1"/>
          </p:cNvSpPr>
          <p:nvPr/>
        </p:nvSpPr>
        <p:spPr bwMode="gray">
          <a:xfrm>
            <a:off x="6142841" y="2276872"/>
            <a:ext cx="2347912" cy="1600200"/>
          </a:xfrm>
          <a:prstGeom prst="bevel">
            <a:avLst>
              <a:gd name="adj" fmla="val 2481"/>
            </a:avLst>
          </a:prstGeom>
          <a:solidFill>
            <a:srgbClr val="CCFFFF"/>
          </a:solidFill>
          <a:ln w="9525">
            <a:noFill/>
            <a:miter lim="800000"/>
            <a:headEnd/>
            <a:tailEnd/>
          </a:ln>
          <a:effectLst/>
        </p:spPr>
        <p:txBody>
          <a:bodyPr wrap="none" anchor="ctr"/>
          <a:lstStyle/>
          <a:p>
            <a:endParaRPr lang="es-ES"/>
          </a:p>
        </p:txBody>
      </p:sp>
      <p:sp>
        <p:nvSpPr>
          <p:cNvPr id="29720" name="Rectangle 24"/>
          <p:cNvSpPr>
            <a:spLocks noChangeArrowheads="1"/>
          </p:cNvSpPr>
          <p:nvPr/>
        </p:nvSpPr>
        <p:spPr bwMode="black">
          <a:xfrm>
            <a:off x="1411957" y="2483188"/>
            <a:ext cx="2286000" cy="1323439"/>
          </a:xfrm>
          <a:prstGeom prst="rect">
            <a:avLst/>
          </a:prstGeom>
          <a:noFill/>
          <a:ln w="9525">
            <a:noFill/>
            <a:miter lim="800000"/>
            <a:headEnd/>
            <a:tailEnd/>
          </a:ln>
          <a:effectLst/>
        </p:spPr>
        <p:txBody>
          <a:bodyPr>
            <a:spAutoFit/>
          </a:bodyPr>
          <a:lstStyle/>
          <a:p>
            <a:pPr algn="ctr"/>
            <a:r>
              <a:rPr lang="es-ES" sz="2000" b="1" dirty="0">
                <a:cs typeface="Arial" charset="0"/>
              </a:rPr>
              <a:t>Necesarias para el crecimiento y el desarrollo corporal </a:t>
            </a:r>
          </a:p>
        </p:txBody>
      </p:sp>
      <p:sp>
        <p:nvSpPr>
          <p:cNvPr id="29721" name="Rectangle 25"/>
          <p:cNvSpPr>
            <a:spLocks noChangeArrowheads="1"/>
          </p:cNvSpPr>
          <p:nvPr/>
        </p:nvSpPr>
        <p:spPr bwMode="black">
          <a:xfrm>
            <a:off x="3821633" y="1591603"/>
            <a:ext cx="2286000" cy="2246769"/>
          </a:xfrm>
          <a:prstGeom prst="rect">
            <a:avLst/>
          </a:prstGeom>
          <a:solidFill>
            <a:schemeClr val="accent2">
              <a:lumMod val="40000"/>
              <a:lumOff val="60000"/>
            </a:schemeClr>
          </a:solidFill>
          <a:ln w="9525">
            <a:noFill/>
            <a:miter lim="800000"/>
            <a:headEnd/>
            <a:tailEnd/>
          </a:ln>
          <a:effectLst/>
        </p:spPr>
        <p:txBody>
          <a:bodyPr>
            <a:spAutoFit/>
          </a:bodyPr>
          <a:lstStyle/>
          <a:p>
            <a:pPr algn="ctr"/>
            <a:r>
              <a:rPr lang="es-ES" sz="2000" b="1" dirty="0">
                <a:cs typeface="Arial" charset="0"/>
              </a:rPr>
              <a:t>Mantenimiento y la reparación del cuerpo y  reemplazo de tejidos desgastados o dañados </a:t>
            </a:r>
          </a:p>
        </p:txBody>
      </p:sp>
      <p:sp>
        <p:nvSpPr>
          <p:cNvPr id="29722" name="Rectangle 26"/>
          <p:cNvSpPr>
            <a:spLocks noChangeArrowheads="1"/>
          </p:cNvSpPr>
          <p:nvPr/>
        </p:nvSpPr>
        <p:spPr bwMode="black">
          <a:xfrm>
            <a:off x="6087277" y="2374260"/>
            <a:ext cx="2396323" cy="1323439"/>
          </a:xfrm>
          <a:prstGeom prst="rect">
            <a:avLst/>
          </a:prstGeom>
          <a:noFill/>
          <a:ln w="9525">
            <a:noFill/>
            <a:miter lim="800000"/>
            <a:headEnd/>
            <a:tailEnd/>
          </a:ln>
          <a:effectLst/>
        </p:spPr>
        <p:txBody>
          <a:bodyPr wrap="square">
            <a:spAutoFit/>
          </a:bodyPr>
          <a:lstStyle/>
          <a:p>
            <a:pPr algn="ctr"/>
            <a:r>
              <a:rPr lang="es-ES" sz="2000" b="1" dirty="0">
                <a:cs typeface="Arial" charset="0"/>
              </a:rPr>
              <a:t>Producir enzimas metabólicas,  algunas hormonas y otras</a:t>
            </a:r>
          </a:p>
        </p:txBody>
      </p:sp>
      <p:sp>
        <p:nvSpPr>
          <p:cNvPr id="29726" name="Rectangle 30"/>
          <p:cNvSpPr>
            <a:spLocks noChangeArrowheads="1"/>
          </p:cNvSpPr>
          <p:nvPr/>
        </p:nvSpPr>
        <p:spPr bwMode="black">
          <a:xfrm>
            <a:off x="1401954" y="4794103"/>
            <a:ext cx="3707812" cy="1631216"/>
          </a:xfrm>
          <a:prstGeom prst="rect">
            <a:avLst/>
          </a:prstGeom>
          <a:noFill/>
          <a:ln w="9525">
            <a:noFill/>
            <a:miter lim="800000"/>
            <a:headEnd/>
            <a:tailEnd/>
          </a:ln>
          <a:effectLst/>
        </p:spPr>
        <p:txBody>
          <a:bodyPr wrap="square">
            <a:spAutoFit/>
          </a:bodyPr>
          <a:lstStyle/>
          <a:p>
            <a:pPr algn="just"/>
            <a:r>
              <a:rPr lang="es-ES" sz="2000" b="1" dirty="0">
                <a:solidFill>
                  <a:schemeClr val="bg1"/>
                </a:solidFill>
                <a:cs typeface="Arial" charset="0"/>
              </a:rPr>
              <a:t>En el adulto,  mantiene la masa </a:t>
            </a:r>
            <a:r>
              <a:rPr lang="es-ES" sz="2000" b="1" dirty="0" smtClean="0">
                <a:solidFill>
                  <a:schemeClr val="bg1"/>
                </a:solidFill>
                <a:cs typeface="Arial" charset="0"/>
              </a:rPr>
              <a:t>corporal y </a:t>
            </a:r>
            <a:r>
              <a:rPr lang="es-ES" sz="2000" b="1" dirty="0">
                <a:solidFill>
                  <a:schemeClr val="bg1"/>
                </a:solidFill>
                <a:cs typeface="Arial" charset="0"/>
              </a:rPr>
              <a:t>la capacidad de adaptación a diferentes condiciones metabólicas y ambientales.</a:t>
            </a:r>
          </a:p>
        </p:txBody>
      </p:sp>
      <p:sp>
        <p:nvSpPr>
          <p:cNvPr id="29727" name="Rectangle 31"/>
          <p:cNvSpPr>
            <a:spLocks noChangeArrowheads="1"/>
          </p:cNvSpPr>
          <p:nvPr/>
        </p:nvSpPr>
        <p:spPr bwMode="black">
          <a:xfrm>
            <a:off x="5442193" y="4720163"/>
            <a:ext cx="3331897" cy="1631216"/>
          </a:xfrm>
          <a:prstGeom prst="rect">
            <a:avLst/>
          </a:prstGeom>
          <a:noFill/>
          <a:ln w="9525">
            <a:noFill/>
            <a:miter lim="800000"/>
            <a:headEnd/>
            <a:tailEnd/>
          </a:ln>
          <a:effectLst/>
        </p:spPr>
        <p:txBody>
          <a:bodyPr wrap="square">
            <a:spAutoFit/>
          </a:bodyPr>
          <a:lstStyle/>
          <a:p>
            <a:pPr algn="just"/>
            <a:r>
              <a:rPr lang="es-ES" sz="2000" b="1" dirty="0">
                <a:solidFill>
                  <a:schemeClr val="bg1"/>
                </a:solidFill>
                <a:cs typeface="Arial" charset="0"/>
              </a:rPr>
              <a:t> La pérdida de proteínas corporales se asocia a numerosas patologías y a un aumento de la mortalidad.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CuadroTexto"/>
          <p:cNvSpPr txBox="1">
            <a:spLocks noChangeArrowheads="1"/>
          </p:cNvSpPr>
          <p:nvPr/>
        </p:nvSpPr>
        <p:spPr bwMode="auto">
          <a:xfrm>
            <a:off x="1331640" y="265989"/>
            <a:ext cx="6385187" cy="1169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89190" tIns="44595" rIns="89190" bIns="4459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3506" b="1" dirty="0"/>
              <a:t>Recomendaciones </a:t>
            </a:r>
          </a:p>
          <a:p>
            <a:pPr algn="ctr" eaLnBrk="1" hangingPunct="1"/>
            <a:r>
              <a:rPr lang="es-ES" sz="3506" b="1" dirty="0"/>
              <a:t>Proteicas</a:t>
            </a:r>
            <a:endParaRPr lang="es-ES_tradnl" sz="3506" b="1" dirty="0"/>
          </a:p>
        </p:txBody>
      </p:sp>
      <p:cxnSp>
        <p:nvCxnSpPr>
          <p:cNvPr id="4" name="3 Conector recto de flecha"/>
          <p:cNvCxnSpPr/>
          <p:nvPr/>
        </p:nvCxnSpPr>
        <p:spPr>
          <a:xfrm rot="5400000">
            <a:off x="2082687" y="1600200"/>
            <a:ext cx="1549118" cy="1570841"/>
          </a:xfrm>
          <a:prstGeom prst="straightConnector1">
            <a:avLst/>
          </a:prstGeom>
          <a:ln w="76200">
            <a:solidFill>
              <a:srgbClr val="C00000">
                <a:alpha val="41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5" name="4 Conector recto de flecha"/>
          <p:cNvCxnSpPr/>
          <p:nvPr/>
        </p:nvCxnSpPr>
        <p:spPr>
          <a:xfrm rot="16200000" flipH="1">
            <a:off x="5120505" y="1637537"/>
            <a:ext cx="1607498" cy="1418779"/>
          </a:xfrm>
          <a:prstGeom prst="straightConnector1">
            <a:avLst/>
          </a:prstGeom>
          <a:ln w="76200">
            <a:solidFill>
              <a:srgbClr val="C00000">
                <a:alpha val="41000"/>
              </a:srgbClr>
            </a:solidFill>
            <a:tailEnd type="arrow"/>
          </a:ln>
        </p:spPr>
        <p:style>
          <a:lnRef idx="1">
            <a:schemeClr val="accent1"/>
          </a:lnRef>
          <a:fillRef idx="0">
            <a:schemeClr val="accent1"/>
          </a:fillRef>
          <a:effectRef idx="0">
            <a:schemeClr val="accent1"/>
          </a:effectRef>
          <a:fontRef idx="minor">
            <a:schemeClr val="tx1"/>
          </a:fontRef>
        </p:style>
      </p:cxnSp>
      <p:sp>
        <p:nvSpPr>
          <p:cNvPr id="8" name="7 CuadroTexto"/>
          <p:cNvSpPr txBox="1">
            <a:spLocks noChangeArrowheads="1"/>
          </p:cNvSpPr>
          <p:nvPr/>
        </p:nvSpPr>
        <p:spPr bwMode="auto">
          <a:xfrm>
            <a:off x="1213770" y="3336178"/>
            <a:ext cx="3740545" cy="629568"/>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lIns="89190" tIns="44595" rIns="89190" bIns="4459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3506" b="1" dirty="0"/>
              <a:t>Cuantitativas</a:t>
            </a:r>
            <a:endParaRPr lang="es-ES_tradnl" sz="3506" b="1" dirty="0"/>
          </a:p>
        </p:txBody>
      </p:sp>
      <p:sp>
        <p:nvSpPr>
          <p:cNvPr id="9" name="8 CuadroTexto"/>
          <p:cNvSpPr txBox="1">
            <a:spLocks noChangeArrowheads="1"/>
          </p:cNvSpPr>
          <p:nvPr/>
        </p:nvSpPr>
        <p:spPr bwMode="auto">
          <a:xfrm>
            <a:off x="5852407" y="3329781"/>
            <a:ext cx="2911794" cy="629568"/>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lIns="89190" tIns="44595" rIns="89190" bIns="4459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3506" b="1"/>
              <a:t>Cualitativas</a:t>
            </a:r>
            <a:endParaRPr lang="es-ES_tradnl" sz="3506" b="1"/>
          </a:p>
        </p:txBody>
      </p:sp>
      <p:sp>
        <p:nvSpPr>
          <p:cNvPr id="10" name="9 CuadroTexto"/>
          <p:cNvSpPr txBox="1">
            <a:spLocks noChangeArrowheads="1"/>
          </p:cNvSpPr>
          <p:nvPr/>
        </p:nvSpPr>
        <p:spPr bwMode="auto">
          <a:xfrm>
            <a:off x="1238335" y="4058568"/>
            <a:ext cx="3715980" cy="1169074"/>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lIns="89190" tIns="44595" rIns="89190" bIns="4459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 sz="3506" dirty="0"/>
              <a:t>ADULTOS 0,80 g/kg/d</a:t>
            </a:r>
            <a:endParaRPr lang="es-ES_tradnl" sz="3506" dirty="0"/>
          </a:p>
        </p:txBody>
      </p:sp>
      <p:sp>
        <p:nvSpPr>
          <p:cNvPr id="11" name="10 CuadroTexto"/>
          <p:cNvSpPr txBox="1">
            <a:spLocks noChangeArrowheads="1"/>
          </p:cNvSpPr>
          <p:nvPr/>
        </p:nvSpPr>
        <p:spPr bwMode="auto">
          <a:xfrm>
            <a:off x="1802953" y="5361391"/>
            <a:ext cx="2714010" cy="1353677"/>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lIns="89190" tIns="44595" rIns="89190" bIns="4459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s-ES" sz="2737" b="1"/>
              <a:t>Dosis inocua </a:t>
            </a:r>
          </a:p>
          <a:p>
            <a:pPr eaLnBrk="1" hangingPunct="1"/>
            <a:r>
              <a:rPr lang="es-ES" sz="2737" b="1"/>
              <a:t>(proteínas de alta calidad)</a:t>
            </a:r>
            <a:endParaRPr lang="es-ES_tradnl" sz="2737" b="1"/>
          </a:p>
        </p:txBody>
      </p:sp>
      <p:sp>
        <p:nvSpPr>
          <p:cNvPr id="13" name="12 CuadroTexto"/>
          <p:cNvSpPr txBox="1">
            <a:spLocks noChangeArrowheads="1"/>
          </p:cNvSpPr>
          <p:nvPr/>
        </p:nvSpPr>
        <p:spPr bwMode="auto">
          <a:xfrm>
            <a:off x="5796136" y="4282427"/>
            <a:ext cx="3024336" cy="2196087"/>
          </a:xfrm>
          <a:prstGeom prst="rect">
            <a:avLst/>
          </a:prstGeom>
          <a:noFill/>
          <a:ln w="38100">
            <a:solidFill>
              <a:srgbClr val="C00000"/>
            </a:solidFill>
            <a:miter lim="800000"/>
            <a:headEnd/>
            <a:tailEnd/>
          </a:ln>
          <a:extLst>
            <a:ext uri="{909E8E84-426E-40DD-AFC4-6F175D3DCCD1}">
              <a14:hiddenFill xmlns:a14="http://schemas.microsoft.com/office/drawing/2010/main">
                <a:solidFill>
                  <a:srgbClr val="FFFFFF"/>
                </a:solidFill>
              </a14:hiddenFill>
            </a:ext>
          </a:extLst>
        </p:spPr>
        <p:txBody>
          <a:bodyPr wrap="square" lIns="89190" tIns="44595" rIns="89190" bIns="4459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eaLnBrk="1" hangingPunct="1">
              <a:buFont typeface="Arial" panose="020B0604020202020204" pitchFamily="34" charset="0"/>
              <a:buChar char="•"/>
            </a:pPr>
            <a:r>
              <a:rPr lang="es-ES" sz="2737" b="1" dirty="0" smtClean="0"/>
              <a:t>Contenido de aminoácidos esenciales</a:t>
            </a:r>
            <a:r>
              <a:rPr lang="es-ES" sz="2737" b="1" dirty="0"/>
              <a:t>.</a:t>
            </a:r>
          </a:p>
          <a:p>
            <a:pPr eaLnBrk="1" hangingPunct="1"/>
            <a:endParaRPr lang="es-ES" sz="2737" b="1" dirty="0"/>
          </a:p>
          <a:p>
            <a:pPr marL="457200" indent="-457200" eaLnBrk="1" hangingPunct="1">
              <a:buFont typeface="Arial" panose="020B0604020202020204" pitchFamily="34" charset="0"/>
              <a:buChar char="•"/>
            </a:pPr>
            <a:r>
              <a:rPr lang="es-ES" sz="2737" b="1" dirty="0" smtClean="0"/>
              <a:t>Digestibilidad</a:t>
            </a:r>
            <a:r>
              <a:rPr lang="es-ES" sz="2737" b="1" dirty="0"/>
              <a:t>.</a:t>
            </a:r>
            <a:endParaRPr lang="es-ES_tradnl" sz="2737" b="1" dirty="0"/>
          </a:p>
        </p:txBody>
      </p:sp>
    </p:spTree>
    <p:extLst>
      <p:ext uri="{BB962C8B-B14F-4D97-AF65-F5344CB8AC3E}">
        <p14:creationId xmlns:p14="http://schemas.microsoft.com/office/powerpoint/2010/main" val="23607047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a:xfrm>
            <a:off x="1115616" y="69021"/>
            <a:ext cx="7570845" cy="767692"/>
          </a:xfrm>
        </p:spPr>
        <p:txBody>
          <a:bodyPr/>
          <a:lstStyle/>
          <a:p>
            <a:r>
              <a:rPr lang="es-ES" sz="3421" dirty="0">
                <a:solidFill>
                  <a:schemeClr val="tx1"/>
                </a:solidFill>
              </a:rPr>
              <a:t>Valor biológico de las proteínas</a:t>
            </a:r>
          </a:p>
        </p:txBody>
      </p:sp>
      <p:sp>
        <p:nvSpPr>
          <p:cNvPr id="28675" name="2 Marcador de contenido"/>
          <p:cNvSpPr>
            <a:spLocks noGrp="1"/>
          </p:cNvSpPr>
          <p:nvPr>
            <p:ph idx="1"/>
          </p:nvPr>
        </p:nvSpPr>
        <p:spPr>
          <a:xfrm>
            <a:off x="1123030" y="1700808"/>
            <a:ext cx="5398384" cy="4626986"/>
          </a:xfrm>
        </p:spPr>
        <p:txBody>
          <a:bodyPr/>
          <a:lstStyle/>
          <a:p>
            <a:pPr algn="just"/>
            <a:r>
              <a:rPr lang="es-ES" sz="2395" b="1" dirty="0">
                <a:latin typeface="Verdana" panose="020B0604030504040204" pitchFamily="34" charset="0"/>
                <a:ea typeface="Verdana" panose="020B0604030504040204" pitchFamily="34" charset="0"/>
                <a:cs typeface="Verdana" panose="020B0604030504040204" pitchFamily="34" charset="0"/>
              </a:rPr>
              <a:t>Se denomina valor biológico de una proteína al grado de eficiencia de ésta para satisfacer las necesidades del organismo en relación a los aminoácidos esenciales.</a:t>
            </a:r>
          </a:p>
          <a:p>
            <a:pPr algn="just">
              <a:buFontTx/>
              <a:buNone/>
            </a:pPr>
            <a:r>
              <a:rPr lang="es-ES" sz="2395" b="1" dirty="0"/>
              <a:t> </a:t>
            </a:r>
          </a:p>
          <a:p>
            <a:pPr algn="just"/>
            <a:r>
              <a:rPr lang="es-ES" sz="2395" b="1" dirty="0">
                <a:latin typeface="Verdana" panose="020B0604030504040204" pitchFamily="34" charset="0"/>
              </a:rPr>
              <a:t>Existen diversos métodos para determinar el valor biológico de una proteína, entre ellos hay métodos biológicos y químicos.</a:t>
            </a:r>
          </a:p>
          <a:p>
            <a:pPr algn="just"/>
            <a:endParaRPr lang="es-ES" sz="2395" b="1" dirty="0"/>
          </a:p>
          <a:p>
            <a:pPr algn="just"/>
            <a:endParaRPr lang="es-ES" sz="2395" b="1" dirty="0"/>
          </a:p>
        </p:txBody>
      </p:sp>
      <p:pic>
        <p:nvPicPr>
          <p:cNvPr id="34820" name="Picture 4" descr="C:\Documents and Settings\Lidia\Escritorio\proteín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0232" y="2636912"/>
            <a:ext cx="2353431" cy="2383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9051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p:cTn id="7" dur="1000" fill="hold"/>
                                        <p:tgtEl>
                                          <p:spTgt spid="28675">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28675">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2867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8675">
                                            <p:txEl>
                                              <p:pRg st="2" end="2"/>
                                            </p:txEl>
                                          </p:spTgt>
                                        </p:tgtEl>
                                        <p:attrNameLst>
                                          <p:attrName>style.visibility</p:attrName>
                                        </p:attrNameLst>
                                      </p:cBhvr>
                                      <p:to>
                                        <p:strVal val="visible"/>
                                      </p:to>
                                    </p:set>
                                    <p:anim calcmode="lin" valueType="num">
                                      <p:cBhvr>
                                        <p:cTn id="14" dur="1000" fill="hold"/>
                                        <p:tgtEl>
                                          <p:spTgt spid="28675">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28675">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z="2800">
                <a:solidFill>
                  <a:schemeClr val="tx1"/>
                </a:solidFill>
              </a:rPr>
              <a:t>Métodos biológicos para determinar el valor biológico de una proteína</a:t>
            </a:r>
            <a:endParaRPr lang="es-ES" sz="2800" dirty="0">
              <a:solidFill>
                <a:schemeClr val="tx1"/>
              </a:solidFill>
            </a:endParaRPr>
          </a:p>
        </p:txBody>
      </p:sp>
      <p:sp>
        <p:nvSpPr>
          <p:cNvPr id="4" name="Rectangle 3"/>
          <p:cNvSpPr>
            <a:spLocks noGrp="1" noChangeArrowheads="1"/>
          </p:cNvSpPr>
          <p:nvPr>
            <p:ph idx="1"/>
          </p:nvPr>
        </p:nvSpPr>
        <p:spPr>
          <a:xfrm>
            <a:off x="1276350" y="1916832"/>
            <a:ext cx="7410450" cy="4525963"/>
          </a:xfrm>
        </p:spPr>
        <p:txBody>
          <a:bodyPr lIns="103202" tIns="50695" rIns="103202" bIns="50695"/>
          <a:lstStyle/>
          <a:p>
            <a:pPr marL="514350" indent="-514350" algn="just">
              <a:buFont typeface="+mj-lt"/>
              <a:buAutoNum type="arabicPeriod"/>
              <a:defRPr/>
            </a:pPr>
            <a:r>
              <a:rPr lang="es-ES" sz="2400" b="1" dirty="0" smtClean="0"/>
              <a:t>Por </a:t>
            </a:r>
            <a:r>
              <a:rPr lang="es-ES" sz="2400" b="1" dirty="0"/>
              <a:t>la velocidad de crecimiento de ratas  jóvenes  que ingieren cantidades diferentes  de diversas  proteínas.</a:t>
            </a:r>
          </a:p>
          <a:p>
            <a:pPr marL="514350" indent="-514350" algn="just">
              <a:buFont typeface="+mj-lt"/>
              <a:buAutoNum type="arabicPeriod"/>
              <a:defRPr/>
            </a:pPr>
            <a:r>
              <a:rPr lang="es-ES" sz="2400" b="1" dirty="0" smtClean="0">
                <a:solidFill>
                  <a:srgbClr val="C00000"/>
                </a:solidFill>
              </a:rPr>
              <a:t>Por </a:t>
            </a:r>
            <a:r>
              <a:rPr lang="es-ES" sz="2400" b="1" dirty="0">
                <a:solidFill>
                  <a:srgbClr val="C00000"/>
                </a:solidFill>
              </a:rPr>
              <a:t>la influencia de una cantidad dada de </a:t>
            </a:r>
            <a:r>
              <a:rPr lang="es-ES" sz="2400" b="1" dirty="0" smtClean="0">
                <a:solidFill>
                  <a:srgbClr val="C00000"/>
                </a:solidFill>
              </a:rPr>
              <a:t>determinada </a:t>
            </a:r>
            <a:r>
              <a:rPr lang="es-ES" sz="2400" b="1" dirty="0">
                <a:solidFill>
                  <a:srgbClr val="C00000"/>
                </a:solidFill>
              </a:rPr>
              <a:t>proteína en los niveles séricos de los aminoácidos  esenciales. </a:t>
            </a:r>
          </a:p>
          <a:p>
            <a:pPr marL="514350" indent="-514350" algn="just">
              <a:buFont typeface="+mj-lt"/>
              <a:buAutoNum type="arabicPeriod"/>
              <a:defRPr/>
            </a:pPr>
            <a:r>
              <a:rPr lang="es-ES" sz="2400" b="1" dirty="0" smtClean="0"/>
              <a:t>Por </a:t>
            </a:r>
            <a:r>
              <a:rPr lang="es-ES" sz="2400" b="1" dirty="0"/>
              <a:t>el establecimiento de la cantidad de  una determinada proteína que  permite  un  balance  de  nitrógeno normal en adultos jóvenes de distintas  especies. </a:t>
            </a:r>
          </a:p>
        </p:txBody>
      </p:sp>
    </p:spTree>
    <p:extLst>
      <p:ext uri="{BB962C8B-B14F-4D97-AF65-F5344CB8AC3E}">
        <p14:creationId xmlns:p14="http://schemas.microsoft.com/office/powerpoint/2010/main" val="3248313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8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strVal val="4/3*#ppt_w"/>
                                          </p:val>
                                        </p:tav>
                                        <p:tav tm="100000">
                                          <p:val>
                                            <p:strVal val="#ppt_w"/>
                                          </p:val>
                                        </p:tav>
                                      </p:tavLst>
                                    </p:anim>
                                    <p:anim calcmode="lin" valueType="num">
                                      <p:cBhvr>
                                        <p:cTn id="8" dur="500" fill="hold"/>
                                        <p:tgtEl>
                                          <p:spTgt spid="4">
                                            <p:txEl>
                                              <p:pRg st="0" end="0"/>
                                            </p:txEl>
                                          </p:spTgt>
                                        </p:tgtEl>
                                        <p:attrNameLst>
                                          <p:attrName>ppt_h</p:attrName>
                                        </p:attrNameLst>
                                      </p:cBhvr>
                                      <p:tavLst>
                                        <p:tav tm="0">
                                          <p:val>
                                            <p:strVal val="4/3*#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8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strVal val="4/3*#ppt_w"/>
                                          </p:val>
                                        </p:tav>
                                        <p:tav tm="100000">
                                          <p:val>
                                            <p:strVal val="#ppt_w"/>
                                          </p:val>
                                        </p:tav>
                                      </p:tavLst>
                                    </p:anim>
                                    <p:anim calcmode="lin" valueType="num">
                                      <p:cBhvr>
                                        <p:cTn id="14" dur="500" fill="hold"/>
                                        <p:tgtEl>
                                          <p:spTgt spid="4">
                                            <p:txEl>
                                              <p:pRg st="1" end="1"/>
                                            </p:txEl>
                                          </p:spTgt>
                                        </p:tgtEl>
                                        <p:attrNameLst>
                                          <p:attrName>ppt_h</p:attrName>
                                        </p:attrNameLst>
                                      </p:cBhvr>
                                      <p:tavLst>
                                        <p:tav tm="0">
                                          <p:val>
                                            <p:strVal val="4/3*#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28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strVal val="4/3*#ppt_w"/>
                                          </p:val>
                                        </p:tav>
                                        <p:tav tm="100000">
                                          <p:val>
                                            <p:strVal val="#ppt_w"/>
                                          </p:val>
                                        </p:tav>
                                      </p:tavLst>
                                    </p:anim>
                                    <p:anim calcmode="lin" valueType="num">
                                      <p:cBhvr>
                                        <p:cTn id="20" dur="500" fill="hold"/>
                                        <p:tgtEl>
                                          <p:spTgt spid="4">
                                            <p:txEl>
                                              <p:pRg st="2" end="2"/>
                                            </p:txEl>
                                          </p:spTgt>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utoUpdateAnimBg="0" advAuto="100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1187623" y="1700808"/>
            <a:ext cx="7603951" cy="3806945"/>
          </a:xfrm>
        </p:spPr>
        <p:txBody>
          <a:bodyPr vert="horz" wrap="square" lIns="88262" tIns="43356" rIns="88262" bIns="43356" numCol="1" anchor="t" anchorCtr="0" compatLnSpc="1">
            <a:prstTxWarp prst="textNoShape">
              <a:avLst/>
            </a:prstTxWarp>
          </a:bodyPr>
          <a:lstStyle/>
          <a:p>
            <a:pPr algn="just">
              <a:buSzPct val="120000"/>
              <a:defRPr/>
            </a:pPr>
            <a:r>
              <a:rPr lang="es-ES" sz="2737" b="1" dirty="0"/>
              <a:t>Para determinar el VB por este método se compara  el contenido en los  aminoácidos  esenciales de  las  diferentes  proteínas  con  la cantidad  establecida para cada uno de ellos  en la  proteína de </a:t>
            </a:r>
            <a:r>
              <a:rPr lang="es-ES" sz="2737" b="1" dirty="0" smtClean="0"/>
              <a:t>referencia</a:t>
            </a:r>
            <a:r>
              <a:rPr lang="es-ES" sz="2737" b="1" dirty="0"/>
              <a:t>, proteína FAO.</a:t>
            </a:r>
          </a:p>
          <a:p>
            <a:pPr algn="just">
              <a:buSzPct val="120000"/>
              <a:defRPr/>
            </a:pPr>
            <a:r>
              <a:rPr lang="es-ES" sz="2737" b="1" dirty="0"/>
              <a:t>Si  la proteína posee  cantidades iguales o superiores,  de   todos   los   aminoácidos   esenciales,  que  la  proteína  FAO,  se le otorga un VB = 100  y es,  por  tanto, una proteína completa. </a:t>
            </a:r>
          </a:p>
        </p:txBody>
      </p:sp>
      <p:sp>
        <p:nvSpPr>
          <p:cNvPr id="2" name="Título 1"/>
          <p:cNvSpPr>
            <a:spLocks noGrp="1"/>
          </p:cNvSpPr>
          <p:nvPr>
            <p:ph type="title"/>
          </p:nvPr>
        </p:nvSpPr>
        <p:spPr>
          <a:xfrm>
            <a:off x="1331640" y="332656"/>
            <a:ext cx="6496050" cy="1008112"/>
          </a:xfrm>
        </p:spPr>
        <p:txBody>
          <a:bodyPr/>
          <a:lstStyle/>
          <a:p>
            <a:r>
              <a:rPr lang="es-ES" sz="3200" dirty="0" smtClean="0"/>
              <a:t>Estimación del VB por el método del cómputo o ¨score¨.</a:t>
            </a:r>
            <a:endParaRPr lang="es-ES" sz="3200" dirty="0"/>
          </a:p>
        </p:txBody>
      </p:sp>
    </p:spTree>
    <p:extLst>
      <p:ext uri="{BB962C8B-B14F-4D97-AF65-F5344CB8AC3E}">
        <p14:creationId xmlns:p14="http://schemas.microsoft.com/office/powerpoint/2010/main" val="39319712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randombar(vertical)">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5"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randombar(vertical)">
                                      <p:cBhvr>
                                        <p:cTn id="12"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advAuto="100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1187624" y="476672"/>
            <a:ext cx="6552728" cy="658476"/>
          </a:xfrm>
        </p:spPr>
        <p:txBody>
          <a:bodyPr/>
          <a:lstStyle/>
          <a:p>
            <a:r>
              <a:rPr lang="es-ES_tradnl" sz="3421" dirty="0">
                <a:solidFill>
                  <a:schemeClr val="tx1"/>
                </a:solidFill>
              </a:rPr>
              <a:t>Suplementación de las proteínas</a:t>
            </a:r>
          </a:p>
        </p:txBody>
      </p:sp>
      <p:sp>
        <p:nvSpPr>
          <p:cNvPr id="27651" name="Rectangle 3"/>
          <p:cNvSpPr>
            <a:spLocks noGrp="1" noChangeArrowheads="1"/>
          </p:cNvSpPr>
          <p:nvPr>
            <p:ph type="body" idx="1"/>
          </p:nvPr>
        </p:nvSpPr>
        <p:spPr>
          <a:xfrm>
            <a:off x="1187624" y="1628800"/>
            <a:ext cx="7632848" cy="4609299"/>
          </a:xfrm>
          <a:noFill/>
        </p:spPr>
        <p:txBody>
          <a:bodyPr/>
          <a:lstStyle/>
          <a:p>
            <a:pPr algn="just"/>
            <a:r>
              <a:rPr lang="es-ES_tradnl" sz="2800" b="1" dirty="0" smtClean="0">
                <a:cs typeface="Arial" panose="020B0604020202020204" pitchFamily="34" charset="0"/>
              </a:rPr>
              <a:t>Una mezcla de proteínas puede tener un     valor biológico mayor que el promedio     de los valores biológicos de sus proteínas     constituyentes.</a:t>
            </a:r>
          </a:p>
          <a:p>
            <a:pPr algn="just"/>
            <a:r>
              <a:rPr lang="es-ES_tradnl" sz="2800" b="1" dirty="0" smtClean="0">
                <a:cs typeface="Arial" panose="020B0604020202020204" pitchFamily="34" charset="0"/>
              </a:rPr>
              <a:t> Ello se debe a que las proteínas  compensan  sus aminoácidos limitantes.</a:t>
            </a:r>
          </a:p>
        </p:txBody>
      </p:sp>
      <p:pic>
        <p:nvPicPr>
          <p:cNvPr id="4" name="Picture 4" descr="C:\Documents and Settings\Lidia\Escritorio\proteína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4437112"/>
            <a:ext cx="3519624" cy="22759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7480933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 calcmode="lin" valueType="num">
                                      <p:cBhvr>
                                        <p:cTn id="7" dur="500" fill="hold"/>
                                        <p:tgtEl>
                                          <p:spTgt spid="27650"/>
                                        </p:tgtEl>
                                        <p:attrNameLst>
                                          <p:attrName>ppt_x</p:attrName>
                                        </p:attrNameLst>
                                      </p:cBhvr>
                                      <p:tavLst>
                                        <p:tav tm="0">
                                          <p:val>
                                            <p:strVal val="#ppt_x"/>
                                          </p:val>
                                        </p:tav>
                                        <p:tav tm="100000">
                                          <p:val>
                                            <p:strVal val="#ppt_x"/>
                                          </p:val>
                                        </p:tav>
                                      </p:tavLst>
                                    </p:anim>
                                    <p:anim calcmode="lin" valueType="num">
                                      <p:cBhvr>
                                        <p:cTn id="8" dur="500" fill="hold"/>
                                        <p:tgtEl>
                                          <p:spTgt spid="27650"/>
                                        </p:tgtEl>
                                        <p:attrNameLst>
                                          <p:attrName>ppt_y</p:attrName>
                                        </p:attrNameLst>
                                      </p:cBhvr>
                                      <p:tavLst>
                                        <p:tav tm="0">
                                          <p:val>
                                            <p:strVal val="#ppt_y-#ppt_h/2"/>
                                          </p:val>
                                        </p:tav>
                                        <p:tav tm="100000">
                                          <p:val>
                                            <p:strVal val="#ppt_y"/>
                                          </p:val>
                                        </p:tav>
                                      </p:tavLst>
                                    </p:anim>
                                    <p:anim calcmode="lin" valueType="num">
                                      <p:cBhvr>
                                        <p:cTn id="9" dur="500" fill="hold"/>
                                        <p:tgtEl>
                                          <p:spTgt spid="27650"/>
                                        </p:tgtEl>
                                        <p:attrNameLst>
                                          <p:attrName>ppt_w</p:attrName>
                                        </p:attrNameLst>
                                      </p:cBhvr>
                                      <p:tavLst>
                                        <p:tav tm="0">
                                          <p:val>
                                            <p:strVal val="#ppt_w"/>
                                          </p:val>
                                        </p:tav>
                                        <p:tav tm="100000">
                                          <p:val>
                                            <p:strVal val="#ppt_w"/>
                                          </p:val>
                                        </p:tav>
                                      </p:tavLst>
                                    </p:anim>
                                    <p:anim calcmode="lin" valueType="num">
                                      <p:cBhvr>
                                        <p:cTn id="10" dur="500" fill="hold"/>
                                        <p:tgtEl>
                                          <p:spTgt spid="27650"/>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272" fill="hold" grpId="0" nodeType="clickEffect">
                                  <p:stCondLst>
                                    <p:cond delay="0"/>
                                  </p:stCondLst>
                                  <p:childTnLst>
                                    <p:set>
                                      <p:cBhvr>
                                        <p:cTn id="14" dur="1" fill="hold">
                                          <p:stCondLst>
                                            <p:cond delay="0"/>
                                          </p:stCondLst>
                                        </p:cTn>
                                        <p:tgtEl>
                                          <p:spTgt spid="27651">
                                            <p:txEl>
                                              <p:pRg st="0" end="0"/>
                                            </p:txEl>
                                          </p:spTgt>
                                        </p:tgtEl>
                                        <p:attrNameLst>
                                          <p:attrName>style.visibility</p:attrName>
                                        </p:attrNameLst>
                                      </p:cBhvr>
                                      <p:to>
                                        <p:strVal val="visible"/>
                                      </p:to>
                                    </p:set>
                                    <p:anim calcmode="lin" valueType="num">
                                      <p:cBhvr>
                                        <p:cTn id="15" dur="500" fill="hold"/>
                                        <p:tgtEl>
                                          <p:spTgt spid="27651">
                                            <p:txEl>
                                              <p:pRg st="0" end="0"/>
                                            </p:txEl>
                                          </p:spTgt>
                                        </p:tgtEl>
                                        <p:attrNameLst>
                                          <p:attrName>ppt_w</p:attrName>
                                        </p:attrNameLst>
                                      </p:cBhvr>
                                      <p:tavLst>
                                        <p:tav tm="0">
                                          <p:val>
                                            <p:strVal val="2/3*#ppt_w"/>
                                          </p:val>
                                        </p:tav>
                                        <p:tav tm="100000">
                                          <p:val>
                                            <p:strVal val="#ppt_w"/>
                                          </p:val>
                                        </p:tav>
                                      </p:tavLst>
                                    </p:anim>
                                    <p:anim calcmode="lin" valueType="num">
                                      <p:cBhvr>
                                        <p:cTn id="16" dur="500" fill="hold"/>
                                        <p:tgtEl>
                                          <p:spTgt spid="27651">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272" fill="hold" grpId="0" nodeType="clickEffect">
                                  <p:stCondLst>
                                    <p:cond delay="0"/>
                                  </p:stCondLst>
                                  <p:childTnLst>
                                    <p:set>
                                      <p:cBhvr>
                                        <p:cTn id="20" dur="1" fill="hold">
                                          <p:stCondLst>
                                            <p:cond delay="0"/>
                                          </p:stCondLst>
                                        </p:cTn>
                                        <p:tgtEl>
                                          <p:spTgt spid="27651">
                                            <p:txEl>
                                              <p:pRg st="1" end="1"/>
                                            </p:txEl>
                                          </p:spTgt>
                                        </p:tgtEl>
                                        <p:attrNameLst>
                                          <p:attrName>style.visibility</p:attrName>
                                        </p:attrNameLst>
                                      </p:cBhvr>
                                      <p:to>
                                        <p:strVal val="visible"/>
                                      </p:to>
                                    </p:set>
                                    <p:anim calcmode="lin" valueType="num">
                                      <p:cBhvr>
                                        <p:cTn id="21" dur="500" fill="hold"/>
                                        <p:tgtEl>
                                          <p:spTgt spid="27651">
                                            <p:txEl>
                                              <p:pRg st="1" end="1"/>
                                            </p:txEl>
                                          </p:spTgt>
                                        </p:tgtEl>
                                        <p:attrNameLst>
                                          <p:attrName>ppt_w</p:attrName>
                                        </p:attrNameLst>
                                      </p:cBhvr>
                                      <p:tavLst>
                                        <p:tav tm="0">
                                          <p:val>
                                            <p:strVal val="2/3*#ppt_w"/>
                                          </p:val>
                                        </p:tav>
                                        <p:tav tm="100000">
                                          <p:val>
                                            <p:strVal val="#ppt_w"/>
                                          </p:val>
                                        </p:tav>
                                      </p:tavLst>
                                    </p:anim>
                                    <p:anim calcmode="lin" valueType="num">
                                      <p:cBhvr>
                                        <p:cTn id="22" dur="500" fill="hold"/>
                                        <p:tgtEl>
                                          <p:spTgt spid="27651">
                                            <p:txEl>
                                              <p:pRg st="1" end="1"/>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autoUpdateAnimBg="0" advAuto="100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Título"/>
          <p:cNvSpPr>
            <a:spLocks noGrp="1"/>
          </p:cNvSpPr>
          <p:nvPr>
            <p:ph type="title"/>
          </p:nvPr>
        </p:nvSpPr>
        <p:spPr/>
        <p:txBody>
          <a:bodyPr/>
          <a:lstStyle/>
          <a:p>
            <a:r>
              <a:rPr lang="es-ES" sz="3421" dirty="0">
                <a:solidFill>
                  <a:schemeClr val="tx1"/>
                </a:solidFill>
              </a:rPr>
              <a:t>Los glúcidos o carbohidratos en la dieta humana</a:t>
            </a:r>
          </a:p>
        </p:txBody>
      </p:sp>
      <p:sp>
        <p:nvSpPr>
          <p:cNvPr id="3" name="2 Marcador de contenido"/>
          <p:cNvSpPr>
            <a:spLocks noGrp="1"/>
          </p:cNvSpPr>
          <p:nvPr>
            <p:ph idx="1"/>
          </p:nvPr>
        </p:nvSpPr>
        <p:spPr>
          <a:xfrm>
            <a:off x="1276350" y="1898891"/>
            <a:ext cx="7410111" cy="3876188"/>
          </a:xfrm>
        </p:spPr>
        <p:txBody>
          <a:bodyPr/>
          <a:lstStyle/>
          <a:p>
            <a:pPr algn="just"/>
            <a:r>
              <a:rPr lang="es-ES" sz="2737" b="1" dirty="0"/>
              <a:t>La función de los glúcidos de la dieta es energética.  Además son fuentes carbonadas y  a partir de ellos se pueden formar lípidos y  algunos aminoácidos.</a:t>
            </a:r>
          </a:p>
          <a:p>
            <a:pPr algn="just"/>
            <a:endParaRPr lang="es-ES" sz="2737" b="1" dirty="0"/>
          </a:p>
          <a:p>
            <a:pPr algn="just"/>
            <a:r>
              <a:rPr lang="es-ES" sz="2737" b="1" dirty="0"/>
              <a:t>Los glúcidos son dispensables en la dieta, pero se debe  ingerir un mínimo de ellos cada día para evitar la cetosis.</a:t>
            </a:r>
          </a:p>
          <a:p>
            <a:pPr algn="just"/>
            <a:endParaRPr lang="es-ES" sz="2737" b="1" dirty="0"/>
          </a:p>
        </p:txBody>
      </p:sp>
    </p:spTree>
    <p:extLst>
      <p:ext uri="{BB962C8B-B14F-4D97-AF65-F5344CB8AC3E}">
        <p14:creationId xmlns:p14="http://schemas.microsoft.com/office/powerpoint/2010/main" val="33619436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64580" y="548680"/>
            <a:ext cx="7774097" cy="598738"/>
          </a:xfrm>
        </p:spPr>
        <p:txBody>
          <a:bodyPr/>
          <a:lstStyle/>
          <a:p>
            <a:r>
              <a:rPr lang="es-ES_tradnl" sz="3600" dirty="0">
                <a:solidFill>
                  <a:schemeClr val="tx1"/>
                </a:solidFill>
              </a:rPr>
              <a:t>Las fibras dietéticas</a:t>
            </a:r>
          </a:p>
        </p:txBody>
      </p:sp>
      <p:sp>
        <p:nvSpPr>
          <p:cNvPr id="9219" name="Rectangle 3"/>
          <p:cNvSpPr>
            <a:spLocks noGrp="1" noChangeArrowheads="1"/>
          </p:cNvSpPr>
          <p:nvPr>
            <p:ph type="body" sz="half" idx="1"/>
          </p:nvPr>
        </p:nvSpPr>
        <p:spPr>
          <a:xfrm>
            <a:off x="1356466" y="1412776"/>
            <a:ext cx="7702089" cy="4925474"/>
          </a:xfrm>
        </p:spPr>
        <p:txBody>
          <a:bodyPr/>
          <a:lstStyle/>
          <a:p>
            <a:pPr algn="just"/>
            <a:r>
              <a:rPr lang="es-ES_tradnl" b="1" dirty="0" smtClean="0"/>
              <a:t>Celulosas y </a:t>
            </a:r>
            <a:r>
              <a:rPr lang="es-ES_tradnl" b="1" dirty="0" err="1" smtClean="0"/>
              <a:t>hemicelulosas</a:t>
            </a:r>
            <a:r>
              <a:rPr lang="es-ES_tradnl" b="1" dirty="0" smtClean="0"/>
              <a:t>:</a:t>
            </a:r>
          </a:p>
          <a:p>
            <a:pPr algn="just">
              <a:buFontTx/>
              <a:buNone/>
            </a:pPr>
            <a:r>
              <a:rPr lang="es-ES_tradnl" b="1" dirty="0" smtClean="0"/>
              <a:t>    Tipo principal de fibra dietética, aumentan el bolo fecal,  disminuyen el tiempo de tránsito intestinal</a:t>
            </a:r>
            <a:r>
              <a:rPr lang="es-ES_tradnl" b="1" dirty="0" smtClean="0"/>
              <a:t>.</a:t>
            </a:r>
            <a:endParaRPr lang="es-ES_tradnl" b="1" dirty="0" smtClean="0"/>
          </a:p>
          <a:p>
            <a:pPr algn="just"/>
            <a:r>
              <a:rPr lang="es-ES_tradnl" b="1" dirty="0" smtClean="0"/>
              <a:t>La fibra de los cereales  tiene acción laxante     y aumenta los movimientos peristálticos, lo    que explica que prevengan las hemorroides y el cáncer de colon.</a:t>
            </a:r>
          </a:p>
          <a:p>
            <a:pPr algn="just"/>
            <a:endParaRPr lang="es-ES_tradnl" b="1" dirty="0" smtClean="0"/>
          </a:p>
        </p:txBody>
      </p:sp>
      <p:pic>
        <p:nvPicPr>
          <p:cNvPr id="4" name="Picture 379" descr="LC0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5104251"/>
            <a:ext cx="2245264" cy="1518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306136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 calcmode="lin" valueType="num">
                                      <p:cBhvr>
                                        <p:cTn id="7" dur="500" fill="hold"/>
                                        <p:tgtEl>
                                          <p:spTgt spid="9218"/>
                                        </p:tgtEl>
                                        <p:attrNameLst>
                                          <p:attrName>ppt_w</p:attrName>
                                        </p:attrNameLst>
                                      </p:cBhvr>
                                      <p:tavLst>
                                        <p:tav tm="0">
                                          <p:val>
                                            <p:strVal val="4/3*#ppt_w"/>
                                          </p:val>
                                        </p:tav>
                                        <p:tav tm="100000">
                                          <p:val>
                                            <p:strVal val="#ppt_w"/>
                                          </p:val>
                                        </p:tav>
                                      </p:tavLst>
                                    </p:anim>
                                    <p:anim calcmode="lin" valueType="num">
                                      <p:cBhvr>
                                        <p:cTn id="8" dur="500" fill="hold"/>
                                        <p:tgtEl>
                                          <p:spTgt spid="9218"/>
                                        </p:tgtEl>
                                        <p:attrNameLst>
                                          <p:attrName>ppt_h</p:attrName>
                                        </p:attrNameLst>
                                      </p:cBhvr>
                                      <p:tavLst>
                                        <p:tav tm="0">
                                          <p:val>
                                            <p:strVal val="4/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4" presetClass="entr" presetSubtype="5" fill="hold" grpId="0" nodeType="clickEffect">
                                  <p:stCondLst>
                                    <p:cond delay="0"/>
                                  </p:stCondLst>
                                  <p:childTnLst>
                                    <p:set>
                                      <p:cBhvr>
                                        <p:cTn id="12" dur="1" fill="hold">
                                          <p:stCondLst>
                                            <p:cond delay="0"/>
                                          </p:stCondLst>
                                        </p:cTn>
                                        <p:tgtEl>
                                          <p:spTgt spid="9219">
                                            <p:txEl>
                                              <p:pRg st="0" end="0"/>
                                            </p:txEl>
                                          </p:spTgt>
                                        </p:tgtEl>
                                        <p:attrNameLst>
                                          <p:attrName>style.visibility</p:attrName>
                                        </p:attrNameLst>
                                      </p:cBhvr>
                                      <p:to>
                                        <p:strVal val="visible"/>
                                      </p:to>
                                    </p:set>
                                    <p:animEffect transition="in" filter="randombar(vertical)">
                                      <p:cBhvr>
                                        <p:cTn id="13" dur="500"/>
                                        <p:tgtEl>
                                          <p:spTgt spid="9219">
                                            <p:txEl>
                                              <p:pRg st="0" end="0"/>
                                            </p:txEl>
                                          </p:spTgt>
                                        </p:tgtEl>
                                      </p:cBhvr>
                                    </p:animEffect>
                                  </p:childTnLst>
                                </p:cTn>
                              </p:par>
                              <p:par>
                                <p:cTn id="14" presetID="14" presetClass="entr" presetSubtype="5" fill="hold" grpId="0" nodeType="withEffect">
                                  <p:stCondLst>
                                    <p:cond delay="0"/>
                                  </p:stCondLst>
                                  <p:childTnLst>
                                    <p:set>
                                      <p:cBhvr>
                                        <p:cTn id="15" dur="1" fill="hold">
                                          <p:stCondLst>
                                            <p:cond delay="0"/>
                                          </p:stCondLst>
                                        </p:cTn>
                                        <p:tgtEl>
                                          <p:spTgt spid="9219">
                                            <p:txEl>
                                              <p:pRg st="1" end="1"/>
                                            </p:txEl>
                                          </p:spTgt>
                                        </p:tgtEl>
                                        <p:attrNameLst>
                                          <p:attrName>style.visibility</p:attrName>
                                        </p:attrNameLst>
                                      </p:cBhvr>
                                      <p:to>
                                        <p:strVal val="visible"/>
                                      </p:to>
                                    </p:set>
                                    <p:animEffect transition="in" filter="randombar(vertical)">
                                      <p:cBhvr>
                                        <p:cTn id="16" dur="500"/>
                                        <p:tgtEl>
                                          <p:spTgt spid="921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4" presetClass="entr" presetSubtype="5" fill="hold" grpId="0" nodeType="clickEffect">
                                  <p:stCondLst>
                                    <p:cond delay="0"/>
                                  </p:stCondLst>
                                  <p:childTnLst>
                                    <p:set>
                                      <p:cBhvr>
                                        <p:cTn id="20" dur="1" fill="hold">
                                          <p:stCondLst>
                                            <p:cond delay="0"/>
                                          </p:stCondLst>
                                        </p:cTn>
                                        <p:tgtEl>
                                          <p:spTgt spid="9219">
                                            <p:txEl>
                                              <p:pRg st="2" end="2"/>
                                            </p:txEl>
                                          </p:spTgt>
                                        </p:tgtEl>
                                        <p:attrNameLst>
                                          <p:attrName>style.visibility</p:attrName>
                                        </p:attrNameLst>
                                      </p:cBhvr>
                                      <p:to>
                                        <p:strVal val="visible"/>
                                      </p:to>
                                    </p:set>
                                    <p:animEffect transition="in" filter="randombar(vertical)">
                                      <p:cBhvr>
                                        <p:cTn id="21" dur="500"/>
                                        <p:tgtEl>
                                          <p:spTgt spid="9219">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7" presetClass="entr" presetSubtype="2"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ppt_x</p:attrName>
                                        </p:attrNameLst>
                                      </p:cBhvr>
                                      <p:tavLst>
                                        <p:tav tm="0">
                                          <p:val>
                                            <p:strVal val="#ppt_x+#ppt_w/2"/>
                                          </p:val>
                                        </p:tav>
                                        <p:tav tm="100000">
                                          <p:val>
                                            <p:strVal val="#ppt_x"/>
                                          </p:val>
                                        </p:tav>
                                      </p:tavLst>
                                    </p:anim>
                                    <p:anim calcmode="lin" valueType="num">
                                      <p:cBhvr>
                                        <p:cTn id="27" dur="500" fill="hold"/>
                                        <p:tgtEl>
                                          <p:spTgt spid="4"/>
                                        </p:tgtEl>
                                        <p:attrNameLst>
                                          <p:attrName>ppt_y</p:attrName>
                                        </p:attrNameLst>
                                      </p:cBhvr>
                                      <p:tavLst>
                                        <p:tav tm="0">
                                          <p:val>
                                            <p:strVal val="#ppt_y"/>
                                          </p:val>
                                        </p:tav>
                                        <p:tav tm="100000">
                                          <p:val>
                                            <p:strVal val="#ppt_y"/>
                                          </p:val>
                                        </p:tav>
                                      </p:tavLst>
                                    </p:anim>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autoUpdateAnimBg="0"/>
      <p:bldP spid="9219" grpId="0" uiExpand="1" build="p" autoUpdateAnimBg="0" advAuto="100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691680" y="351131"/>
            <a:ext cx="6766689" cy="862130"/>
          </a:xfrm>
        </p:spPr>
        <p:txBody>
          <a:bodyPr/>
          <a:lstStyle/>
          <a:p>
            <a:r>
              <a:rPr lang="es-ES_tradnl" sz="3763" dirty="0" smtClean="0">
                <a:solidFill>
                  <a:schemeClr val="tx1"/>
                </a:solidFill>
              </a:rPr>
              <a:t>Principales </a:t>
            </a:r>
            <a:r>
              <a:rPr lang="es-ES_tradnl" sz="3763" dirty="0">
                <a:solidFill>
                  <a:schemeClr val="tx1"/>
                </a:solidFill>
              </a:rPr>
              <a:t>glúcidos de la dieta </a:t>
            </a:r>
          </a:p>
        </p:txBody>
      </p:sp>
      <p:graphicFrame>
        <p:nvGraphicFramePr>
          <p:cNvPr id="11267" name="Object 3">
            <a:hlinkClick r:id="" action="ppaction://ole?verb=0"/>
          </p:cNvPr>
          <p:cNvGraphicFramePr>
            <a:graphicFrameLocks/>
          </p:cNvGraphicFramePr>
          <p:nvPr>
            <p:extLst>
              <p:ext uri="{D42A27DB-BD31-4B8C-83A1-F6EECF244321}">
                <p14:modId xmlns:p14="http://schemas.microsoft.com/office/powerpoint/2010/main" val="319407446"/>
              </p:ext>
            </p:extLst>
          </p:nvPr>
        </p:nvGraphicFramePr>
        <p:xfrm>
          <a:off x="140520" y="1213261"/>
          <a:ext cx="2819910" cy="2370516"/>
        </p:xfrm>
        <a:graphic>
          <a:graphicData uri="http://schemas.openxmlformats.org/presentationml/2006/ole">
            <mc:AlternateContent xmlns:mc="http://schemas.openxmlformats.org/markup-compatibility/2006">
              <mc:Choice xmlns:v="urn:schemas-microsoft-com:vml" Requires="v">
                <p:oleObj spid="_x0000_s34838" name="Imagen" r:id="rId3" imgW="5081400" imgH="4883040" progId="MS_ClipArt_Gallery.2">
                  <p:embed/>
                </p:oleObj>
              </mc:Choice>
              <mc:Fallback>
                <p:oleObj name="Imagen" r:id="rId3" imgW="5081400" imgH="4883040" progId="MS_ClipArt_Gallery.2">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520" y="1213261"/>
                        <a:ext cx="2819910" cy="2370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Text Box 5"/>
          <p:cNvSpPr txBox="1">
            <a:spLocks noChangeArrowheads="1"/>
          </p:cNvSpPr>
          <p:nvPr/>
        </p:nvSpPr>
        <p:spPr bwMode="auto">
          <a:xfrm>
            <a:off x="3007270" y="1864949"/>
            <a:ext cx="5854332" cy="4144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190" tIns="44595" rIns="89190" bIns="4459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sz="2395" b="1" dirty="0"/>
              <a:t>El almidón que posee alto contenido de </a:t>
            </a:r>
            <a:r>
              <a:rPr lang="es-ES" sz="2395" b="1" dirty="0" err="1"/>
              <a:t>amilosa</a:t>
            </a:r>
            <a:r>
              <a:rPr lang="es-ES" sz="2395" b="1" dirty="0"/>
              <a:t> tiende a ser más resistente a la digestión que el que posee alto contenido de </a:t>
            </a:r>
            <a:r>
              <a:rPr lang="es-ES" sz="2395" b="1" dirty="0" err="1"/>
              <a:t>amilopeptina</a:t>
            </a:r>
            <a:r>
              <a:rPr lang="es-ES" sz="2395" b="1" dirty="0" smtClean="0"/>
              <a:t>.</a:t>
            </a:r>
          </a:p>
          <a:p>
            <a:pPr algn="just" eaLnBrk="1" hangingPunct="1"/>
            <a:endParaRPr lang="es-ES" sz="2395" b="1" dirty="0"/>
          </a:p>
          <a:p>
            <a:pPr algn="just" eaLnBrk="1" hangingPunct="1"/>
            <a:endParaRPr lang="es-ES" sz="2395" b="1" dirty="0"/>
          </a:p>
          <a:p>
            <a:pPr algn="just" eaLnBrk="1" hangingPunct="1"/>
            <a:r>
              <a:rPr lang="es-ES" sz="2395" b="1" dirty="0"/>
              <a:t>El almidón puede dividirse en Almidón Rápidamente Digerible (ARD), Almidón Lentamente Digerible (ALD) y Almidón Resistente (AR).</a:t>
            </a:r>
          </a:p>
          <a:p>
            <a:pPr algn="just" eaLnBrk="1" hangingPunct="1"/>
            <a:endParaRPr lang="es-ES" sz="2395" b="1" dirty="0"/>
          </a:p>
        </p:txBody>
      </p:sp>
      <p:pic>
        <p:nvPicPr>
          <p:cNvPr id="11270" name="Picture 6" descr="BD08911_"/>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7099" y="3861048"/>
            <a:ext cx="2666491" cy="2366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99339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additive="base">
                                        <p:cTn id="7" dur="500" fill="hold"/>
                                        <p:tgtEl>
                                          <p:spTgt spid="11266"/>
                                        </p:tgtEl>
                                        <p:attrNameLst>
                                          <p:attrName>ppt_x</p:attrName>
                                        </p:attrNameLst>
                                      </p:cBhvr>
                                      <p:tavLst>
                                        <p:tav tm="0">
                                          <p:val>
                                            <p:strVal val="1+#ppt_w/2"/>
                                          </p:val>
                                        </p:tav>
                                        <p:tav tm="100000">
                                          <p:val>
                                            <p:strVal val="#ppt_x"/>
                                          </p:val>
                                        </p:tav>
                                      </p:tavLst>
                                    </p:anim>
                                    <p:anim calcmode="lin" valueType="num">
                                      <p:cBhvr additive="base">
                                        <p:cTn id="8" dur="500" fill="hold"/>
                                        <p:tgtEl>
                                          <p:spTgt spid="112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11267"/>
                                        </p:tgtEl>
                                        <p:attrNameLst>
                                          <p:attrName>style.visibility</p:attrName>
                                        </p:attrNameLst>
                                      </p:cBhvr>
                                      <p:to>
                                        <p:strVal val="visible"/>
                                      </p:to>
                                    </p:set>
                                    <p:animEffect transition="in" filter="wheel(1)">
                                      <p:cBhvr>
                                        <p:cTn id="13" dur="2000"/>
                                        <p:tgtEl>
                                          <p:spTgt spid="11267"/>
                                        </p:tgtEl>
                                      </p:cBhvr>
                                    </p:animEffect>
                                  </p:childTnLst>
                                </p:cTn>
                              </p:par>
                              <p:par>
                                <p:cTn id="14" presetID="21" presetClass="entr" presetSubtype="1" fill="hold" nodeType="withEffect">
                                  <p:stCondLst>
                                    <p:cond delay="0"/>
                                  </p:stCondLst>
                                  <p:childTnLst>
                                    <p:set>
                                      <p:cBhvr>
                                        <p:cTn id="15" dur="1" fill="hold">
                                          <p:stCondLst>
                                            <p:cond delay="0"/>
                                          </p:stCondLst>
                                        </p:cTn>
                                        <p:tgtEl>
                                          <p:spTgt spid="11269">
                                            <p:txEl>
                                              <p:pRg st="0" end="0"/>
                                            </p:txEl>
                                          </p:spTgt>
                                        </p:tgtEl>
                                        <p:attrNameLst>
                                          <p:attrName>style.visibility</p:attrName>
                                        </p:attrNameLst>
                                      </p:cBhvr>
                                      <p:to>
                                        <p:strVal val="visible"/>
                                      </p:to>
                                    </p:set>
                                    <p:animEffect transition="in" filter="wheel(1)">
                                      <p:cBhvr>
                                        <p:cTn id="16" dur="2000"/>
                                        <p:tgtEl>
                                          <p:spTgt spid="1126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1270"/>
                                        </p:tgtEl>
                                        <p:attrNameLst>
                                          <p:attrName>style.visibility</p:attrName>
                                        </p:attrNameLst>
                                      </p:cBhvr>
                                      <p:to>
                                        <p:strVal val="visible"/>
                                      </p:to>
                                    </p:set>
                                    <p:animEffect transition="in" filter="barn(inVertical)">
                                      <p:cBhvr>
                                        <p:cTn id="21" dur="500"/>
                                        <p:tgtEl>
                                          <p:spTgt spid="11270"/>
                                        </p:tgtEl>
                                      </p:cBhvr>
                                    </p:animEffect>
                                  </p:childTnLst>
                                </p:cTn>
                              </p:par>
                              <p:par>
                                <p:cTn id="22" presetID="16" presetClass="entr" presetSubtype="21" fill="hold" nodeType="withEffect">
                                  <p:stCondLst>
                                    <p:cond delay="0"/>
                                  </p:stCondLst>
                                  <p:childTnLst>
                                    <p:set>
                                      <p:cBhvr>
                                        <p:cTn id="23" dur="1" fill="hold">
                                          <p:stCondLst>
                                            <p:cond delay="0"/>
                                          </p:stCondLst>
                                        </p:cTn>
                                        <p:tgtEl>
                                          <p:spTgt spid="11269">
                                            <p:txEl>
                                              <p:pRg st="3" end="3"/>
                                            </p:txEl>
                                          </p:spTgt>
                                        </p:tgtEl>
                                        <p:attrNameLst>
                                          <p:attrName>style.visibility</p:attrName>
                                        </p:attrNameLst>
                                      </p:cBhvr>
                                      <p:to>
                                        <p:strVal val="visible"/>
                                      </p:to>
                                    </p:set>
                                    <p:animEffect transition="in" filter="barn(inVertical)">
                                      <p:cBhvr>
                                        <p:cTn id="24" dur="500"/>
                                        <p:tgtEl>
                                          <p:spTgt spid="1126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AutoShape 5"/>
          <p:cNvSpPr>
            <a:spLocks noChangeArrowheads="1"/>
          </p:cNvSpPr>
          <p:nvPr/>
        </p:nvSpPr>
        <p:spPr bwMode="gray">
          <a:xfrm>
            <a:off x="2041250" y="1450113"/>
            <a:ext cx="6926138" cy="1952816"/>
          </a:xfrm>
          <a:prstGeom prst="roundRect">
            <a:avLst>
              <a:gd name="adj" fmla="val 50000"/>
            </a:avLst>
          </a:prstGeom>
          <a:noFill/>
          <a:ln w="28575">
            <a:solidFill>
              <a:schemeClr val="accent2"/>
            </a:solidFill>
            <a:round/>
            <a:headEnd/>
            <a:tailEnd/>
          </a:ln>
          <a:effectLst/>
        </p:spPr>
        <p:txBody>
          <a:bodyPr wrap="none" anchor="ctr"/>
          <a:lstStyle/>
          <a:p>
            <a:endParaRPr lang="es-ES"/>
          </a:p>
        </p:txBody>
      </p:sp>
      <p:sp>
        <p:nvSpPr>
          <p:cNvPr id="6150" name="Rectangle 6"/>
          <p:cNvSpPr>
            <a:spLocks noGrp="1" noChangeArrowheads="1"/>
          </p:cNvSpPr>
          <p:nvPr>
            <p:ph type="title"/>
          </p:nvPr>
        </p:nvSpPr>
        <p:spPr/>
        <p:txBody>
          <a:bodyPr/>
          <a:lstStyle/>
          <a:p>
            <a:r>
              <a:rPr lang="es-ES" dirty="0" smtClean="0"/>
              <a:t>Sumario</a:t>
            </a:r>
            <a:r>
              <a:rPr lang="en-US" dirty="0" smtClean="0"/>
              <a:t>: </a:t>
            </a:r>
            <a:endParaRPr lang="en-US" dirty="0"/>
          </a:p>
        </p:txBody>
      </p:sp>
      <p:grpSp>
        <p:nvGrpSpPr>
          <p:cNvPr id="6151" name="Group 7"/>
          <p:cNvGrpSpPr>
            <a:grpSpLocks/>
          </p:cNvGrpSpPr>
          <p:nvPr/>
        </p:nvGrpSpPr>
        <p:grpSpPr bwMode="auto">
          <a:xfrm>
            <a:off x="1115616" y="1487669"/>
            <a:ext cx="1472712" cy="1647415"/>
            <a:chOff x="720" y="1488"/>
            <a:chExt cx="806" cy="808"/>
          </a:xfrm>
        </p:grpSpPr>
        <p:sp>
          <p:nvSpPr>
            <p:cNvPr id="6152" name="Oval 8"/>
            <p:cNvSpPr>
              <a:spLocks noChangeArrowheads="1"/>
            </p:cNvSpPr>
            <p:nvPr/>
          </p:nvSpPr>
          <p:spPr bwMode="gray">
            <a:xfrm>
              <a:off x="720" y="1490"/>
              <a:ext cx="806" cy="806"/>
            </a:xfrm>
            <a:prstGeom prst="ellipse">
              <a:avLst/>
            </a:prstGeom>
            <a:solidFill>
              <a:schemeClr val="accent2"/>
            </a:solidFill>
            <a:ln w="9525">
              <a:noFill/>
              <a:round/>
              <a:headEnd/>
              <a:tailEnd/>
            </a:ln>
            <a:effectLst/>
          </p:spPr>
          <p:txBody>
            <a:bodyPr wrap="none" anchor="ctr"/>
            <a:lstStyle/>
            <a:p>
              <a:endParaRPr lang="es-ES"/>
            </a:p>
          </p:txBody>
        </p:sp>
        <p:pic>
          <p:nvPicPr>
            <p:cNvPr id="6153" name="Picture 9" descr="drop"/>
            <p:cNvPicPr>
              <a:picLocks noChangeAspect="1" noChangeArrowheads="1"/>
            </p:cNvPicPr>
            <p:nvPr/>
          </p:nvPicPr>
          <p:blipFill>
            <a:blip r:embed="rId3" cstate="print"/>
            <a:srcRect/>
            <a:stretch>
              <a:fillRect/>
            </a:stretch>
          </p:blipFill>
          <p:spPr bwMode="gray">
            <a:xfrm>
              <a:off x="721" y="1488"/>
              <a:ext cx="800" cy="800"/>
            </a:xfrm>
            <a:prstGeom prst="rect">
              <a:avLst/>
            </a:prstGeom>
            <a:noFill/>
          </p:spPr>
        </p:pic>
      </p:grpSp>
      <p:sp>
        <p:nvSpPr>
          <p:cNvPr id="6154" name="Text Box 10"/>
          <p:cNvSpPr txBox="1">
            <a:spLocks noChangeArrowheads="1"/>
          </p:cNvSpPr>
          <p:nvPr/>
        </p:nvSpPr>
        <p:spPr bwMode="black">
          <a:xfrm>
            <a:off x="1684804" y="1823081"/>
            <a:ext cx="327025" cy="923330"/>
          </a:xfrm>
          <a:prstGeom prst="rect">
            <a:avLst/>
          </a:prstGeom>
          <a:noFill/>
          <a:ln w="9525">
            <a:noFill/>
            <a:miter lim="800000"/>
            <a:headEnd/>
            <a:tailEnd/>
          </a:ln>
          <a:effectLst/>
        </p:spPr>
        <p:txBody>
          <a:bodyPr>
            <a:spAutoFit/>
          </a:bodyPr>
          <a:lstStyle/>
          <a:p>
            <a:pPr algn="ctr">
              <a:spcBef>
                <a:spcPct val="50000"/>
              </a:spcBef>
            </a:pPr>
            <a:r>
              <a:rPr lang="en-US" sz="5400" b="1" i="1" dirty="0">
                <a:solidFill>
                  <a:srgbClr val="FFFFFF"/>
                </a:solidFill>
                <a:cs typeface="Arial" charset="0"/>
              </a:rPr>
              <a:t>1</a:t>
            </a:r>
          </a:p>
        </p:txBody>
      </p:sp>
      <p:sp>
        <p:nvSpPr>
          <p:cNvPr id="6167" name="Text Box 23"/>
          <p:cNvSpPr txBox="1">
            <a:spLocks noChangeArrowheads="1"/>
          </p:cNvSpPr>
          <p:nvPr/>
        </p:nvSpPr>
        <p:spPr bwMode="gray">
          <a:xfrm>
            <a:off x="2608613" y="1518580"/>
            <a:ext cx="6065245" cy="1815882"/>
          </a:xfrm>
          <a:prstGeom prst="rect">
            <a:avLst/>
          </a:prstGeom>
          <a:noFill/>
          <a:ln w="9525">
            <a:noFill/>
            <a:miter lim="800000"/>
            <a:headEnd/>
            <a:tailEnd/>
          </a:ln>
          <a:effectLst/>
        </p:spPr>
        <p:txBody>
          <a:bodyPr wrap="square">
            <a:spAutoFit/>
          </a:bodyPr>
          <a:lstStyle/>
          <a:p>
            <a:pPr>
              <a:defRPr/>
            </a:pPr>
            <a:r>
              <a:rPr lang="es-ES" sz="2800" b="1" dirty="0"/>
              <a:t>Requerimientos moleculares y energéticos del ser </a:t>
            </a:r>
            <a:r>
              <a:rPr lang="es-ES" sz="2800" b="1" dirty="0" smtClean="0"/>
              <a:t>humano.</a:t>
            </a:r>
          </a:p>
          <a:p>
            <a:pPr>
              <a:defRPr/>
            </a:pPr>
            <a:r>
              <a:rPr lang="es-ES" sz="2800" b="1" dirty="0"/>
              <a:t>-</a:t>
            </a:r>
            <a:r>
              <a:rPr lang="es-ES" sz="2800" b="1" dirty="0" smtClean="0"/>
              <a:t>Tasa </a:t>
            </a:r>
            <a:r>
              <a:rPr lang="es-ES" sz="2800" b="1" dirty="0"/>
              <a:t>de metabolismo basal (</a:t>
            </a:r>
            <a:r>
              <a:rPr lang="es-ES" sz="2800" b="1" dirty="0" smtClean="0"/>
              <a:t>TMB) - Factores </a:t>
            </a:r>
            <a:r>
              <a:rPr lang="es-ES" sz="2800" b="1" dirty="0"/>
              <a:t>que la </a:t>
            </a:r>
            <a:r>
              <a:rPr lang="es-ES" sz="2800" b="1" dirty="0" smtClean="0"/>
              <a:t>modifican</a:t>
            </a:r>
            <a:endParaRPr lang="es-ES" sz="2800" b="1" dirty="0"/>
          </a:p>
        </p:txBody>
      </p:sp>
      <p:sp>
        <p:nvSpPr>
          <p:cNvPr id="6148" name="AutoShape 4"/>
          <p:cNvSpPr>
            <a:spLocks noChangeArrowheads="1"/>
          </p:cNvSpPr>
          <p:nvPr/>
        </p:nvSpPr>
        <p:spPr bwMode="gray">
          <a:xfrm>
            <a:off x="2090502" y="3717006"/>
            <a:ext cx="6451705" cy="2246769"/>
          </a:xfrm>
          <a:prstGeom prst="roundRect">
            <a:avLst>
              <a:gd name="adj" fmla="val 50000"/>
            </a:avLst>
          </a:prstGeom>
          <a:noFill/>
          <a:ln w="28575">
            <a:solidFill>
              <a:schemeClr val="accent1"/>
            </a:solidFill>
            <a:round/>
            <a:headEnd/>
            <a:tailEnd/>
          </a:ln>
          <a:effectLst/>
        </p:spPr>
        <p:txBody>
          <a:bodyPr wrap="none" anchor="ctr"/>
          <a:lstStyle/>
          <a:p>
            <a:endParaRPr lang="es-ES"/>
          </a:p>
        </p:txBody>
      </p:sp>
      <p:grpSp>
        <p:nvGrpSpPr>
          <p:cNvPr id="6155" name="Group 11"/>
          <p:cNvGrpSpPr>
            <a:grpSpLocks/>
          </p:cNvGrpSpPr>
          <p:nvPr/>
        </p:nvGrpSpPr>
        <p:grpSpPr bwMode="auto">
          <a:xfrm>
            <a:off x="1158651" y="3946331"/>
            <a:ext cx="1517628" cy="1788118"/>
            <a:chOff x="1188" y="1705"/>
            <a:chExt cx="330" cy="332"/>
          </a:xfrm>
        </p:grpSpPr>
        <p:sp>
          <p:nvSpPr>
            <p:cNvPr id="6156" name="Oval 12"/>
            <p:cNvSpPr>
              <a:spLocks noChangeArrowheads="1"/>
            </p:cNvSpPr>
            <p:nvPr/>
          </p:nvSpPr>
          <p:spPr bwMode="gray">
            <a:xfrm>
              <a:off x="1188" y="1706"/>
              <a:ext cx="330" cy="331"/>
            </a:xfrm>
            <a:prstGeom prst="ellipse">
              <a:avLst/>
            </a:prstGeom>
            <a:solidFill>
              <a:schemeClr val="accent1"/>
            </a:solidFill>
            <a:ln w="9525">
              <a:noFill/>
              <a:round/>
              <a:headEnd/>
              <a:tailEnd/>
            </a:ln>
            <a:effectLst/>
          </p:spPr>
          <p:txBody>
            <a:bodyPr wrap="none" anchor="ctr"/>
            <a:lstStyle/>
            <a:p>
              <a:endParaRPr lang="es-ES"/>
            </a:p>
          </p:txBody>
        </p:sp>
        <p:pic>
          <p:nvPicPr>
            <p:cNvPr id="6157" name="Picture 13" descr="drop"/>
            <p:cNvPicPr>
              <a:picLocks noChangeAspect="1" noChangeArrowheads="1"/>
            </p:cNvPicPr>
            <p:nvPr/>
          </p:nvPicPr>
          <p:blipFill>
            <a:blip r:embed="rId3" cstate="print"/>
            <a:srcRect/>
            <a:stretch>
              <a:fillRect/>
            </a:stretch>
          </p:blipFill>
          <p:spPr bwMode="gray">
            <a:xfrm>
              <a:off x="1190" y="1705"/>
              <a:ext cx="328" cy="329"/>
            </a:xfrm>
            <a:prstGeom prst="rect">
              <a:avLst/>
            </a:prstGeom>
            <a:noFill/>
          </p:spPr>
        </p:pic>
      </p:grpSp>
      <p:sp>
        <p:nvSpPr>
          <p:cNvPr id="6158" name="Text Box 14"/>
          <p:cNvSpPr txBox="1">
            <a:spLocks noChangeArrowheads="1"/>
          </p:cNvSpPr>
          <p:nvPr/>
        </p:nvSpPr>
        <p:spPr bwMode="black">
          <a:xfrm>
            <a:off x="1744427" y="4378725"/>
            <a:ext cx="346075" cy="923330"/>
          </a:xfrm>
          <a:prstGeom prst="rect">
            <a:avLst/>
          </a:prstGeom>
          <a:noFill/>
          <a:ln w="9525">
            <a:noFill/>
            <a:miter lim="800000"/>
            <a:headEnd/>
            <a:tailEnd/>
          </a:ln>
          <a:effectLst/>
        </p:spPr>
        <p:txBody>
          <a:bodyPr>
            <a:spAutoFit/>
          </a:bodyPr>
          <a:lstStyle/>
          <a:p>
            <a:pPr algn="ctr">
              <a:spcBef>
                <a:spcPct val="50000"/>
              </a:spcBef>
            </a:pPr>
            <a:r>
              <a:rPr lang="en-US" sz="5400" b="1" i="1" dirty="0">
                <a:solidFill>
                  <a:srgbClr val="FFFFFF"/>
                </a:solidFill>
                <a:cs typeface="Arial" charset="0"/>
              </a:rPr>
              <a:t>2</a:t>
            </a:r>
          </a:p>
        </p:txBody>
      </p:sp>
      <p:sp>
        <p:nvSpPr>
          <p:cNvPr id="6168" name="Text Box 24"/>
          <p:cNvSpPr txBox="1">
            <a:spLocks noChangeArrowheads="1"/>
          </p:cNvSpPr>
          <p:nvPr/>
        </p:nvSpPr>
        <p:spPr bwMode="gray">
          <a:xfrm>
            <a:off x="2676279" y="3717007"/>
            <a:ext cx="5656079" cy="2246769"/>
          </a:xfrm>
          <a:prstGeom prst="rect">
            <a:avLst/>
          </a:prstGeom>
          <a:noFill/>
          <a:ln w="9525">
            <a:noFill/>
            <a:miter lim="800000"/>
            <a:headEnd/>
            <a:tailEnd/>
          </a:ln>
          <a:effectLst/>
        </p:spPr>
        <p:txBody>
          <a:bodyPr wrap="square">
            <a:spAutoFit/>
          </a:bodyPr>
          <a:lstStyle/>
          <a:p>
            <a:pPr>
              <a:defRPr/>
            </a:pPr>
            <a:r>
              <a:rPr lang="es-ES" sz="2800" b="1" dirty="0" smtClean="0"/>
              <a:t>Los macronutrientes </a:t>
            </a:r>
            <a:r>
              <a:rPr lang="es-ES" sz="2800" b="1" dirty="0"/>
              <a:t>en </a:t>
            </a:r>
            <a:r>
              <a:rPr lang="es-ES" sz="2800" b="1" dirty="0" smtClean="0"/>
              <a:t>la dieta humana.</a:t>
            </a:r>
          </a:p>
          <a:p>
            <a:pPr>
              <a:defRPr/>
            </a:pPr>
            <a:r>
              <a:rPr lang="es-ES" sz="2800" b="1" dirty="0" smtClean="0"/>
              <a:t>-Requerimientos</a:t>
            </a:r>
          </a:p>
          <a:p>
            <a:pPr>
              <a:defRPr/>
            </a:pPr>
            <a:r>
              <a:rPr lang="es-ES" sz="2800" b="1" dirty="0" smtClean="0"/>
              <a:t>-Factores </a:t>
            </a:r>
            <a:r>
              <a:rPr lang="es-ES" sz="2800" b="1" dirty="0"/>
              <a:t>que los </a:t>
            </a:r>
            <a:r>
              <a:rPr lang="es-ES" sz="2800" b="1" dirty="0" smtClean="0"/>
              <a:t>modifican</a:t>
            </a:r>
          </a:p>
          <a:p>
            <a:pPr>
              <a:defRPr/>
            </a:pPr>
            <a:r>
              <a:rPr lang="es-ES" sz="2800" b="1" dirty="0"/>
              <a:t>-</a:t>
            </a:r>
            <a:r>
              <a:rPr lang="es-ES" sz="2800" b="1" dirty="0" smtClean="0"/>
              <a:t>Calidad </a:t>
            </a:r>
            <a:r>
              <a:rPr lang="es-ES" sz="2800" b="1" dirty="0"/>
              <a:t>de </a:t>
            </a:r>
            <a:r>
              <a:rPr lang="es-ES" sz="2800" b="1" dirty="0" smtClean="0"/>
              <a:t>los mismos</a:t>
            </a:r>
            <a:endParaRPr lang="es-ES" sz="2800" b="1" dirty="0"/>
          </a:p>
        </p:txBody>
      </p:sp>
    </p:spTree>
    <p:extLst>
      <p:ext uri="{BB962C8B-B14F-4D97-AF65-F5344CB8AC3E}">
        <p14:creationId xmlns:p14="http://schemas.microsoft.com/office/powerpoint/2010/main" val="39323249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3568" y="385452"/>
            <a:ext cx="8000830" cy="691061"/>
          </a:xfrm>
        </p:spPr>
        <p:txBody>
          <a:bodyPr/>
          <a:lstStyle/>
          <a:p>
            <a:r>
              <a:rPr lang="es-ES_tradnl" sz="3763" dirty="0">
                <a:solidFill>
                  <a:schemeClr val="tx1"/>
                </a:solidFill>
              </a:rPr>
              <a:t>     Tipos de almidones </a:t>
            </a:r>
          </a:p>
        </p:txBody>
      </p:sp>
      <p:sp>
        <p:nvSpPr>
          <p:cNvPr id="11269" name="Text Box 5"/>
          <p:cNvSpPr txBox="1">
            <a:spLocks noChangeArrowheads="1"/>
          </p:cNvSpPr>
          <p:nvPr/>
        </p:nvSpPr>
        <p:spPr bwMode="auto">
          <a:xfrm>
            <a:off x="2627784" y="1549192"/>
            <a:ext cx="6286380" cy="5249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190" tIns="44595" rIns="89190" bIns="4459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s-ES" sz="2395" b="1" dirty="0" smtClean="0"/>
              <a:t>- El </a:t>
            </a:r>
            <a:r>
              <a:rPr lang="es-ES" sz="2395" b="1" dirty="0"/>
              <a:t>ARD es rápidamente digerido y absorbido en el duodeno y región proximal del intestino delgado, conduciendo a una rápida elevación de la glucosa en plasma y usualmente un subsecuente episodio de hipoglucemia</a:t>
            </a:r>
            <a:r>
              <a:rPr lang="es-ES" sz="2395" b="1" dirty="0" smtClean="0"/>
              <a:t>.</a:t>
            </a:r>
          </a:p>
          <a:p>
            <a:pPr algn="just" eaLnBrk="1" hangingPunct="1"/>
            <a:r>
              <a:rPr lang="es-ES" sz="2395" b="1" dirty="0" smtClean="0"/>
              <a:t> </a:t>
            </a:r>
            <a:endParaRPr lang="es-ES" sz="2395" b="1" dirty="0"/>
          </a:p>
          <a:p>
            <a:pPr algn="just" eaLnBrk="1" hangingPunct="1"/>
            <a:r>
              <a:rPr lang="es-ES" sz="2395" b="1" dirty="0" smtClean="0"/>
              <a:t>- El </a:t>
            </a:r>
            <a:r>
              <a:rPr lang="es-ES" sz="2395" b="1" dirty="0"/>
              <a:t>ALD es digerido lentamente a través del intestino delgado y provee liberación sostenida de glucosa con una elevación inicial lenta de la glucemia y </a:t>
            </a:r>
            <a:r>
              <a:rPr lang="es-ES" sz="2395" b="1" dirty="0" smtClean="0"/>
              <a:t>luego </a:t>
            </a:r>
            <a:r>
              <a:rPr lang="es-ES" sz="2395" b="1" dirty="0"/>
              <a:t>una lenta y prolongada liberación de la glucosa conduciendo a una disponibilidad de energía prolongada</a:t>
            </a:r>
            <a:r>
              <a:rPr lang="es-ES" sz="2395" b="1" dirty="0" smtClean="0"/>
              <a:t>.</a:t>
            </a:r>
            <a:endParaRPr lang="es-ES" sz="2395" b="1" dirty="0"/>
          </a:p>
        </p:txBody>
      </p:sp>
      <p:pic>
        <p:nvPicPr>
          <p:cNvPr id="7" name="Picture 5" descr="LC0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625" y="1565211"/>
            <a:ext cx="2263144" cy="196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LC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624" y="4077072"/>
            <a:ext cx="2263145" cy="2172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653480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par>
                                <p:cTn id="11" presetID="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1000"/>
                                  </p:stCondLst>
                                  <p:childTnLst>
                                    <p:set>
                                      <p:cBhvr>
                                        <p:cTn id="18" dur="1" fill="hold">
                                          <p:stCondLst>
                                            <p:cond delay="0"/>
                                          </p:stCondLst>
                                        </p:cTn>
                                        <p:tgtEl>
                                          <p:spTgt spid="11269">
                                            <p:txEl>
                                              <p:pRg st="0" end="0"/>
                                            </p:txEl>
                                          </p:spTgt>
                                        </p:tgtEl>
                                        <p:attrNameLst>
                                          <p:attrName>style.visibility</p:attrName>
                                        </p:attrNameLst>
                                      </p:cBhvr>
                                      <p:to>
                                        <p:strVal val="visible"/>
                                      </p:to>
                                    </p:set>
                                    <p:anim calcmode="lin" valueType="num">
                                      <p:cBhvr>
                                        <p:cTn id="19" dur="500" fill="hold"/>
                                        <p:tgtEl>
                                          <p:spTgt spid="11269">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11269">
                                            <p:txEl>
                                              <p:pRg st="0" end="0"/>
                                            </p:txEl>
                                          </p:spTgt>
                                        </p:tgtEl>
                                        <p:attrNameLst>
                                          <p:attrName>ppt_h</p:attrName>
                                        </p:attrNameLst>
                                      </p:cBhvr>
                                      <p:tavLst>
                                        <p:tav tm="0">
                                          <p:val>
                                            <p:strVal val="#ppt_h"/>
                                          </p:val>
                                        </p:tav>
                                        <p:tav tm="100000">
                                          <p:val>
                                            <p:strVal val="#ppt_h"/>
                                          </p:val>
                                        </p:tav>
                                      </p:tavLst>
                                    </p:anim>
                                  </p:childTnLst>
                                </p:cTn>
                              </p:par>
                            </p:childTnLst>
                          </p:cTn>
                        </p:par>
                        <p:par>
                          <p:cTn id="21" fill="hold" nodeType="afterGroup">
                            <p:stCondLst>
                              <p:cond delay="1500"/>
                            </p:stCondLst>
                            <p:childTnLst>
                              <p:par>
                                <p:cTn id="22" presetID="17" presetClass="entr" presetSubtype="10" fill="hold" grpId="0" nodeType="afterEffect">
                                  <p:stCondLst>
                                    <p:cond delay="0"/>
                                  </p:stCondLst>
                                  <p:childTnLst>
                                    <p:set>
                                      <p:cBhvr>
                                        <p:cTn id="23" dur="1" fill="hold">
                                          <p:stCondLst>
                                            <p:cond delay="0"/>
                                          </p:stCondLst>
                                        </p:cTn>
                                        <p:tgtEl>
                                          <p:spTgt spid="11269">
                                            <p:txEl>
                                              <p:pRg st="2" end="2"/>
                                            </p:txEl>
                                          </p:spTgt>
                                        </p:tgtEl>
                                        <p:attrNameLst>
                                          <p:attrName>style.visibility</p:attrName>
                                        </p:attrNameLst>
                                      </p:cBhvr>
                                      <p:to>
                                        <p:strVal val="visible"/>
                                      </p:to>
                                    </p:set>
                                    <p:anim calcmode="lin" valueType="num">
                                      <p:cBhvr>
                                        <p:cTn id="24" dur="500" fill="hold"/>
                                        <p:tgtEl>
                                          <p:spTgt spid="11269">
                                            <p:txEl>
                                              <p:pRg st="2" end="2"/>
                                            </p:txEl>
                                          </p:spTgt>
                                        </p:tgtEl>
                                        <p:attrNameLst>
                                          <p:attrName>ppt_w</p:attrName>
                                        </p:attrNameLst>
                                      </p:cBhvr>
                                      <p:tavLst>
                                        <p:tav tm="0">
                                          <p:val>
                                            <p:fltVal val="0"/>
                                          </p:val>
                                        </p:tav>
                                        <p:tav tm="100000">
                                          <p:val>
                                            <p:strVal val="#ppt_w"/>
                                          </p:val>
                                        </p:tav>
                                      </p:tavLst>
                                    </p:anim>
                                    <p:anim calcmode="lin" valueType="num">
                                      <p:cBhvr>
                                        <p:cTn id="25" dur="500" fill="hold"/>
                                        <p:tgtEl>
                                          <p:spTgt spid="11269">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uiExpand="1" build="p" autoUpdateAnimBg="0" advAuto="100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187623" y="690195"/>
            <a:ext cx="7956377" cy="741295"/>
          </a:xfrm>
          <a:noFill/>
        </p:spPr>
        <p:txBody>
          <a:bodyPr vert="horz" wrap="square" lIns="88262" tIns="43356" rIns="88262" bIns="43356" numCol="1" anchor="b" anchorCtr="0" compatLnSpc="1">
            <a:prstTxWarp prst="textNoShape">
              <a:avLst/>
            </a:prstTxWarp>
          </a:bodyPr>
          <a:lstStyle/>
          <a:p>
            <a:r>
              <a:rPr lang="es-ES" sz="3079" dirty="0">
                <a:solidFill>
                  <a:schemeClr val="tx1"/>
                </a:solidFill>
              </a:rPr>
              <a:t>Principales disacáridos de la dieta</a:t>
            </a:r>
            <a:endParaRPr lang="es-ES" sz="3079" baseline="-25000" dirty="0">
              <a:solidFill>
                <a:schemeClr val="tx1"/>
              </a:solidFill>
            </a:endParaRPr>
          </a:p>
        </p:txBody>
      </p:sp>
      <p:sp>
        <p:nvSpPr>
          <p:cNvPr id="16402" name="Rectangle 18"/>
          <p:cNvSpPr>
            <a:spLocks noGrp="1" noChangeArrowheads="1"/>
          </p:cNvSpPr>
          <p:nvPr>
            <p:ph type="body" sz="half" idx="2"/>
          </p:nvPr>
        </p:nvSpPr>
        <p:spPr>
          <a:xfrm>
            <a:off x="4876801" y="1858142"/>
            <a:ext cx="3799656" cy="1955065"/>
          </a:xfrm>
        </p:spPr>
        <p:txBody>
          <a:bodyPr/>
          <a:lstStyle/>
          <a:p>
            <a:pPr algn="just"/>
            <a:r>
              <a:rPr lang="es-ES_tradnl" sz="2400" b="1" dirty="0"/>
              <a:t>La sacarosa, por su efecto </a:t>
            </a:r>
            <a:r>
              <a:rPr lang="es-ES_tradnl" sz="2400" b="1" dirty="0" smtClean="0"/>
              <a:t>edulcorante </a:t>
            </a:r>
            <a:r>
              <a:rPr lang="es-ES_tradnl" sz="2400" b="1" dirty="0"/>
              <a:t>en helados,  confituras, repostería, etc.</a:t>
            </a:r>
          </a:p>
          <a:p>
            <a:pPr algn="just"/>
            <a:endParaRPr lang="es-ES_tradnl" sz="2400" b="1" dirty="0"/>
          </a:p>
          <a:p>
            <a:pPr algn="just"/>
            <a:endParaRPr lang="es-ES_tradnl" sz="2400" b="1" dirty="0"/>
          </a:p>
        </p:txBody>
      </p:sp>
      <p:grpSp>
        <p:nvGrpSpPr>
          <p:cNvPr id="2" name="Group 19"/>
          <p:cNvGrpSpPr>
            <a:grpSpLocks/>
          </p:cNvGrpSpPr>
          <p:nvPr/>
        </p:nvGrpSpPr>
        <p:grpSpPr bwMode="auto">
          <a:xfrm>
            <a:off x="3353479" y="4865431"/>
            <a:ext cx="1447291" cy="1202908"/>
            <a:chOff x="2496" y="2448"/>
            <a:chExt cx="1762" cy="1188"/>
          </a:xfrm>
        </p:grpSpPr>
        <p:sp>
          <p:nvSpPr>
            <p:cNvPr id="18441" name="Freeform 20"/>
            <p:cNvSpPr>
              <a:spLocks/>
            </p:cNvSpPr>
            <p:nvPr/>
          </p:nvSpPr>
          <p:spPr bwMode="auto">
            <a:xfrm>
              <a:off x="2496" y="2730"/>
              <a:ext cx="314" cy="375"/>
            </a:xfrm>
            <a:custGeom>
              <a:avLst/>
              <a:gdLst>
                <a:gd name="T0" fmla="*/ 187 w 314"/>
                <a:gd name="T1" fmla="*/ 0 h 375"/>
                <a:gd name="T2" fmla="*/ 0 w 314"/>
                <a:gd name="T3" fmla="*/ 0 h 375"/>
                <a:gd name="T4" fmla="*/ 0 w 314"/>
                <a:gd name="T5" fmla="*/ 60 h 375"/>
                <a:gd name="T6" fmla="*/ 1 w 314"/>
                <a:gd name="T7" fmla="*/ 78 h 375"/>
                <a:gd name="T8" fmla="*/ 6 w 314"/>
                <a:gd name="T9" fmla="*/ 102 h 375"/>
                <a:gd name="T10" fmla="*/ 10 w 314"/>
                <a:gd name="T11" fmla="*/ 121 h 375"/>
                <a:gd name="T12" fmla="*/ 18 w 314"/>
                <a:gd name="T13" fmla="*/ 147 h 375"/>
                <a:gd name="T14" fmla="*/ 25 w 314"/>
                <a:gd name="T15" fmla="*/ 165 h 375"/>
                <a:gd name="T16" fmla="*/ 34 w 314"/>
                <a:gd name="T17" fmla="*/ 186 h 375"/>
                <a:gd name="T18" fmla="*/ 49 w 314"/>
                <a:gd name="T19" fmla="*/ 213 h 375"/>
                <a:gd name="T20" fmla="*/ 64 w 314"/>
                <a:gd name="T21" fmla="*/ 234 h 375"/>
                <a:gd name="T22" fmla="*/ 79 w 314"/>
                <a:gd name="T23" fmla="*/ 253 h 375"/>
                <a:gd name="T24" fmla="*/ 97 w 314"/>
                <a:gd name="T25" fmla="*/ 274 h 375"/>
                <a:gd name="T26" fmla="*/ 112 w 314"/>
                <a:gd name="T27" fmla="*/ 286 h 375"/>
                <a:gd name="T28" fmla="*/ 129 w 314"/>
                <a:gd name="T29" fmla="*/ 301 h 375"/>
                <a:gd name="T30" fmla="*/ 150 w 314"/>
                <a:gd name="T31" fmla="*/ 316 h 375"/>
                <a:gd name="T32" fmla="*/ 172 w 314"/>
                <a:gd name="T33" fmla="*/ 331 h 375"/>
                <a:gd name="T34" fmla="*/ 198 w 314"/>
                <a:gd name="T35" fmla="*/ 344 h 375"/>
                <a:gd name="T36" fmla="*/ 220 w 314"/>
                <a:gd name="T37" fmla="*/ 353 h 375"/>
                <a:gd name="T38" fmla="*/ 246 w 314"/>
                <a:gd name="T39" fmla="*/ 361 h 375"/>
                <a:gd name="T40" fmla="*/ 267 w 314"/>
                <a:gd name="T41" fmla="*/ 367 h 375"/>
                <a:gd name="T42" fmla="*/ 291 w 314"/>
                <a:gd name="T43" fmla="*/ 371 h 375"/>
                <a:gd name="T44" fmla="*/ 313 w 314"/>
                <a:gd name="T45" fmla="*/ 374 h 375"/>
                <a:gd name="T46" fmla="*/ 274 w 314"/>
                <a:gd name="T47" fmla="*/ 322 h 375"/>
                <a:gd name="T48" fmla="*/ 261 w 314"/>
                <a:gd name="T49" fmla="*/ 321 h 375"/>
                <a:gd name="T50" fmla="*/ 238 w 314"/>
                <a:gd name="T51" fmla="*/ 312 h 375"/>
                <a:gd name="T52" fmla="*/ 222 w 314"/>
                <a:gd name="T53" fmla="*/ 304 h 375"/>
                <a:gd name="T54" fmla="*/ 201 w 314"/>
                <a:gd name="T55" fmla="*/ 292 h 375"/>
                <a:gd name="T56" fmla="*/ 183 w 314"/>
                <a:gd name="T57" fmla="*/ 282 h 375"/>
                <a:gd name="T58" fmla="*/ 163 w 314"/>
                <a:gd name="T59" fmla="*/ 267 h 375"/>
                <a:gd name="T60" fmla="*/ 150 w 314"/>
                <a:gd name="T61" fmla="*/ 255 h 375"/>
                <a:gd name="T62" fmla="*/ 133 w 314"/>
                <a:gd name="T63" fmla="*/ 240 h 375"/>
                <a:gd name="T64" fmla="*/ 120 w 314"/>
                <a:gd name="T65" fmla="*/ 226 h 375"/>
                <a:gd name="T66" fmla="*/ 108 w 314"/>
                <a:gd name="T67" fmla="*/ 211 h 375"/>
                <a:gd name="T68" fmla="*/ 94 w 314"/>
                <a:gd name="T69" fmla="*/ 190 h 375"/>
                <a:gd name="T70" fmla="*/ 84 w 314"/>
                <a:gd name="T71" fmla="*/ 169 h 375"/>
                <a:gd name="T72" fmla="*/ 75 w 314"/>
                <a:gd name="T73" fmla="*/ 150 h 375"/>
                <a:gd name="T74" fmla="*/ 66 w 314"/>
                <a:gd name="T75" fmla="*/ 127 h 375"/>
                <a:gd name="T76" fmla="*/ 60 w 314"/>
                <a:gd name="T77" fmla="*/ 102 h 375"/>
                <a:gd name="T78" fmla="*/ 57 w 314"/>
                <a:gd name="T79" fmla="*/ 81 h 375"/>
                <a:gd name="T80" fmla="*/ 55 w 314"/>
                <a:gd name="T81" fmla="*/ 60 h 375"/>
                <a:gd name="T82" fmla="*/ 190 w 314"/>
                <a:gd name="T83" fmla="*/ 60 h 375"/>
                <a:gd name="T84" fmla="*/ 187 w 314"/>
                <a:gd name="T85" fmla="*/ 0 h 37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4"/>
                <a:gd name="T130" fmla="*/ 0 h 375"/>
                <a:gd name="T131" fmla="*/ 314 w 314"/>
                <a:gd name="T132" fmla="*/ 375 h 37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4" h="375">
                  <a:moveTo>
                    <a:pt x="187" y="0"/>
                  </a:moveTo>
                  <a:lnTo>
                    <a:pt x="0" y="0"/>
                  </a:lnTo>
                  <a:lnTo>
                    <a:pt x="0" y="60"/>
                  </a:lnTo>
                  <a:lnTo>
                    <a:pt x="1" y="78"/>
                  </a:lnTo>
                  <a:lnTo>
                    <a:pt x="6" y="102"/>
                  </a:lnTo>
                  <a:lnTo>
                    <a:pt x="10" y="121"/>
                  </a:lnTo>
                  <a:lnTo>
                    <a:pt x="18" y="147"/>
                  </a:lnTo>
                  <a:lnTo>
                    <a:pt x="25" y="165"/>
                  </a:lnTo>
                  <a:lnTo>
                    <a:pt x="34" y="186"/>
                  </a:lnTo>
                  <a:lnTo>
                    <a:pt x="49" y="213"/>
                  </a:lnTo>
                  <a:lnTo>
                    <a:pt x="64" y="234"/>
                  </a:lnTo>
                  <a:lnTo>
                    <a:pt x="79" y="253"/>
                  </a:lnTo>
                  <a:lnTo>
                    <a:pt x="97" y="274"/>
                  </a:lnTo>
                  <a:lnTo>
                    <a:pt x="112" y="286"/>
                  </a:lnTo>
                  <a:lnTo>
                    <a:pt x="129" y="301"/>
                  </a:lnTo>
                  <a:lnTo>
                    <a:pt x="150" y="316"/>
                  </a:lnTo>
                  <a:lnTo>
                    <a:pt x="172" y="331"/>
                  </a:lnTo>
                  <a:lnTo>
                    <a:pt x="198" y="344"/>
                  </a:lnTo>
                  <a:lnTo>
                    <a:pt x="220" y="353"/>
                  </a:lnTo>
                  <a:lnTo>
                    <a:pt x="246" y="361"/>
                  </a:lnTo>
                  <a:lnTo>
                    <a:pt x="267" y="367"/>
                  </a:lnTo>
                  <a:lnTo>
                    <a:pt x="291" y="371"/>
                  </a:lnTo>
                  <a:lnTo>
                    <a:pt x="313" y="374"/>
                  </a:lnTo>
                  <a:lnTo>
                    <a:pt x="274" y="322"/>
                  </a:lnTo>
                  <a:lnTo>
                    <a:pt x="261" y="321"/>
                  </a:lnTo>
                  <a:lnTo>
                    <a:pt x="238" y="312"/>
                  </a:lnTo>
                  <a:lnTo>
                    <a:pt x="222" y="304"/>
                  </a:lnTo>
                  <a:lnTo>
                    <a:pt x="201" y="292"/>
                  </a:lnTo>
                  <a:lnTo>
                    <a:pt x="183" y="282"/>
                  </a:lnTo>
                  <a:lnTo>
                    <a:pt x="163" y="267"/>
                  </a:lnTo>
                  <a:lnTo>
                    <a:pt x="150" y="255"/>
                  </a:lnTo>
                  <a:lnTo>
                    <a:pt x="133" y="240"/>
                  </a:lnTo>
                  <a:lnTo>
                    <a:pt x="120" y="226"/>
                  </a:lnTo>
                  <a:lnTo>
                    <a:pt x="108" y="211"/>
                  </a:lnTo>
                  <a:lnTo>
                    <a:pt x="94" y="190"/>
                  </a:lnTo>
                  <a:lnTo>
                    <a:pt x="84" y="169"/>
                  </a:lnTo>
                  <a:lnTo>
                    <a:pt x="75" y="150"/>
                  </a:lnTo>
                  <a:lnTo>
                    <a:pt x="66" y="127"/>
                  </a:lnTo>
                  <a:lnTo>
                    <a:pt x="60" y="102"/>
                  </a:lnTo>
                  <a:lnTo>
                    <a:pt x="57" y="81"/>
                  </a:lnTo>
                  <a:lnTo>
                    <a:pt x="55" y="60"/>
                  </a:lnTo>
                  <a:lnTo>
                    <a:pt x="190" y="60"/>
                  </a:lnTo>
                  <a:lnTo>
                    <a:pt x="187" y="0"/>
                  </a:lnTo>
                </a:path>
              </a:pathLst>
            </a:custGeom>
            <a:solidFill>
              <a:srgbClr val="8CF4EA"/>
            </a:solidFill>
            <a:ln w="12700" cap="rnd">
              <a:solidFill>
                <a:srgbClr val="A0A0A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18442" name="Oval 21"/>
            <p:cNvSpPr>
              <a:spLocks noChangeArrowheads="1"/>
            </p:cNvSpPr>
            <p:nvPr/>
          </p:nvSpPr>
          <p:spPr bwMode="auto">
            <a:xfrm>
              <a:off x="2506" y="3109"/>
              <a:ext cx="1752" cy="527"/>
            </a:xfrm>
            <a:prstGeom prst="ellipse">
              <a:avLst/>
            </a:prstGeom>
            <a:solidFill>
              <a:srgbClr val="8CF4EA"/>
            </a:solidFill>
            <a:ln w="12700">
              <a:solidFill>
                <a:srgbClr val="A0A0A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18443" name="Oval 22"/>
            <p:cNvSpPr>
              <a:spLocks noChangeArrowheads="1"/>
            </p:cNvSpPr>
            <p:nvPr/>
          </p:nvSpPr>
          <p:spPr bwMode="auto">
            <a:xfrm>
              <a:off x="2506" y="3064"/>
              <a:ext cx="1752" cy="527"/>
            </a:xfrm>
            <a:prstGeom prst="ellipse">
              <a:avLst/>
            </a:prstGeom>
            <a:solidFill>
              <a:srgbClr val="8CF4EA"/>
            </a:solidFill>
            <a:ln w="12700">
              <a:solidFill>
                <a:srgbClr val="A0A0A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18444" name="Oval 23"/>
            <p:cNvSpPr>
              <a:spLocks noChangeArrowheads="1"/>
            </p:cNvSpPr>
            <p:nvPr/>
          </p:nvSpPr>
          <p:spPr bwMode="auto">
            <a:xfrm>
              <a:off x="2983" y="3200"/>
              <a:ext cx="792" cy="170"/>
            </a:xfrm>
            <a:prstGeom prst="ellipse">
              <a:avLst/>
            </a:prstGeom>
            <a:solidFill>
              <a:srgbClr val="FCFEB9"/>
            </a:solidFill>
            <a:ln w="12700">
              <a:solidFill>
                <a:srgbClr val="A0A0A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18445" name="Oval 24"/>
            <p:cNvSpPr>
              <a:spLocks noChangeArrowheads="1"/>
            </p:cNvSpPr>
            <p:nvPr/>
          </p:nvSpPr>
          <p:spPr bwMode="auto">
            <a:xfrm>
              <a:off x="2988" y="3228"/>
              <a:ext cx="793" cy="170"/>
            </a:xfrm>
            <a:prstGeom prst="ellipse">
              <a:avLst/>
            </a:prstGeom>
            <a:solidFill>
              <a:srgbClr val="8CF4EA"/>
            </a:solidFill>
            <a:ln w="12700">
              <a:solidFill>
                <a:srgbClr val="A0A0A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18446" name="Arc 25"/>
            <p:cNvSpPr>
              <a:spLocks/>
            </p:cNvSpPr>
            <p:nvPr/>
          </p:nvSpPr>
          <p:spPr bwMode="auto">
            <a:xfrm>
              <a:off x="2633" y="2659"/>
              <a:ext cx="1382" cy="589"/>
            </a:xfrm>
            <a:custGeom>
              <a:avLst/>
              <a:gdLst>
                <a:gd name="T0" fmla="*/ 0 w 43200"/>
                <a:gd name="T1" fmla="*/ 0 h 21674"/>
                <a:gd name="T2" fmla="*/ 0 w 43200"/>
                <a:gd name="T3" fmla="*/ 0 h 21674"/>
                <a:gd name="T4" fmla="*/ 0 w 43200"/>
                <a:gd name="T5" fmla="*/ 0 h 21674"/>
                <a:gd name="T6" fmla="*/ 0 60000 65536"/>
                <a:gd name="T7" fmla="*/ 0 60000 65536"/>
                <a:gd name="T8" fmla="*/ 0 60000 65536"/>
                <a:gd name="T9" fmla="*/ 0 w 43200"/>
                <a:gd name="T10" fmla="*/ 0 h 21674"/>
                <a:gd name="T11" fmla="*/ 43200 w 43200"/>
                <a:gd name="T12" fmla="*/ 21674 h 21674"/>
              </a:gdLst>
              <a:ahLst/>
              <a:cxnLst>
                <a:cxn ang="T6">
                  <a:pos x="T0" y="T1"/>
                </a:cxn>
                <a:cxn ang="T7">
                  <a:pos x="T2" y="T3"/>
                </a:cxn>
                <a:cxn ang="T8">
                  <a:pos x="T4" y="T5"/>
                </a:cxn>
              </a:cxnLst>
              <a:rect l="T9" t="T10" r="T11" b="T12"/>
              <a:pathLst>
                <a:path w="43200" h="21674" fill="none" extrusionOk="0">
                  <a:moveTo>
                    <a:pt x="43199" y="0"/>
                  </a:moveTo>
                  <a:cubicBezTo>
                    <a:pt x="43199" y="24"/>
                    <a:pt x="43200" y="49"/>
                    <a:pt x="43200" y="74"/>
                  </a:cubicBezTo>
                  <a:cubicBezTo>
                    <a:pt x="43200" y="12003"/>
                    <a:pt x="33529" y="21674"/>
                    <a:pt x="21600" y="21674"/>
                  </a:cubicBezTo>
                  <a:cubicBezTo>
                    <a:pt x="9670" y="21674"/>
                    <a:pt x="0" y="12003"/>
                    <a:pt x="0" y="74"/>
                  </a:cubicBezTo>
                  <a:cubicBezTo>
                    <a:pt x="-1" y="49"/>
                    <a:pt x="0" y="24"/>
                    <a:pt x="0" y="0"/>
                  </a:cubicBezTo>
                </a:path>
                <a:path w="43200" h="21674" stroke="0" extrusionOk="0">
                  <a:moveTo>
                    <a:pt x="43199" y="0"/>
                  </a:moveTo>
                  <a:cubicBezTo>
                    <a:pt x="43199" y="24"/>
                    <a:pt x="43200" y="49"/>
                    <a:pt x="43200" y="74"/>
                  </a:cubicBezTo>
                  <a:cubicBezTo>
                    <a:pt x="43200" y="12003"/>
                    <a:pt x="33529" y="21674"/>
                    <a:pt x="21600" y="21674"/>
                  </a:cubicBezTo>
                  <a:cubicBezTo>
                    <a:pt x="9670" y="21674"/>
                    <a:pt x="0" y="12003"/>
                    <a:pt x="0" y="74"/>
                  </a:cubicBezTo>
                  <a:cubicBezTo>
                    <a:pt x="-1" y="49"/>
                    <a:pt x="0" y="24"/>
                    <a:pt x="0" y="0"/>
                  </a:cubicBezTo>
                  <a:lnTo>
                    <a:pt x="21600" y="74"/>
                  </a:lnTo>
                  <a:close/>
                </a:path>
              </a:pathLst>
            </a:custGeom>
            <a:solidFill>
              <a:srgbClr val="8CF4EA"/>
            </a:solidFill>
            <a:ln w="12700" cap="rnd">
              <a:solidFill>
                <a:srgbClr val="A0A0A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18447" name="Oval 26"/>
            <p:cNvSpPr>
              <a:spLocks noChangeArrowheads="1"/>
            </p:cNvSpPr>
            <p:nvPr/>
          </p:nvSpPr>
          <p:spPr bwMode="auto">
            <a:xfrm>
              <a:off x="2636" y="2492"/>
              <a:ext cx="1373" cy="349"/>
            </a:xfrm>
            <a:prstGeom prst="ellipse">
              <a:avLst/>
            </a:prstGeom>
            <a:solidFill>
              <a:srgbClr val="FCFEB9"/>
            </a:solidFill>
            <a:ln w="12700">
              <a:solidFill>
                <a:srgbClr val="A0A0A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18448" name="Oval 27"/>
            <p:cNvSpPr>
              <a:spLocks noChangeArrowheads="1"/>
            </p:cNvSpPr>
            <p:nvPr/>
          </p:nvSpPr>
          <p:spPr bwMode="auto">
            <a:xfrm>
              <a:off x="2636" y="2448"/>
              <a:ext cx="1373" cy="348"/>
            </a:xfrm>
            <a:prstGeom prst="ellipse">
              <a:avLst/>
            </a:prstGeom>
            <a:solidFill>
              <a:srgbClr val="FCFEB9"/>
            </a:solidFill>
            <a:ln w="12700">
              <a:solidFill>
                <a:srgbClr val="A0A0A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18449" name="Oval 28"/>
            <p:cNvSpPr>
              <a:spLocks noChangeArrowheads="1"/>
            </p:cNvSpPr>
            <p:nvPr/>
          </p:nvSpPr>
          <p:spPr bwMode="auto">
            <a:xfrm>
              <a:off x="2655" y="2492"/>
              <a:ext cx="1239" cy="260"/>
            </a:xfrm>
            <a:prstGeom prst="ellipse">
              <a:avLst/>
            </a:prstGeom>
            <a:solidFill>
              <a:schemeClr val="bg1"/>
            </a:solidFill>
            <a:ln w="12700">
              <a:solidFill>
                <a:srgbClr val="A0A0A0"/>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grpSp>
      <p:pic>
        <p:nvPicPr>
          <p:cNvPr id="16413" name="Picture 2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631" y="1416914"/>
            <a:ext cx="840407" cy="2227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92" name="Text Box 108"/>
          <p:cNvSpPr txBox="1">
            <a:spLocks noChangeArrowheads="1"/>
          </p:cNvSpPr>
          <p:nvPr/>
        </p:nvSpPr>
        <p:spPr bwMode="auto">
          <a:xfrm>
            <a:off x="4876801" y="4032177"/>
            <a:ext cx="3799656" cy="1936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190" tIns="44595" rIns="89190" bIns="4459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buFont typeface="Arial" panose="020B0604020202020204" pitchFamily="34" charset="0"/>
              <a:buChar char="•"/>
            </a:pPr>
            <a:r>
              <a:rPr lang="es-ES_tradnl" sz="2400" b="1" dirty="0">
                <a:cs typeface="Arial" panose="020B0604020202020204" pitchFamily="34" charset="0"/>
              </a:rPr>
              <a:t>La lactosa, azúcar de leche  y sus derivados, de especial  importancia en niños pequeños.</a:t>
            </a:r>
          </a:p>
        </p:txBody>
      </p:sp>
      <p:pic>
        <p:nvPicPr>
          <p:cNvPr id="16493" name="Picture 109" descr="LC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362" y="1473937"/>
            <a:ext cx="2743878" cy="21410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94" name="Picture 110" descr="LC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631" y="3870248"/>
            <a:ext cx="2590461" cy="207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4273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16413"/>
                                        </p:tgtEl>
                                        <p:attrNameLst>
                                          <p:attrName>style.visibility</p:attrName>
                                        </p:attrNameLst>
                                      </p:cBhvr>
                                      <p:to>
                                        <p:strVal val="visible"/>
                                      </p:to>
                                    </p:set>
                                    <p:anim calcmode="lin" valueType="num">
                                      <p:cBhvr>
                                        <p:cTn id="7" dur="500" fill="hold"/>
                                        <p:tgtEl>
                                          <p:spTgt spid="16413"/>
                                        </p:tgtEl>
                                        <p:attrNameLst>
                                          <p:attrName>ppt_x</p:attrName>
                                        </p:attrNameLst>
                                      </p:cBhvr>
                                      <p:tavLst>
                                        <p:tav tm="0">
                                          <p:val>
                                            <p:strVal val="#ppt_x-#ppt_w/2"/>
                                          </p:val>
                                        </p:tav>
                                        <p:tav tm="100000">
                                          <p:val>
                                            <p:strVal val="#ppt_x"/>
                                          </p:val>
                                        </p:tav>
                                      </p:tavLst>
                                    </p:anim>
                                    <p:anim calcmode="lin" valueType="num">
                                      <p:cBhvr>
                                        <p:cTn id="8" dur="500" fill="hold"/>
                                        <p:tgtEl>
                                          <p:spTgt spid="16413"/>
                                        </p:tgtEl>
                                        <p:attrNameLst>
                                          <p:attrName>ppt_y</p:attrName>
                                        </p:attrNameLst>
                                      </p:cBhvr>
                                      <p:tavLst>
                                        <p:tav tm="0">
                                          <p:val>
                                            <p:strVal val="#ppt_y"/>
                                          </p:val>
                                        </p:tav>
                                        <p:tav tm="100000">
                                          <p:val>
                                            <p:strVal val="#ppt_y"/>
                                          </p:val>
                                        </p:tav>
                                      </p:tavLst>
                                    </p:anim>
                                    <p:anim calcmode="lin" valueType="num">
                                      <p:cBhvr>
                                        <p:cTn id="9" dur="500" fill="hold"/>
                                        <p:tgtEl>
                                          <p:spTgt spid="16413"/>
                                        </p:tgtEl>
                                        <p:attrNameLst>
                                          <p:attrName>ppt_w</p:attrName>
                                        </p:attrNameLst>
                                      </p:cBhvr>
                                      <p:tavLst>
                                        <p:tav tm="0">
                                          <p:val>
                                            <p:fltVal val="0"/>
                                          </p:val>
                                        </p:tav>
                                        <p:tav tm="100000">
                                          <p:val>
                                            <p:strVal val="#ppt_w"/>
                                          </p:val>
                                        </p:tav>
                                      </p:tavLst>
                                    </p:anim>
                                    <p:anim calcmode="lin" valueType="num">
                                      <p:cBhvr>
                                        <p:cTn id="10" dur="500" fill="hold"/>
                                        <p:tgtEl>
                                          <p:spTgt spid="16413"/>
                                        </p:tgtEl>
                                        <p:attrNameLst>
                                          <p:attrName>ppt_h</p:attrName>
                                        </p:attrNameLst>
                                      </p:cBhvr>
                                      <p:tavLst>
                                        <p:tav tm="0">
                                          <p:val>
                                            <p:strVal val="#ppt_h"/>
                                          </p:val>
                                        </p:tav>
                                        <p:tav tm="100000">
                                          <p:val>
                                            <p:strVal val="#ppt_h"/>
                                          </p:val>
                                        </p:tav>
                                      </p:tavLst>
                                    </p:anim>
                                  </p:childTnLst>
                                </p:cTn>
                              </p:par>
                              <p:par>
                                <p:cTn id="11" presetID="2" presetClass="entr" presetSubtype="8" fill="hold" nodeType="withEffect">
                                  <p:stCondLst>
                                    <p:cond delay="0"/>
                                  </p:stCondLst>
                                  <p:childTnLst>
                                    <p:set>
                                      <p:cBhvr>
                                        <p:cTn id="12" dur="1" fill="hold">
                                          <p:stCondLst>
                                            <p:cond delay="0"/>
                                          </p:stCondLst>
                                        </p:cTn>
                                        <p:tgtEl>
                                          <p:spTgt spid="16493"/>
                                        </p:tgtEl>
                                        <p:attrNameLst>
                                          <p:attrName>style.visibility</p:attrName>
                                        </p:attrNameLst>
                                      </p:cBhvr>
                                      <p:to>
                                        <p:strVal val="visible"/>
                                      </p:to>
                                    </p:set>
                                    <p:anim calcmode="lin" valueType="num">
                                      <p:cBhvr additive="base">
                                        <p:cTn id="13" dur="500" fill="hold"/>
                                        <p:tgtEl>
                                          <p:spTgt spid="16493"/>
                                        </p:tgtEl>
                                        <p:attrNameLst>
                                          <p:attrName>ppt_x</p:attrName>
                                        </p:attrNameLst>
                                      </p:cBhvr>
                                      <p:tavLst>
                                        <p:tav tm="0">
                                          <p:val>
                                            <p:strVal val="0-#ppt_w/2"/>
                                          </p:val>
                                        </p:tav>
                                        <p:tav tm="100000">
                                          <p:val>
                                            <p:strVal val="#ppt_x"/>
                                          </p:val>
                                        </p:tav>
                                      </p:tavLst>
                                    </p:anim>
                                    <p:anim calcmode="lin" valueType="num">
                                      <p:cBhvr additive="base">
                                        <p:cTn id="14" dur="500" fill="hold"/>
                                        <p:tgtEl>
                                          <p:spTgt spid="1649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8" presetClass="entr" presetSubtype="9" fill="hold" grpId="0" nodeType="clickEffect">
                                  <p:stCondLst>
                                    <p:cond delay="0"/>
                                  </p:stCondLst>
                                  <p:childTnLst>
                                    <p:set>
                                      <p:cBhvr>
                                        <p:cTn id="18" dur="1" fill="hold">
                                          <p:stCondLst>
                                            <p:cond delay="0"/>
                                          </p:stCondLst>
                                        </p:cTn>
                                        <p:tgtEl>
                                          <p:spTgt spid="16402">
                                            <p:txEl>
                                              <p:pRg st="0" end="0"/>
                                            </p:txEl>
                                          </p:spTgt>
                                        </p:tgtEl>
                                        <p:attrNameLst>
                                          <p:attrName>style.visibility</p:attrName>
                                        </p:attrNameLst>
                                      </p:cBhvr>
                                      <p:to>
                                        <p:strVal val="visible"/>
                                      </p:to>
                                    </p:set>
                                    <p:animEffect transition="in" filter="strips(upLeft)">
                                      <p:cBhvr>
                                        <p:cTn id="19" dur="500"/>
                                        <p:tgtEl>
                                          <p:spTgt spid="16402">
                                            <p:txEl>
                                              <p:pRg st="0" end="0"/>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7" presetClass="entr" presetSubtype="4"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ppt_x</p:attrName>
                                        </p:attrNameLst>
                                      </p:cBhvr>
                                      <p:tavLst>
                                        <p:tav tm="0">
                                          <p:val>
                                            <p:strVal val="#ppt_x"/>
                                          </p:val>
                                        </p:tav>
                                        <p:tav tm="100000">
                                          <p:val>
                                            <p:strVal val="#ppt_x"/>
                                          </p:val>
                                        </p:tav>
                                      </p:tavLst>
                                    </p:anim>
                                    <p:anim calcmode="lin" valueType="num">
                                      <p:cBhvr>
                                        <p:cTn id="25" dur="500" fill="hold"/>
                                        <p:tgtEl>
                                          <p:spTgt spid="2"/>
                                        </p:tgtEl>
                                        <p:attrNameLst>
                                          <p:attrName>ppt_y</p:attrName>
                                        </p:attrNameLst>
                                      </p:cBhvr>
                                      <p:tavLst>
                                        <p:tav tm="0">
                                          <p:val>
                                            <p:strVal val="#ppt_y+#ppt_h/2"/>
                                          </p:val>
                                        </p:tav>
                                        <p:tav tm="100000">
                                          <p:val>
                                            <p:strVal val="#ppt_y"/>
                                          </p:val>
                                        </p:tav>
                                      </p:tavLst>
                                    </p:anim>
                                    <p:anim calcmode="lin" valueType="num">
                                      <p:cBhvr>
                                        <p:cTn id="26" dur="500" fill="hold"/>
                                        <p:tgtEl>
                                          <p:spTgt spid="2"/>
                                        </p:tgtEl>
                                        <p:attrNameLst>
                                          <p:attrName>ppt_w</p:attrName>
                                        </p:attrNameLst>
                                      </p:cBhvr>
                                      <p:tavLst>
                                        <p:tav tm="0">
                                          <p:val>
                                            <p:strVal val="#ppt_w"/>
                                          </p:val>
                                        </p:tav>
                                        <p:tav tm="100000">
                                          <p:val>
                                            <p:strVal val="#ppt_w"/>
                                          </p:val>
                                        </p:tav>
                                      </p:tavLst>
                                    </p:anim>
                                    <p:anim calcmode="lin" valueType="num">
                                      <p:cBhvr>
                                        <p:cTn id="27" dur="500" fill="hold"/>
                                        <p:tgtEl>
                                          <p:spTgt spid="2"/>
                                        </p:tgtEl>
                                        <p:attrNameLst>
                                          <p:attrName>ppt_h</p:attrName>
                                        </p:attrNameLst>
                                      </p:cBhvr>
                                      <p:tavLst>
                                        <p:tav tm="0">
                                          <p:val>
                                            <p:fltVal val="0"/>
                                          </p:val>
                                        </p:tav>
                                        <p:tav tm="100000">
                                          <p:val>
                                            <p:strVal val="#ppt_h"/>
                                          </p:val>
                                        </p:tav>
                                      </p:tavLst>
                                    </p:anim>
                                  </p:childTnLst>
                                </p:cTn>
                              </p:par>
                              <p:par>
                                <p:cTn id="28" presetID="2" presetClass="entr" presetSubtype="4" fill="hold" nodeType="withEffect">
                                  <p:stCondLst>
                                    <p:cond delay="0"/>
                                  </p:stCondLst>
                                  <p:childTnLst>
                                    <p:set>
                                      <p:cBhvr>
                                        <p:cTn id="29" dur="1" fill="hold">
                                          <p:stCondLst>
                                            <p:cond delay="0"/>
                                          </p:stCondLst>
                                        </p:cTn>
                                        <p:tgtEl>
                                          <p:spTgt spid="16494"/>
                                        </p:tgtEl>
                                        <p:attrNameLst>
                                          <p:attrName>style.visibility</p:attrName>
                                        </p:attrNameLst>
                                      </p:cBhvr>
                                      <p:to>
                                        <p:strVal val="visible"/>
                                      </p:to>
                                    </p:set>
                                    <p:anim calcmode="lin" valueType="num">
                                      <p:cBhvr additive="base">
                                        <p:cTn id="30" dur="500" fill="hold"/>
                                        <p:tgtEl>
                                          <p:spTgt spid="16494"/>
                                        </p:tgtEl>
                                        <p:attrNameLst>
                                          <p:attrName>ppt_x</p:attrName>
                                        </p:attrNameLst>
                                      </p:cBhvr>
                                      <p:tavLst>
                                        <p:tav tm="0">
                                          <p:val>
                                            <p:strVal val="#ppt_x"/>
                                          </p:val>
                                        </p:tav>
                                        <p:tav tm="100000">
                                          <p:val>
                                            <p:strVal val="#ppt_x"/>
                                          </p:val>
                                        </p:tav>
                                      </p:tavLst>
                                    </p:anim>
                                    <p:anim calcmode="lin" valueType="num">
                                      <p:cBhvr additive="base">
                                        <p:cTn id="31" dur="500" fill="hold"/>
                                        <p:tgtEl>
                                          <p:spTgt spid="16494"/>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18" presetClass="entr" presetSubtype="9" fill="hold" grpId="0" nodeType="clickEffect">
                                  <p:stCondLst>
                                    <p:cond delay="0"/>
                                  </p:stCondLst>
                                  <p:childTnLst>
                                    <p:set>
                                      <p:cBhvr>
                                        <p:cTn id="35" dur="1" fill="hold">
                                          <p:stCondLst>
                                            <p:cond delay="0"/>
                                          </p:stCondLst>
                                        </p:cTn>
                                        <p:tgtEl>
                                          <p:spTgt spid="16492">
                                            <p:txEl>
                                              <p:pRg st="0" end="0"/>
                                            </p:txEl>
                                          </p:spTgt>
                                        </p:tgtEl>
                                        <p:attrNameLst>
                                          <p:attrName>style.visibility</p:attrName>
                                        </p:attrNameLst>
                                      </p:cBhvr>
                                      <p:to>
                                        <p:strVal val="visible"/>
                                      </p:to>
                                    </p:set>
                                    <p:animEffect transition="in" filter="strips(upLeft)">
                                      <p:cBhvr>
                                        <p:cTn id="36" dur="500"/>
                                        <p:tgtEl>
                                          <p:spTgt spid="1649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02" grpId="0" build="p" autoUpdateAnimBg="0" advAuto="1000"/>
      <p:bldP spid="16492" grpId="0" build="p" autoUpdateAnimBg="0" advAuto="1000"/>
    </p:bld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098634" y="258069"/>
            <a:ext cx="6870702" cy="729076"/>
          </a:xfrm>
        </p:spPr>
        <p:txBody>
          <a:bodyPr/>
          <a:lstStyle/>
          <a:p>
            <a:r>
              <a:rPr lang="es-ES_tradnl" sz="3079" dirty="0">
                <a:solidFill>
                  <a:schemeClr val="tx1"/>
                </a:solidFill>
              </a:rPr>
              <a:t>Destino de los glúcidos de la dieta</a:t>
            </a:r>
          </a:p>
        </p:txBody>
      </p:sp>
      <p:sp>
        <p:nvSpPr>
          <p:cNvPr id="25604" name="AutoShape 4"/>
          <p:cNvSpPr>
            <a:spLocks noChangeArrowheads="1"/>
          </p:cNvSpPr>
          <p:nvPr/>
        </p:nvSpPr>
        <p:spPr bwMode="auto">
          <a:xfrm>
            <a:off x="3791333" y="1556792"/>
            <a:ext cx="3124030" cy="1292515"/>
          </a:xfrm>
          <a:prstGeom prst="flowChartPunchedTape">
            <a:avLst/>
          </a:prstGeom>
          <a:gradFill rotWithShape="0">
            <a:gsLst>
              <a:gs pos="0">
                <a:schemeClr val="hlink"/>
              </a:gs>
              <a:gs pos="100000">
                <a:schemeClr val="hlink">
                  <a:gamma/>
                  <a:shade val="46275"/>
                  <a:invGamma/>
                </a:schemeClr>
              </a:gs>
            </a:gsLst>
            <a:path path="rect">
              <a:fillToRect r="100000" b="100000"/>
            </a:path>
          </a:gradFill>
          <a:ln w="9525">
            <a:solidFill>
              <a:schemeClr val="tx1"/>
            </a:solidFill>
            <a:miter lim="800000"/>
            <a:headEnd/>
            <a:tailEnd/>
          </a:ln>
          <a:effectLst/>
        </p:spPr>
        <p:txBody>
          <a:bodyPr wrap="none" lIns="89190" tIns="44595" rIns="89190" bIns="44595" anchor="ctr"/>
          <a:lstStyle/>
          <a:p>
            <a:pPr>
              <a:defRPr/>
            </a:pPr>
            <a:endParaRPr lang="es-ES">
              <a:latin typeface="Arial" charset="0"/>
            </a:endParaRPr>
          </a:p>
        </p:txBody>
      </p:sp>
      <p:sp>
        <p:nvSpPr>
          <p:cNvPr id="25605" name="Text Box 5"/>
          <p:cNvSpPr txBox="1">
            <a:spLocks noChangeArrowheads="1"/>
          </p:cNvSpPr>
          <p:nvPr/>
        </p:nvSpPr>
        <p:spPr bwMode="auto">
          <a:xfrm>
            <a:off x="3791334" y="2014331"/>
            <a:ext cx="2946174" cy="459393"/>
          </a:xfrm>
          <a:prstGeom prst="rect">
            <a:avLst/>
          </a:prstGeom>
          <a:noFill/>
          <a:ln w="9525">
            <a:noFill/>
            <a:miter lim="800000"/>
            <a:headEnd/>
            <a:tailEnd/>
          </a:ln>
          <a:effectLst/>
        </p:spPr>
        <p:txBody>
          <a:bodyPr wrap="square" lIns="89190" tIns="44595" rIns="89190" bIns="44595">
            <a:spAutoFit/>
          </a:bodyPr>
          <a:lstStyle/>
          <a:p>
            <a:pPr algn="ctr">
              <a:spcBef>
                <a:spcPct val="50000"/>
              </a:spcBef>
              <a:defRPr/>
            </a:pPr>
            <a:r>
              <a:rPr lang="es-ES_tradnl" sz="2400" b="1" dirty="0">
                <a:solidFill>
                  <a:schemeClr val="bg1"/>
                </a:solidFill>
              </a:rPr>
              <a:t>Glúcidos ingeridos</a:t>
            </a:r>
          </a:p>
        </p:txBody>
      </p:sp>
      <p:sp>
        <p:nvSpPr>
          <p:cNvPr id="25612" name="AutoShape 12"/>
          <p:cNvSpPr>
            <a:spLocks noChangeArrowheads="1"/>
          </p:cNvSpPr>
          <p:nvPr/>
        </p:nvSpPr>
        <p:spPr bwMode="auto">
          <a:xfrm>
            <a:off x="4934503" y="2849307"/>
            <a:ext cx="533569" cy="1652301"/>
          </a:xfrm>
          <a:prstGeom prst="downArrow">
            <a:avLst>
              <a:gd name="adj1" fmla="val 50000"/>
              <a:gd name="adj2" fmla="val 82120"/>
            </a:avLst>
          </a:prstGeom>
          <a:solidFill>
            <a:schemeClr val="accent1"/>
          </a:solidFill>
          <a:ln w="9525">
            <a:solidFill>
              <a:schemeClr val="tx1"/>
            </a:solidFill>
            <a:miter lim="800000"/>
            <a:headEnd/>
            <a:tailEnd/>
          </a:ln>
        </p:spPr>
        <p:txBody>
          <a:bodyPr wrap="none" lIns="89190" tIns="44595" rIns="89190" bIns="4459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25613" name="AutoShape 13"/>
          <p:cNvSpPr>
            <a:spLocks noChangeArrowheads="1"/>
          </p:cNvSpPr>
          <p:nvPr/>
        </p:nvSpPr>
        <p:spPr bwMode="auto">
          <a:xfrm rot="10800000">
            <a:off x="2572133" y="2131092"/>
            <a:ext cx="1219200" cy="1006044"/>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p:spPr>
        <p:txBody>
          <a:bodyPr wrap="none" lIns="89190" tIns="44595" rIns="89190" bIns="4459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25614" name="AutoShape 14"/>
          <p:cNvSpPr>
            <a:spLocks noChangeArrowheads="1"/>
          </p:cNvSpPr>
          <p:nvPr/>
        </p:nvSpPr>
        <p:spPr bwMode="auto">
          <a:xfrm flipV="1">
            <a:off x="6915363" y="2131092"/>
            <a:ext cx="1067139" cy="1078001"/>
          </a:xfrm>
          <a:custGeom>
            <a:avLst/>
            <a:gdLst>
              <a:gd name="T0" fmla="*/ 2147483647 w 21600"/>
              <a:gd name="T1" fmla="*/ 0 h 21600"/>
              <a:gd name="T2" fmla="*/ 2147483647 w 21600"/>
              <a:gd name="T3" fmla="*/ 2147483647 h 21600"/>
              <a:gd name="T4" fmla="*/ 0 w 21600"/>
              <a:gd name="T5" fmla="*/ 2147483647 h 21600"/>
              <a:gd name="T6" fmla="*/ 2147483647 w 21600"/>
              <a:gd name="T7" fmla="*/ 2147483647 h 21600"/>
              <a:gd name="T8" fmla="*/ 2147483647 w 21600"/>
              <a:gd name="T9" fmla="*/ 2147483647 h 21600"/>
              <a:gd name="T10" fmla="*/ 2147483647 w 21600"/>
              <a:gd name="T11" fmla="*/ 2147483647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close/>
              </a:path>
            </a:pathLst>
          </a:custGeom>
          <a:solidFill>
            <a:schemeClr val="accent1"/>
          </a:solidFill>
          <a:ln w="9525">
            <a:solidFill>
              <a:schemeClr val="tx1"/>
            </a:solidFill>
            <a:miter lim="800000"/>
            <a:headEnd/>
            <a:tailEnd/>
          </a:ln>
        </p:spPr>
        <p:txBody>
          <a:bodyPr wrap="none" lIns="89190" tIns="44595" rIns="89190" bIns="44595"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s-ES"/>
          </a:p>
        </p:txBody>
      </p:sp>
      <p:sp>
        <p:nvSpPr>
          <p:cNvPr id="25615" name="Text Box 15"/>
          <p:cNvSpPr txBox="1">
            <a:spLocks noChangeArrowheads="1"/>
          </p:cNvSpPr>
          <p:nvPr/>
        </p:nvSpPr>
        <p:spPr bwMode="auto">
          <a:xfrm>
            <a:off x="1306092" y="3209093"/>
            <a:ext cx="3337915" cy="932471"/>
          </a:xfrm>
          <a:prstGeom prst="rect">
            <a:avLst/>
          </a:prstGeom>
          <a:noFill/>
          <a:ln w="9525">
            <a:noFill/>
            <a:miter lim="800000"/>
            <a:headEnd/>
            <a:tailEnd/>
          </a:ln>
          <a:effectLst/>
        </p:spPr>
        <p:txBody>
          <a:bodyPr wrap="square" lIns="89190" tIns="44595" rIns="89190" bIns="44595">
            <a:spAutoFit/>
          </a:bodyPr>
          <a:lstStyle/>
          <a:p>
            <a:pPr algn="just">
              <a:defRPr/>
            </a:pPr>
            <a:r>
              <a:rPr lang="es-ES_tradnl" sz="2737" b="1" dirty="0"/>
              <a:t>Se  degradan  y  aporte  energético. </a:t>
            </a:r>
          </a:p>
        </p:txBody>
      </p:sp>
      <p:sp>
        <p:nvSpPr>
          <p:cNvPr id="25616" name="Text Box 16"/>
          <p:cNvSpPr txBox="1">
            <a:spLocks noChangeArrowheads="1"/>
          </p:cNvSpPr>
          <p:nvPr/>
        </p:nvSpPr>
        <p:spPr bwMode="auto">
          <a:xfrm>
            <a:off x="5809399" y="3209092"/>
            <a:ext cx="3090628" cy="932471"/>
          </a:xfrm>
          <a:prstGeom prst="rect">
            <a:avLst/>
          </a:prstGeom>
          <a:noFill/>
          <a:ln w="9525">
            <a:noFill/>
            <a:miter lim="800000"/>
            <a:headEnd/>
            <a:tailEnd/>
          </a:ln>
          <a:effectLst/>
        </p:spPr>
        <p:txBody>
          <a:bodyPr wrap="square" lIns="89190" tIns="44595" rIns="89190" bIns="44595">
            <a:spAutoFit/>
          </a:bodyPr>
          <a:lstStyle/>
          <a:p>
            <a:pPr algn="just">
              <a:defRPr/>
            </a:pPr>
            <a:r>
              <a:rPr lang="es-ES_tradnl" sz="2737" b="1" dirty="0"/>
              <a:t>Se  almacenan como glucógeno.</a:t>
            </a:r>
          </a:p>
        </p:txBody>
      </p:sp>
      <p:sp>
        <p:nvSpPr>
          <p:cNvPr id="25617" name="Text Box 17"/>
          <p:cNvSpPr txBox="1">
            <a:spLocks noChangeArrowheads="1"/>
          </p:cNvSpPr>
          <p:nvPr/>
        </p:nvSpPr>
        <p:spPr bwMode="auto">
          <a:xfrm>
            <a:off x="3232646" y="4573564"/>
            <a:ext cx="3859634" cy="1353677"/>
          </a:xfrm>
          <a:prstGeom prst="rect">
            <a:avLst/>
          </a:prstGeom>
          <a:noFill/>
          <a:ln w="9525">
            <a:noFill/>
            <a:miter lim="800000"/>
            <a:headEnd/>
            <a:tailEnd/>
          </a:ln>
          <a:effectLst/>
        </p:spPr>
        <p:txBody>
          <a:bodyPr wrap="square" lIns="89190" tIns="44595" rIns="89190" bIns="44595">
            <a:spAutoFit/>
          </a:bodyPr>
          <a:lstStyle/>
          <a:p>
            <a:pPr algn="just">
              <a:defRPr/>
            </a:pPr>
            <a:r>
              <a:rPr lang="es-ES_tradnl" sz="2737" b="1" dirty="0"/>
              <a:t>Se  convierten en TAG  y se  degradan o  almacenan  como tal.</a:t>
            </a:r>
          </a:p>
        </p:txBody>
      </p:sp>
    </p:spTree>
    <p:extLst>
      <p:ext uri="{BB962C8B-B14F-4D97-AF65-F5344CB8AC3E}">
        <p14:creationId xmlns:p14="http://schemas.microsoft.com/office/powerpoint/2010/main" val="3768315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272" fill="hold" grpId="0" nodeType="clickEffect">
                                  <p:stCondLst>
                                    <p:cond delay="0"/>
                                  </p:stCondLst>
                                  <p:childTnLst>
                                    <p:set>
                                      <p:cBhvr>
                                        <p:cTn id="6" dur="1" fill="hold">
                                          <p:stCondLst>
                                            <p:cond delay="0"/>
                                          </p:stCondLst>
                                        </p:cTn>
                                        <p:tgtEl>
                                          <p:spTgt spid="25604"/>
                                        </p:tgtEl>
                                        <p:attrNameLst>
                                          <p:attrName>style.visibility</p:attrName>
                                        </p:attrNameLst>
                                      </p:cBhvr>
                                      <p:to>
                                        <p:strVal val="visible"/>
                                      </p:to>
                                    </p:set>
                                    <p:anim calcmode="lin" valueType="num">
                                      <p:cBhvr>
                                        <p:cTn id="7" dur="500" fill="hold"/>
                                        <p:tgtEl>
                                          <p:spTgt spid="25604"/>
                                        </p:tgtEl>
                                        <p:attrNameLst>
                                          <p:attrName>ppt_w</p:attrName>
                                        </p:attrNameLst>
                                      </p:cBhvr>
                                      <p:tavLst>
                                        <p:tav tm="0">
                                          <p:val>
                                            <p:strVal val="2/3*#ppt_w"/>
                                          </p:val>
                                        </p:tav>
                                        <p:tav tm="100000">
                                          <p:val>
                                            <p:strVal val="#ppt_w"/>
                                          </p:val>
                                        </p:tav>
                                      </p:tavLst>
                                    </p:anim>
                                    <p:anim calcmode="lin" valueType="num">
                                      <p:cBhvr>
                                        <p:cTn id="8" dur="500" fill="hold"/>
                                        <p:tgtEl>
                                          <p:spTgt spid="25604"/>
                                        </p:tgtEl>
                                        <p:attrNameLst>
                                          <p:attrName>ppt_h</p:attrName>
                                        </p:attrNameLst>
                                      </p:cBhvr>
                                      <p:tavLst>
                                        <p:tav tm="0">
                                          <p:val>
                                            <p:strVal val="2/3*#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25605"/>
                                        </p:tgtEl>
                                        <p:attrNameLst>
                                          <p:attrName>style.visibility</p:attrName>
                                        </p:attrNameLst>
                                      </p:cBhvr>
                                      <p:to>
                                        <p:strVal val="visible"/>
                                      </p:to>
                                    </p:set>
                                    <p:anim calcmode="lin" valueType="num">
                                      <p:cBhvr>
                                        <p:cTn id="13" dur="500" fill="hold"/>
                                        <p:tgtEl>
                                          <p:spTgt spid="25605"/>
                                        </p:tgtEl>
                                        <p:attrNameLst>
                                          <p:attrName>ppt_w</p:attrName>
                                        </p:attrNameLst>
                                      </p:cBhvr>
                                      <p:tavLst>
                                        <p:tav tm="0">
                                          <p:val>
                                            <p:strVal val="2/3*#ppt_w"/>
                                          </p:val>
                                        </p:tav>
                                        <p:tav tm="100000">
                                          <p:val>
                                            <p:strVal val="#ppt_w"/>
                                          </p:val>
                                        </p:tav>
                                      </p:tavLst>
                                    </p:anim>
                                    <p:anim calcmode="lin" valueType="num">
                                      <p:cBhvr>
                                        <p:cTn id="14" dur="500" fill="hold"/>
                                        <p:tgtEl>
                                          <p:spTgt spid="25605"/>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2" fill="hold" grpId="0" nodeType="clickEffect">
                                  <p:stCondLst>
                                    <p:cond delay="0"/>
                                  </p:stCondLst>
                                  <p:childTnLst>
                                    <p:set>
                                      <p:cBhvr>
                                        <p:cTn id="18" dur="1" fill="hold">
                                          <p:stCondLst>
                                            <p:cond delay="0"/>
                                          </p:stCondLst>
                                        </p:cTn>
                                        <p:tgtEl>
                                          <p:spTgt spid="25613"/>
                                        </p:tgtEl>
                                        <p:attrNameLst>
                                          <p:attrName>style.visibility</p:attrName>
                                        </p:attrNameLst>
                                      </p:cBhvr>
                                      <p:to>
                                        <p:strVal val="visible"/>
                                      </p:to>
                                    </p:set>
                                    <p:anim calcmode="lin" valueType="num">
                                      <p:cBhvr>
                                        <p:cTn id="19" dur="500" fill="hold"/>
                                        <p:tgtEl>
                                          <p:spTgt spid="25613"/>
                                        </p:tgtEl>
                                        <p:attrNameLst>
                                          <p:attrName>ppt_x</p:attrName>
                                        </p:attrNameLst>
                                      </p:cBhvr>
                                      <p:tavLst>
                                        <p:tav tm="0">
                                          <p:val>
                                            <p:strVal val="#ppt_x+#ppt_w/2"/>
                                          </p:val>
                                        </p:tav>
                                        <p:tav tm="100000">
                                          <p:val>
                                            <p:strVal val="#ppt_x"/>
                                          </p:val>
                                        </p:tav>
                                      </p:tavLst>
                                    </p:anim>
                                    <p:anim calcmode="lin" valueType="num">
                                      <p:cBhvr>
                                        <p:cTn id="20" dur="500" fill="hold"/>
                                        <p:tgtEl>
                                          <p:spTgt spid="25613"/>
                                        </p:tgtEl>
                                        <p:attrNameLst>
                                          <p:attrName>ppt_y</p:attrName>
                                        </p:attrNameLst>
                                      </p:cBhvr>
                                      <p:tavLst>
                                        <p:tav tm="0">
                                          <p:val>
                                            <p:strVal val="#ppt_y"/>
                                          </p:val>
                                        </p:tav>
                                        <p:tav tm="100000">
                                          <p:val>
                                            <p:strVal val="#ppt_y"/>
                                          </p:val>
                                        </p:tav>
                                      </p:tavLst>
                                    </p:anim>
                                    <p:anim calcmode="lin" valueType="num">
                                      <p:cBhvr>
                                        <p:cTn id="21" dur="500" fill="hold"/>
                                        <p:tgtEl>
                                          <p:spTgt spid="25613"/>
                                        </p:tgtEl>
                                        <p:attrNameLst>
                                          <p:attrName>ppt_w</p:attrName>
                                        </p:attrNameLst>
                                      </p:cBhvr>
                                      <p:tavLst>
                                        <p:tav tm="0">
                                          <p:val>
                                            <p:fltVal val="0"/>
                                          </p:val>
                                        </p:tav>
                                        <p:tav tm="100000">
                                          <p:val>
                                            <p:strVal val="#ppt_w"/>
                                          </p:val>
                                        </p:tav>
                                      </p:tavLst>
                                    </p:anim>
                                    <p:anim calcmode="lin" valueType="num">
                                      <p:cBhvr>
                                        <p:cTn id="22" dur="500" fill="hold"/>
                                        <p:tgtEl>
                                          <p:spTgt spid="25613"/>
                                        </p:tgtEl>
                                        <p:attrNameLst>
                                          <p:attrName>ppt_h</p:attrName>
                                        </p:attrNameLst>
                                      </p:cBhvr>
                                      <p:tavLst>
                                        <p:tav tm="0">
                                          <p:val>
                                            <p:strVal val="#ppt_h"/>
                                          </p:val>
                                        </p:tav>
                                        <p:tav tm="100000">
                                          <p:val>
                                            <p:strVal val="#ppt_h"/>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18" presetClass="entr" presetSubtype="3" fill="hold" grpId="0" nodeType="clickEffect">
                                  <p:stCondLst>
                                    <p:cond delay="0"/>
                                  </p:stCondLst>
                                  <p:childTnLst>
                                    <p:set>
                                      <p:cBhvr>
                                        <p:cTn id="26" dur="1" fill="hold">
                                          <p:stCondLst>
                                            <p:cond delay="0"/>
                                          </p:stCondLst>
                                        </p:cTn>
                                        <p:tgtEl>
                                          <p:spTgt spid="25615">
                                            <p:txEl>
                                              <p:pRg st="0" end="0"/>
                                            </p:txEl>
                                          </p:spTgt>
                                        </p:tgtEl>
                                        <p:attrNameLst>
                                          <p:attrName>style.visibility</p:attrName>
                                        </p:attrNameLst>
                                      </p:cBhvr>
                                      <p:to>
                                        <p:strVal val="visible"/>
                                      </p:to>
                                    </p:set>
                                    <p:animEffect transition="in" filter="strips(upRight)">
                                      <p:cBhvr>
                                        <p:cTn id="27" dur="500"/>
                                        <p:tgtEl>
                                          <p:spTgt spid="2561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25614"/>
                                        </p:tgtEl>
                                        <p:attrNameLst>
                                          <p:attrName>style.visibility</p:attrName>
                                        </p:attrNameLst>
                                      </p:cBhvr>
                                      <p:to>
                                        <p:strVal val="visible"/>
                                      </p:to>
                                    </p:set>
                                    <p:anim calcmode="lin" valueType="num">
                                      <p:cBhvr>
                                        <p:cTn id="32" dur="500" fill="hold"/>
                                        <p:tgtEl>
                                          <p:spTgt spid="25614"/>
                                        </p:tgtEl>
                                        <p:attrNameLst>
                                          <p:attrName>ppt_x</p:attrName>
                                        </p:attrNameLst>
                                      </p:cBhvr>
                                      <p:tavLst>
                                        <p:tav tm="0">
                                          <p:val>
                                            <p:strVal val="#ppt_x-#ppt_w/2"/>
                                          </p:val>
                                        </p:tav>
                                        <p:tav tm="100000">
                                          <p:val>
                                            <p:strVal val="#ppt_x"/>
                                          </p:val>
                                        </p:tav>
                                      </p:tavLst>
                                    </p:anim>
                                    <p:anim calcmode="lin" valueType="num">
                                      <p:cBhvr>
                                        <p:cTn id="33" dur="500" fill="hold"/>
                                        <p:tgtEl>
                                          <p:spTgt spid="25614"/>
                                        </p:tgtEl>
                                        <p:attrNameLst>
                                          <p:attrName>ppt_y</p:attrName>
                                        </p:attrNameLst>
                                      </p:cBhvr>
                                      <p:tavLst>
                                        <p:tav tm="0">
                                          <p:val>
                                            <p:strVal val="#ppt_y"/>
                                          </p:val>
                                        </p:tav>
                                        <p:tav tm="100000">
                                          <p:val>
                                            <p:strVal val="#ppt_y"/>
                                          </p:val>
                                        </p:tav>
                                      </p:tavLst>
                                    </p:anim>
                                    <p:anim calcmode="lin" valueType="num">
                                      <p:cBhvr>
                                        <p:cTn id="34" dur="500" fill="hold"/>
                                        <p:tgtEl>
                                          <p:spTgt spid="25614"/>
                                        </p:tgtEl>
                                        <p:attrNameLst>
                                          <p:attrName>ppt_w</p:attrName>
                                        </p:attrNameLst>
                                      </p:cBhvr>
                                      <p:tavLst>
                                        <p:tav tm="0">
                                          <p:val>
                                            <p:fltVal val="0"/>
                                          </p:val>
                                        </p:tav>
                                        <p:tav tm="100000">
                                          <p:val>
                                            <p:strVal val="#ppt_w"/>
                                          </p:val>
                                        </p:tav>
                                      </p:tavLst>
                                    </p:anim>
                                    <p:anim calcmode="lin" valueType="num">
                                      <p:cBhvr>
                                        <p:cTn id="35" dur="500" fill="hold"/>
                                        <p:tgtEl>
                                          <p:spTgt spid="25614"/>
                                        </p:tgtEl>
                                        <p:attrNameLst>
                                          <p:attrName>ppt_h</p:attrName>
                                        </p:attrNameLst>
                                      </p:cBhvr>
                                      <p:tavLst>
                                        <p:tav tm="0">
                                          <p:val>
                                            <p:strVal val="#ppt_h"/>
                                          </p:val>
                                        </p:tav>
                                        <p:tav tm="100000">
                                          <p:val>
                                            <p:strVal val="#ppt_h"/>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18" presetClass="entr" presetSubtype="9" fill="hold" grpId="0" nodeType="clickEffect">
                                  <p:stCondLst>
                                    <p:cond delay="0"/>
                                  </p:stCondLst>
                                  <p:childTnLst>
                                    <p:set>
                                      <p:cBhvr>
                                        <p:cTn id="39" dur="1" fill="hold">
                                          <p:stCondLst>
                                            <p:cond delay="0"/>
                                          </p:stCondLst>
                                        </p:cTn>
                                        <p:tgtEl>
                                          <p:spTgt spid="25616">
                                            <p:txEl>
                                              <p:pRg st="0" end="0"/>
                                            </p:txEl>
                                          </p:spTgt>
                                        </p:tgtEl>
                                        <p:attrNameLst>
                                          <p:attrName>style.visibility</p:attrName>
                                        </p:attrNameLst>
                                      </p:cBhvr>
                                      <p:to>
                                        <p:strVal val="visible"/>
                                      </p:to>
                                    </p:set>
                                    <p:animEffect transition="in" filter="strips(upLeft)">
                                      <p:cBhvr>
                                        <p:cTn id="40" dur="500"/>
                                        <p:tgtEl>
                                          <p:spTgt spid="25616">
                                            <p:txEl>
                                              <p:pRg st="0" end="0"/>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1" fill="hold" grpId="0" nodeType="clickEffect">
                                  <p:stCondLst>
                                    <p:cond delay="0"/>
                                  </p:stCondLst>
                                  <p:childTnLst>
                                    <p:set>
                                      <p:cBhvr>
                                        <p:cTn id="44" dur="1" fill="hold">
                                          <p:stCondLst>
                                            <p:cond delay="0"/>
                                          </p:stCondLst>
                                        </p:cTn>
                                        <p:tgtEl>
                                          <p:spTgt spid="25612"/>
                                        </p:tgtEl>
                                        <p:attrNameLst>
                                          <p:attrName>style.visibility</p:attrName>
                                        </p:attrNameLst>
                                      </p:cBhvr>
                                      <p:to>
                                        <p:strVal val="visible"/>
                                      </p:to>
                                    </p:set>
                                    <p:anim calcmode="lin" valueType="num">
                                      <p:cBhvr>
                                        <p:cTn id="45" dur="500" fill="hold"/>
                                        <p:tgtEl>
                                          <p:spTgt spid="25612"/>
                                        </p:tgtEl>
                                        <p:attrNameLst>
                                          <p:attrName>ppt_x</p:attrName>
                                        </p:attrNameLst>
                                      </p:cBhvr>
                                      <p:tavLst>
                                        <p:tav tm="0">
                                          <p:val>
                                            <p:strVal val="#ppt_x"/>
                                          </p:val>
                                        </p:tav>
                                        <p:tav tm="100000">
                                          <p:val>
                                            <p:strVal val="#ppt_x"/>
                                          </p:val>
                                        </p:tav>
                                      </p:tavLst>
                                    </p:anim>
                                    <p:anim calcmode="lin" valueType="num">
                                      <p:cBhvr>
                                        <p:cTn id="46" dur="500" fill="hold"/>
                                        <p:tgtEl>
                                          <p:spTgt spid="25612"/>
                                        </p:tgtEl>
                                        <p:attrNameLst>
                                          <p:attrName>ppt_y</p:attrName>
                                        </p:attrNameLst>
                                      </p:cBhvr>
                                      <p:tavLst>
                                        <p:tav tm="0">
                                          <p:val>
                                            <p:strVal val="#ppt_y-#ppt_h/2"/>
                                          </p:val>
                                        </p:tav>
                                        <p:tav tm="100000">
                                          <p:val>
                                            <p:strVal val="#ppt_y"/>
                                          </p:val>
                                        </p:tav>
                                      </p:tavLst>
                                    </p:anim>
                                    <p:anim calcmode="lin" valueType="num">
                                      <p:cBhvr>
                                        <p:cTn id="47" dur="500" fill="hold"/>
                                        <p:tgtEl>
                                          <p:spTgt spid="25612"/>
                                        </p:tgtEl>
                                        <p:attrNameLst>
                                          <p:attrName>ppt_w</p:attrName>
                                        </p:attrNameLst>
                                      </p:cBhvr>
                                      <p:tavLst>
                                        <p:tav tm="0">
                                          <p:val>
                                            <p:strVal val="#ppt_w"/>
                                          </p:val>
                                        </p:tav>
                                        <p:tav tm="100000">
                                          <p:val>
                                            <p:strVal val="#ppt_w"/>
                                          </p:val>
                                        </p:tav>
                                      </p:tavLst>
                                    </p:anim>
                                    <p:anim calcmode="lin" valueType="num">
                                      <p:cBhvr>
                                        <p:cTn id="48" dur="500" fill="hold"/>
                                        <p:tgtEl>
                                          <p:spTgt spid="25612"/>
                                        </p:tgtEl>
                                        <p:attrNameLst>
                                          <p:attrName>ppt_h</p:attrName>
                                        </p:attrNameLst>
                                      </p:cBhvr>
                                      <p:tavLst>
                                        <p:tav tm="0">
                                          <p:val>
                                            <p:fltVal val="0"/>
                                          </p:val>
                                        </p:tav>
                                        <p:tav tm="100000">
                                          <p:val>
                                            <p:strVal val="#ppt_h"/>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25617">
                                            <p:txEl>
                                              <p:pRg st="0" end="0"/>
                                            </p:txEl>
                                          </p:spTgt>
                                        </p:tgtEl>
                                        <p:attrNameLst>
                                          <p:attrName>style.visibility</p:attrName>
                                        </p:attrNameLst>
                                      </p:cBhvr>
                                      <p:to>
                                        <p:strVal val="visible"/>
                                      </p:to>
                                    </p:set>
                                    <p:animEffect transition="in" filter="box(in)">
                                      <p:cBhvr>
                                        <p:cTn id="53" dur="500"/>
                                        <p:tgtEl>
                                          <p:spTgt spid="256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autoUpdateAnimBg="0"/>
      <p:bldP spid="25612" grpId="0" animBg="1"/>
      <p:bldP spid="25613" grpId="0" animBg="1"/>
      <p:bldP spid="25614" grpId="0" animBg="1"/>
      <p:bldP spid="25615" grpId="0" build="p" autoUpdateAnimBg="0" advAuto="1000"/>
      <p:bldP spid="25616" grpId="0" build="p" autoUpdateAnimBg="0" advAuto="1000"/>
      <p:bldP spid="25617" grpId="0" build="p" autoUpdateAnimBg="0" advAuto="1000"/>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259632" y="404664"/>
            <a:ext cx="6542974" cy="787457"/>
          </a:xfrm>
        </p:spPr>
        <p:txBody>
          <a:bodyPr/>
          <a:lstStyle/>
          <a:p>
            <a:r>
              <a:rPr lang="es-ES_tradnl" sz="3079" dirty="0">
                <a:solidFill>
                  <a:schemeClr val="tx1"/>
                </a:solidFill>
              </a:rPr>
              <a:t>Trastornos asociados a los glúcidos</a:t>
            </a:r>
          </a:p>
        </p:txBody>
      </p:sp>
      <p:sp>
        <p:nvSpPr>
          <p:cNvPr id="26627" name="Rectangle 3"/>
          <p:cNvSpPr>
            <a:spLocks noGrp="1" noChangeArrowheads="1"/>
          </p:cNvSpPr>
          <p:nvPr>
            <p:ph type="body" idx="1"/>
          </p:nvPr>
        </p:nvSpPr>
        <p:spPr>
          <a:xfrm>
            <a:off x="1259632" y="1628800"/>
            <a:ext cx="7502859" cy="4879515"/>
          </a:xfrm>
        </p:spPr>
        <p:txBody>
          <a:bodyPr/>
          <a:lstStyle/>
          <a:p>
            <a:pPr algn="just"/>
            <a:r>
              <a:rPr lang="es-ES_tradnl" sz="2800" b="1" dirty="0" smtClean="0"/>
              <a:t>Se ha demostrado que la frecuencia y      cantidad  de  glúcidos  de la  dieta  se     relaciona con la aparición de diabetes,    aterosclerosis y obesidad.</a:t>
            </a:r>
          </a:p>
          <a:p>
            <a:pPr algn="just"/>
            <a:endParaRPr lang="es-ES_tradnl" sz="2800" b="1" dirty="0" smtClean="0"/>
          </a:p>
          <a:p>
            <a:pPr algn="just"/>
            <a:r>
              <a:rPr lang="es-ES_tradnl" sz="2800" b="1" dirty="0" smtClean="0"/>
              <a:t>Durante el  ayuno  y  en  el  curso  de  la   diabetes, el incremento de utilización de     los  lípidos,  ocasiona  hiperlipidemia,     cetosis y  puede provocar hígado graso.</a:t>
            </a:r>
          </a:p>
        </p:txBody>
      </p:sp>
    </p:spTree>
    <p:extLst>
      <p:ext uri="{BB962C8B-B14F-4D97-AF65-F5344CB8AC3E}">
        <p14:creationId xmlns:p14="http://schemas.microsoft.com/office/powerpoint/2010/main" val="312942256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Effect transition="in" filter="randombar(horizontal)">
                                      <p:cBhvr>
                                        <p:cTn id="7" dur="500"/>
                                        <p:tgtEl>
                                          <p:spTgt spid="26627">
                                            <p:txEl>
                                              <p:pRg st="0" end="0"/>
                                            </p:txEl>
                                          </p:spTgt>
                                        </p:tgtEl>
                                      </p:cBhvr>
                                    </p:animEffect>
                                  </p:childTnLst>
                                  <p:subTnLst>
                                    <p:animClr clrSpc="rgb" dir="cw">
                                      <p:cBhvr override="childStyle">
                                        <p:cTn dur="1" fill="hold" display="0" masterRel="nextClick" afterEffect="1"/>
                                        <p:tgtEl>
                                          <p:spTgt spid="26627">
                                            <p:txEl>
                                              <p:pRg st="0" end="0"/>
                                            </p:txEl>
                                          </p:spTgt>
                                        </p:tgtEl>
                                        <p:attrNameLst>
                                          <p:attrName>ppt_c</p:attrName>
                                        </p:attrNameLst>
                                      </p:cBhvr>
                                      <p:to>
                                        <a:schemeClr val="tx2"/>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randombar(horizontal)">
                                      <p:cBhvr>
                                        <p:cTn id="12" dur="500"/>
                                        <p:tgtEl>
                                          <p:spTgt spid="26627">
                                            <p:txEl>
                                              <p:pRg st="2" end="2"/>
                                            </p:txEl>
                                          </p:spTgt>
                                        </p:tgtEl>
                                      </p:cBhvr>
                                    </p:animEffect>
                                  </p:childTnLst>
                                  <p:subTnLst>
                                    <p:animClr clrSpc="rgb" dir="cw">
                                      <p:cBhvr override="childStyle">
                                        <p:cTn dur="1" fill="hold" display="0" masterRel="nextClick" afterEffect="1"/>
                                        <p:tgtEl>
                                          <p:spTgt spid="26627">
                                            <p:txEl>
                                              <p:pRg st="2" end="2"/>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advAuto="1000"/>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87624" y="484185"/>
            <a:ext cx="7270746" cy="790172"/>
          </a:xfrm>
        </p:spPr>
        <p:txBody>
          <a:bodyPr/>
          <a:lstStyle/>
          <a:p>
            <a:r>
              <a:rPr lang="es-ES_tradnl" sz="3421" dirty="0" smtClean="0">
                <a:solidFill>
                  <a:schemeClr val="tx1"/>
                </a:solidFill>
                <a:cs typeface="Arial" panose="020B0604020202020204" pitchFamily="34" charset="0"/>
              </a:rPr>
              <a:t>Lípidos en </a:t>
            </a:r>
            <a:r>
              <a:rPr lang="es-ES_tradnl" sz="3421" dirty="0">
                <a:solidFill>
                  <a:schemeClr val="tx1"/>
                </a:solidFill>
                <a:cs typeface="Arial" panose="020B0604020202020204" pitchFamily="34" charset="0"/>
              </a:rPr>
              <a:t>la </a:t>
            </a:r>
            <a:r>
              <a:rPr lang="es-ES_tradnl" sz="3421" dirty="0" smtClean="0">
                <a:solidFill>
                  <a:schemeClr val="tx1"/>
                </a:solidFill>
                <a:cs typeface="Arial" panose="020B0604020202020204" pitchFamily="34" charset="0"/>
              </a:rPr>
              <a:t>dieta humana</a:t>
            </a:r>
            <a:endParaRPr lang="es-ES_tradnl" sz="3421" dirty="0">
              <a:solidFill>
                <a:schemeClr val="tx1"/>
              </a:solidFill>
              <a:cs typeface="Arial" panose="020B0604020202020204" pitchFamily="34" charset="0"/>
            </a:endParaRPr>
          </a:p>
        </p:txBody>
      </p:sp>
      <p:sp>
        <p:nvSpPr>
          <p:cNvPr id="13315" name="Text Box 3"/>
          <p:cNvSpPr txBox="1">
            <a:spLocks noChangeArrowheads="1"/>
          </p:cNvSpPr>
          <p:nvPr/>
        </p:nvSpPr>
        <p:spPr bwMode="auto">
          <a:xfrm>
            <a:off x="1187624" y="1628800"/>
            <a:ext cx="7755090" cy="1774881"/>
          </a:xfrm>
          <a:prstGeom prst="rect">
            <a:avLst/>
          </a:prstGeom>
          <a:noFill/>
          <a:ln w="9525">
            <a:noFill/>
            <a:miter lim="800000"/>
            <a:headEnd/>
            <a:tailEnd/>
          </a:ln>
          <a:effectLst/>
        </p:spPr>
        <p:txBody>
          <a:bodyPr lIns="89190" tIns="44595" rIns="89190" bIns="44595">
            <a:spAutoFit/>
          </a:bodyPr>
          <a:lstStyle/>
          <a:p>
            <a:pPr algn="just">
              <a:buClr>
                <a:srgbClr val="3333CC"/>
              </a:buClr>
              <a:buFont typeface="Monotype Sorts" pitchFamily="2" charset="2"/>
              <a:buNone/>
              <a:defRPr/>
            </a:pPr>
            <a:r>
              <a:rPr lang="es-ES_tradnl" sz="2737" b="1" dirty="0" smtClean="0">
                <a:cs typeface="Arial" pitchFamily="34" charset="0"/>
              </a:rPr>
              <a:t>Los  </a:t>
            </a:r>
            <a:r>
              <a:rPr lang="es-ES_tradnl" sz="2737" b="1" dirty="0">
                <a:cs typeface="Arial" pitchFamily="34" charset="0"/>
              </a:rPr>
              <a:t>principales  lípidos  de  la  dieta  son  los  </a:t>
            </a:r>
            <a:r>
              <a:rPr lang="es-ES_tradnl" sz="2737" b="1" dirty="0" smtClean="0">
                <a:cs typeface="Arial" pitchFamily="34" charset="0"/>
              </a:rPr>
              <a:t>triacilgliceroles  </a:t>
            </a:r>
            <a:r>
              <a:rPr lang="es-ES_tradnl" sz="2737" b="1" dirty="0">
                <a:cs typeface="Arial" pitchFamily="34" charset="0"/>
              </a:rPr>
              <a:t>y  en menor cuantía el  colesterol, Las vitaminas </a:t>
            </a:r>
            <a:r>
              <a:rPr lang="es-ES_tradnl" sz="2737" b="1" dirty="0" smtClean="0">
                <a:cs typeface="Arial" pitchFamily="34" charset="0"/>
              </a:rPr>
              <a:t>liposolubles (A, D, E, K), las  </a:t>
            </a:r>
            <a:r>
              <a:rPr lang="es-ES_tradnl" sz="2737" b="1" dirty="0">
                <a:cs typeface="Arial" pitchFamily="34" charset="0"/>
              </a:rPr>
              <a:t>lecitinas  y  otros.</a:t>
            </a:r>
          </a:p>
        </p:txBody>
      </p:sp>
      <p:sp>
        <p:nvSpPr>
          <p:cNvPr id="13318" name="Text Box 6"/>
          <p:cNvSpPr txBox="1">
            <a:spLocks noChangeArrowheads="1"/>
          </p:cNvSpPr>
          <p:nvPr/>
        </p:nvSpPr>
        <p:spPr bwMode="auto">
          <a:xfrm>
            <a:off x="1122456" y="3518696"/>
            <a:ext cx="7840623" cy="2196087"/>
          </a:xfrm>
          <a:prstGeom prst="rect">
            <a:avLst/>
          </a:prstGeom>
          <a:noFill/>
          <a:ln w="9525">
            <a:noFill/>
            <a:miter lim="800000"/>
            <a:headEnd/>
            <a:tailEnd/>
          </a:ln>
          <a:effectLst/>
        </p:spPr>
        <p:txBody>
          <a:bodyPr lIns="89190" tIns="44595" rIns="89190" bIns="44595">
            <a:spAutoFit/>
          </a:bodyPr>
          <a:lstStyle/>
          <a:p>
            <a:pPr algn="just">
              <a:buClr>
                <a:srgbClr val="3333CC"/>
              </a:buClr>
              <a:buFont typeface="Monotype Sorts" pitchFamily="2" charset="2"/>
              <a:buNone/>
              <a:defRPr/>
            </a:pPr>
            <a:r>
              <a:rPr lang="es-ES_tradnl" sz="2737" b="1" dirty="0" smtClean="0">
                <a:cs typeface="Arial" pitchFamily="34" charset="0"/>
              </a:rPr>
              <a:t>La </a:t>
            </a:r>
            <a:r>
              <a:rPr lang="es-ES_tradnl" sz="2737" b="1" dirty="0">
                <a:cs typeface="Arial" pitchFamily="34" charset="0"/>
              </a:rPr>
              <a:t>mayoría de los alimentos, animales  y  vegetales  contienen  grasas  unidas  a otros componentes  celulares  por lo que resulta difícil su cuantificación.  Dicha  grasa se conoce como                                     .</a:t>
            </a:r>
          </a:p>
        </p:txBody>
      </p:sp>
      <p:sp>
        <p:nvSpPr>
          <p:cNvPr id="13319" name="Text Box 7"/>
          <p:cNvSpPr txBox="1">
            <a:spLocks noChangeArrowheads="1"/>
          </p:cNvSpPr>
          <p:nvPr/>
        </p:nvSpPr>
        <p:spPr bwMode="auto">
          <a:xfrm>
            <a:off x="3563888" y="5301208"/>
            <a:ext cx="3453947" cy="563909"/>
          </a:xfrm>
          <a:prstGeom prst="rect">
            <a:avLst/>
          </a:prstGeom>
          <a:noFill/>
          <a:ln w="9525">
            <a:noFill/>
            <a:miter lim="800000"/>
            <a:headEnd/>
            <a:tailEnd/>
          </a:ln>
          <a:effectLst/>
        </p:spPr>
        <p:txBody>
          <a:bodyPr lIns="89190" tIns="44595" rIns="89190" bIns="44595">
            <a:spAutoFit/>
          </a:bodyPr>
          <a:lstStyle/>
          <a:p>
            <a:pPr>
              <a:spcBef>
                <a:spcPct val="50000"/>
              </a:spcBef>
              <a:defRPr/>
            </a:pPr>
            <a:r>
              <a:rPr lang="es-ES_tradnl" sz="3079" b="1" dirty="0">
                <a:solidFill>
                  <a:srgbClr val="FF0000"/>
                </a:solidFill>
                <a:effectLst>
                  <a:outerShdw blurRad="38100" dist="38100" dir="2700000" algn="tl">
                    <a:srgbClr val="000000"/>
                  </a:outerShdw>
                </a:effectLst>
              </a:rPr>
              <a:t>“Grasa invisible”</a:t>
            </a:r>
          </a:p>
        </p:txBody>
      </p:sp>
    </p:spTree>
    <p:extLst>
      <p:ext uri="{BB962C8B-B14F-4D97-AF65-F5344CB8AC3E}">
        <p14:creationId xmlns:p14="http://schemas.microsoft.com/office/powerpoint/2010/main" val="320493174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strips(upLeft)">
                                      <p:cBhvr>
                                        <p:cTn id="7" dur="500"/>
                                        <p:tgtEl>
                                          <p:spTgt spid="1331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3318">
                                            <p:txEl>
                                              <p:pRg st="0" end="0"/>
                                            </p:txEl>
                                          </p:spTgt>
                                        </p:tgtEl>
                                        <p:attrNameLst>
                                          <p:attrName>style.visibility</p:attrName>
                                        </p:attrNameLst>
                                      </p:cBhvr>
                                      <p:to>
                                        <p:strVal val="visible"/>
                                      </p:to>
                                    </p:set>
                                    <p:animEffect transition="in" filter="strips(downLeft)">
                                      <p:cBhvr>
                                        <p:cTn id="12" dur="500"/>
                                        <p:tgtEl>
                                          <p:spTgt spid="13318">
                                            <p:txEl>
                                              <p:pRg st="0" end="0"/>
                                            </p:txEl>
                                          </p:spTgt>
                                        </p:tgtEl>
                                      </p:cBhvr>
                                    </p:animEffect>
                                  </p:childTnLst>
                                </p:cTn>
                              </p:par>
                              <p:par>
                                <p:cTn id="13" presetID="15" presetClass="entr" presetSubtype="0"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p:cTn id="15" dur="1000" fill="hold"/>
                                        <p:tgtEl>
                                          <p:spTgt spid="13319"/>
                                        </p:tgtEl>
                                        <p:attrNameLst>
                                          <p:attrName>ppt_w</p:attrName>
                                        </p:attrNameLst>
                                      </p:cBhvr>
                                      <p:tavLst>
                                        <p:tav tm="0">
                                          <p:val>
                                            <p:fltVal val="0"/>
                                          </p:val>
                                        </p:tav>
                                        <p:tav tm="100000">
                                          <p:val>
                                            <p:strVal val="#ppt_w"/>
                                          </p:val>
                                        </p:tav>
                                      </p:tavLst>
                                    </p:anim>
                                    <p:anim calcmode="lin" valueType="num">
                                      <p:cBhvr>
                                        <p:cTn id="16" dur="1000" fill="hold"/>
                                        <p:tgtEl>
                                          <p:spTgt spid="13319"/>
                                        </p:tgtEl>
                                        <p:attrNameLst>
                                          <p:attrName>ppt_h</p:attrName>
                                        </p:attrNameLst>
                                      </p:cBhvr>
                                      <p:tavLst>
                                        <p:tav tm="0">
                                          <p:val>
                                            <p:fltVal val="0"/>
                                          </p:val>
                                        </p:tav>
                                        <p:tav tm="100000">
                                          <p:val>
                                            <p:strVal val="#ppt_h"/>
                                          </p:val>
                                        </p:tav>
                                      </p:tavLst>
                                    </p:anim>
                                    <p:anim calcmode="lin" valueType="num">
                                      <p:cBhvr>
                                        <p:cTn id="17" dur="1000" fill="hold"/>
                                        <p:tgtEl>
                                          <p:spTgt spid="13319"/>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331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advAuto="1000"/>
      <p:bldP spid="13318" grpId="0" build="p" autoUpdateAnimBg="0" advAuto="1000"/>
      <p:bldP spid="13319"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187624" y="556143"/>
            <a:ext cx="7346777" cy="718214"/>
          </a:xfrm>
        </p:spPr>
        <p:txBody>
          <a:bodyPr/>
          <a:lstStyle/>
          <a:p>
            <a:pPr>
              <a:defRPr/>
            </a:pPr>
            <a:r>
              <a:rPr lang="es-ES_tradnl" sz="3763" dirty="0">
                <a:solidFill>
                  <a:schemeClr val="tx1"/>
                </a:solidFill>
              </a:rPr>
              <a:t>Función y requerimientos</a:t>
            </a:r>
          </a:p>
        </p:txBody>
      </p:sp>
      <p:sp>
        <p:nvSpPr>
          <p:cNvPr id="3075" name="Rectangle 3"/>
          <p:cNvSpPr>
            <a:spLocks noGrp="1" noChangeArrowheads="1"/>
          </p:cNvSpPr>
          <p:nvPr>
            <p:ph type="body" idx="1"/>
          </p:nvPr>
        </p:nvSpPr>
        <p:spPr>
          <a:xfrm>
            <a:off x="1187623" y="1473936"/>
            <a:ext cx="7424165" cy="3553058"/>
          </a:xfrm>
        </p:spPr>
        <p:txBody>
          <a:bodyPr/>
          <a:lstStyle/>
          <a:p>
            <a:pPr algn="just">
              <a:buClr>
                <a:srgbClr val="FF9933"/>
              </a:buClr>
              <a:buFont typeface="Monotype Sorts" pitchFamily="2" charset="2"/>
              <a:buChar char="u"/>
              <a:defRPr/>
            </a:pPr>
            <a:r>
              <a:rPr lang="es-ES_tradnl" b="1" dirty="0"/>
              <a:t> Los lípidos cumplen función energética.</a:t>
            </a:r>
          </a:p>
          <a:p>
            <a:pPr algn="just">
              <a:buClr>
                <a:srgbClr val="FF9933"/>
              </a:buClr>
              <a:buFont typeface="Monotype Sorts" pitchFamily="2" charset="2"/>
              <a:buChar char="u"/>
              <a:defRPr/>
            </a:pPr>
            <a:r>
              <a:rPr lang="es-ES_tradnl" b="1" dirty="0" smtClean="0"/>
              <a:t> Existen algunos lípidos que constituyen     requerimientos moleculares, ellos son: </a:t>
            </a:r>
          </a:p>
          <a:p>
            <a:pPr marL="0" indent="0" algn="just">
              <a:buClr>
                <a:srgbClr val="FF9933"/>
              </a:buClr>
              <a:buNone/>
              <a:defRPr/>
            </a:pPr>
            <a:r>
              <a:rPr lang="es-ES_tradnl" b="1" dirty="0" smtClean="0"/>
              <a:t>Los ácidos grasos esenciales:                 </a:t>
            </a:r>
            <a:r>
              <a:rPr lang="es-ES_tradnl" b="1" dirty="0" err="1" smtClean="0"/>
              <a:t>linoleico</a:t>
            </a:r>
            <a:r>
              <a:rPr lang="es-ES_tradnl" b="1" dirty="0" smtClean="0"/>
              <a:t>, </a:t>
            </a:r>
            <a:r>
              <a:rPr lang="es-ES_tradnl" b="1" dirty="0" err="1" smtClean="0"/>
              <a:t>linolénico</a:t>
            </a:r>
            <a:r>
              <a:rPr lang="es-ES_tradnl" b="1" dirty="0" smtClean="0"/>
              <a:t> y araquidónico</a:t>
            </a:r>
            <a:endParaRPr lang="es-ES_tradnl" b="1" dirty="0"/>
          </a:p>
          <a:p>
            <a:pPr algn="just">
              <a:buClr>
                <a:srgbClr val="FF9933"/>
              </a:buClr>
              <a:buFont typeface="Monotype Sorts" pitchFamily="2" charset="2"/>
              <a:buNone/>
              <a:defRPr/>
            </a:pPr>
            <a:endParaRPr lang="es-ES_tradnl" b="1" dirty="0"/>
          </a:p>
        </p:txBody>
      </p:sp>
      <p:sp>
        <p:nvSpPr>
          <p:cNvPr id="3077" name="Text Box 5"/>
          <p:cNvSpPr txBox="1">
            <a:spLocks noChangeArrowheads="1"/>
          </p:cNvSpPr>
          <p:nvPr/>
        </p:nvSpPr>
        <p:spPr bwMode="auto">
          <a:xfrm>
            <a:off x="1444576" y="5351481"/>
            <a:ext cx="7089825" cy="1037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190" tIns="44595" rIns="89190" bIns="4459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s-ES_tradnl" sz="3079" b="1" i="1" dirty="0">
                <a:solidFill>
                  <a:schemeClr val="accent5">
                    <a:lumMod val="50000"/>
                  </a:schemeClr>
                </a:solidFill>
              </a:rPr>
              <a:t>Si se ingiere </a:t>
            </a:r>
            <a:r>
              <a:rPr lang="es-ES_tradnl" sz="3079" b="1" i="1" dirty="0" smtClean="0">
                <a:solidFill>
                  <a:schemeClr val="accent5">
                    <a:lumMod val="50000"/>
                  </a:schemeClr>
                </a:solidFill>
              </a:rPr>
              <a:t>suficiente </a:t>
            </a:r>
            <a:r>
              <a:rPr lang="es-ES_tradnl" sz="3079" b="1" i="1" dirty="0" err="1">
                <a:solidFill>
                  <a:schemeClr val="accent5">
                    <a:lumMod val="50000"/>
                  </a:schemeClr>
                </a:solidFill>
              </a:rPr>
              <a:t>linoleico</a:t>
            </a:r>
            <a:r>
              <a:rPr lang="es-ES_tradnl" sz="3079" b="1" i="1" dirty="0">
                <a:solidFill>
                  <a:schemeClr val="accent5">
                    <a:lumMod val="50000"/>
                  </a:schemeClr>
                </a:solidFill>
              </a:rPr>
              <a:t>, no </a:t>
            </a:r>
            <a:r>
              <a:rPr lang="es-ES_tradnl" sz="3079" b="1" i="1" dirty="0" smtClean="0">
                <a:solidFill>
                  <a:schemeClr val="accent5">
                    <a:lumMod val="50000"/>
                  </a:schemeClr>
                </a:solidFill>
              </a:rPr>
              <a:t>es necesario </a:t>
            </a:r>
            <a:r>
              <a:rPr lang="es-ES_tradnl" sz="3079" b="1" i="1" dirty="0">
                <a:solidFill>
                  <a:schemeClr val="accent5">
                    <a:lumMod val="50000"/>
                  </a:schemeClr>
                </a:solidFill>
              </a:rPr>
              <a:t>aportar los otros.</a:t>
            </a:r>
          </a:p>
        </p:txBody>
      </p:sp>
    </p:spTree>
    <p:extLst>
      <p:ext uri="{BB962C8B-B14F-4D97-AF65-F5344CB8AC3E}">
        <p14:creationId xmlns:p14="http://schemas.microsoft.com/office/powerpoint/2010/main" val="10919796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p:cTn id="7" dur="500" fill="hold"/>
                                        <p:tgtEl>
                                          <p:spTgt spid="3075">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307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075">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3075">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3075">
                                            <p:txEl>
                                              <p:pRg st="1" end="1"/>
                                            </p:txEl>
                                          </p:spTgt>
                                        </p:tgtEl>
                                        <p:attrNameLst>
                                          <p:attrName>style.visibility</p:attrName>
                                        </p:attrNameLst>
                                      </p:cBhvr>
                                      <p:to>
                                        <p:strVal val="visible"/>
                                      </p:to>
                                    </p:set>
                                    <p:anim calcmode="lin" valueType="num">
                                      <p:cBhvr>
                                        <p:cTn id="15" dur="500" fill="hold"/>
                                        <p:tgtEl>
                                          <p:spTgt spid="3075">
                                            <p:txEl>
                                              <p:pRg st="1" end="1"/>
                                            </p:txEl>
                                          </p:spTgt>
                                        </p:tgtEl>
                                        <p:attrNameLst>
                                          <p:attrName>ppt_x</p:attrName>
                                        </p:attrNameLst>
                                      </p:cBhvr>
                                      <p:tavLst>
                                        <p:tav tm="0">
                                          <p:val>
                                            <p:strVal val="#ppt_x-#ppt_w/2"/>
                                          </p:val>
                                        </p:tav>
                                        <p:tav tm="100000">
                                          <p:val>
                                            <p:strVal val="#ppt_x"/>
                                          </p:val>
                                        </p:tav>
                                      </p:tavLst>
                                    </p:anim>
                                    <p:anim calcmode="lin" valueType="num">
                                      <p:cBhvr>
                                        <p:cTn id="16" dur="500" fill="hold"/>
                                        <p:tgtEl>
                                          <p:spTgt spid="3075">
                                            <p:txEl>
                                              <p:pRg st="1" end="1"/>
                                            </p:txEl>
                                          </p:spTgt>
                                        </p:tgtEl>
                                        <p:attrNameLst>
                                          <p:attrName>ppt_y</p:attrName>
                                        </p:attrNameLst>
                                      </p:cBhvr>
                                      <p:tavLst>
                                        <p:tav tm="0">
                                          <p:val>
                                            <p:strVal val="#ppt_y"/>
                                          </p:val>
                                        </p:tav>
                                        <p:tav tm="100000">
                                          <p:val>
                                            <p:strVal val="#ppt_y"/>
                                          </p:val>
                                        </p:tav>
                                      </p:tavLst>
                                    </p:anim>
                                    <p:anim calcmode="lin" valueType="num">
                                      <p:cBhvr>
                                        <p:cTn id="17" dur="500" fill="hold"/>
                                        <p:tgtEl>
                                          <p:spTgt spid="3075">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07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8" fill="hold" grpId="0" nodeType="clickEffect">
                                  <p:stCondLst>
                                    <p:cond delay="0"/>
                                  </p:stCondLst>
                                  <p:childTnLst>
                                    <p:set>
                                      <p:cBhvr>
                                        <p:cTn id="22" dur="1" fill="hold">
                                          <p:stCondLst>
                                            <p:cond delay="0"/>
                                          </p:stCondLst>
                                        </p:cTn>
                                        <p:tgtEl>
                                          <p:spTgt spid="3075">
                                            <p:txEl>
                                              <p:pRg st="2" end="2"/>
                                            </p:txEl>
                                          </p:spTgt>
                                        </p:tgtEl>
                                        <p:attrNameLst>
                                          <p:attrName>style.visibility</p:attrName>
                                        </p:attrNameLst>
                                      </p:cBhvr>
                                      <p:to>
                                        <p:strVal val="visible"/>
                                      </p:to>
                                    </p:set>
                                    <p:anim calcmode="lin" valueType="num">
                                      <p:cBhvr>
                                        <p:cTn id="23" dur="500" fill="hold"/>
                                        <p:tgtEl>
                                          <p:spTgt spid="3075">
                                            <p:txEl>
                                              <p:pRg st="2" end="2"/>
                                            </p:txEl>
                                          </p:spTgt>
                                        </p:tgtEl>
                                        <p:attrNameLst>
                                          <p:attrName>ppt_x</p:attrName>
                                        </p:attrNameLst>
                                      </p:cBhvr>
                                      <p:tavLst>
                                        <p:tav tm="0">
                                          <p:val>
                                            <p:strVal val="#ppt_x-#ppt_w/2"/>
                                          </p:val>
                                        </p:tav>
                                        <p:tav tm="100000">
                                          <p:val>
                                            <p:strVal val="#ppt_x"/>
                                          </p:val>
                                        </p:tav>
                                      </p:tavLst>
                                    </p:anim>
                                    <p:anim calcmode="lin" valueType="num">
                                      <p:cBhvr>
                                        <p:cTn id="24" dur="500" fill="hold"/>
                                        <p:tgtEl>
                                          <p:spTgt spid="3075">
                                            <p:txEl>
                                              <p:pRg st="2" end="2"/>
                                            </p:txEl>
                                          </p:spTgt>
                                        </p:tgtEl>
                                        <p:attrNameLst>
                                          <p:attrName>ppt_y</p:attrName>
                                        </p:attrNameLst>
                                      </p:cBhvr>
                                      <p:tavLst>
                                        <p:tav tm="0">
                                          <p:val>
                                            <p:strVal val="#ppt_y"/>
                                          </p:val>
                                        </p:tav>
                                        <p:tav tm="100000">
                                          <p:val>
                                            <p:strVal val="#ppt_y"/>
                                          </p:val>
                                        </p:tav>
                                      </p:tavLst>
                                    </p:anim>
                                    <p:anim calcmode="lin" valueType="num">
                                      <p:cBhvr>
                                        <p:cTn id="25" dur="500" fill="hold"/>
                                        <p:tgtEl>
                                          <p:spTgt spid="307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075">
                                            <p:txEl>
                                              <p:pRg st="2" end="2"/>
                                            </p:txEl>
                                          </p:spTgt>
                                        </p:tgtEl>
                                        <p:attrNameLst>
                                          <p:attrName>ppt_h</p:attrName>
                                        </p:attrNameLst>
                                      </p:cBhvr>
                                      <p:tavLst>
                                        <p:tav tm="0">
                                          <p:val>
                                            <p:strVal val="#ppt_h"/>
                                          </p:val>
                                        </p:tav>
                                        <p:tav tm="100000">
                                          <p:val>
                                            <p:strVal val="#ppt_h"/>
                                          </p:val>
                                        </p:tav>
                                      </p:tavLst>
                                    </p:anim>
                                  </p:childTnLst>
                                </p:cTn>
                              </p:par>
                              <p:par>
                                <p:cTn id="27" presetID="9" presetClass="entr" presetSubtype="0" fill="hold" grpId="0" nodeType="withEffect">
                                  <p:stCondLst>
                                    <p:cond delay="0"/>
                                  </p:stCondLst>
                                  <p:childTnLst>
                                    <p:set>
                                      <p:cBhvr>
                                        <p:cTn id="28" dur="1" fill="hold">
                                          <p:stCondLst>
                                            <p:cond delay="0"/>
                                          </p:stCondLst>
                                        </p:cTn>
                                        <p:tgtEl>
                                          <p:spTgt spid="3077">
                                            <p:txEl>
                                              <p:pRg st="0" end="0"/>
                                            </p:txEl>
                                          </p:spTgt>
                                        </p:tgtEl>
                                        <p:attrNameLst>
                                          <p:attrName>style.visibility</p:attrName>
                                        </p:attrNameLst>
                                      </p:cBhvr>
                                      <p:to>
                                        <p:strVal val="visible"/>
                                      </p:to>
                                    </p:set>
                                    <p:animEffect transition="in" filter="dissolve">
                                      <p:cBhvr>
                                        <p:cTn id="29" dur="500"/>
                                        <p:tgtEl>
                                          <p:spTgt spid="307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advAuto="1000"/>
      <p:bldP spid="3077" grpId="0" build="p" autoUpdateAnimBg="0" advAuto="100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Título"/>
          <p:cNvSpPr>
            <a:spLocks noGrp="1"/>
          </p:cNvSpPr>
          <p:nvPr>
            <p:ph type="title"/>
          </p:nvPr>
        </p:nvSpPr>
        <p:spPr/>
        <p:txBody>
          <a:bodyPr/>
          <a:lstStyle/>
          <a:p>
            <a:r>
              <a:rPr lang="es-ES" b="1" dirty="0" smtClean="0">
                <a:solidFill>
                  <a:schemeClr val="tx1"/>
                </a:solidFill>
              </a:rPr>
              <a:t>Los lípidos en los alimentos</a:t>
            </a:r>
          </a:p>
        </p:txBody>
      </p:sp>
      <p:pic>
        <p:nvPicPr>
          <p:cNvPr id="2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3" y="1473936"/>
            <a:ext cx="4496649" cy="322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6491" y="3037988"/>
            <a:ext cx="4507510" cy="321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583363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87623" y="626742"/>
            <a:ext cx="7344061" cy="503700"/>
          </a:xfrm>
        </p:spPr>
        <p:txBody>
          <a:bodyPr/>
          <a:lstStyle/>
          <a:p>
            <a:pPr>
              <a:defRPr/>
            </a:pPr>
            <a:r>
              <a:rPr lang="es-ES_tradnl" sz="3506" dirty="0">
                <a:solidFill>
                  <a:schemeClr val="tx1"/>
                </a:solidFill>
                <a:cs typeface="Arial" pitchFamily="34" charset="0"/>
              </a:rPr>
              <a:t>Algunos ácidos grasos de la dieta</a:t>
            </a:r>
          </a:p>
        </p:txBody>
      </p:sp>
      <p:sp>
        <p:nvSpPr>
          <p:cNvPr id="12291" name="Rectangle 3"/>
          <p:cNvSpPr>
            <a:spLocks noGrp="1" noChangeArrowheads="1"/>
          </p:cNvSpPr>
          <p:nvPr>
            <p:ph type="body" idx="1"/>
          </p:nvPr>
        </p:nvSpPr>
        <p:spPr>
          <a:xfrm>
            <a:off x="1187623" y="1772816"/>
            <a:ext cx="7714709" cy="3950860"/>
          </a:xfrm>
        </p:spPr>
        <p:txBody>
          <a:bodyPr/>
          <a:lstStyle/>
          <a:p>
            <a:pPr algn="just"/>
            <a:r>
              <a:rPr lang="es-ES_tradnl" sz="2800" b="1" dirty="0" smtClean="0"/>
              <a:t>La  ingestión de  ácidos  grasos de  la serie </a:t>
            </a:r>
            <a:r>
              <a:rPr lang="es-ES_tradnl" sz="2800" b="1" dirty="0" smtClean="0">
                <a:sym typeface="Symbol" panose="05050102010706020507" pitchFamily="18" charset="2"/>
              </a:rPr>
              <a:t> </a:t>
            </a:r>
            <a:r>
              <a:rPr lang="es-ES_tradnl" b="1" dirty="0">
                <a:solidFill>
                  <a:srgbClr val="C00000"/>
                </a:solidFill>
                <a:sym typeface="Symbol" panose="05050102010706020507" pitchFamily="18" charset="2"/>
              </a:rPr>
              <a:t>-</a:t>
            </a:r>
            <a:r>
              <a:rPr lang="es-ES_tradnl" b="1" dirty="0" smtClean="0">
                <a:solidFill>
                  <a:srgbClr val="C00000"/>
                </a:solidFill>
                <a:sym typeface="Symbol" panose="05050102010706020507" pitchFamily="18" charset="2"/>
              </a:rPr>
              <a:t>3 (peces)</a:t>
            </a:r>
            <a:r>
              <a:rPr lang="es-ES_tradnl" b="1" dirty="0" smtClean="0">
                <a:sym typeface="Symbol" panose="05050102010706020507" pitchFamily="18" charset="2"/>
              </a:rPr>
              <a:t> </a:t>
            </a:r>
            <a:r>
              <a:rPr lang="es-ES_tradnl" sz="2800" b="1" dirty="0" smtClean="0">
                <a:sym typeface="Symbol" panose="05050102010706020507" pitchFamily="18" charset="2"/>
              </a:rPr>
              <a:t>disminuyen discretamente el colesterol sanguíneo y decrece la de TAG.</a:t>
            </a:r>
          </a:p>
          <a:p>
            <a:pPr algn="just"/>
            <a:endParaRPr lang="es-ES_tradnl" sz="2800" b="1" dirty="0" smtClean="0">
              <a:sym typeface="Symbol" panose="05050102010706020507" pitchFamily="18" charset="2"/>
            </a:endParaRPr>
          </a:p>
          <a:p>
            <a:pPr algn="just"/>
            <a:r>
              <a:rPr lang="es-ES_tradnl" sz="2800" b="1" dirty="0" smtClean="0">
                <a:sym typeface="Symbol" panose="05050102010706020507" pitchFamily="18" charset="2"/>
              </a:rPr>
              <a:t>El aporte de la  dieta de ácidos grasos  insaturados de </a:t>
            </a:r>
            <a:r>
              <a:rPr lang="es-ES_tradnl" sz="2400" b="1" dirty="0">
                <a:sym typeface="Symbol" panose="05050102010706020507" pitchFamily="18" charset="2"/>
              </a:rPr>
              <a:t>la  </a:t>
            </a:r>
            <a:r>
              <a:rPr lang="es-ES_tradnl" sz="2800" b="1" dirty="0" smtClean="0">
                <a:sym typeface="Symbol" panose="05050102010706020507" pitchFamily="18" charset="2"/>
              </a:rPr>
              <a:t>serie  </a:t>
            </a:r>
            <a:r>
              <a:rPr lang="es-ES_tradnl" b="1" dirty="0">
                <a:solidFill>
                  <a:srgbClr val="C00000"/>
                </a:solidFill>
                <a:sym typeface="Symbol" panose="05050102010706020507" pitchFamily="18" charset="2"/>
              </a:rPr>
              <a:t>-</a:t>
            </a:r>
            <a:r>
              <a:rPr lang="es-ES_tradnl" b="1" dirty="0" smtClean="0">
                <a:solidFill>
                  <a:srgbClr val="C00000"/>
                </a:solidFill>
                <a:sym typeface="Symbol" panose="05050102010706020507" pitchFamily="18" charset="2"/>
              </a:rPr>
              <a:t>6 (vegetales)</a:t>
            </a:r>
            <a:r>
              <a:rPr lang="es-ES_tradnl" sz="2800" b="1" dirty="0" smtClean="0">
                <a:sym typeface="Symbol" panose="05050102010706020507" pitchFamily="18" charset="2"/>
              </a:rPr>
              <a:t>  disminuye  significativamente la de colesterol y afecta  muy  poco la de TAG.</a:t>
            </a:r>
          </a:p>
          <a:p>
            <a:pPr algn="just">
              <a:buFont typeface="Monotype Sorts" pitchFamily="2" charset="2"/>
              <a:buNone/>
            </a:pPr>
            <a:endParaRPr lang="es-ES_tradnl" sz="2800" b="1" dirty="0" smtClean="0">
              <a:sym typeface="Symbol" panose="05050102010706020507" pitchFamily="18" charset="2"/>
            </a:endParaRPr>
          </a:p>
        </p:txBody>
      </p:sp>
    </p:spTree>
    <p:extLst>
      <p:ext uri="{BB962C8B-B14F-4D97-AF65-F5344CB8AC3E}">
        <p14:creationId xmlns:p14="http://schemas.microsoft.com/office/powerpoint/2010/main" val="130275585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5"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checkerboard(down)">
                                      <p:cBhvr>
                                        <p:cTn id="7" dur="500"/>
                                        <p:tgtEl>
                                          <p:spTgt spid="122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5" fill="hold" grpId="0" nodeType="clickEffect">
                                  <p:stCondLst>
                                    <p:cond delay="0"/>
                                  </p:stCondLst>
                                  <p:childTnLst>
                                    <p:set>
                                      <p:cBhvr>
                                        <p:cTn id="11" dur="1" fill="hold">
                                          <p:stCondLst>
                                            <p:cond delay="0"/>
                                          </p:stCondLst>
                                        </p:cTn>
                                        <p:tgtEl>
                                          <p:spTgt spid="12291">
                                            <p:txEl>
                                              <p:pRg st="2" end="2"/>
                                            </p:txEl>
                                          </p:spTgt>
                                        </p:tgtEl>
                                        <p:attrNameLst>
                                          <p:attrName>style.visibility</p:attrName>
                                        </p:attrNameLst>
                                      </p:cBhvr>
                                      <p:to>
                                        <p:strVal val="visible"/>
                                      </p:to>
                                    </p:set>
                                    <p:animEffect transition="in" filter="checkerboard(down)">
                                      <p:cBhvr>
                                        <p:cTn id="12" dur="500"/>
                                        <p:tgtEl>
                                          <p:spTgt spid="122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advAuto="100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91" name="Rectangle 7"/>
          <p:cNvSpPr>
            <a:spLocks noGrp="1" noChangeArrowheads="1"/>
          </p:cNvSpPr>
          <p:nvPr>
            <p:ph type="title"/>
          </p:nvPr>
        </p:nvSpPr>
        <p:spPr>
          <a:xfrm>
            <a:off x="1111089" y="394036"/>
            <a:ext cx="7311477" cy="934086"/>
          </a:xfrm>
        </p:spPr>
        <p:txBody>
          <a:bodyPr/>
          <a:lstStyle/>
          <a:p>
            <a:r>
              <a:rPr lang="es-ES_tradnl" sz="3421" dirty="0">
                <a:solidFill>
                  <a:schemeClr val="tx1"/>
                </a:solidFill>
              </a:rPr>
              <a:t>Influencia de los lípidos de la dieta en la salud. </a:t>
            </a:r>
          </a:p>
        </p:txBody>
      </p:sp>
      <p:sp>
        <p:nvSpPr>
          <p:cNvPr id="16394" name="Text Box 10"/>
          <p:cNvSpPr txBox="1">
            <a:spLocks noChangeArrowheads="1"/>
          </p:cNvSpPr>
          <p:nvPr/>
        </p:nvSpPr>
        <p:spPr bwMode="auto">
          <a:xfrm>
            <a:off x="1236497" y="1959172"/>
            <a:ext cx="7489334" cy="1774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190" tIns="44595" rIns="89190" bIns="4459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buFont typeface="Arial" panose="020B0604020202020204" pitchFamily="34" charset="0"/>
              <a:buChar char="•"/>
            </a:pPr>
            <a:r>
              <a:rPr lang="es-ES_tradnl" sz="2737" b="1" dirty="0"/>
              <a:t>Los animales mantenidos con dietas exentas de grasa cesan de crecer, presentan alteraciones de la piel, daño renal y dejan de reproducirse.</a:t>
            </a:r>
          </a:p>
        </p:txBody>
      </p:sp>
      <p:sp>
        <p:nvSpPr>
          <p:cNvPr id="16395" name="Text Box 11"/>
          <p:cNvSpPr txBox="1">
            <a:spLocks noChangeArrowheads="1"/>
          </p:cNvSpPr>
          <p:nvPr/>
        </p:nvSpPr>
        <p:spPr bwMode="auto">
          <a:xfrm>
            <a:off x="1259632" y="4365104"/>
            <a:ext cx="7489332" cy="1353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190" tIns="44595" rIns="89190" bIns="44595">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457200" indent="-457200" algn="just" eaLnBrk="1" hangingPunct="1">
              <a:buFont typeface="Arial" panose="020B0604020202020204" pitchFamily="34" charset="0"/>
              <a:buChar char="•"/>
            </a:pPr>
            <a:r>
              <a:rPr lang="es-ES_tradnl" sz="2737" b="1" dirty="0"/>
              <a:t>Estas alteraciones desaparecen si se añaden a la dieta  los ácidos grasos esenciales.</a:t>
            </a:r>
          </a:p>
        </p:txBody>
      </p:sp>
    </p:spTree>
    <p:extLst>
      <p:ext uri="{BB962C8B-B14F-4D97-AF65-F5344CB8AC3E}">
        <p14:creationId xmlns:p14="http://schemas.microsoft.com/office/powerpoint/2010/main" val="429274858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childTnLst>
                                    <p:set>
                                      <p:cBhvr>
                                        <p:cTn id="6" dur="1" fill="hold">
                                          <p:stCondLst>
                                            <p:cond delay="0"/>
                                          </p:stCondLst>
                                        </p:cTn>
                                        <p:tgtEl>
                                          <p:spTgt spid="16391">
                                            <p:txEl>
                                              <p:pRg st="0" end="0"/>
                                            </p:txEl>
                                          </p:spTgt>
                                        </p:tgtEl>
                                        <p:attrNameLst>
                                          <p:attrName>style.visibility</p:attrName>
                                        </p:attrNameLst>
                                      </p:cBhvr>
                                      <p:to>
                                        <p:strVal val="visible"/>
                                      </p:to>
                                    </p:set>
                                    <p:anim calcmode="lin" valueType="num">
                                      <p:cBhvr additive="base">
                                        <p:cTn id="7" dur="500" fill="hold"/>
                                        <p:tgtEl>
                                          <p:spTgt spid="1639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639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272" fill="hold" grpId="0" nodeType="clickEffect">
                                  <p:stCondLst>
                                    <p:cond delay="0"/>
                                  </p:stCondLst>
                                  <p:childTnLst>
                                    <p:set>
                                      <p:cBhvr>
                                        <p:cTn id="12" dur="1" fill="hold">
                                          <p:stCondLst>
                                            <p:cond delay="0"/>
                                          </p:stCondLst>
                                        </p:cTn>
                                        <p:tgtEl>
                                          <p:spTgt spid="16394">
                                            <p:txEl>
                                              <p:pRg st="0" end="0"/>
                                            </p:txEl>
                                          </p:spTgt>
                                        </p:tgtEl>
                                        <p:attrNameLst>
                                          <p:attrName>style.visibility</p:attrName>
                                        </p:attrNameLst>
                                      </p:cBhvr>
                                      <p:to>
                                        <p:strVal val="visible"/>
                                      </p:to>
                                    </p:set>
                                    <p:anim calcmode="lin" valueType="num">
                                      <p:cBhvr>
                                        <p:cTn id="13" dur="500" fill="hold"/>
                                        <p:tgtEl>
                                          <p:spTgt spid="16394">
                                            <p:txEl>
                                              <p:pRg st="0" end="0"/>
                                            </p:txEl>
                                          </p:spTgt>
                                        </p:tgtEl>
                                        <p:attrNameLst>
                                          <p:attrName>ppt_w</p:attrName>
                                        </p:attrNameLst>
                                      </p:cBhvr>
                                      <p:tavLst>
                                        <p:tav tm="0">
                                          <p:val>
                                            <p:strVal val="2/3*#ppt_w"/>
                                          </p:val>
                                        </p:tav>
                                        <p:tav tm="100000">
                                          <p:val>
                                            <p:strVal val="#ppt_w"/>
                                          </p:val>
                                        </p:tav>
                                      </p:tavLst>
                                    </p:anim>
                                    <p:anim calcmode="lin" valueType="num">
                                      <p:cBhvr>
                                        <p:cTn id="14" dur="500" fill="hold"/>
                                        <p:tgtEl>
                                          <p:spTgt spid="16394">
                                            <p:txEl>
                                              <p:pRg st="0" end="0"/>
                                            </p:txEl>
                                          </p:spTgt>
                                        </p:tgtEl>
                                        <p:attrNameLst>
                                          <p:attrName>ppt_h</p:attrName>
                                        </p:attrNameLst>
                                      </p:cBhvr>
                                      <p:tavLst>
                                        <p:tav tm="0">
                                          <p:val>
                                            <p:strVal val="2/3*#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272" fill="hold" grpId="0" nodeType="clickEffect">
                                  <p:stCondLst>
                                    <p:cond delay="0"/>
                                  </p:stCondLst>
                                  <p:childTnLst>
                                    <p:set>
                                      <p:cBhvr>
                                        <p:cTn id="18" dur="1" fill="hold">
                                          <p:stCondLst>
                                            <p:cond delay="0"/>
                                          </p:stCondLst>
                                        </p:cTn>
                                        <p:tgtEl>
                                          <p:spTgt spid="16395">
                                            <p:txEl>
                                              <p:pRg st="0" end="0"/>
                                            </p:txEl>
                                          </p:spTgt>
                                        </p:tgtEl>
                                        <p:attrNameLst>
                                          <p:attrName>style.visibility</p:attrName>
                                        </p:attrNameLst>
                                      </p:cBhvr>
                                      <p:to>
                                        <p:strVal val="visible"/>
                                      </p:to>
                                    </p:set>
                                    <p:anim calcmode="lin" valueType="num">
                                      <p:cBhvr>
                                        <p:cTn id="19" dur="500" fill="hold"/>
                                        <p:tgtEl>
                                          <p:spTgt spid="16395">
                                            <p:txEl>
                                              <p:pRg st="0" end="0"/>
                                            </p:txEl>
                                          </p:spTgt>
                                        </p:tgtEl>
                                        <p:attrNameLst>
                                          <p:attrName>ppt_w</p:attrName>
                                        </p:attrNameLst>
                                      </p:cBhvr>
                                      <p:tavLst>
                                        <p:tav tm="0">
                                          <p:val>
                                            <p:strVal val="2/3*#ppt_w"/>
                                          </p:val>
                                        </p:tav>
                                        <p:tav tm="100000">
                                          <p:val>
                                            <p:strVal val="#ppt_w"/>
                                          </p:val>
                                        </p:tav>
                                      </p:tavLst>
                                    </p:anim>
                                    <p:anim calcmode="lin" valueType="num">
                                      <p:cBhvr>
                                        <p:cTn id="20" dur="500" fill="hold"/>
                                        <p:tgtEl>
                                          <p:spTgt spid="16395">
                                            <p:txEl>
                                              <p:pRg st="0" end="0"/>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1" grpId="0" build="p" autoUpdateAnimBg="0" advAuto="200"/>
      <p:bldP spid="16394" grpId="0" build="p" autoUpdateAnimBg="0" advAuto="1000"/>
      <p:bldP spid="16395" grpId="0" build="p" autoUpdateAnimBg="0" advAuto="100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Título"/>
          <p:cNvSpPr>
            <a:spLocks noGrp="1"/>
          </p:cNvSpPr>
          <p:nvPr>
            <p:ph type="ctrTitle"/>
          </p:nvPr>
        </p:nvSpPr>
        <p:spPr>
          <a:xfrm>
            <a:off x="685631" y="235729"/>
            <a:ext cx="7772739" cy="807821"/>
          </a:xfrm>
        </p:spPr>
        <p:txBody>
          <a:bodyPr/>
          <a:lstStyle/>
          <a:p>
            <a:r>
              <a:rPr lang="es-ES" dirty="0">
                <a:solidFill>
                  <a:schemeClr val="tx1"/>
                </a:solidFill>
              </a:rPr>
              <a:t>Conclusiones</a:t>
            </a:r>
            <a:endParaRPr lang="es-ES_tradnl" dirty="0">
              <a:solidFill>
                <a:schemeClr val="tx1"/>
              </a:solidFill>
            </a:endParaRPr>
          </a:p>
        </p:txBody>
      </p:sp>
      <p:sp>
        <p:nvSpPr>
          <p:cNvPr id="45059" name="2 Subtítulo"/>
          <p:cNvSpPr>
            <a:spLocks noGrp="1"/>
          </p:cNvSpPr>
          <p:nvPr>
            <p:ph type="subTitle" idx="1"/>
          </p:nvPr>
        </p:nvSpPr>
        <p:spPr>
          <a:xfrm>
            <a:off x="2267744" y="2475295"/>
            <a:ext cx="6696744" cy="1529769"/>
          </a:xfrm>
        </p:spPr>
        <p:txBody>
          <a:bodyPr/>
          <a:lstStyle/>
          <a:p>
            <a:pPr marL="500966" indent="-500966" algn="just">
              <a:buFontTx/>
              <a:buAutoNum type="arabicPeriod"/>
            </a:pPr>
            <a:r>
              <a:rPr lang="es-ES_tradnl" sz="2395" b="1" dirty="0"/>
              <a:t>Los alimentos contienen los nutrientes que el hombre necesita para satisfacer sus necesidades diarias y mantener un estado de buena salud integral.</a:t>
            </a:r>
          </a:p>
          <a:p>
            <a:pPr marL="500966" indent="-500966" algn="just">
              <a:buFontTx/>
              <a:buAutoNum type="arabicPeriod"/>
            </a:pPr>
            <a:endParaRPr lang="es-ES_tradnl" sz="2395" b="1" dirty="0"/>
          </a:p>
          <a:p>
            <a:pPr marL="500966" indent="-500966" algn="just"/>
            <a:endParaRPr lang="es-ES_tradnl" sz="1539" b="1" dirty="0"/>
          </a:p>
        </p:txBody>
      </p:sp>
      <p:sp>
        <p:nvSpPr>
          <p:cNvPr id="4" name="2 Subtítulo"/>
          <p:cNvSpPr txBox="1">
            <a:spLocks/>
          </p:cNvSpPr>
          <p:nvPr/>
        </p:nvSpPr>
        <p:spPr bwMode="gray">
          <a:xfrm>
            <a:off x="3851920" y="4005064"/>
            <a:ext cx="5112568" cy="21602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dist" rtl="0" eaLnBrk="1" fontAlgn="base" hangingPunct="1">
              <a:spcBef>
                <a:spcPct val="20000"/>
              </a:spcBef>
              <a:spcAft>
                <a:spcPct val="0"/>
              </a:spcAft>
              <a:buFontTx/>
              <a:buNone/>
              <a:defRPr sz="1400" i="1">
                <a:solidFill>
                  <a:schemeClr val="tx1"/>
                </a:solidFill>
                <a:latin typeface="Times New Roman" pitchFamily="18" charset="0"/>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57200" indent="-457200" algn="just">
              <a:buFont typeface="+mj-lt"/>
              <a:buAutoNum type="arabicPeriod" startAt="2"/>
            </a:pPr>
            <a:r>
              <a:rPr lang="es-ES_tradnl" sz="2400" b="1" dirty="0"/>
              <a:t>Las proteínas  son nutrientes que participan en la formación de tejidos y en el </a:t>
            </a:r>
            <a:r>
              <a:rPr lang="es-ES_tradnl" sz="2400" b="1" dirty="0" smtClean="0"/>
              <a:t>crecimiento, las de </a:t>
            </a:r>
            <a:r>
              <a:rPr lang="es-ES_tradnl" sz="2400" b="1" dirty="0"/>
              <a:t>mayor valor biológico son las del huevo y la leche</a:t>
            </a:r>
            <a:r>
              <a:rPr lang="es-ES_tradnl" sz="2400" b="1" dirty="0" smtClean="0"/>
              <a:t>.</a:t>
            </a:r>
          </a:p>
          <a:p>
            <a:pPr marL="457200" indent="-457200" algn="just">
              <a:buFont typeface="+mj-lt"/>
              <a:buAutoNum type="arabicPeriod" startAt="2"/>
            </a:pPr>
            <a:r>
              <a:rPr lang="es-ES_tradnl" sz="2400" b="1" dirty="0" smtClean="0"/>
              <a:t>Los glúcidos y los lípidos son las principales fuentes de energía.</a:t>
            </a:r>
            <a:endParaRPr lang="es-ES_tradnl" sz="2400" b="1" dirty="0"/>
          </a:p>
          <a:p>
            <a:pPr algn="just"/>
            <a:endParaRPr lang="es-ES_tradnl" sz="2400" b="1" dirty="0"/>
          </a:p>
          <a:p>
            <a:pPr marL="500966" indent="-500966" algn="just">
              <a:buFontTx/>
              <a:buAutoNum type="arabicPeriod"/>
            </a:pPr>
            <a:endParaRPr lang="es-ES_tradnl" sz="2395" b="1" kern="0" dirty="0" smtClean="0"/>
          </a:p>
          <a:p>
            <a:pPr marL="500966" indent="-500966" algn="just"/>
            <a:endParaRPr lang="es-ES_tradnl" sz="1539" b="1" kern="0" dirty="0"/>
          </a:p>
        </p:txBody>
      </p:sp>
    </p:spTree>
    <p:extLst>
      <p:ext uri="{BB962C8B-B14F-4D97-AF65-F5344CB8AC3E}">
        <p14:creationId xmlns:p14="http://schemas.microsoft.com/office/powerpoint/2010/main" val="10228444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AutoShape 5"/>
          <p:cNvSpPr>
            <a:spLocks noChangeArrowheads="1"/>
          </p:cNvSpPr>
          <p:nvPr/>
        </p:nvSpPr>
        <p:spPr bwMode="gray">
          <a:xfrm>
            <a:off x="2038350" y="1716882"/>
            <a:ext cx="6566098" cy="1405632"/>
          </a:xfrm>
          <a:prstGeom prst="roundRect">
            <a:avLst>
              <a:gd name="adj" fmla="val 50000"/>
            </a:avLst>
          </a:prstGeom>
          <a:noFill/>
          <a:ln w="28575">
            <a:solidFill>
              <a:schemeClr val="accent2"/>
            </a:solidFill>
            <a:round/>
            <a:headEnd/>
            <a:tailEnd/>
          </a:ln>
          <a:effectLst/>
        </p:spPr>
        <p:txBody>
          <a:bodyPr wrap="none" anchor="ctr"/>
          <a:lstStyle/>
          <a:p>
            <a:endParaRPr lang="es-ES"/>
          </a:p>
        </p:txBody>
      </p:sp>
      <p:sp>
        <p:nvSpPr>
          <p:cNvPr id="6150" name="Rectangle 6"/>
          <p:cNvSpPr>
            <a:spLocks noGrp="1" noChangeArrowheads="1"/>
          </p:cNvSpPr>
          <p:nvPr>
            <p:ph type="title"/>
          </p:nvPr>
        </p:nvSpPr>
        <p:spPr/>
        <p:txBody>
          <a:bodyPr/>
          <a:lstStyle/>
          <a:p>
            <a:r>
              <a:rPr lang="es-ES" dirty="0" smtClean="0"/>
              <a:t>Objetivos</a:t>
            </a:r>
            <a:r>
              <a:rPr lang="en-US" dirty="0" smtClean="0"/>
              <a:t>: </a:t>
            </a:r>
            <a:endParaRPr lang="en-US" dirty="0"/>
          </a:p>
        </p:txBody>
      </p:sp>
      <p:grpSp>
        <p:nvGrpSpPr>
          <p:cNvPr id="6151" name="Group 7"/>
          <p:cNvGrpSpPr>
            <a:grpSpLocks/>
          </p:cNvGrpSpPr>
          <p:nvPr/>
        </p:nvGrpSpPr>
        <p:grpSpPr bwMode="auto">
          <a:xfrm>
            <a:off x="1276350" y="1854534"/>
            <a:ext cx="1206500" cy="1209774"/>
            <a:chOff x="720" y="1488"/>
            <a:chExt cx="806" cy="808"/>
          </a:xfrm>
        </p:grpSpPr>
        <p:sp>
          <p:nvSpPr>
            <p:cNvPr id="6152" name="Oval 8"/>
            <p:cNvSpPr>
              <a:spLocks noChangeArrowheads="1"/>
            </p:cNvSpPr>
            <p:nvPr/>
          </p:nvSpPr>
          <p:spPr bwMode="gray">
            <a:xfrm>
              <a:off x="720" y="1490"/>
              <a:ext cx="806" cy="806"/>
            </a:xfrm>
            <a:prstGeom prst="ellipse">
              <a:avLst/>
            </a:prstGeom>
            <a:solidFill>
              <a:schemeClr val="accent2"/>
            </a:solidFill>
            <a:ln w="9525">
              <a:noFill/>
              <a:round/>
              <a:headEnd/>
              <a:tailEnd/>
            </a:ln>
            <a:effectLst/>
          </p:spPr>
          <p:txBody>
            <a:bodyPr wrap="none" anchor="ctr"/>
            <a:lstStyle/>
            <a:p>
              <a:endParaRPr lang="es-ES"/>
            </a:p>
          </p:txBody>
        </p:sp>
        <p:pic>
          <p:nvPicPr>
            <p:cNvPr id="6153" name="Picture 9" descr="drop"/>
            <p:cNvPicPr>
              <a:picLocks noChangeAspect="1" noChangeArrowheads="1"/>
            </p:cNvPicPr>
            <p:nvPr/>
          </p:nvPicPr>
          <p:blipFill>
            <a:blip r:embed="rId3" cstate="print"/>
            <a:srcRect/>
            <a:stretch>
              <a:fillRect/>
            </a:stretch>
          </p:blipFill>
          <p:spPr bwMode="gray">
            <a:xfrm>
              <a:off x="721" y="1488"/>
              <a:ext cx="800" cy="800"/>
            </a:xfrm>
            <a:prstGeom prst="rect">
              <a:avLst/>
            </a:prstGeom>
            <a:noFill/>
          </p:spPr>
        </p:pic>
      </p:grpSp>
      <p:sp>
        <p:nvSpPr>
          <p:cNvPr id="6154" name="Text Box 10"/>
          <p:cNvSpPr txBox="1">
            <a:spLocks noChangeArrowheads="1"/>
          </p:cNvSpPr>
          <p:nvPr/>
        </p:nvSpPr>
        <p:spPr bwMode="black">
          <a:xfrm>
            <a:off x="1663773" y="2045295"/>
            <a:ext cx="327025" cy="769441"/>
          </a:xfrm>
          <a:prstGeom prst="rect">
            <a:avLst/>
          </a:prstGeom>
          <a:noFill/>
          <a:ln w="9525">
            <a:noFill/>
            <a:miter lim="800000"/>
            <a:headEnd/>
            <a:tailEnd/>
          </a:ln>
          <a:effectLst/>
        </p:spPr>
        <p:txBody>
          <a:bodyPr>
            <a:spAutoFit/>
          </a:bodyPr>
          <a:lstStyle/>
          <a:p>
            <a:pPr algn="ctr">
              <a:spcBef>
                <a:spcPct val="50000"/>
              </a:spcBef>
            </a:pPr>
            <a:r>
              <a:rPr lang="en-US" sz="4400" b="1" i="1" dirty="0">
                <a:solidFill>
                  <a:srgbClr val="FFFFFF"/>
                </a:solidFill>
                <a:cs typeface="Arial" charset="0"/>
              </a:rPr>
              <a:t>1</a:t>
            </a:r>
          </a:p>
        </p:txBody>
      </p:sp>
      <p:sp>
        <p:nvSpPr>
          <p:cNvPr id="6167" name="Text Box 23"/>
          <p:cNvSpPr txBox="1">
            <a:spLocks noChangeArrowheads="1"/>
          </p:cNvSpPr>
          <p:nvPr/>
        </p:nvSpPr>
        <p:spPr bwMode="gray">
          <a:xfrm>
            <a:off x="2533650" y="1737519"/>
            <a:ext cx="5854774" cy="1384995"/>
          </a:xfrm>
          <a:prstGeom prst="rect">
            <a:avLst/>
          </a:prstGeom>
          <a:noFill/>
          <a:ln w="9525">
            <a:noFill/>
            <a:miter lim="800000"/>
            <a:headEnd/>
            <a:tailEnd/>
          </a:ln>
          <a:effectLst/>
        </p:spPr>
        <p:txBody>
          <a:bodyPr wrap="square">
            <a:spAutoFit/>
          </a:bodyPr>
          <a:lstStyle/>
          <a:p>
            <a:pPr>
              <a:spcBef>
                <a:spcPct val="50000"/>
              </a:spcBef>
              <a:buClr>
                <a:schemeClr val="tx1"/>
              </a:buClr>
            </a:pPr>
            <a:r>
              <a:rPr lang="es-ES" sz="2800" b="1" dirty="0">
                <a:cs typeface="Arial" charset="0"/>
              </a:rPr>
              <a:t>MENCIONAR los </a:t>
            </a:r>
            <a:r>
              <a:rPr lang="es-ES" sz="2800" b="1" dirty="0" smtClean="0">
                <a:cs typeface="Arial" charset="0"/>
              </a:rPr>
              <a:t>requerimientos moleculares </a:t>
            </a:r>
            <a:r>
              <a:rPr lang="es-ES" sz="2800" b="1" dirty="0">
                <a:cs typeface="Arial" charset="0"/>
              </a:rPr>
              <a:t>y energéticos del ser humano.</a:t>
            </a:r>
          </a:p>
        </p:txBody>
      </p:sp>
      <p:sp>
        <p:nvSpPr>
          <p:cNvPr id="6148" name="AutoShape 4"/>
          <p:cNvSpPr>
            <a:spLocks noChangeArrowheads="1"/>
          </p:cNvSpPr>
          <p:nvPr/>
        </p:nvSpPr>
        <p:spPr bwMode="gray">
          <a:xfrm>
            <a:off x="2256737" y="3268777"/>
            <a:ext cx="6294606" cy="1664732"/>
          </a:xfrm>
          <a:prstGeom prst="roundRect">
            <a:avLst>
              <a:gd name="adj" fmla="val 50000"/>
            </a:avLst>
          </a:prstGeom>
          <a:noFill/>
          <a:ln w="28575">
            <a:solidFill>
              <a:schemeClr val="accent1"/>
            </a:solidFill>
            <a:round/>
            <a:headEnd/>
            <a:tailEnd/>
          </a:ln>
          <a:effectLst/>
        </p:spPr>
        <p:txBody>
          <a:bodyPr wrap="none" anchor="ctr"/>
          <a:lstStyle/>
          <a:p>
            <a:endParaRPr lang="es-ES"/>
          </a:p>
        </p:txBody>
      </p:sp>
      <p:grpSp>
        <p:nvGrpSpPr>
          <p:cNvPr id="6155" name="Group 11"/>
          <p:cNvGrpSpPr>
            <a:grpSpLocks/>
          </p:cNvGrpSpPr>
          <p:nvPr/>
        </p:nvGrpSpPr>
        <p:grpSpPr bwMode="auto">
          <a:xfrm>
            <a:off x="1276351" y="3483724"/>
            <a:ext cx="1293864" cy="1404584"/>
            <a:chOff x="1188" y="1705"/>
            <a:chExt cx="330" cy="332"/>
          </a:xfrm>
        </p:grpSpPr>
        <p:sp>
          <p:nvSpPr>
            <p:cNvPr id="6156" name="Oval 12"/>
            <p:cNvSpPr>
              <a:spLocks noChangeArrowheads="1"/>
            </p:cNvSpPr>
            <p:nvPr/>
          </p:nvSpPr>
          <p:spPr bwMode="gray">
            <a:xfrm>
              <a:off x="1188" y="1706"/>
              <a:ext cx="330" cy="331"/>
            </a:xfrm>
            <a:prstGeom prst="ellipse">
              <a:avLst/>
            </a:prstGeom>
            <a:solidFill>
              <a:schemeClr val="accent1"/>
            </a:solidFill>
            <a:ln w="9525">
              <a:noFill/>
              <a:round/>
              <a:headEnd/>
              <a:tailEnd/>
            </a:ln>
            <a:effectLst/>
          </p:spPr>
          <p:txBody>
            <a:bodyPr wrap="none" anchor="ctr"/>
            <a:lstStyle/>
            <a:p>
              <a:endParaRPr lang="es-ES"/>
            </a:p>
          </p:txBody>
        </p:sp>
        <p:pic>
          <p:nvPicPr>
            <p:cNvPr id="6157" name="Picture 13" descr="drop"/>
            <p:cNvPicPr>
              <a:picLocks noChangeAspect="1" noChangeArrowheads="1"/>
            </p:cNvPicPr>
            <p:nvPr/>
          </p:nvPicPr>
          <p:blipFill>
            <a:blip r:embed="rId3" cstate="print"/>
            <a:srcRect/>
            <a:stretch>
              <a:fillRect/>
            </a:stretch>
          </p:blipFill>
          <p:spPr bwMode="gray">
            <a:xfrm>
              <a:off x="1190" y="1705"/>
              <a:ext cx="328" cy="329"/>
            </a:xfrm>
            <a:prstGeom prst="rect">
              <a:avLst/>
            </a:prstGeom>
            <a:noFill/>
          </p:spPr>
        </p:pic>
      </p:grpSp>
      <p:sp>
        <p:nvSpPr>
          <p:cNvPr id="6158" name="Text Box 14"/>
          <p:cNvSpPr txBox="1">
            <a:spLocks noChangeArrowheads="1"/>
          </p:cNvSpPr>
          <p:nvPr/>
        </p:nvSpPr>
        <p:spPr bwMode="black">
          <a:xfrm>
            <a:off x="1733704" y="3839985"/>
            <a:ext cx="346075" cy="769441"/>
          </a:xfrm>
          <a:prstGeom prst="rect">
            <a:avLst/>
          </a:prstGeom>
          <a:noFill/>
          <a:ln w="9525">
            <a:noFill/>
            <a:miter lim="800000"/>
            <a:headEnd/>
            <a:tailEnd/>
          </a:ln>
          <a:effectLst/>
        </p:spPr>
        <p:txBody>
          <a:bodyPr>
            <a:spAutoFit/>
          </a:bodyPr>
          <a:lstStyle/>
          <a:p>
            <a:pPr algn="ctr">
              <a:spcBef>
                <a:spcPct val="50000"/>
              </a:spcBef>
            </a:pPr>
            <a:r>
              <a:rPr lang="en-US" sz="4400" b="1" i="1" dirty="0">
                <a:solidFill>
                  <a:srgbClr val="FFFFFF"/>
                </a:solidFill>
                <a:cs typeface="Arial" charset="0"/>
              </a:rPr>
              <a:t>2</a:t>
            </a:r>
          </a:p>
        </p:txBody>
      </p:sp>
      <p:sp>
        <p:nvSpPr>
          <p:cNvPr id="6168" name="Text Box 24"/>
          <p:cNvSpPr txBox="1">
            <a:spLocks noChangeArrowheads="1"/>
          </p:cNvSpPr>
          <p:nvPr/>
        </p:nvSpPr>
        <p:spPr bwMode="gray">
          <a:xfrm>
            <a:off x="2588328" y="3363848"/>
            <a:ext cx="5656079" cy="1569660"/>
          </a:xfrm>
          <a:prstGeom prst="rect">
            <a:avLst/>
          </a:prstGeom>
          <a:noFill/>
          <a:ln w="9525">
            <a:noFill/>
            <a:miter lim="800000"/>
            <a:headEnd/>
            <a:tailEnd/>
          </a:ln>
          <a:effectLst/>
        </p:spPr>
        <p:txBody>
          <a:bodyPr wrap="square">
            <a:spAutoFit/>
          </a:bodyPr>
          <a:lstStyle/>
          <a:p>
            <a:pPr algn="just"/>
            <a:r>
              <a:rPr lang="es-ES" sz="2400" b="1" dirty="0"/>
              <a:t>IDENTIFICAR los requerimientos  energéticos teniendo en cuenta  edad,  sexo,  actividad  física y otros  factores.</a:t>
            </a:r>
          </a:p>
        </p:txBody>
      </p:sp>
      <p:sp>
        <p:nvSpPr>
          <p:cNvPr id="6147" name="AutoShape 3"/>
          <p:cNvSpPr>
            <a:spLocks noChangeArrowheads="1"/>
          </p:cNvSpPr>
          <p:nvPr/>
        </p:nvSpPr>
        <p:spPr bwMode="gray">
          <a:xfrm>
            <a:off x="2260899" y="5075116"/>
            <a:ext cx="6290443" cy="1594243"/>
          </a:xfrm>
          <a:prstGeom prst="roundRect">
            <a:avLst>
              <a:gd name="adj" fmla="val 50000"/>
            </a:avLst>
          </a:prstGeom>
          <a:noFill/>
          <a:ln w="28575">
            <a:solidFill>
              <a:schemeClr val="hlink"/>
            </a:solidFill>
            <a:round/>
            <a:headEnd/>
            <a:tailEnd/>
          </a:ln>
          <a:effectLst/>
        </p:spPr>
        <p:txBody>
          <a:bodyPr wrap="none" anchor="ctr"/>
          <a:lstStyle/>
          <a:p>
            <a:endParaRPr lang="es-ES"/>
          </a:p>
        </p:txBody>
      </p:sp>
      <p:grpSp>
        <p:nvGrpSpPr>
          <p:cNvPr id="6159" name="Group 15"/>
          <p:cNvGrpSpPr>
            <a:grpSpLocks/>
          </p:cNvGrpSpPr>
          <p:nvPr/>
        </p:nvGrpSpPr>
        <p:grpSpPr bwMode="auto">
          <a:xfrm>
            <a:off x="1284194" y="5079772"/>
            <a:ext cx="1304134" cy="1589588"/>
            <a:chOff x="1188" y="2112"/>
            <a:chExt cx="330" cy="332"/>
          </a:xfrm>
        </p:grpSpPr>
        <p:sp>
          <p:nvSpPr>
            <p:cNvPr id="6160" name="Oval 16"/>
            <p:cNvSpPr>
              <a:spLocks noChangeArrowheads="1"/>
            </p:cNvSpPr>
            <p:nvPr/>
          </p:nvSpPr>
          <p:spPr bwMode="ltGray">
            <a:xfrm>
              <a:off x="1188" y="2113"/>
              <a:ext cx="330" cy="331"/>
            </a:xfrm>
            <a:prstGeom prst="ellipse">
              <a:avLst/>
            </a:prstGeom>
            <a:solidFill>
              <a:schemeClr val="hlink"/>
            </a:solidFill>
            <a:ln w="9525">
              <a:noFill/>
              <a:round/>
              <a:headEnd/>
              <a:tailEnd/>
            </a:ln>
            <a:effectLst/>
          </p:spPr>
          <p:txBody>
            <a:bodyPr wrap="none" anchor="ctr"/>
            <a:lstStyle/>
            <a:p>
              <a:endParaRPr lang="es-ES"/>
            </a:p>
          </p:txBody>
        </p:sp>
        <p:pic>
          <p:nvPicPr>
            <p:cNvPr id="6161" name="Picture 17" descr="drop"/>
            <p:cNvPicPr>
              <a:picLocks noChangeAspect="1" noChangeArrowheads="1"/>
            </p:cNvPicPr>
            <p:nvPr/>
          </p:nvPicPr>
          <p:blipFill>
            <a:blip r:embed="rId3" cstate="print"/>
            <a:srcRect/>
            <a:stretch>
              <a:fillRect/>
            </a:stretch>
          </p:blipFill>
          <p:spPr bwMode="ltGray">
            <a:xfrm>
              <a:off x="1190" y="2112"/>
              <a:ext cx="328" cy="329"/>
            </a:xfrm>
            <a:prstGeom prst="rect">
              <a:avLst/>
            </a:prstGeom>
            <a:noFill/>
          </p:spPr>
        </p:pic>
      </p:grpSp>
      <p:sp>
        <p:nvSpPr>
          <p:cNvPr id="6162" name="Text Box 18"/>
          <p:cNvSpPr txBox="1">
            <a:spLocks noChangeArrowheads="1"/>
          </p:cNvSpPr>
          <p:nvPr/>
        </p:nvSpPr>
        <p:spPr bwMode="black">
          <a:xfrm>
            <a:off x="1749578" y="5522381"/>
            <a:ext cx="314325" cy="769441"/>
          </a:xfrm>
          <a:prstGeom prst="rect">
            <a:avLst/>
          </a:prstGeom>
          <a:noFill/>
          <a:ln w="9525">
            <a:noFill/>
            <a:miter lim="800000"/>
            <a:headEnd/>
            <a:tailEnd/>
          </a:ln>
          <a:effectLst/>
        </p:spPr>
        <p:txBody>
          <a:bodyPr>
            <a:spAutoFit/>
          </a:bodyPr>
          <a:lstStyle/>
          <a:p>
            <a:pPr algn="ctr">
              <a:spcBef>
                <a:spcPct val="50000"/>
              </a:spcBef>
            </a:pPr>
            <a:r>
              <a:rPr lang="en-US" sz="4400" b="1" i="1" dirty="0">
                <a:solidFill>
                  <a:srgbClr val="FFFFFF"/>
                </a:solidFill>
                <a:cs typeface="Arial" charset="0"/>
              </a:rPr>
              <a:t>3</a:t>
            </a:r>
          </a:p>
        </p:txBody>
      </p:sp>
      <p:sp>
        <p:nvSpPr>
          <p:cNvPr id="6169" name="Text Box 25"/>
          <p:cNvSpPr txBox="1">
            <a:spLocks noChangeArrowheads="1"/>
          </p:cNvSpPr>
          <p:nvPr/>
        </p:nvSpPr>
        <p:spPr bwMode="gray">
          <a:xfrm>
            <a:off x="2755186" y="5106942"/>
            <a:ext cx="5633238" cy="1569660"/>
          </a:xfrm>
          <a:prstGeom prst="rect">
            <a:avLst/>
          </a:prstGeom>
          <a:noFill/>
          <a:ln w="9525">
            <a:noFill/>
            <a:miter lim="800000"/>
            <a:headEnd/>
            <a:tailEnd/>
          </a:ln>
          <a:effectLst/>
        </p:spPr>
        <p:txBody>
          <a:bodyPr wrap="square">
            <a:spAutoFit/>
          </a:bodyPr>
          <a:lstStyle/>
          <a:p>
            <a:pPr algn="just"/>
            <a:r>
              <a:rPr lang="es-ES_tradnl" sz="2400" b="1" dirty="0"/>
              <a:t>IDENTIFICAR las necesidades </a:t>
            </a:r>
            <a:r>
              <a:rPr lang="es-ES_tradnl" sz="2400" b="1" dirty="0" smtClean="0"/>
              <a:t>cuanti</a:t>
            </a:r>
            <a:r>
              <a:rPr lang="es-ES_tradnl" sz="2400" b="1" dirty="0"/>
              <a:t>-</a:t>
            </a:r>
            <a:r>
              <a:rPr lang="es-ES_tradnl" sz="2400" b="1" dirty="0" smtClean="0"/>
              <a:t>cualitativas </a:t>
            </a:r>
            <a:r>
              <a:rPr lang="es-ES_tradnl" sz="2400" b="1" dirty="0"/>
              <a:t>de </a:t>
            </a:r>
            <a:r>
              <a:rPr lang="es-ES_tradnl" sz="2400" b="1" dirty="0" smtClean="0"/>
              <a:t>los macronutrientes, </a:t>
            </a:r>
            <a:r>
              <a:rPr lang="es-ES_tradnl" sz="2400" b="1" dirty="0"/>
              <a:t>de acuerdo a las funciones </a:t>
            </a:r>
            <a:r>
              <a:rPr lang="es-ES_tradnl" sz="2400" b="1" dirty="0" smtClean="0"/>
              <a:t>de </a:t>
            </a:r>
            <a:r>
              <a:rPr lang="es-ES_tradnl" sz="2400" b="1" dirty="0"/>
              <a:t>estos compuestos en el organismo.</a:t>
            </a:r>
            <a:endParaRPr lang="es-ES" sz="2400"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Título"/>
          <p:cNvSpPr>
            <a:spLocks noGrp="1"/>
          </p:cNvSpPr>
          <p:nvPr>
            <p:ph type="title"/>
          </p:nvPr>
        </p:nvSpPr>
        <p:spPr>
          <a:xfrm>
            <a:off x="1331640" y="268313"/>
            <a:ext cx="5907530" cy="934086"/>
          </a:xfrm>
        </p:spPr>
        <p:txBody>
          <a:bodyPr/>
          <a:lstStyle/>
          <a:p>
            <a:r>
              <a:rPr lang="es-ES" sz="3506" dirty="0">
                <a:solidFill>
                  <a:schemeClr val="tx1"/>
                </a:solidFill>
              </a:rPr>
              <a:t>Orientación del </a:t>
            </a:r>
            <a:r>
              <a:rPr lang="es-ES" sz="3079" dirty="0">
                <a:solidFill>
                  <a:schemeClr val="tx1"/>
                </a:solidFill>
              </a:rPr>
              <a:t>estudio</a:t>
            </a:r>
            <a:r>
              <a:rPr lang="es-ES" sz="3506" dirty="0">
                <a:solidFill>
                  <a:schemeClr val="tx1"/>
                </a:solidFill>
              </a:rPr>
              <a:t/>
            </a:r>
            <a:br>
              <a:rPr lang="es-ES" sz="3506" dirty="0">
                <a:solidFill>
                  <a:schemeClr val="tx1"/>
                </a:solidFill>
              </a:rPr>
            </a:br>
            <a:r>
              <a:rPr lang="es-ES" sz="3506" dirty="0">
                <a:solidFill>
                  <a:schemeClr val="tx1"/>
                </a:solidFill>
              </a:rPr>
              <a:t> independiente</a:t>
            </a:r>
          </a:p>
        </p:txBody>
      </p:sp>
      <p:sp>
        <p:nvSpPr>
          <p:cNvPr id="11267" name="2 Marcador de contenido"/>
          <p:cNvSpPr>
            <a:spLocks noGrp="1"/>
          </p:cNvSpPr>
          <p:nvPr>
            <p:ph idx="1"/>
          </p:nvPr>
        </p:nvSpPr>
        <p:spPr>
          <a:xfrm>
            <a:off x="1167080" y="1620794"/>
            <a:ext cx="7558754" cy="4651944"/>
          </a:xfrm>
        </p:spPr>
        <p:txBody>
          <a:bodyPr/>
          <a:lstStyle/>
          <a:p>
            <a:pPr algn="just"/>
            <a:r>
              <a:rPr lang="es-ES" sz="2400" b="1" dirty="0"/>
              <a:t>Revise los tópicos de: Calidad de las proteínas, </a:t>
            </a:r>
            <a:r>
              <a:rPr lang="es-ES" sz="2400" b="1" dirty="0" smtClean="0"/>
              <a:t>valor </a:t>
            </a:r>
            <a:r>
              <a:rPr lang="es-ES" sz="2400" b="1" dirty="0"/>
              <a:t>biológico de las proteínas, métodos del “score</a:t>
            </a:r>
            <a:r>
              <a:rPr lang="es-ES" sz="2400" b="1" dirty="0" smtClean="0"/>
              <a:t>”. </a:t>
            </a:r>
            <a:r>
              <a:rPr lang="es-ES" sz="2400" b="1" dirty="0"/>
              <a:t>Digestibilidad. Suplementación.</a:t>
            </a:r>
          </a:p>
          <a:p>
            <a:pPr algn="just"/>
            <a:r>
              <a:rPr lang="es-ES" sz="2400" b="1" dirty="0" smtClean="0"/>
              <a:t>Realice </a:t>
            </a:r>
            <a:r>
              <a:rPr lang="es-ES" sz="2400" b="1" dirty="0"/>
              <a:t>un resumen que contenga los principales glúcidos y lípidos de la dieta humana, los requerimientos y lípidos esenciales.</a:t>
            </a:r>
          </a:p>
          <a:p>
            <a:pPr algn="just"/>
            <a:r>
              <a:rPr lang="es-ES" sz="2400" b="1" dirty="0"/>
              <a:t>Analice la causa de un requerimiento mínimo de glúcidos a pesar de no ser esenciales.</a:t>
            </a:r>
          </a:p>
          <a:p>
            <a:pPr algn="just"/>
            <a:r>
              <a:rPr lang="es-ES" sz="2400" b="1" dirty="0"/>
              <a:t>Revise los alimentos que aportan los distintos tipos de </a:t>
            </a:r>
            <a:r>
              <a:rPr lang="es-ES" sz="2400" b="1" dirty="0" smtClean="0"/>
              <a:t>proteínas, glúcidos </a:t>
            </a:r>
            <a:r>
              <a:rPr lang="es-ES" sz="2400" b="1" dirty="0"/>
              <a:t>y lípidos así como las recomendaciones para cada tipo de nutriente. </a:t>
            </a:r>
          </a:p>
        </p:txBody>
      </p:sp>
      <p:pic>
        <p:nvPicPr>
          <p:cNvPr id="82" name="Imagen 81"/>
          <p:cNvPicPr>
            <a:picLocks noChangeAspect="1"/>
          </p:cNvPicPr>
          <p:nvPr/>
        </p:nvPicPr>
        <p:blipFill>
          <a:blip r:embed="rId2"/>
          <a:stretch>
            <a:fillRect/>
          </a:stretch>
        </p:blipFill>
        <p:spPr>
          <a:xfrm>
            <a:off x="7092280" y="252754"/>
            <a:ext cx="1908949" cy="1318257"/>
          </a:xfrm>
          <a:prstGeom prst="rect">
            <a:avLst/>
          </a:prstGeom>
        </p:spPr>
      </p:pic>
    </p:spTree>
    <p:extLst>
      <p:ext uri="{BB962C8B-B14F-4D97-AF65-F5344CB8AC3E}">
        <p14:creationId xmlns:p14="http://schemas.microsoft.com/office/powerpoint/2010/main" val="5279666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1000" fill="hold"/>
                                        <p:tgtEl>
                                          <p:spTgt spid="1126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2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26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1267">
                                            <p:txEl>
                                              <p:pRg st="1" end="1"/>
                                            </p:txEl>
                                          </p:spTgt>
                                        </p:tgtEl>
                                        <p:attrNameLst>
                                          <p:attrName>style.visibility</p:attrName>
                                        </p:attrNameLst>
                                      </p:cBhvr>
                                      <p:to>
                                        <p:strVal val="visible"/>
                                      </p:to>
                                    </p:set>
                                    <p:anim calcmode="lin" valueType="num">
                                      <p:cBhvr>
                                        <p:cTn id="14" dur="1000" fill="hold"/>
                                        <p:tgtEl>
                                          <p:spTgt spid="11267">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11267">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1126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1267">
                                            <p:txEl>
                                              <p:pRg st="2" end="2"/>
                                            </p:txEl>
                                          </p:spTgt>
                                        </p:tgtEl>
                                        <p:attrNameLst>
                                          <p:attrName>style.visibility</p:attrName>
                                        </p:attrNameLst>
                                      </p:cBhvr>
                                      <p:to>
                                        <p:strVal val="visible"/>
                                      </p:to>
                                    </p:set>
                                    <p:anim calcmode="lin" valueType="num">
                                      <p:cBhvr>
                                        <p:cTn id="21" dur="1000" fill="hold"/>
                                        <p:tgtEl>
                                          <p:spTgt spid="11267">
                                            <p:txEl>
                                              <p:pRg st="2" end="2"/>
                                            </p:txEl>
                                          </p:spTgt>
                                        </p:tgtEl>
                                        <p:attrNameLst>
                                          <p:attrName>ppt_w</p:attrName>
                                        </p:attrNameLst>
                                      </p:cBhvr>
                                      <p:tavLst>
                                        <p:tav tm="0">
                                          <p:val>
                                            <p:strVal val="#ppt_w*0.70"/>
                                          </p:val>
                                        </p:tav>
                                        <p:tav tm="100000">
                                          <p:val>
                                            <p:strVal val="#ppt_w"/>
                                          </p:val>
                                        </p:tav>
                                      </p:tavLst>
                                    </p:anim>
                                    <p:anim calcmode="lin" valueType="num">
                                      <p:cBhvr>
                                        <p:cTn id="22" dur="1000" fill="hold"/>
                                        <p:tgtEl>
                                          <p:spTgt spid="11267">
                                            <p:txEl>
                                              <p:pRg st="2" end="2"/>
                                            </p:txEl>
                                          </p:spTgt>
                                        </p:tgtEl>
                                        <p:attrNameLst>
                                          <p:attrName>ppt_h</p:attrName>
                                        </p:attrNameLst>
                                      </p:cBhvr>
                                      <p:tavLst>
                                        <p:tav tm="0">
                                          <p:val>
                                            <p:strVal val="#ppt_h"/>
                                          </p:val>
                                        </p:tav>
                                        <p:tav tm="100000">
                                          <p:val>
                                            <p:strVal val="#ppt_h"/>
                                          </p:val>
                                        </p:tav>
                                      </p:tavLst>
                                    </p:anim>
                                    <p:animEffect transition="in" filter="fade">
                                      <p:cBhvr>
                                        <p:cTn id="23" dur="1000"/>
                                        <p:tgtEl>
                                          <p:spTgt spid="1126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11267">
                                            <p:txEl>
                                              <p:pRg st="3" end="3"/>
                                            </p:txEl>
                                          </p:spTgt>
                                        </p:tgtEl>
                                        <p:attrNameLst>
                                          <p:attrName>style.visibility</p:attrName>
                                        </p:attrNameLst>
                                      </p:cBhvr>
                                      <p:to>
                                        <p:strVal val="visible"/>
                                      </p:to>
                                    </p:set>
                                    <p:anim calcmode="lin" valueType="num">
                                      <p:cBhvr>
                                        <p:cTn id="28" dur="1000" fill="hold"/>
                                        <p:tgtEl>
                                          <p:spTgt spid="11267">
                                            <p:txEl>
                                              <p:pRg st="3" end="3"/>
                                            </p:txEl>
                                          </p:spTgt>
                                        </p:tgtEl>
                                        <p:attrNameLst>
                                          <p:attrName>ppt_w</p:attrName>
                                        </p:attrNameLst>
                                      </p:cBhvr>
                                      <p:tavLst>
                                        <p:tav tm="0">
                                          <p:val>
                                            <p:strVal val="#ppt_w*0.70"/>
                                          </p:val>
                                        </p:tav>
                                        <p:tav tm="100000">
                                          <p:val>
                                            <p:strVal val="#ppt_w"/>
                                          </p:val>
                                        </p:tav>
                                      </p:tavLst>
                                    </p:anim>
                                    <p:anim calcmode="lin" valueType="num">
                                      <p:cBhvr>
                                        <p:cTn id="29" dur="1000" fill="hold"/>
                                        <p:tgtEl>
                                          <p:spTgt spid="11267">
                                            <p:txEl>
                                              <p:pRg st="3" end="3"/>
                                            </p:txEl>
                                          </p:spTgt>
                                        </p:tgtEl>
                                        <p:attrNameLst>
                                          <p:attrName>ppt_h</p:attrName>
                                        </p:attrNameLst>
                                      </p:cBhvr>
                                      <p:tavLst>
                                        <p:tav tm="0">
                                          <p:val>
                                            <p:strVal val="#ppt_h"/>
                                          </p:val>
                                        </p:tav>
                                        <p:tav tm="100000">
                                          <p:val>
                                            <p:strVal val="#ppt_h"/>
                                          </p:val>
                                        </p:tav>
                                      </p:tavLst>
                                    </p:anim>
                                    <p:animEffect transition="in" filter="fade">
                                      <p:cBhvr>
                                        <p:cTn id="30" dur="1000"/>
                                        <p:tgtEl>
                                          <p:spTgt spid="112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72" name="Rectangle 8"/>
          <p:cNvSpPr>
            <a:spLocks noGrp="1" noChangeArrowheads="1"/>
          </p:cNvSpPr>
          <p:nvPr>
            <p:ph type="ctrTitle"/>
          </p:nvPr>
        </p:nvSpPr>
        <p:spPr/>
        <p:txBody>
          <a:bodyPr/>
          <a:lstStyle/>
          <a:p>
            <a:r>
              <a:rPr lang="en-US" sz="6000"/>
              <a:t>Thank You!</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444360" y="577865"/>
            <a:ext cx="4207679" cy="610958"/>
          </a:xfrm>
          <a:noFill/>
        </p:spPr>
        <p:txBody>
          <a:bodyPr/>
          <a:lstStyle/>
          <a:p>
            <a:pPr eaLnBrk="1" hangingPunct="1"/>
            <a:r>
              <a:rPr lang="es-ES_tradnl" sz="3934" dirty="0">
                <a:solidFill>
                  <a:schemeClr val="tx1"/>
                </a:solidFill>
              </a:rPr>
              <a:t>Bibliografía</a:t>
            </a:r>
          </a:p>
        </p:txBody>
      </p:sp>
      <p:sp>
        <p:nvSpPr>
          <p:cNvPr id="40963" name="Rectangle 3"/>
          <p:cNvSpPr>
            <a:spLocks noGrp="1" noChangeArrowheads="1"/>
          </p:cNvSpPr>
          <p:nvPr>
            <p:ph type="body" idx="4294967295"/>
          </p:nvPr>
        </p:nvSpPr>
        <p:spPr>
          <a:xfrm>
            <a:off x="1043608" y="1556792"/>
            <a:ext cx="7690321" cy="4320480"/>
          </a:xfrm>
        </p:spPr>
        <p:txBody>
          <a:bodyPr/>
          <a:lstStyle/>
          <a:p>
            <a:pPr algn="just"/>
            <a:r>
              <a:rPr lang="es-ES_tradnl" sz="2737" b="1" dirty="0" smtClean="0"/>
              <a:t>Cardellá-Hernández- Pita. Metabolismo y Nutrición: Capítulo 16, 17, 18.</a:t>
            </a:r>
          </a:p>
          <a:p>
            <a:pPr algn="just"/>
            <a:endParaRPr lang="es-ES_tradnl" sz="2737" b="1" dirty="0"/>
          </a:p>
          <a:p>
            <a:pPr algn="just"/>
            <a:r>
              <a:rPr lang="es-ES_tradnl" sz="2737" b="1" dirty="0" smtClean="0"/>
              <a:t>Cardellá-Hernández </a:t>
            </a:r>
            <a:r>
              <a:rPr lang="es-ES_tradnl" sz="2737" b="1" dirty="0"/>
              <a:t>et al. Bioquímica Humana. ECIMED: Capítulo 15. Digital. Sitio FTP.</a:t>
            </a:r>
          </a:p>
          <a:p>
            <a:pPr algn="just"/>
            <a:endParaRPr lang="es-ES_tradnl" sz="2737" b="1" dirty="0"/>
          </a:p>
          <a:p>
            <a:pPr algn="just"/>
            <a:r>
              <a:rPr lang="es-ES_tradnl" sz="2737" b="1" dirty="0"/>
              <a:t>Bioquímica Médica: Cardellá-Hernández et al. ECIMED. Tomo IV :  Capítulo 72 .</a:t>
            </a:r>
          </a:p>
          <a:p>
            <a:pPr marL="591927" indent="-591927" algn="just">
              <a:buClr>
                <a:schemeClr val="bg1"/>
              </a:buClr>
              <a:buFont typeface="Wingdings" panose="05000000000000000000" pitchFamily="2" charset="2"/>
              <a:buChar char="ü"/>
            </a:pPr>
            <a:endParaRPr lang="es-ES_tradnl" sz="2737" b="1" dirty="0"/>
          </a:p>
        </p:txBody>
      </p:sp>
      <p:pic>
        <p:nvPicPr>
          <p:cNvPr id="40964" name="Picture 4" descr="BD05094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5732927"/>
            <a:ext cx="1368545" cy="110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484411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5" name="Rectangle 7"/>
          <p:cNvSpPr>
            <a:spLocks noGrp="1" noChangeArrowheads="1"/>
          </p:cNvSpPr>
          <p:nvPr>
            <p:ph type="title"/>
          </p:nvPr>
        </p:nvSpPr>
        <p:spPr/>
        <p:txBody>
          <a:bodyPr/>
          <a:lstStyle/>
          <a:p>
            <a:r>
              <a:rPr lang="en-US" dirty="0" smtClean="0"/>
              <a:t>La Nutrición </a:t>
            </a:r>
            <a:endParaRPr lang="en-US" dirty="0"/>
          </a:p>
        </p:txBody>
      </p:sp>
      <p:sp>
        <p:nvSpPr>
          <p:cNvPr id="7" name="Rectangle 3"/>
          <p:cNvSpPr>
            <a:spLocks noGrp="1" noChangeArrowheads="1"/>
          </p:cNvSpPr>
          <p:nvPr>
            <p:ph type="body" sz="half" idx="1"/>
          </p:nvPr>
        </p:nvSpPr>
        <p:spPr>
          <a:xfrm>
            <a:off x="1115616" y="1484784"/>
            <a:ext cx="7328098" cy="4570995"/>
          </a:xfrm>
          <a:ln w="12700"/>
        </p:spPr>
        <p:txBody>
          <a:bodyPr wrap="square" lIns="90488" tIns="44450" rIns="90488" bIns="44450">
            <a:spAutoFit/>
          </a:bodyPr>
          <a:lstStyle/>
          <a:p>
            <a:pPr algn="just">
              <a:defRPr/>
            </a:pPr>
            <a:r>
              <a:rPr lang="es-ES" sz="2800" b="1" dirty="0"/>
              <a:t>La nutrición se ocupa de la repercusión </a:t>
            </a:r>
            <a:r>
              <a:rPr lang="es-ES" sz="2800" b="1" dirty="0" smtClean="0"/>
              <a:t>que tiene </a:t>
            </a:r>
            <a:r>
              <a:rPr lang="es-ES" sz="2800" b="1" dirty="0"/>
              <a:t>para el  organismo,  para  la  salud,  </a:t>
            </a:r>
            <a:r>
              <a:rPr lang="es-ES" sz="2800" b="1" dirty="0" smtClean="0"/>
              <a:t>el aporte </a:t>
            </a:r>
            <a:r>
              <a:rPr lang="es-ES" sz="2800" b="1" dirty="0"/>
              <a:t>alimentario y su  </a:t>
            </a:r>
            <a:r>
              <a:rPr lang="es-ES" sz="2800" b="1" dirty="0" smtClean="0"/>
              <a:t>adecuada utilización.</a:t>
            </a:r>
          </a:p>
          <a:p>
            <a:pPr marL="0" indent="0" algn="just">
              <a:buNone/>
              <a:defRPr/>
            </a:pPr>
            <a:endParaRPr lang="es-ES" sz="2800" b="1" dirty="0" smtClean="0"/>
          </a:p>
          <a:p>
            <a:pPr algn="just">
              <a:defRPr/>
            </a:pPr>
            <a:r>
              <a:rPr lang="es-ES" sz="2800" b="1" dirty="0" smtClean="0"/>
              <a:t>Una dieta adecuada fortalece el sistema inmune y previene muchas enfermedades como  la aterosclerosis, la hipe</a:t>
            </a:r>
            <a:r>
              <a:rPr lang="es-ES_tradnl" sz="2800" b="1" dirty="0" smtClean="0"/>
              <a:t>r</a:t>
            </a:r>
            <a:r>
              <a:rPr lang="es-ES" sz="2800" b="1" dirty="0" smtClean="0"/>
              <a:t>tensión arterial, la diabetes, entre otras.</a:t>
            </a:r>
            <a:endParaRPr lang="es-E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AutoShape 3"/>
          <p:cNvSpPr>
            <a:spLocks noChangeArrowheads="1"/>
          </p:cNvSpPr>
          <p:nvPr/>
        </p:nvSpPr>
        <p:spPr bwMode="gray">
          <a:xfrm>
            <a:off x="4772363" y="1853238"/>
            <a:ext cx="455613" cy="381000"/>
          </a:xfrm>
          <a:prstGeom prst="downArrow">
            <a:avLst>
              <a:gd name="adj1" fmla="val 58889"/>
              <a:gd name="adj2" fmla="val 60000"/>
            </a:avLst>
          </a:prstGeom>
          <a:solidFill>
            <a:schemeClr val="accent1"/>
          </a:solidFill>
          <a:ln w="19050">
            <a:solidFill>
              <a:srgbClr val="FFFFFF"/>
            </a:solidFill>
            <a:miter lim="800000"/>
            <a:headEnd/>
            <a:tailEnd/>
          </a:ln>
          <a:effectLst>
            <a:outerShdw dist="35921" dir="2700000" algn="ctr" rotWithShape="0">
              <a:srgbClr val="B2B2B2">
                <a:alpha val="50000"/>
              </a:srgbClr>
            </a:outerShdw>
          </a:effectLst>
        </p:spPr>
        <p:txBody>
          <a:bodyPr wrap="none" anchor="ctr"/>
          <a:lstStyle/>
          <a:p>
            <a:endParaRPr lang="es-ES"/>
          </a:p>
        </p:txBody>
      </p:sp>
      <p:sp>
        <p:nvSpPr>
          <p:cNvPr id="10244" name="AutoShape 4"/>
          <p:cNvSpPr>
            <a:spLocks noChangeArrowheads="1"/>
          </p:cNvSpPr>
          <p:nvPr/>
        </p:nvSpPr>
        <p:spPr bwMode="gray">
          <a:xfrm>
            <a:off x="4052914" y="4204834"/>
            <a:ext cx="455613" cy="568963"/>
          </a:xfrm>
          <a:prstGeom prst="downArrow">
            <a:avLst>
              <a:gd name="adj1" fmla="val 58889"/>
              <a:gd name="adj2" fmla="val 60000"/>
            </a:avLst>
          </a:prstGeom>
          <a:solidFill>
            <a:schemeClr val="accent2"/>
          </a:solidFill>
          <a:ln w="19050">
            <a:solidFill>
              <a:srgbClr val="FFFFFF"/>
            </a:solidFill>
            <a:miter lim="800000"/>
            <a:headEnd/>
            <a:tailEnd/>
          </a:ln>
          <a:effectLst>
            <a:outerShdw dist="35921" dir="2700000" algn="ctr" rotWithShape="0">
              <a:srgbClr val="B2B2B2">
                <a:alpha val="50000"/>
              </a:srgbClr>
            </a:outerShdw>
          </a:effectLst>
        </p:spPr>
        <p:txBody>
          <a:bodyPr wrap="none" anchor="ctr"/>
          <a:lstStyle/>
          <a:p>
            <a:endParaRPr lang="es-ES"/>
          </a:p>
        </p:txBody>
      </p:sp>
      <p:sp>
        <p:nvSpPr>
          <p:cNvPr id="10245" name="AutoShape 5"/>
          <p:cNvSpPr>
            <a:spLocks noChangeArrowheads="1"/>
          </p:cNvSpPr>
          <p:nvPr/>
        </p:nvSpPr>
        <p:spPr bwMode="gray">
          <a:xfrm rot="10800000">
            <a:off x="5135736" y="4199762"/>
            <a:ext cx="455613" cy="722118"/>
          </a:xfrm>
          <a:prstGeom prst="downArrow">
            <a:avLst>
              <a:gd name="adj1" fmla="val 58889"/>
              <a:gd name="adj2" fmla="val 60000"/>
            </a:avLst>
          </a:prstGeom>
          <a:solidFill>
            <a:schemeClr val="hlink"/>
          </a:solidFill>
          <a:ln w="19050">
            <a:solidFill>
              <a:srgbClr val="FFFFFF"/>
            </a:solidFill>
            <a:miter lim="800000"/>
            <a:headEnd/>
            <a:tailEnd/>
          </a:ln>
          <a:effectLst>
            <a:outerShdw dist="35921" dir="2700000" algn="ctr" rotWithShape="0">
              <a:srgbClr val="B2B2B2">
                <a:alpha val="50000"/>
              </a:srgbClr>
            </a:outerShdw>
          </a:effectLst>
        </p:spPr>
        <p:txBody>
          <a:bodyPr wrap="none" anchor="ctr"/>
          <a:lstStyle/>
          <a:p>
            <a:endParaRPr lang="es-ES"/>
          </a:p>
        </p:txBody>
      </p:sp>
      <p:grpSp>
        <p:nvGrpSpPr>
          <p:cNvPr id="3" name="Grupo 2"/>
          <p:cNvGrpSpPr/>
          <p:nvPr/>
        </p:nvGrpSpPr>
        <p:grpSpPr>
          <a:xfrm>
            <a:off x="2939637" y="883246"/>
            <a:ext cx="4051300" cy="958882"/>
            <a:chOff x="4514411" y="3469148"/>
            <a:chExt cx="4051300" cy="958882"/>
          </a:xfrm>
        </p:grpSpPr>
        <p:grpSp>
          <p:nvGrpSpPr>
            <p:cNvPr id="10247" name="Group 7"/>
            <p:cNvGrpSpPr>
              <a:grpSpLocks/>
            </p:cNvGrpSpPr>
            <p:nvPr/>
          </p:nvGrpSpPr>
          <p:grpSpPr bwMode="auto">
            <a:xfrm>
              <a:off x="4514411" y="3513630"/>
              <a:ext cx="4051300" cy="914400"/>
              <a:chOff x="2728" y="1008"/>
              <a:chExt cx="2552" cy="576"/>
            </a:xfrm>
          </p:grpSpPr>
          <p:sp>
            <p:nvSpPr>
              <p:cNvPr id="10248" name="Rectangle 8"/>
              <p:cNvSpPr>
                <a:spLocks noChangeArrowheads="1"/>
              </p:cNvSpPr>
              <p:nvPr/>
            </p:nvSpPr>
            <p:spPr bwMode="gray">
              <a:xfrm>
                <a:off x="2728" y="1008"/>
                <a:ext cx="2552" cy="576"/>
              </a:xfrm>
              <a:prstGeom prst="rect">
                <a:avLst/>
              </a:prstGeom>
              <a:solidFill>
                <a:srgbClr val="FFFFFF"/>
              </a:solidFill>
              <a:ln w="6350">
                <a:solidFill>
                  <a:srgbClr val="FFFFFF"/>
                </a:solidFill>
                <a:miter lim="800000"/>
                <a:headEnd/>
                <a:tailEnd/>
              </a:ln>
              <a:effectLst>
                <a:outerShdw dist="35921" dir="2700000" algn="ctr" rotWithShape="0">
                  <a:srgbClr val="B2B2B2">
                    <a:alpha val="50000"/>
                  </a:srgbClr>
                </a:outerShdw>
              </a:effectLst>
            </p:spPr>
            <p:txBody>
              <a:bodyPr wrap="none" anchor="ctr"/>
              <a:lstStyle/>
              <a:p>
                <a:endParaRPr lang="es-ES"/>
              </a:p>
            </p:txBody>
          </p:sp>
          <p:sp>
            <p:nvSpPr>
              <p:cNvPr id="10249" name="Rectangle 9"/>
              <p:cNvSpPr>
                <a:spLocks noChangeArrowheads="1"/>
              </p:cNvSpPr>
              <p:nvPr/>
            </p:nvSpPr>
            <p:spPr bwMode="gray">
              <a:xfrm>
                <a:off x="2735" y="1014"/>
                <a:ext cx="2536" cy="262"/>
              </a:xfrm>
              <a:prstGeom prst="rect">
                <a:avLst/>
              </a:prstGeom>
              <a:solidFill>
                <a:schemeClr val="accent1"/>
              </a:solidFill>
              <a:ln w="9525">
                <a:noFill/>
                <a:miter lim="800000"/>
                <a:headEnd/>
                <a:tailEnd/>
              </a:ln>
              <a:effectLst>
                <a:outerShdw dist="35921" dir="2700000" algn="ctr" rotWithShape="0">
                  <a:srgbClr val="B2B2B2">
                    <a:alpha val="50000"/>
                  </a:srgbClr>
                </a:outerShdw>
              </a:effectLst>
            </p:spPr>
            <p:txBody>
              <a:bodyPr wrap="none" anchor="ctr"/>
              <a:lstStyle/>
              <a:p>
                <a:endParaRPr lang="es-ES"/>
              </a:p>
            </p:txBody>
          </p:sp>
          <p:sp>
            <p:nvSpPr>
              <p:cNvPr id="10250" name="Rectangle 10"/>
              <p:cNvSpPr>
                <a:spLocks noChangeArrowheads="1"/>
              </p:cNvSpPr>
              <p:nvPr/>
            </p:nvSpPr>
            <p:spPr bwMode="gray">
              <a:xfrm>
                <a:off x="2736" y="1264"/>
                <a:ext cx="2535" cy="314"/>
              </a:xfrm>
              <a:prstGeom prst="rect">
                <a:avLst/>
              </a:prstGeom>
              <a:gradFill rotWithShape="1">
                <a:gsLst>
                  <a:gs pos="0">
                    <a:schemeClr val="accent1">
                      <a:gamma/>
                      <a:tint val="61176"/>
                      <a:invGamma/>
                    </a:schemeClr>
                  </a:gs>
                  <a:gs pos="100000">
                    <a:schemeClr val="accent1"/>
                  </a:gs>
                </a:gsLst>
                <a:lin ang="2700000" scaled="1"/>
              </a:gradFill>
              <a:ln w="9525">
                <a:noFill/>
                <a:miter lim="800000"/>
                <a:headEnd/>
                <a:tailEnd/>
              </a:ln>
              <a:effectLst>
                <a:outerShdw dist="35921" dir="2700000" algn="ctr" rotWithShape="0">
                  <a:srgbClr val="B2B2B2">
                    <a:alpha val="50000"/>
                  </a:srgbClr>
                </a:outerShdw>
              </a:effectLst>
            </p:spPr>
            <p:txBody>
              <a:bodyPr wrap="none" anchor="ctr"/>
              <a:lstStyle/>
              <a:p>
                <a:endParaRPr lang="es-ES"/>
              </a:p>
            </p:txBody>
          </p:sp>
        </p:grpSp>
        <p:sp>
          <p:nvSpPr>
            <p:cNvPr id="10251" name="Text Box 11"/>
            <p:cNvSpPr txBox="1">
              <a:spLocks noChangeArrowheads="1"/>
            </p:cNvSpPr>
            <p:nvPr/>
          </p:nvSpPr>
          <p:spPr bwMode="gray">
            <a:xfrm>
              <a:off x="4687945" y="3843476"/>
              <a:ext cx="3852852" cy="523220"/>
            </a:xfrm>
            <a:prstGeom prst="rect">
              <a:avLst/>
            </a:prstGeom>
            <a:noFill/>
            <a:ln w="9525" algn="ctr">
              <a:noFill/>
              <a:miter lim="800000"/>
              <a:headEnd/>
              <a:tailEnd/>
            </a:ln>
            <a:effectLst/>
          </p:spPr>
          <p:txBody>
            <a:bodyPr wrap="square">
              <a:spAutoFit/>
            </a:bodyPr>
            <a:lstStyle/>
            <a:p>
              <a:pPr algn="ctr">
                <a:spcBef>
                  <a:spcPct val="50000"/>
                </a:spcBef>
              </a:pPr>
              <a:r>
                <a:rPr lang="en-US" sz="2800" b="1" dirty="0">
                  <a:cs typeface="Arial" charset="0"/>
                </a:rPr>
                <a:t> </a:t>
              </a:r>
              <a:r>
                <a:rPr lang="es-ES" sz="2800" b="1" dirty="0">
                  <a:latin typeface="Times New Roman" panose="02020603050405020304" pitchFamily="18" charset="0"/>
                  <a:cs typeface="Times New Roman" panose="02020603050405020304" pitchFamily="18" charset="0"/>
                </a:rPr>
                <a:t>Mezcla de alimentos</a:t>
              </a:r>
              <a:endParaRPr lang="en-US" sz="2800" b="1" dirty="0">
                <a:cs typeface="Arial" charset="0"/>
              </a:endParaRPr>
            </a:p>
          </p:txBody>
        </p:sp>
        <p:sp>
          <p:nvSpPr>
            <p:cNvPr id="10267" name="Text Box 27"/>
            <p:cNvSpPr txBox="1">
              <a:spLocks noChangeArrowheads="1"/>
            </p:cNvSpPr>
            <p:nvPr/>
          </p:nvSpPr>
          <p:spPr bwMode="gray">
            <a:xfrm>
              <a:off x="5274105" y="3469148"/>
              <a:ext cx="2432050" cy="523220"/>
            </a:xfrm>
            <a:prstGeom prst="rect">
              <a:avLst/>
            </a:prstGeom>
            <a:noFill/>
            <a:ln w="9525" algn="ctr">
              <a:noFill/>
              <a:miter lim="800000"/>
              <a:headEnd/>
              <a:tailEnd/>
            </a:ln>
            <a:effectLst/>
          </p:spPr>
          <p:txBody>
            <a:bodyPr>
              <a:spAutoFit/>
            </a:bodyPr>
            <a:lstStyle/>
            <a:p>
              <a:pPr algn="ctr">
                <a:spcBef>
                  <a:spcPct val="50000"/>
                </a:spcBef>
              </a:pPr>
              <a:r>
                <a:rPr lang="en-US" sz="2800" b="1" dirty="0" smtClean="0">
                  <a:solidFill>
                    <a:srgbClr val="FFFFFF"/>
                  </a:solidFill>
                  <a:cs typeface="Arial" charset="0"/>
                </a:rPr>
                <a:t>DIETA</a:t>
              </a:r>
              <a:endParaRPr lang="en-US" sz="2800" b="1" dirty="0">
                <a:solidFill>
                  <a:srgbClr val="FFFFFF"/>
                </a:solidFill>
                <a:cs typeface="Arial" charset="0"/>
              </a:endParaRPr>
            </a:p>
          </p:txBody>
        </p:sp>
      </p:grpSp>
      <p:grpSp>
        <p:nvGrpSpPr>
          <p:cNvPr id="4" name="Grupo 3"/>
          <p:cNvGrpSpPr/>
          <p:nvPr/>
        </p:nvGrpSpPr>
        <p:grpSpPr>
          <a:xfrm>
            <a:off x="1347988" y="2252033"/>
            <a:ext cx="7593080" cy="1985443"/>
            <a:chOff x="1187624" y="1374525"/>
            <a:chExt cx="7593080" cy="1985443"/>
          </a:xfrm>
          <a:solidFill>
            <a:schemeClr val="accent6">
              <a:lumMod val="60000"/>
              <a:lumOff val="40000"/>
            </a:schemeClr>
          </a:solidFill>
        </p:grpSpPr>
        <p:grpSp>
          <p:nvGrpSpPr>
            <p:cNvPr id="10252" name="Group 12"/>
            <p:cNvGrpSpPr>
              <a:grpSpLocks/>
            </p:cNvGrpSpPr>
            <p:nvPr/>
          </p:nvGrpSpPr>
          <p:grpSpPr bwMode="auto">
            <a:xfrm>
              <a:off x="1187624" y="1435495"/>
              <a:ext cx="7593080" cy="1905553"/>
              <a:chOff x="2736" y="1803"/>
              <a:chExt cx="2552" cy="576"/>
            </a:xfrm>
            <a:grpFill/>
          </p:grpSpPr>
          <p:sp>
            <p:nvSpPr>
              <p:cNvPr id="10253" name="Rectangle 13"/>
              <p:cNvSpPr>
                <a:spLocks noChangeArrowheads="1"/>
              </p:cNvSpPr>
              <p:nvPr/>
            </p:nvSpPr>
            <p:spPr bwMode="gray">
              <a:xfrm>
                <a:off x="2736" y="1803"/>
                <a:ext cx="2552" cy="576"/>
              </a:xfrm>
              <a:prstGeom prst="rect">
                <a:avLst/>
              </a:prstGeom>
              <a:grpFill/>
              <a:ln w="9525">
                <a:solidFill>
                  <a:srgbClr val="FFFFFF"/>
                </a:solidFill>
                <a:miter lim="800000"/>
                <a:headEnd/>
                <a:tailEnd/>
              </a:ln>
              <a:effectLst>
                <a:outerShdw dist="35921" dir="2700000" algn="ctr" rotWithShape="0">
                  <a:srgbClr val="B2B2B2">
                    <a:alpha val="50000"/>
                  </a:srgbClr>
                </a:outerShdw>
              </a:effectLst>
            </p:spPr>
            <p:txBody>
              <a:bodyPr wrap="none" anchor="ctr"/>
              <a:lstStyle/>
              <a:p>
                <a:endParaRPr lang="es-ES"/>
              </a:p>
            </p:txBody>
          </p:sp>
          <p:sp>
            <p:nvSpPr>
              <p:cNvPr id="10254" name="Rectangle 14"/>
              <p:cNvSpPr>
                <a:spLocks noChangeArrowheads="1"/>
              </p:cNvSpPr>
              <p:nvPr/>
            </p:nvSpPr>
            <p:spPr bwMode="gray">
              <a:xfrm>
                <a:off x="2743" y="1809"/>
                <a:ext cx="2536" cy="268"/>
              </a:xfrm>
              <a:prstGeom prst="rect">
                <a:avLst/>
              </a:prstGeom>
              <a:grpFill/>
              <a:ln w="9525">
                <a:noFill/>
                <a:miter lim="800000"/>
                <a:headEnd/>
                <a:tailEnd/>
              </a:ln>
              <a:effectLst>
                <a:outerShdw dist="35921" dir="2700000" algn="ctr" rotWithShape="0">
                  <a:srgbClr val="B2B2B2">
                    <a:alpha val="50000"/>
                  </a:srgbClr>
                </a:outerShdw>
              </a:effectLst>
            </p:spPr>
            <p:txBody>
              <a:bodyPr wrap="none" anchor="ctr"/>
              <a:lstStyle/>
              <a:p>
                <a:endParaRPr lang="es-ES"/>
              </a:p>
            </p:txBody>
          </p:sp>
          <p:sp>
            <p:nvSpPr>
              <p:cNvPr id="10255" name="Rectangle 15"/>
              <p:cNvSpPr>
                <a:spLocks noChangeArrowheads="1"/>
              </p:cNvSpPr>
              <p:nvPr/>
            </p:nvSpPr>
            <p:spPr bwMode="gray">
              <a:xfrm>
                <a:off x="2744" y="2059"/>
                <a:ext cx="2535" cy="314"/>
              </a:xfrm>
              <a:prstGeom prst="rect">
                <a:avLst/>
              </a:prstGeom>
              <a:grpFill/>
              <a:ln w="9525">
                <a:noFill/>
                <a:miter lim="800000"/>
                <a:headEnd/>
                <a:tailEnd/>
              </a:ln>
              <a:effectLst>
                <a:outerShdw dist="35921" dir="2700000" algn="ctr" rotWithShape="0">
                  <a:srgbClr val="B2B2B2">
                    <a:alpha val="50000"/>
                  </a:srgbClr>
                </a:outerShdw>
              </a:effectLst>
            </p:spPr>
            <p:txBody>
              <a:bodyPr wrap="none" anchor="ctr"/>
              <a:lstStyle/>
              <a:p>
                <a:endParaRPr lang="es-ES"/>
              </a:p>
            </p:txBody>
          </p:sp>
        </p:grpSp>
        <p:sp>
          <p:nvSpPr>
            <p:cNvPr id="10256" name="Text Box 16"/>
            <p:cNvSpPr txBox="1">
              <a:spLocks noChangeArrowheads="1"/>
            </p:cNvSpPr>
            <p:nvPr/>
          </p:nvSpPr>
          <p:spPr bwMode="gray">
            <a:xfrm>
              <a:off x="1290221" y="1790308"/>
              <a:ext cx="7166480" cy="1569660"/>
            </a:xfrm>
            <a:prstGeom prst="rect">
              <a:avLst/>
            </a:prstGeom>
            <a:grpFill/>
            <a:ln w="9525" algn="ctr">
              <a:noFill/>
              <a:miter lim="800000"/>
              <a:headEnd/>
              <a:tailEnd/>
            </a:ln>
            <a:effectLst/>
          </p:spPr>
          <p:txBody>
            <a:bodyPr wrap="square">
              <a:spAutoFit/>
            </a:bodyPr>
            <a:lstStyle/>
            <a:p>
              <a:pPr algn="just" eaLnBrk="1" hangingPunct="1"/>
              <a:r>
                <a:rPr lang="en-US" sz="2400" b="1" dirty="0">
                  <a:cs typeface="Arial" charset="0"/>
                </a:rPr>
                <a:t> </a:t>
              </a:r>
              <a:r>
                <a:rPr lang="es-ES" sz="2400" b="1" dirty="0">
                  <a:latin typeface="Times New Roman" panose="02020603050405020304" pitchFamily="18" charset="0"/>
                  <a:cs typeface="Times New Roman" panose="02020603050405020304" pitchFamily="18" charset="0"/>
                </a:rPr>
                <a:t>Son sustancias exógenas que proveen energía, fuentes de carbono, </a:t>
              </a:r>
              <a:r>
                <a:rPr lang="es-ES" sz="2400" b="1" dirty="0" smtClean="0">
                  <a:latin typeface="Times New Roman" panose="02020603050405020304" pitchFamily="18" charset="0"/>
                  <a:cs typeface="Times New Roman" panose="02020603050405020304" pitchFamily="18" charset="0"/>
                </a:rPr>
                <a:t>nitrógeno, y </a:t>
              </a:r>
              <a:r>
                <a:rPr lang="es-ES" sz="2400" b="1" dirty="0">
                  <a:latin typeface="Times New Roman" panose="02020603050405020304" pitchFamily="18" charset="0"/>
                  <a:cs typeface="Times New Roman" panose="02020603050405020304" pitchFamily="18" charset="0"/>
                </a:rPr>
                <a:t>otras sustancias orgánicas e inorgánicas que resultan necesarias para la vida. </a:t>
              </a:r>
            </a:p>
          </p:txBody>
        </p:sp>
        <p:sp>
          <p:nvSpPr>
            <p:cNvPr id="10268" name="Text Box 28"/>
            <p:cNvSpPr txBox="1">
              <a:spLocks noChangeArrowheads="1"/>
            </p:cNvSpPr>
            <p:nvPr/>
          </p:nvSpPr>
          <p:spPr bwMode="gray">
            <a:xfrm>
              <a:off x="3851587" y="1374525"/>
              <a:ext cx="2432050" cy="523220"/>
            </a:xfrm>
            <a:prstGeom prst="rect">
              <a:avLst/>
            </a:prstGeom>
            <a:grpFill/>
            <a:ln w="9525" algn="ctr">
              <a:noFill/>
              <a:miter lim="800000"/>
              <a:headEnd/>
              <a:tailEnd/>
            </a:ln>
            <a:effectLst/>
          </p:spPr>
          <p:txBody>
            <a:bodyPr>
              <a:spAutoFit/>
            </a:bodyPr>
            <a:lstStyle/>
            <a:p>
              <a:pPr algn="ctr">
                <a:spcBef>
                  <a:spcPct val="50000"/>
                </a:spcBef>
              </a:pPr>
              <a:r>
                <a:rPr lang="en-US" sz="2800" b="1" dirty="0" smtClean="0">
                  <a:cs typeface="Arial" charset="0"/>
                </a:rPr>
                <a:t>ALIMENTOS</a:t>
              </a:r>
              <a:endParaRPr lang="en-US" sz="2800" b="1" dirty="0">
                <a:cs typeface="Arial" charset="0"/>
              </a:endParaRPr>
            </a:p>
          </p:txBody>
        </p:sp>
      </p:grpSp>
      <p:grpSp>
        <p:nvGrpSpPr>
          <p:cNvPr id="5" name="Grupo 4"/>
          <p:cNvGrpSpPr/>
          <p:nvPr/>
        </p:nvGrpSpPr>
        <p:grpSpPr>
          <a:xfrm>
            <a:off x="1275163" y="4716562"/>
            <a:ext cx="7757046" cy="1979513"/>
            <a:chOff x="2231889" y="4429264"/>
            <a:chExt cx="6608272" cy="2324461"/>
          </a:xfrm>
          <a:solidFill>
            <a:srgbClr val="CE0870"/>
          </a:solidFill>
        </p:grpSpPr>
        <p:grpSp>
          <p:nvGrpSpPr>
            <p:cNvPr id="10257" name="Group 17"/>
            <p:cNvGrpSpPr>
              <a:grpSpLocks/>
            </p:cNvGrpSpPr>
            <p:nvPr/>
          </p:nvGrpSpPr>
          <p:grpSpPr bwMode="auto">
            <a:xfrm>
              <a:off x="2231889" y="4522882"/>
              <a:ext cx="6582849" cy="2230843"/>
              <a:chOff x="2728" y="2612"/>
              <a:chExt cx="2552" cy="576"/>
            </a:xfrm>
            <a:grpFill/>
          </p:grpSpPr>
          <p:sp>
            <p:nvSpPr>
              <p:cNvPr id="10258" name="Rectangle 18"/>
              <p:cNvSpPr>
                <a:spLocks noChangeArrowheads="1"/>
              </p:cNvSpPr>
              <p:nvPr/>
            </p:nvSpPr>
            <p:spPr bwMode="ltGray">
              <a:xfrm>
                <a:off x="2728" y="2612"/>
                <a:ext cx="2552" cy="576"/>
              </a:xfrm>
              <a:prstGeom prst="rect">
                <a:avLst/>
              </a:prstGeom>
              <a:grpFill/>
              <a:ln w="9525">
                <a:solidFill>
                  <a:srgbClr val="FFFFFF"/>
                </a:solidFill>
                <a:miter lim="800000"/>
                <a:headEnd/>
                <a:tailEnd/>
              </a:ln>
              <a:effectLst>
                <a:outerShdw dist="35921" dir="2700000" algn="ctr" rotWithShape="0">
                  <a:srgbClr val="B2B2B2">
                    <a:alpha val="50000"/>
                  </a:srgbClr>
                </a:outerShdw>
              </a:effectLst>
            </p:spPr>
            <p:txBody>
              <a:bodyPr wrap="none" anchor="ctr"/>
              <a:lstStyle/>
              <a:p>
                <a:endParaRPr lang="es-ES"/>
              </a:p>
            </p:txBody>
          </p:sp>
          <p:sp>
            <p:nvSpPr>
              <p:cNvPr id="10259" name="Rectangle 19"/>
              <p:cNvSpPr>
                <a:spLocks noChangeArrowheads="1"/>
              </p:cNvSpPr>
              <p:nvPr/>
            </p:nvSpPr>
            <p:spPr bwMode="ltGray">
              <a:xfrm>
                <a:off x="2735" y="2617"/>
                <a:ext cx="2536" cy="262"/>
              </a:xfrm>
              <a:prstGeom prst="rect">
                <a:avLst/>
              </a:prstGeom>
              <a:grpFill/>
              <a:ln w="9525">
                <a:noFill/>
                <a:miter lim="800000"/>
                <a:headEnd/>
                <a:tailEnd/>
              </a:ln>
              <a:effectLst>
                <a:outerShdw dist="35921" dir="2700000" algn="ctr" rotWithShape="0">
                  <a:srgbClr val="B2B2B2">
                    <a:alpha val="50000"/>
                  </a:srgbClr>
                </a:outerShdw>
              </a:effectLst>
            </p:spPr>
            <p:txBody>
              <a:bodyPr wrap="none" anchor="ctr"/>
              <a:lstStyle/>
              <a:p>
                <a:endParaRPr lang="es-ES"/>
              </a:p>
            </p:txBody>
          </p:sp>
          <p:sp>
            <p:nvSpPr>
              <p:cNvPr id="10260" name="Rectangle 20"/>
              <p:cNvSpPr>
                <a:spLocks noChangeArrowheads="1"/>
              </p:cNvSpPr>
              <p:nvPr/>
            </p:nvSpPr>
            <p:spPr bwMode="ltGray">
              <a:xfrm>
                <a:off x="2736" y="2868"/>
                <a:ext cx="2535" cy="314"/>
              </a:xfrm>
              <a:prstGeom prst="rect">
                <a:avLst/>
              </a:prstGeom>
              <a:grpFill/>
              <a:ln w="9525">
                <a:noFill/>
                <a:miter lim="800000"/>
                <a:headEnd/>
                <a:tailEnd/>
              </a:ln>
              <a:effectLst>
                <a:outerShdw dist="35921" dir="2700000" algn="ctr" rotWithShape="0">
                  <a:srgbClr val="B2B2B2">
                    <a:alpha val="50000"/>
                  </a:srgbClr>
                </a:outerShdw>
              </a:effectLst>
            </p:spPr>
            <p:txBody>
              <a:bodyPr wrap="none" anchor="ctr"/>
              <a:lstStyle/>
              <a:p>
                <a:endParaRPr lang="es-ES"/>
              </a:p>
            </p:txBody>
          </p:sp>
        </p:grpSp>
        <p:sp>
          <p:nvSpPr>
            <p:cNvPr id="10261" name="Text Box 21"/>
            <p:cNvSpPr txBox="1">
              <a:spLocks noChangeArrowheads="1"/>
            </p:cNvSpPr>
            <p:nvPr/>
          </p:nvSpPr>
          <p:spPr bwMode="gray">
            <a:xfrm>
              <a:off x="2358466" y="4837971"/>
              <a:ext cx="6481695" cy="1843187"/>
            </a:xfrm>
            <a:prstGeom prst="rect">
              <a:avLst/>
            </a:prstGeom>
            <a:grpFill/>
            <a:ln w="9525" algn="ctr">
              <a:noFill/>
              <a:miter lim="800000"/>
              <a:headEnd/>
              <a:tailEnd/>
            </a:ln>
            <a:effectLst/>
          </p:spPr>
          <p:txBody>
            <a:bodyPr wrap="square">
              <a:spAutoFit/>
            </a:bodyPr>
            <a:lstStyle/>
            <a:p>
              <a:pPr algn="just">
                <a:spcBef>
                  <a:spcPct val="50000"/>
                </a:spcBef>
              </a:pPr>
              <a:r>
                <a:rPr lang="es-ES" sz="2400" b="1" dirty="0">
                  <a:solidFill>
                    <a:schemeClr val="bg1"/>
                  </a:solidFill>
                  <a:latin typeface="Times New Roman" panose="02020603050405020304" pitchFamily="18" charset="0"/>
                  <a:cs typeface="Times New Roman" panose="02020603050405020304" pitchFamily="18" charset="0"/>
                </a:rPr>
                <a:t>Compuestos químicos orgánicos e inorgánicos presentes en los alimentos que cumplen funciones específicas en el </a:t>
              </a:r>
              <a:r>
                <a:rPr lang="es-ES" sz="2400" b="1" dirty="0" smtClean="0">
                  <a:solidFill>
                    <a:schemeClr val="bg1"/>
                  </a:solidFill>
                  <a:latin typeface="Times New Roman" panose="02020603050405020304" pitchFamily="18" charset="0"/>
                  <a:cs typeface="Times New Roman" panose="02020603050405020304" pitchFamily="18" charset="0"/>
                </a:rPr>
                <a:t>metabolismo </a:t>
              </a:r>
              <a:r>
                <a:rPr lang="es-ES" sz="2400" b="1" dirty="0">
                  <a:solidFill>
                    <a:schemeClr val="bg1"/>
                  </a:solidFill>
                  <a:latin typeface="Times New Roman" panose="02020603050405020304" pitchFamily="18" charset="0"/>
                  <a:cs typeface="Times New Roman" panose="02020603050405020304" pitchFamily="18" charset="0"/>
                </a:rPr>
                <a:t>celular y no pueden ser sustituidos entre ellos para el desempeño de sus funciones. </a:t>
              </a:r>
            </a:p>
          </p:txBody>
        </p:sp>
        <p:sp>
          <p:nvSpPr>
            <p:cNvPr id="10269" name="Text Box 29"/>
            <p:cNvSpPr txBox="1">
              <a:spLocks noChangeArrowheads="1"/>
            </p:cNvSpPr>
            <p:nvPr/>
          </p:nvSpPr>
          <p:spPr bwMode="gray">
            <a:xfrm>
              <a:off x="4297052" y="4429264"/>
              <a:ext cx="2657698" cy="614396"/>
            </a:xfrm>
            <a:prstGeom prst="rect">
              <a:avLst/>
            </a:prstGeom>
            <a:grpFill/>
            <a:ln w="9525" algn="ctr">
              <a:noFill/>
              <a:miter lim="800000"/>
              <a:headEnd/>
              <a:tailEnd/>
            </a:ln>
            <a:effectLst/>
          </p:spPr>
          <p:txBody>
            <a:bodyPr wrap="square">
              <a:spAutoFit/>
            </a:bodyPr>
            <a:lstStyle/>
            <a:p>
              <a:pPr algn="ctr">
                <a:spcBef>
                  <a:spcPct val="50000"/>
                </a:spcBef>
              </a:pPr>
              <a:r>
                <a:rPr lang="en-US" sz="2800" b="1" dirty="0" smtClean="0">
                  <a:solidFill>
                    <a:schemeClr val="bg1"/>
                  </a:solidFill>
                  <a:cs typeface="Arial" charset="0"/>
                </a:rPr>
                <a:t>NUTRIENTES</a:t>
              </a:r>
              <a:endParaRPr lang="en-US" sz="2800" b="1" dirty="0">
                <a:solidFill>
                  <a:schemeClr val="bg1"/>
                </a:solidFill>
                <a:cs typeface="Arial" charset="0"/>
              </a:endParaRPr>
            </a:p>
          </p:txBody>
        </p:sp>
      </p:grpSp>
      <p:grpSp>
        <p:nvGrpSpPr>
          <p:cNvPr id="10271" name="Group 31"/>
          <p:cNvGrpSpPr>
            <a:grpSpLocks/>
          </p:cNvGrpSpPr>
          <p:nvPr/>
        </p:nvGrpSpPr>
        <p:grpSpPr bwMode="auto">
          <a:xfrm>
            <a:off x="673401" y="883246"/>
            <a:ext cx="1973156" cy="1180478"/>
            <a:chOff x="357" y="1193"/>
            <a:chExt cx="1784" cy="1497"/>
          </a:xfrm>
        </p:grpSpPr>
        <p:sp>
          <p:nvSpPr>
            <p:cNvPr id="10272" name="Freeform 32"/>
            <p:cNvSpPr>
              <a:spLocks/>
            </p:cNvSpPr>
            <p:nvPr/>
          </p:nvSpPr>
          <p:spPr bwMode="gray">
            <a:xfrm flipH="1">
              <a:off x="1156" y="2240"/>
              <a:ext cx="841" cy="432"/>
            </a:xfrm>
            <a:custGeom>
              <a:avLst/>
              <a:gdLst/>
              <a:ahLst/>
              <a:cxnLst>
                <a:cxn ang="0">
                  <a:pos x="0" y="166"/>
                </a:cxn>
                <a:cxn ang="0">
                  <a:pos x="58" y="173"/>
                </a:cxn>
                <a:cxn ang="0">
                  <a:pos x="297" y="32"/>
                </a:cxn>
                <a:cxn ang="0">
                  <a:pos x="289" y="8"/>
                </a:cxn>
                <a:cxn ang="0">
                  <a:pos x="223" y="26"/>
                </a:cxn>
                <a:cxn ang="0">
                  <a:pos x="0" y="166"/>
                </a:cxn>
              </a:cxnLst>
              <a:rect l="0" t="0" r="r" b="b"/>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333333">
                    <a:gamma/>
                    <a:shade val="0"/>
                    <a:invGamma/>
                    <a:alpha val="0"/>
                  </a:srgbClr>
                </a:gs>
                <a:gs pos="100000">
                  <a:srgbClr val="333333"/>
                </a:gs>
              </a:gsLst>
              <a:lin ang="5400000" scaled="1"/>
            </a:gradFill>
            <a:ln w="9525">
              <a:noFill/>
              <a:round/>
              <a:headEnd/>
              <a:tailEnd/>
            </a:ln>
            <a:effectLst/>
          </p:spPr>
          <p:txBody>
            <a:bodyPr/>
            <a:lstStyle/>
            <a:p>
              <a:endParaRPr lang="es-ES"/>
            </a:p>
          </p:txBody>
        </p:sp>
        <p:sp>
          <p:nvSpPr>
            <p:cNvPr id="10273" name="Freeform 33"/>
            <p:cNvSpPr>
              <a:spLocks/>
            </p:cNvSpPr>
            <p:nvPr/>
          </p:nvSpPr>
          <p:spPr bwMode="gray">
            <a:xfrm>
              <a:off x="663" y="2133"/>
              <a:ext cx="882" cy="418"/>
            </a:xfrm>
            <a:custGeom>
              <a:avLst/>
              <a:gdLst/>
              <a:ahLst/>
              <a:cxnLst>
                <a:cxn ang="0">
                  <a:pos x="882" y="374"/>
                </a:cxn>
                <a:cxn ang="0">
                  <a:pos x="719" y="425"/>
                </a:cxn>
                <a:cxn ang="0">
                  <a:pos x="88" y="93"/>
                </a:cxn>
                <a:cxn ang="0">
                  <a:pos x="188" y="3"/>
                </a:cxn>
                <a:cxn ang="0">
                  <a:pos x="343" y="73"/>
                </a:cxn>
                <a:cxn ang="0">
                  <a:pos x="882" y="374"/>
                </a:cxn>
              </a:cxnLst>
              <a:rect l="0" t="0" r="r" b="b"/>
              <a:pathLst>
                <a:path w="882" h="425">
                  <a:moveTo>
                    <a:pt x="882" y="374"/>
                  </a:moveTo>
                  <a:lnTo>
                    <a:pt x="719" y="425"/>
                  </a:lnTo>
                  <a:lnTo>
                    <a:pt x="88" y="93"/>
                  </a:lnTo>
                  <a:cubicBezTo>
                    <a:pt x="0" y="23"/>
                    <a:pt x="145" y="5"/>
                    <a:pt x="188" y="3"/>
                  </a:cubicBezTo>
                  <a:cubicBezTo>
                    <a:pt x="218" y="0"/>
                    <a:pt x="221" y="8"/>
                    <a:pt x="343" y="73"/>
                  </a:cubicBezTo>
                  <a:lnTo>
                    <a:pt x="882" y="374"/>
                  </a:lnTo>
                  <a:close/>
                </a:path>
              </a:pathLst>
            </a:custGeom>
            <a:gradFill rotWithShape="1">
              <a:gsLst>
                <a:gs pos="0">
                  <a:srgbClr val="333333">
                    <a:gamma/>
                    <a:shade val="0"/>
                    <a:invGamma/>
                    <a:alpha val="0"/>
                  </a:srgbClr>
                </a:gs>
                <a:gs pos="100000">
                  <a:srgbClr val="333333"/>
                </a:gs>
              </a:gsLst>
              <a:lin ang="5400000" scaled="1"/>
            </a:gradFill>
            <a:ln w="9525">
              <a:noFill/>
              <a:round/>
              <a:headEnd/>
              <a:tailEnd/>
            </a:ln>
            <a:effectLst/>
          </p:spPr>
          <p:txBody>
            <a:bodyPr/>
            <a:lstStyle/>
            <a:p>
              <a:endParaRPr lang="es-ES"/>
            </a:p>
          </p:txBody>
        </p:sp>
        <p:sp>
          <p:nvSpPr>
            <p:cNvPr id="10274" name="Freeform 34"/>
            <p:cNvSpPr>
              <a:spLocks/>
            </p:cNvSpPr>
            <p:nvPr/>
          </p:nvSpPr>
          <p:spPr bwMode="gray">
            <a:xfrm>
              <a:off x="357" y="2336"/>
              <a:ext cx="748" cy="354"/>
            </a:xfrm>
            <a:custGeom>
              <a:avLst/>
              <a:gdLst/>
              <a:ahLst/>
              <a:cxnLst>
                <a:cxn ang="0">
                  <a:pos x="748" y="320"/>
                </a:cxn>
                <a:cxn ang="0">
                  <a:pos x="604" y="354"/>
                </a:cxn>
                <a:cxn ang="0">
                  <a:pos x="63" y="84"/>
                </a:cxn>
                <a:cxn ang="0">
                  <a:pos x="221" y="39"/>
                </a:cxn>
                <a:cxn ang="0">
                  <a:pos x="748" y="320"/>
                </a:cxn>
              </a:cxnLst>
              <a:rect l="0" t="0" r="r" b="b"/>
              <a:pathLst>
                <a:path w="748" h="354">
                  <a:moveTo>
                    <a:pt x="748" y="320"/>
                  </a:moveTo>
                  <a:lnTo>
                    <a:pt x="604" y="354"/>
                  </a:lnTo>
                  <a:lnTo>
                    <a:pt x="63" y="84"/>
                  </a:lnTo>
                  <a:cubicBezTo>
                    <a:pt x="0" y="31"/>
                    <a:pt x="107" y="0"/>
                    <a:pt x="221" y="39"/>
                  </a:cubicBezTo>
                  <a:lnTo>
                    <a:pt x="748" y="320"/>
                  </a:lnTo>
                  <a:close/>
                </a:path>
              </a:pathLst>
            </a:custGeom>
            <a:gradFill rotWithShape="1">
              <a:gsLst>
                <a:gs pos="0">
                  <a:srgbClr val="333333">
                    <a:gamma/>
                    <a:shade val="0"/>
                    <a:invGamma/>
                    <a:alpha val="0"/>
                  </a:srgbClr>
                </a:gs>
                <a:gs pos="100000">
                  <a:srgbClr val="333333"/>
                </a:gs>
              </a:gsLst>
              <a:lin ang="5400000" scaled="1"/>
            </a:gradFill>
            <a:ln w="9525">
              <a:noFill/>
              <a:round/>
              <a:headEnd/>
              <a:tailEnd/>
            </a:ln>
            <a:effectLst/>
          </p:spPr>
          <p:txBody>
            <a:bodyPr/>
            <a:lstStyle/>
            <a:p>
              <a:endParaRPr lang="es-ES"/>
            </a:p>
          </p:txBody>
        </p:sp>
        <p:grpSp>
          <p:nvGrpSpPr>
            <p:cNvPr id="10275" name="Group 35"/>
            <p:cNvGrpSpPr>
              <a:grpSpLocks/>
            </p:cNvGrpSpPr>
            <p:nvPr/>
          </p:nvGrpSpPr>
          <p:grpSpPr bwMode="auto">
            <a:xfrm>
              <a:off x="827" y="1193"/>
              <a:ext cx="1314" cy="1490"/>
              <a:chOff x="313" y="2400"/>
              <a:chExt cx="1349" cy="1534"/>
            </a:xfrm>
          </p:grpSpPr>
          <p:sp>
            <p:nvSpPr>
              <p:cNvPr id="10276" name="Freeform 36"/>
              <p:cNvSpPr>
                <a:spLocks/>
              </p:cNvSpPr>
              <p:nvPr/>
            </p:nvSpPr>
            <p:spPr bwMode="gray">
              <a:xfrm flipH="1">
                <a:off x="1229" y="2814"/>
                <a:ext cx="433" cy="1097"/>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EAEAEA">
                      <a:gamma/>
                      <a:shade val="82353"/>
                      <a:invGamma/>
                    </a:srgbClr>
                  </a:gs>
                  <a:gs pos="100000">
                    <a:srgbClr val="EAEAEA"/>
                  </a:gs>
                </a:gsLst>
                <a:lin ang="5400000" scaled="1"/>
              </a:gradFill>
              <a:ln w="9525">
                <a:noFill/>
                <a:round/>
                <a:headEnd/>
                <a:tailEnd/>
              </a:ln>
              <a:effectLst/>
              <a:scene3d>
                <a:camera prst="legacyPerspectiveTopLeft">
                  <a:rot lat="0" lon="20099999" rev="0"/>
                </a:camera>
                <a:lightRig rig="legacyFlat3" dir="t"/>
              </a:scene3d>
              <a:sp3d extrusionH="36500" prstMaterial="legacyPlastic">
                <a:bevelT w="13500" h="13500" prst="angle"/>
                <a:bevelB w="13500" h="13500" prst="angle"/>
                <a:extrusionClr>
                  <a:srgbClr val="5F5F5F"/>
                </a:extrusionClr>
              </a:sp3d>
            </p:spPr>
            <p:txBody>
              <a:bodyPr>
                <a:flatTx/>
              </a:bodyPr>
              <a:lstStyle/>
              <a:p>
                <a:endParaRPr lang="es-ES"/>
              </a:p>
            </p:txBody>
          </p:sp>
          <p:sp>
            <p:nvSpPr>
              <p:cNvPr id="10277" name="Freeform 37"/>
              <p:cNvSpPr>
                <a:spLocks/>
              </p:cNvSpPr>
              <p:nvPr/>
            </p:nvSpPr>
            <p:spPr bwMode="gray">
              <a:xfrm flipH="1">
                <a:off x="700" y="2400"/>
                <a:ext cx="545" cy="1380"/>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EAEAEA">
                      <a:gamma/>
                      <a:shade val="82353"/>
                      <a:invGamma/>
                    </a:srgbClr>
                  </a:gs>
                  <a:gs pos="100000">
                    <a:srgbClr val="EAEAEA"/>
                  </a:gs>
                </a:gsLst>
                <a:lin ang="5400000" scaled="1"/>
              </a:gradFill>
              <a:ln w="9525">
                <a:noFill/>
                <a:round/>
                <a:headEnd/>
                <a:tailEnd/>
              </a:ln>
              <a:effectLst/>
              <a:scene3d>
                <a:camera prst="legacyPerspectiveTopLeft">
                  <a:rot lat="0" lon="19799999" rev="0"/>
                </a:camera>
                <a:lightRig rig="legacyFlat3" dir="t"/>
              </a:scene3d>
              <a:sp3d extrusionH="36500" prstMaterial="legacyPlastic">
                <a:bevelT w="13500" h="13500" prst="angle"/>
                <a:bevelB w="13500" h="13500" prst="angle"/>
                <a:extrusionClr>
                  <a:srgbClr val="5F5F5F"/>
                </a:extrusionClr>
              </a:sp3d>
            </p:spPr>
            <p:txBody>
              <a:bodyPr>
                <a:flatTx/>
              </a:bodyPr>
              <a:lstStyle/>
              <a:p>
                <a:endParaRPr lang="es-ES"/>
              </a:p>
            </p:txBody>
          </p:sp>
          <p:sp>
            <p:nvSpPr>
              <p:cNvPr id="10278" name="Freeform 38"/>
              <p:cNvSpPr>
                <a:spLocks/>
              </p:cNvSpPr>
              <p:nvPr/>
            </p:nvSpPr>
            <p:spPr bwMode="gray">
              <a:xfrm flipH="1">
                <a:off x="313" y="2837"/>
                <a:ext cx="433" cy="1097"/>
              </a:xfrm>
              <a:custGeom>
                <a:avLst/>
                <a:gdLst/>
                <a:ahLst/>
                <a:cxnLst>
                  <a:cxn ang="0">
                    <a:pos x="103" y="101"/>
                  </a:cxn>
                  <a:cxn ang="0">
                    <a:pos x="74" y="50"/>
                  </a:cxn>
                  <a:cxn ang="0">
                    <a:pos x="121" y="1"/>
                  </a:cxn>
                  <a:cxn ang="0">
                    <a:pos x="171" y="52"/>
                  </a:cxn>
                  <a:cxn ang="0">
                    <a:pos x="135" y="101"/>
                  </a:cxn>
                  <a:cxn ang="0">
                    <a:pos x="134" y="124"/>
                  </a:cxn>
                  <a:cxn ang="0">
                    <a:pos x="209" y="145"/>
                  </a:cxn>
                  <a:cxn ang="0">
                    <a:pos x="221" y="204"/>
                  </a:cxn>
                  <a:cxn ang="0">
                    <a:pos x="218" y="321"/>
                  </a:cxn>
                  <a:cxn ang="0">
                    <a:pos x="209" y="365"/>
                  </a:cxn>
                  <a:cxn ang="0">
                    <a:pos x="196" y="308"/>
                  </a:cxn>
                  <a:cxn ang="0">
                    <a:pos x="187" y="202"/>
                  </a:cxn>
                  <a:cxn ang="0">
                    <a:pos x="170" y="321"/>
                  </a:cxn>
                  <a:cxn ang="0">
                    <a:pos x="144" y="569"/>
                  </a:cxn>
                  <a:cxn ang="0">
                    <a:pos x="78" y="565"/>
                  </a:cxn>
                  <a:cxn ang="0">
                    <a:pos x="50" y="325"/>
                  </a:cxn>
                  <a:cxn ang="0">
                    <a:pos x="33" y="208"/>
                  </a:cxn>
                  <a:cxn ang="0">
                    <a:pos x="25" y="310"/>
                  </a:cxn>
                  <a:cxn ang="0">
                    <a:pos x="12" y="365"/>
                  </a:cxn>
                  <a:cxn ang="0">
                    <a:pos x="1" y="305"/>
                  </a:cxn>
                  <a:cxn ang="0">
                    <a:pos x="7" y="184"/>
                  </a:cxn>
                  <a:cxn ang="0">
                    <a:pos x="23" y="140"/>
                  </a:cxn>
                  <a:cxn ang="0">
                    <a:pos x="102" y="124"/>
                  </a:cxn>
                  <a:cxn ang="0">
                    <a:pos x="103" y="101"/>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EAEAEA">
                      <a:gamma/>
                      <a:shade val="85882"/>
                      <a:invGamma/>
                    </a:srgbClr>
                  </a:gs>
                  <a:gs pos="100000">
                    <a:srgbClr val="EAEAEA"/>
                  </a:gs>
                </a:gsLst>
                <a:lin ang="5400000" scaled="1"/>
              </a:gradFill>
              <a:ln w="9525">
                <a:noFill/>
                <a:round/>
                <a:headEnd/>
                <a:tailEnd/>
              </a:ln>
              <a:effectLst/>
              <a:scene3d>
                <a:camera prst="legacyPerspectiveTopLeft">
                  <a:rot lat="0" lon="20099999" rev="0"/>
                </a:camera>
                <a:lightRig rig="legacyFlat3" dir="t"/>
              </a:scene3d>
              <a:sp3d extrusionH="36500" prstMaterial="legacyPlastic">
                <a:bevelT w="13500" h="13500" prst="angle"/>
                <a:bevelB w="13500" h="13500" prst="angle"/>
                <a:extrusionClr>
                  <a:srgbClr val="5F5F5F"/>
                </a:extrusionClr>
              </a:sp3d>
            </p:spPr>
            <p:txBody>
              <a:bodyPr>
                <a:flatTx/>
              </a:bodyPr>
              <a:lstStyle/>
              <a:p>
                <a:endParaRPr lang="es-ES"/>
              </a:p>
            </p:txBody>
          </p:sp>
        </p:grpSp>
      </p:grpSp>
      <p:sp>
        <p:nvSpPr>
          <p:cNvPr id="39" name="Rectangle 2"/>
          <p:cNvSpPr txBox="1">
            <a:spLocks noChangeArrowheads="1"/>
          </p:cNvSpPr>
          <p:nvPr/>
        </p:nvSpPr>
        <p:spPr bwMode="gray">
          <a:xfrm>
            <a:off x="1275163" y="139852"/>
            <a:ext cx="6464126"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000" b="1">
                <a:solidFill>
                  <a:srgbClr val="000000"/>
                </a:solidFill>
                <a:latin typeface="+mj-lt"/>
                <a:ea typeface="+mj-ea"/>
                <a:cs typeface="+mj-cs"/>
              </a:defRPr>
            </a:lvl1pPr>
            <a:lvl2pPr algn="l" rtl="0" eaLnBrk="1" fontAlgn="base" hangingPunct="1">
              <a:spcBef>
                <a:spcPct val="0"/>
              </a:spcBef>
              <a:spcAft>
                <a:spcPct val="0"/>
              </a:spcAft>
              <a:defRPr sz="4000" b="1">
                <a:solidFill>
                  <a:srgbClr val="000000"/>
                </a:solidFill>
                <a:latin typeface="Arial" charset="0"/>
              </a:defRPr>
            </a:lvl2pPr>
            <a:lvl3pPr algn="l" rtl="0" eaLnBrk="1" fontAlgn="base" hangingPunct="1">
              <a:spcBef>
                <a:spcPct val="0"/>
              </a:spcBef>
              <a:spcAft>
                <a:spcPct val="0"/>
              </a:spcAft>
              <a:defRPr sz="4000" b="1">
                <a:solidFill>
                  <a:srgbClr val="000000"/>
                </a:solidFill>
                <a:latin typeface="Arial" charset="0"/>
              </a:defRPr>
            </a:lvl3pPr>
            <a:lvl4pPr algn="l" rtl="0" eaLnBrk="1" fontAlgn="base" hangingPunct="1">
              <a:spcBef>
                <a:spcPct val="0"/>
              </a:spcBef>
              <a:spcAft>
                <a:spcPct val="0"/>
              </a:spcAft>
              <a:defRPr sz="4000" b="1">
                <a:solidFill>
                  <a:srgbClr val="000000"/>
                </a:solidFill>
                <a:latin typeface="Arial" charset="0"/>
              </a:defRPr>
            </a:lvl4pPr>
            <a:lvl5pPr algn="l" rtl="0" eaLnBrk="1" fontAlgn="base" hangingPunct="1">
              <a:spcBef>
                <a:spcPct val="0"/>
              </a:spcBef>
              <a:spcAft>
                <a:spcPct val="0"/>
              </a:spcAft>
              <a:defRPr sz="4000" b="1">
                <a:solidFill>
                  <a:srgbClr val="000000"/>
                </a:solidFill>
                <a:latin typeface="Arial" charset="0"/>
              </a:defRPr>
            </a:lvl5pPr>
            <a:lvl6pPr marL="457200" algn="l" rtl="0" eaLnBrk="1" fontAlgn="base" hangingPunct="1">
              <a:spcBef>
                <a:spcPct val="0"/>
              </a:spcBef>
              <a:spcAft>
                <a:spcPct val="0"/>
              </a:spcAft>
              <a:defRPr sz="4000" b="1">
                <a:solidFill>
                  <a:srgbClr val="000000"/>
                </a:solidFill>
                <a:latin typeface="Arial" charset="0"/>
              </a:defRPr>
            </a:lvl6pPr>
            <a:lvl7pPr marL="914400" algn="l" rtl="0" eaLnBrk="1" fontAlgn="base" hangingPunct="1">
              <a:spcBef>
                <a:spcPct val="0"/>
              </a:spcBef>
              <a:spcAft>
                <a:spcPct val="0"/>
              </a:spcAft>
              <a:defRPr sz="4000" b="1">
                <a:solidFill>
                  <a:srgbClr val="000000"/>
                </a:solidFill>
                <a:latin typeface="Arial" charset="0"/>
              </a:defRPr>
            </a:lvl7pPr>
            <a:lvl8pPr marL="1371600" algn="l" rtl="0" eaLnBrk="1" fontAlgn="base" hangingPunct="1">
              <a:spcBef>
                <a:spcPct val="0"/>
              </a:spcBef>
              <a:spcAft>
                <a:spcPct val="0"/>
              </a:spcAft>
              <a:defRPr sz="4000" b="1">
                <a:solidFill>
                  <a:srgbClr val="000000"/>
                </a:solidFill>
                <a:latin typeface="Arial" charset="0"/>
              </a:defRPr>
            </a:lvl8pPr>
            <a:lvl9pPr marL="1828800" algn="l" rtl="0" eaLnBrk="1" fontAlgn="base" hangingPunct="1">
              <a:spcBef>
                <a:spcPct val="0"/>
              </a:spcBef>
              <a:spcAft>
                <a:spcPct val="0"/>
              </a:spcAft>
              <a:defRPr sz="4000" b="1">
                <a:solidFill>
                  <a:srgbClr val="000000"/>
                </a:solidFill>
                <a:latin typeface="Arial" charset="0"/>
              </a:defRPr>
            </a:lvl9pPr>
          </a:lstStyle>
          <a:p>
            <a:r>
              <a:rPr lang="es-ES" sz="3600" kern="0" dirty="0" smtClean="0">
                <a:solidFill>
                  <a:schemeClr val="tx1"/>
                </a:solidFill>
              </a:rPr>
              <a:t>Dieta, alimentos y nutrientes</a:t>
            </a:r>
            <a:endParaRPr lang="es-ES" sz="3600" kern="0" dirty="0">
              <a:solidFill>
                <a:schemeClr val="tx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243"/>
                                        </p:tgtEl>
                                        <p:attrNameLst>
                                          <p:attrName>style.visibility</p:attrName>
                                        </p:attrNameLst>
                                      </p:cBhvr>
                                      <p:to>
                                        <p:strVal val="visible"/>
                                      </p:to>
                                    </p:set>
                                    <p:animEffect transition="in" filter="wipe(up)">
                                      <p:cBhvr>
                                        <p:cTn id="10" dur="500"/>
                                        <p:tgtEl>
                                          <p:spTgt spid="1024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up)">
                                      <p:cBhvr>
                                        <p:cTn id="15" dur="500"/>
                                        <p:tgtEl>
                                          <p:spTgt spid="4"/>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10244"/>
                                        </p:tgtEl>
                                        <p:attrNameLst>
                                          <p:attrName>style.visibility</p:attrName>
                                        </p:attrNameLst>
                                      </p:cBhvr>
                                      <p:to>
                                        <p:strVal val="visible"/>
                                      </p:to>
                                    </p:set>
                                    <p:animEffect transition="in" filter="wipe(up)">
                                      <p:cBhvr>
                                        <p:cTn id="18" dur="500"/>
                                        <p:tgtEl>
                                          <p:spTgt spid="10244"/>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0245"/>
                                        </p:tgtEl>
                                        <p:attrNameLst>
                                          <p:attrName>style.visibility</p:attrName>
                                        </p:attrNameLst>
                                      </p:cBhvr>
                                      <p:to>
                                        <p:strVal val="visible"/>
                                      </p:to>
                                    </p:set>
                                    <p:animEffect transition="in" filter="wipe(down)">
                                      <p:cBhvr>
                                        <p:cTn id="26" dur="5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animBg="1"/>
      <p:bldP spid="10244" grpId="0" animBg="1"/>
      <p:bldP spid="102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AutoShape 5"/>
          <p:cNvSpPr>
            <a:spLocks noChangeArrowheads="1"/>
          </p:cNvSpPr>
          <p:nvPr/>
        </p:nvSpPr>
        <p:spPr bwMode="gray">
          <a:xfrm rot="10800000">
            <a:off x="7467519" y="3642206"/>
            <a:ext cx="455613" cy="722118"/>
          </a:xfrm>
          <a:prstGeom prst="downArrow">
            <a:avLst>
              <a:gd name="adj1" fmla="val 58889"/>
              <a:gd name="adj2" fmla="val 60000"/>
            </a:avLst>
          </a:prstGeom>
          <a:solidFill>
            <a:schemeClr val="hlink"/>
          </a:solidFill>
          <a:ln w="19050">
            <a:solidFill>
              <a:srgbClr val="FFFFFF"/>
            </a:solidFill>
            <a:miter lim="800000"/>
            <a:headEnd/>
            <a:tailEnd/>
          </a:ln>
          <a:effectLst>
            <a:outerShdw dist="35921" dir="2700000" algn="ctr" rotWithShape="0">
              <a:srgbClr val="B2B2B2">
                <a:alpha val="50000"/>
              </a:srgbClr>
            </a:outerShdw>
          </a:effectLst>
        </p:spPr>
        <p:txBody>
          <a:bodyPr wrap="none" anchor="ctr"/>
          <a:lstStyle/>
          <a:p>
            <a:endParaRPr lang="es-ES"/>
          </a:p>
        </p:txBody>
      </p:sp>
      <p:sp>
        <p:nvSpPr>
          <p:cNvPr id="31" name="AutoShape 4"/>
          <p:cNvSpPr>
            <a:spLocks noChangeArrowheads="1"/>
          </p:cNvSpPr>
          <p:nvPr/>
        </p:nvSpPr>
        <p:spPr bwMode="gray">
          <a:xfrm rot="16200000">
            <a:off x="6312163" y="2815627"/>
            <a:ext cx="455613" cy="786811"/>
          </a:xfrm>
          <a:prstGeom prst="downArrow">
            <a:avLst>
              <a:gd name="adj1" fmla="val 58889"/>
              <a:gd name="adj2" fmla="val 60000"/>
            </a:avLst>
          </a:prstGeom>
          <a:solidFill>
            <a:schemeClr val="accent2"/>
          </a:solidFill>
          <a:ln w="19050">
            <a:solidFill>
              <a:srgbClr val="FFFFFF"/>
            </a:solidFill>
            <a:miter lim="800000"/>
            <a:headEnd/>
            <a:tailEnd/>
          </a:ln>
          <a:effectLst>
            <a:outerShdw dist="35921" dir="2700000" algn="ctr" rotWithShape="0">
              <a:srgbClr val="B2B2B2">
                <a:alpha val="50000"/>
              </a:srgbClr>
            </a:outerShdw>
          </a:effectLst>
        </p:spPr>
        <p:txBody>
          <a:bodyPr wrap="none" anchor="ctr"/>
          <a:lstStyle/>
          <a:p>
            <a:endParaRPr lang="es-ES"/>
          </a:p>
        </p:txBody>
      </p:sp>
      <p:sp>
        <p:nvSpPr>
          <p:cNvPr id="67586" name="Rectangle 2"/>
          <p:cNvSpPr>
            <a:spLocks noGrp="1" noChangeArrowheads="1"/>
          </p:cNvSpPr>
          <p:nvPr>
            <p:ph type="title"/>
          </p:nvPr>
        </p:nvSpPr>
        <p:spPr>
          <a:xfrm>
            <a:off x="1475656" y="454715"/>
            <a:ext cx="6916556" cy="762000"/>
          </a:xfrm>
        </p:spPr>
        <p:txBody>
          <a:bodyPr/>
          <a:lstStyle/>
          <a:p>
            <a:r>
              <a:rPr lang="es-ES" sz="3600" dirty="0" smtClean="0"/>
              <a:t>Clasificación de los </a:t>
            </a:r>
            <a:br>
              <a:rPr lang="es-ES" sz="3600" dirty="0" smtClean="0"/>
            </a:br>
            <a:r>
              <a:rPr lang="es-ES" sz="3600" dirty="0" smtClean="0"/>
              <a:t>nutrientes</a:t>
            </a:r>
            <a:endParaRPr lang="es-ES" sz="3600" dirty="0"/>
          </a:p>
        </p:txBody>
      </p:sp>
      <p:grpSp>
        <p:nvGrpSpPr>
          <p:cNvPr id="67588" name="Group 4"/>
          <p:cNvGrpSpPr>
            <a:grpSpLocks/>
          </p:cNvGrpSpPr>
          <p:nvPr/>
        </p:nvGrpSpPr>
        <p:grpSpPr bwMode="auto">
          <a:xfrm>
            <a:off x="81601" y="1386251"/>
            <a:ext cx="6211161" cy="2543416"/>
            <a:chOff x="720" y="1392"/>
            <a:chExt cx="4058" cy="480"/>
          </a:xfrm>
        </p:grpSpPr>
        <p:sp>
          <p:nvSpPr>
            <p:cNvPr id="67589" name="AutoShape 5"/>
            <p:cNvSpPr>
              <a:spLocks noChangeArrowheads="1"/>
            </p:cNvSpPr>
            <p:nvPr/>
          </p:nvSpPr>
          <p:spPr bwMode="ltGray">
            <a:xfrm>
              <a:off x="720" y="1392"/>
              <a:ext cx="4058" cy="480"/>
            </a:xfrm>
            <a:prstGeom prst="roundRect">
              <a:avLst>
                <a:gd name="adj" fmla="val 17509"/>
              </a:avLst>
            </a:prstGeom>
            <a:gradFill rotWithShape="1">
              <a:gsLst>
                <a:gs pos="0">
                  <a:schemeClr val="accent2"/>
                </a:gs>
                <a:gs pos="50000">
                  <a:schemeClr val="accent2">
                    <a:gamma/>
                    <a:shade val="92157"/>
                    <a:invGamma/>
                  </a:schemeClr>
                </a:gs>
                <a:gs pos="100000">
                  <a:schemeClr val="accent2"/>
                </a:gs>
              </a:gsLst>
              <a:lin ang="5400000" scaled="1"/>
            </a:gradFill>
            <a:ln w="9525">
              <a:noFill/>
              <a:round/>
              <a:headEnd/>
              <a:tailEnd/>
            </a:ln>
            <a:effectLst/>
          </p:spPr>
          <p:txBody>
            <a:bodyPr wrap="none" anchor="ctr"/>
            <a:lstStyle/>
            <a:p>
              <a:endParaRPr lang="es-ES" dirty="0"/>
            </a:p>
          </p:txBody>
        </p:sp>
        <p:grpSp>
          <p:nvGrpSpPr>
            <p:cNvPr id="67590" name="Group 6"/>
            <p:cNvGrpSpPr>
              <a:grpSpLocks/>
            </p:cNvGrpSpPr>
            <p:nvPr/>
          </p:nvGrpSpPr>
          <p:grpSpPr bwMode="auto">
            <a:xfrm>
              <a:off x="730" y="1407"/>
              <a:ext cx="4043" cy="444"/>
              <a:chOff x="744" y="1407"/>
              <a:chExt cx="3988" cy="444"/>
            </a:xfrm>
          </p:grpSpPr>
          <p:sp>
            <p:nvSpPr>
              <p:cNvPr id="67591" name="AutoShape 7"/>
              <p:cNvSpPr>
                <a:spLocks noChangeArrowheads="1"/>
              </p:cNvSpPr>
              <p:nvPr/>
            </p:nvSpPr>
            <p:spPr bwMode="ltGray">
              <a:xfrm>
                <a:off x="744" y="1736"/>
                <a:ext cx="3988" cy="115"/>
              </a:xfrm>
              <a:prstGeom prst="roundRect">
                <a:avLst>
                  <a:gd name="adj" fmla="val 50000"/>
                </a:avLst>
              </a:prstGeom>
              <a:gradFill rotWithShape="1">
                <a:gsLst>
                  <a:gs pos="0">
                    <a:schemeClr val="accent2">
                      <a:alpha val="0"/>
                    </a:schemeClr>
                  </a:gs>
                  <a:gs pos="100000">
                    <a:schemeClr val="accent2">
                      <a:gamma/>
                      <a:tint val="0"/>
                      <a:invGamma/>
                    </a:schemeClr>
                  </a:gs>
                </a:gsLst>
                <a:lin ang="5400000" scaled="1"/>
              </a:gradFill>
              <a:ln w="9525">
                <a:noFill/>
                <a:round/>
                <a:headEnd/>
                <a:tailEnd/>
              </a:ln>
              <a:effectLst/>
            </p:spPr>
            <p:txBody>
              <a:bodyPr wrap="none" anchor="ctr"/>
              <a:lstStyle/>
              <a:p>
                <a:endParaRPr lang="es-ES"/>
              </a:p>
            </p:txBody>
          </p:sp>
          <p:sp>
            <p:nvSpPr>
              <p:cNvPr id="67592" name="AutoShape 8"/>
              <p:cNvSpPr>
                <a:spLocks noChangeArrowheads="1"/>
              </p:cNvSpPr>
              <p:nvPr/>
            </p:nvSpPr>
            <p:spPr bwMode="ltGray">
              <a:xfrm>
                <a:off x="744" y="1407"/>
                <a:ext cx="3988" cy="115"/>
              </a:xfrm>
              <a:prstGeom prst="roundRect">
                <a:avLst>
                  <a:gd name="adj" fmla="val 50000"/>
                </a:avLst>
              </a:prstGeom>
              <a:gradFill rotWithShape="1">
                <a:gsLst>
                  <a:gs pos="0">
                    <a:schemeClr val="accent2">
                      <a:gamma/>
                      <a:tint val="15686"/>
                      <a:invGamma/>
                    </a:schemeClr>
                  </a:gs>
                  <a:gs pos="100000">
                    <a:schemeClr val="accent2">
                      <a:alpha val="0"/>
                    </a:schemeClr>
                  </a:gs>
                </a:gsLst>
                <a:lin ang="5400000" scaled="1"/>
              </a:gradFill>
              <a:ln w="9525">
                <a:noFill/>
                <a:round/>
                <a:headEnd/>
                <a:tailEnd/>
              </a:ln>
              <a:effectLst/>
            </p:spPr>
            <p:txBody>
              <a:bodyPr wrap="none" anchor="ctr"/>
              <a:lstStyle/>
              <a:p>
                <a:endParaRPr lang="es-ES"/>
              </a:p>
            </p:txBody>
          </p:sp>
        </p:grpSp>
      </p:grpSp>
      <p:grpSp>
        <p:nvGrpSpPr>
          <p:cNvPr id="67593" name="Group 9"/>
          <p:cNvGrpSpPr>
            <a:grpSpLocks/>
          </p:cNvGrpSpPr>
          <p:nvPr/>
        </p:nvGrpSpPr>
        <p:grpSpPr bwMode="auto">
          <a:xfrm>
            <a:off x="279428" y="4186126"/>
            <a:ext cx="8628384" cy="2555233"/>
            <a:chOff x="720" y="1392"/>
            <a:chExt cx="4058" cy="480"/>
          </a:xfrm>
        </p:grpSpPr>
        <p:sp>
          <p:nvSpPr>
            <p:cNvPr id="67594" name="AutoShape 10"/>
            <p:cNvSpPr>
              <a:spLocks noChangeArrowheads="1"/>
            </p:cNvSpPr>
            <p:nvPr/>
          </p:nvSpPr>
          <p:spPr bwMode="ltGray">
            <a:xfrm>
              <a:off x="720" y="1392"/>
              <a:ext cx="4058" cy="480"/>
            </a:xfrm>
            <a:prstGeom prst="roundRect">
              <a:avLst>
                <a:gd name="adj" fmla="val 17509"/>
              </a:avLst>
            </a:prstGeom>
            <a:gradFill rotWithShape="1">
              <a:gsLst>
                <a:gs pos="0">
                  <a:schemeClr val="hlink"/>
                </a:gs>
                <a:gs pos="50000">
                  <a:schemeClr val="hlink">
                    <a:gamma/>
                    <a:shade val="92157"/>
                    <a:invGamma/>
                  </a:schemeClr>
                </a:gs>
                <a:gs pos="100000">
                  <a:schemeClr val="hlink"/>
                </a:gs>
              </a:gsLst>
              <a:lin ang="5400000" scaled="1"/>
            </a:gradFill>
            <a:ln w="9525">
              <a:noFill/>
              <a:round/>
              <a:headEnd/>
              <a:tailEnd/>
            </a:ln>
            <a:effectLst/>
          </p:spPr>
          <p:txBody>
            <a:bodyPr wrap="none" anchor="ctr"/>
            <a:lstStyle/>
            <a:p>
              <a:endParaRPr lang="es-ES"/>
            </a:p>
          </p:txBody>
        </p:sp>
        <p:grpSp>
          <p:nvGrpSpPr>
            <p:cNvPr id="67595" name="Group 11"/>
            <p:cNvGrpSpPr>
              <a:grpSpLocks/>
            </p:cNvGrpSpPr>
            <p:nvPr/>
          </p:nvGrpSpPr>
          <p:grpSpPr bwMode="auto">
            <a:xfrm>
              <a:off x="730" y="1407"/>
              <a:ext cx="4043" cy="444"/>
              <a:chOff x="744" y="1407"/>
              <a:chExt cx="3988" cy="444"/>
            </a:xfrm>
          </p:grpSpPr>
          <p:sp>
            <p:nvSpPr>
              <p:cNvPr id="67596" name="AutoShape 12"/>
              <p:cNvSpPr>
                <a:spLocks noChangeArrowheads="1"/>
              </p:cNvSpPr>
              <p:nvPr/>
            </p:nvSpPr>
            <p:spPr bwMode="ltGray">
              <a:xfrm>
                <a:off x="744" y="1736"/>
                <a:ext cx="3988" cy="115"/>
              </a:xfrm>
              <a:prstGeom prst="roundRect">
                <a:avLst>
                  <a:gd name="adj" fmla="val 50000"/>
                </a:avLst>
              </a:prstGeom>
              <a:gradFill rotWithShape="1">
                <a:gsLst>
                  <a:gs pos="0">
                    <a:schemeClr val="hlink">
                      <a:alpha val="0"/>
                    </a:schemeClr>
                  </a:gs>
                  <a:gs pos="100000">
                    <a:schemeClr val="hlink">
                      <a:gamma/>
                      <a:tint val="0"/>
                      <a:invGamma/>
                    </a:schemeClr>
                  </a:gs>
                </a:gsLst>
                <a:lin ang="5400000" scaled="1"/>
              </a:gradFill>
              <a:ln w="9525">
                <a:noFill/>
                <a:round/>
                <a:headEnd/>
                <a:tailEnd/>
              </a:ln>
              <a:effectLst/>
            </p:spPr>
            <p:txBody>
              <a:bodyPr wrap="none" anchor="ctr"/>
              <a:lstStyle/>
              <a:p>
                <a:endParaRPr lang="es-ES"/>
              </a:p>
            </p:txBody>
          </p:sp>
          <p:sp>
            <p:nvSpPr>
              <p:cNvPr id="67597" name="AutoShape 13"/>
              <p:cNvSpPr>
                <a:spLocks noChangeArrowheads="1"/>
              </p:cNvSpPr>
              <p:nvPr/>
            </p:nvSpPr>
            <p:spPr bwMode="ltGray">
              <a:xfrm>
                <a:off x="744" y="1407"/>
                <a:ext cx="3988" cy="115"/>
              </a:xfrm>
              <a:prstGeom prst="roundRect">
                <a:avLst>
                  <a:gd name="adj" fmla="val 50000"/>
                </a:avLst>
              </a:prstGeom>
              <a:gradFill rotWithShape="1">
                <a:gsLst>
                  <a:gs pos="0">
                    <a:schemeClr val="hlink">
                      <a:gamma/>
                      <a:tint val="25490"/>
                      <a:invGamma/>
                    </a:schemeClr>
                  </a:gs>
                  <a:gs pos="100000">
                    <a:schemeClr val="hlink">
                      <a:alpha val="0"/>
                    </a:schemeClr>
                  </a:gs>
                </a:gsLst>
                <a:lin ang="5400000" scaled="1"/>
              </a:gradFill>
              <a:ln w="9525">
                <a:noFill/>
                <a:round/>
                <a:headEnd/>
                <a:tailEnd/>
              </a:ln>
              <a:effectLst/>
            </p:spPr>
            <p:txBody>
              <a:bodyPr wrap="none" anchor="ctr"/>
              <a:lstStyle/>
              <a:p>
                <a:endParaRPr lang="es-ES"/>
              </a:p>
            </p:txBody>
          </p:sp>
        </p:grpSp>
      </p:grpSp>
      <p:sp>
        <p:nvSpPr>
          <p:cNvPr id="67603" name="Text Box 19"/>
          <p:cNvSpPr txBox="1">
            <a:spLocks noChangeArrowheads="1"/>
          </p:cNvSpPr>
          <p:nvPr/>
        </p:nvSpPr>
        <p:spPr bwMode="black">
          <a:xfrm>
            <a:off x="650850" y="1477882"/>
            <a:ext cx="4469435" cy="461665"/>
          </a:xfrm>
          <a:prstGeom prst="rect">
            <a:avLst/>
          </a:prstGeom>
          <a:noFill/>
          <a:ln w="9525">
            <a:noFill/>
            <a:miter lim="800000"/>
            <a:headEnd/>
            <a:tailEnd/>
          </a:ln>
          <a:effectLst/>
        </p:spPr>
        <p:txBody>
          <a:bodyPr wrap="square">
            <a:spAutoFit/>
          </a:bodyPr>
          <a:lstStyle/>
          <a:p>
            <a:pPr algn="just">
              <a:spcBef>
                <a:spcPts val="0"/>
              </a:spcBef>
            </a:pPr>
            <a:r>
              <a:rPr lang="en-US" sz="2400" b="1" dirty="0" smtClean="0">
                <a:solidFill>
                  <a:schemeClr val="bg1"/>
                </a:solidFill>
              </a:rPr>
              <a:t>MACRONUTRIENTES</a:t>
            </a:r>
          </a:p>
        </p:txBody>
      </p:sp>
      <p:sp>
        <p:nvSpPr>
          <p:cNvPr id="67606" name="AutoShape 22"/>
          <p:cNvSpPr>
            <a:spLocks noChangeArrowheads="1"/>
          </p:cNvSpPr>
          <p:nvPr/>
        </p:nvSpPr>
        <p:spPr bwMode="gray">
          <a:xfrm>
            <a:off x="6975581" y="2880139"/>
            <a:ext cx="1932231" cy="653482"/>
          </a:xfrm>
          <a:prstGeom prst="flowChartAlternateProcess">
            <a:avLst/>
          </a:prstGeom>
          <a:gradFill rotWithShape="1">
            <a:gsLst>
              <a:gs pos="0">
                <a:srgbClr val="FFFFFF">
                  <a:gamma/>
                  <a:shade val="89020"/>
                  <a:invGamma/>
                </a:srgbClr>
              </a:gs>
              <a:gs pos="50000">
                <a:srgbClr val="FFFFFF"/>
              </a:gs>
              <a:gs pos="100000">
                <a:srgbClr val="FFFFFF">
                  <a:gamma/>
                  <a:shade val="89020"/>
                  <a:invGamma/>
                </a:srgbClr>
              </a:gs>
            </a:gsLst>
            <a:lin ang="5400000" scaled="1"/>
          </a:gradFill>
          <a:ln w="38100" algn="ctr">
            <a:solidFill>
              <a:srgbClr val="FFFFFF"/>
            </a:solidFill>
            <a:miter lim="800000"/>
            <a:headEnd/>
            <a:tailEnd/>
          </a:ln>
          <a:effectLst>
            <a:outerShdw dist="81320" dir="3080412" algn="ctr" rotWithShape="0">
              <a:srgbClr val="B2B2B2">
                <a:alpha val="50000"/>
              </a:srgbClr>
            </a:outerShdw>
          </a:effectLst>
        </p:spPr>
        <p:txBody>
          <a:bodyPr wrap="none" anchor="ctr"/>
          <a:lstStyle/>
          <a:p>
            <a:endParaRPr lang="es-ES"/>
          </a:p>
        </p:txBody>
      </p:sp>
      <p:sp>
        <p:nvSpPr>
          <p:cNvPr id="67607" name="Rectangle 23"/>
          <p:cNvSpPr>
            <a:spLocks noChangeArrowheads="1"/>
          </p:cNvSpPr>
          <p:nvPr/>
        </p:nvSpPr>
        <p:spPr bwMode="black">
          <a:xfrm>
            <a:off x="6980776" y="2896488"/>
            <a:ext cx="2016224" cy="467051"/>
          </a:xfrm>
          <a:prstGeom prst="rect">
            <a:avLst/>
          </a:prstGeom>
          <a:noFill/>
          <a:ln w="9525" algn="ctr">
            <a:noFill/>
            <a:miter lim="800000"/>
            <a:headEnd/>
            <a:tailEnd/>
          </a:ln>
          <a:effectLst/>
        </p:spPr>
        <p:txBody>
          <a:bodyPr wrap="square">
            <a:spAutoFit/>
          </a:bodyPr>
          <a:lstStyle/>
          <a:p>
            <a:pPr algn="ctr" eaLnBrk="0" hangingPunct="0">
              <a:lnSpc>
                <a:spcPct val="110000"/>
              </a:lnSpc>
            </a:pPr>
            <a:r>
              <a:rPr lang="es-ES" sz="2400" b="1" dirty="0" smtClean="0"/>
              <a:t> </a:t>
            </a:r>
            <a:r>
              <a:rPr lang="es-ES" sz="2400" b="1" u="sng" dirty="0">
                <a:solidFill>
                  <a:srgbClr val="A50021"/>
                </a:solidFill>
              </a:rPr>
              <a:t>N</a:t>
            </a:r>
            <a:r>
              <a:rPr lang="es-ES" sz="2400" b="1" u="sng" dirty="0" smtClean="0">
                <a:solidFill>
                  <a:srgbClr val="A50021"/>
                </a:solidFill>
              </a:rPr>
              <a:t>utrientes   </a:t>
            </a:r>
          </a:p>
        </p:txBody>
      </p:sp>
      <p:pic>
        <p:nvPicPr>
          <p:cNvPr id="67608" name="Picture 24" descr="1"/>
          <p:cNvPicPr>
            <a:picLocks noChangeAspect="1" noChangeArrowheads="1"/>
          </p:cNvPicPr>
          <p:nvPr/>
        </p:nvPicPr>
        <p:blipFill>
          <a:blip r:embed="rId2">
            <a:lum bright="-6000" contrast="24000"/>
            <a:grayscl/>
          </a:blip>
          <a:srcRect l="42606" t="64474" r="19473"/>
          <a:stretch>
            <a:fillRect/>
          </a:stretch>
        </p:blipFill>
        <p:spPr bwMode="gray">
          <a:xfrm>
            <a:off x="82688" y="1505692"/>
            <a:ext cx="538163" cy="690562"/>
          </a:xfrm>
          <a:prstGeom prst="rect">
            <a:avLst/>
          </a:prstGeom>
          <a:noFill/>
        </p:spPr>
      </p:pic>
      <p:pic>
        <p:nvPicPr>
          <p:cNvPr id="67609" name="Picture 25" descr="1"/>
          <p:cNvPicPr>
            <a:picLocks noChangeAspect="1" noChangeArrowheads="1"/>
          </p:cNvPicPr>
          <p:nvPr/>
        </p:nvPicPr>
        <p:blipFill>
          <a:blip r:embed="rId2">
            <a:lum bright="-6000" contrast="24000"/>
            <a:grayscl/>
          </a:blip>
          <a:srcRect l="42606" t="64474" r="19473"/>
          <a:stretch>
            <a:fillRect/>
          </a:stretch>
        </p:blipFill>
        <p:spPr bwMode="gray">
          <a:xfrm>
            <a:off x="213880" y="4333672"/>
            <a:ext cx="538162" cy="690563"/>
          </a:xfrm>
          <a:prstGeom prst="rect">
            <a:avLst/>
          </a:prstGeom>
          <a:noFill/>
        </p:spPr>
      </p:pic>
      <p:sp>
        <p:nvSpPr>
          <p:cNvPr id="2" name="CuadroTexto 1"/>
          <p:cNvSpPr txBox="1"/>
          <p:nvPr/>
        </p:nvSpPr>
        <p:spPr>
          <a:xfrm>
            <a:off x="351768" y="1816844"/>
            <a:ext cx="5866623" cy="1938992"/>
          </a:xfrm>
          <a:prstGeom prst="rect">
            <a:avLst/>
          </a:prstGeom>
          <a:noFill/>
        </p:spPr>
        <p:txBody>
          <a:bodyPr wrap="square" rtlCol="0">
            <a:spAutoFit/>
          </a:bodyPr>
          <a:lstStyle/>
          <a:p>
            <a:pPr algn="just">
              <a:spcBef>
                <a:spcPts val="0"/>
              </a:spcBef>
            </a:pPr>
            <a:r>
              <a:rPr lang="es-ES" sz="2400" b="1" dirty="0">
                <a:solidFill>
                  <a:schemeClr val="bg1"/>
                </a:solidFill>
                <a:latin typeface="+mn-lt"/>
                <a:ea typeface="Calibri" panose="020F0502020204030204" pitchFamily="34" charset="0"/>
                <a:cs typeface="Times New Roman" panose="02020603050405020304" pitchFamily="18" charset="0"/>
              </a:rPr>
              <a:t>Nutrientes que suministran la mayor parte de la energía metabólica del organismo. Los principales son glúcidos o carbohidratos, proteínas, y lípidos o grasas.</a:t>
            </a:r>
            <a:endParaRPr lang="en-US" sz="2400" b="1" dirty="0">
              <a:solidFill>
                <a:schemeClr val="bg1"/>
              </a:solidFill>
              <a:latin typeface="+mn-lt"/>
            </a:endParaRPr>
          </a:p>
        </p:txBody>
      </p:sp>
      <p:sp>
        <p:nvSpPr>
          <p:cNvPr id="29" name="Text Box 19"/>
          <p:cNvSpPr txBox="1">
            <a:spLocks noChangeArrowheads="1"/>
          </p:cNvSpPr>
          <p:nvPr/>
        </p:nvSpPr>
        <p:spPr bwMode="black">
          <a:xfrm>
            <a:off x="665231" y="4306950"/>
            <a:ext cx="4469435" cy="461665"/>
          </a:xfrm>
          <a:prstGeom prst="rect">
            <a:avLst/>
          </a:prstGeom>
          <a:noFill/>
          <a:ln w="9525">
            <a:noFill/>
            <a:miter lim="800000"/>
            <a:headEnd/>
            <a:tailEnd/>
          </a:ln>
          <a:effectLst/>
        </p:spPr>
        <p:txBody>
          <a:bodyPr wrap="square">
            <a:spAutoFit/>
          </a:bodyPr>
          <a:lstStyle/>
          <a:p>
            <a:pPr algn="just">
              <a:spcBef>
                <a:spcPts val="0"/>
              </a:spcBef>
            </a:pPr>
            <a:r>
              <a:rPr lang="en-US" sz="2400" b="1" dirty="0" smtClean="0">
                <a:solidFill>
                  <a:schemeClr val="bg1"/>
                </a:solidFill>
              </a:rPr>
              <a:t>MICRONUTRIENTES</a:t>
            </a:r>
          </a:p>
        </p:txBody>
      </p:sp>
      <p:sp>
        <p:nvSpPr>
          <p:cNvPr id="30" name="CuadroTexto 29"/>
          <p:cNvSpPr txBox="1"/>
          <p:nvPr/>
        </p:nvSpPr>
        <p:spPr>
          <a:xfrm>
            <a:off x="320913" y="4690576"/>
            <a:ext cx="8545413" cy="1938992"/>
          </a:xfrm>
          <a:prstGeom prst="rect">
            <a:avLst/>
          </a:prstGeom>
          <a:noFill/>
        </p:spPr>
        <p:txBody>
          <a:bodyPr wrap="square" rtlCol="0">
            <a:spAutoFit/>
          </a:bodyPr>
          <a:lstStyle/>
          <a:p>
            <a:pPr algn="just">
              <a:spcBef>
                <a:spcPts val="0"/>
              </a:spcBef>
            </a:pPr>
            <a:r>
              <a:rPr lang="es-ES" sz="2400" b="1" dirty="0">
                <a:solidFill>
                  <a:schemeClr val="bg1"/>
                </a:solidFill>
                <a:latin typeface="+mn-lt"/>
                <a:ea typeface="Calibri" panose="020F0502020204030204" pitchFamily="34" charset="0"/>
                <a:cs typeface="Times New Roman" panose="02020603050405020304" pitchFamily="18" charset="0"/>
              </a:rPr>
              <a:t>Son sustancias que el organismo necesita en pequeñas dosis. Son indispensables para los diferentes procesos bioquímicos y metabólicos de los seres vivos. Su función es reguladora. Dentro de este grupo encontramos las vitaminas y los minerales. </a:t>
            </a:r>
            <a:endParaRPr lang="en-US" sz="2400" b="1" dirty="0">
              <a:solidFill>
                <a:schemeClr val="bg1"/>
              </a:solidFill>
              <a:latin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7588"/>
                                        </p:tgtEl>
                                        <p:attrNameLst>
                                          <p:attrName>style.visibility</p:attrName>
                                        </p:attrNameLst>
                                      </p:cBhvr>
                                      <p:to>
                                        <p:strVal val="visible"/>
                                      </p:to>
                                    </p:set>
                                    <p:animEffect transition="in" filter="wipe(left)">
                                      <p:cBhvr>
                                        <p:cTn id="7" dur="500"/>
                                        <p:tgtEl>
                                          <p:spTgt spid="6758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left)">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67593"/>
                                        </p:tgtEl>
                                        <p:attrNameLst>
                                          <p:attrName>style.visibility</p:attrName>
                                        </p:attrNameLst>
                                      </p:cBhvr>
                                      <p:to>
                                        <p:strVal val="visible"/>
                                      </p:to>
                                    </p:set>
                                    <p:animEffect transition="in" filter="wipe(down)">
                                      <p:cBhvr>
                                        <p:cTn id="15" dur="500"/>
                                        <p:tgtEl>
                                          <p:spTgt spid="6759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15616" y="188640"/>
            <a:ext cx="6656784" cy="762000"/>
          </a:xfrm>
        </p:spPr>
        <p:txBody>
          <a:bodyPr/>
          <a:lstStyle/>
          <a:p>
            <a:r>
              <a:rPr lang="es-ES" sz="3600" dirty="0" smtClean="0"/>
              <a:t>Requerimientos nutricionales</a:t>
            </a:r>
            <a:endParaRPr lang="es-ES" sz="3600" dirty="0"/>
          </a:p>
        </p:txBody>
      </p:sp>
      <p:sp>
        <p:nvSpPr>
          <p:cNvPr id="3" name="Marcador de contenido 2"/>
          <p:cNvSpPr>
            <a:spLocks noGrp="1"/>
          </p:cNvSpPr>
          <p:nvPr>
            <p:ph idx="1"/>
          </p:nvPr>
        </p:nvSpPr>
        <p:spPr>
          <a:xfrm>
            <a:off x="1084427" y="1412777"/>
            <a:ext cx="7410450" cy="3024336"/>
          </a:xfrm>
        </p:spPr>
        <p:txBody>
          <a:bodyPr/>
          <a:lstStyle/>
          <a:p>
            <a:pPr algn="just"/>
            <a:r>
              <a:rPr lang="es-ES" b="1" dirty="0" smtClean="0">
                <a:cs typeface="Times New Roman" panose="02020603050405020304" pitchFamily="18" charset="0"/>
              </a:rPr>
              <a:t>Son </a:t>
            </a:r>
            <a:r>
              <a:rPr lang="es-ES" b="1" dirty="0">
                <a:cs typeface="Times New Roman" panose="02020603050405020304" pitchFamily="18" charset="0"/>
              </a:rPr>
              <a:t>las cantidades mínimas de todos y cada uno de los </a:t>
            </a:r>
            <a:r>
              <a:rPr lang="es-ES" b="1" dirty="0" smtClean="0">
                <a:cs typeface="Times New Roman" panose="02020603050405020304" pitchFamily="18" charset="0"/>
              </a:rPr>
              <a:t>nutrientes </a:t>
            </a:r>
            <a:r>
              <a:rPr lang="es-ES" b="1" dirty="0">
                <a:cs typeface="Times New Roman" panose="02020603050405020304" pitchFamily="18" charset="0"/>
              </a:rPr>
              <a:t>que el individuo necesita ingerir para mantener un estado nutricional adecuado y prevenir la aparición de </a:t>
            </a:r>
            <a:r>
              <a:rPr lang="es-ES" b="1" dirty="0" smtClean="0">
                <a:cs typeface="Times New Roman" panose="02020603050405020304" pitchFamily="18" charset="0"/>
              </a:rPr>
              <a:t>enfermedades.</a:t>
            </a:r>
            <a:endParaRPr lang="es-ES" b="1" dirty="0">
              <a:cs typeface="Times New Roman" panose="02020603050405020304" pitchFamily="18" charset="0"/>
            </a:endParaRPr>
          </a:p>
          <a:p>
            <a:pPr algn="just"/>
            <a:endParaRPr lang="es-ES" dirty="0"/>
          </a:p>
        </p:txBody>
      </p:sp>
      <p:sp>
        <p:nvSpPr>
          <p:cNvPr id="4" name="Rectángulo 3"/>
          <p:cNvSpPr/>
          <p:nvPr/>
        </p:nvSpPr>
        <p:spPr>
          <a:xfrm>
            <a:off x="251520" y="4539210"/>
            <a:ext cx="3384376" cy="473966"/>
          </a:xfrm>
          <a:prstGeom prst="rect">
            <a:avLst/>
          </a:prstGeom>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defRPr/>
            </a:pPr>
            <a:r>
              <a:rPr lang="es-ES" sz="2400" b="1" kern="0" dirty="0" smtClean="0">
                <a:solidFill>
                  <a:schemeClr val="tx1"/>
                </a:solidFill>
              </a:rPr>
              <a:t>BIODISPONIBILIDAD</a:t>
            </a:r>
            <a:endParaRPr lang="es-ES_tradnl" sz="2400" b="1" kern="0" dirty="0">
              <a:solidFill>
                <a:schemeClr val="tx1"/>
              </a:solidFill>
            </a:endParaRPr>
          </a:p>
        </p:txBody>
      </p:sp>
      <p:sp>
        <p:nvSpPr>
          <p:cNvPr id="5" name="CuadroTexto 4"/>
          <p:cNvSpPr txBox="1"/>
          <p:nvPr/>
        </p:nvSpPr>
        <p:spPr>
          <a:xfrm>
            <a:off x="1475656" y="5115273"/>
            <a:ext cx="7344816" cy="1384995"/>
          </a:xfrm>
          <a:prstGeom prst="rect">
            <a:avLst/>
          </a:prstGeom>
          <a:noFill/>
        </p:spPr>
        <p:txBody>
          <a:bodyPr wrap="square" rtlCol="0">
            <a:spAutoFit/>
          </a:bodyPr>
          <a:lstStyle/>
          <a:p>
            <a:r>
              <a:rPr lang="es-ES_tradnl" sz="2800" b="1" i="1" kern="0" dirty="0"/>
              <a:t>Proporción de un nutriente que puede ser utilizada  y estar disponible para su uso o almacenamiento.</a:t>
            </a:r>
            <a:r>
              <a:rPr lang="es-ES_tradnl" sz="2800" b="1" kern="0" dirty="0"/>
              <a:t> </a:t>
            </a:r>
          </a:p>
        </p:txBody>
      </p:sp>
    </p:spTree>
    <p:extLst>
      <p:ext uri="{BB962C8B-B14F-4D97-AF65-F5344CB8AC3E}">
        <p14:creationId xmlns:p14="http://schemas.microsoft.com/office/powerpoint/2010/main" val="341902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s-ES" sz="3600" dirty="0"/>
              <a:t>Condiciones que modifican los </a:t>
            </a:r>
            <a:r>
              <a:rPr lang="es-ES" sz="3600" dirty="0" smtClean="0"/>
              <a:t>requerimientos:</a:t>
            </a:r>
            <a:endParaRPr lang="en-US" sz="3600" dirty="0"/>
          </a:p>
        </p:txBody>
      </p:sp>
      <p:sp>
        <p:nvSpPr>
          <p:cNvPr id="20484" name="AutoShape 4"/>
          <p:cNvSpPr>
            <a:spLocks noChangeArrowheads="1"/>
          </p:cNvSpPr>
          <p:nvPr/>
        </p:nvSpPr>
        <p:spPr bwMode="ltGray">
          <a:xfrm>
            <a:off x="2794000" y="2057400"/>
            <a:ext cx="2362200" cy="3282950"/>
          </a:xfrm>
          <a:prstGeom prst="upArrow">
            <a:avLst>
              <a:gd name="adj1" fmla="val 56361"/>
              <a:gd name="adj2" fmla="val 78336"/>
            </a:avLst>
          </a:prstGeom>
          <a:gradFill rotWithShape="1">
            <a:gsLst>
              <a:gs pos="0">
                <a:schemeClr val="folHlink"/>
              </a:gs>
              <a:gs pos="100000">
                <a:schemeClr val="folHlink">
                  <a:gamma/>
                  <a:shade val="56078"/>
                  <a:invGamma/>
                </a:schemeClr>
              </a:gs>
            </a:gsLst>
            <a:lin ang="5400000" scaled="1"/>
          </a:gradFill>
          <a:ln w="9525">
            <a:miter lim="800000"/>
            <a:headEnd/>
            <a:tailEnd/>
          </a:ln>
          <a:effectLst/>
          <a:scene3d>
            <a:camera prst="legacyObliqueTopRight">
              <a:rot lat="0" lon="19199999" rev="0"/>
            </a:camera>
            <a:lightRig rig="legacyFlat3" dir="t"/>
          </a:scene3d>
          <a:sp3d extrusionH="430200" prstMaterial="legacyMatte">
            <a:bevelT w="13500" h="13500" prst="angle"/>
            <a:bevelB w="13500" h="13500" prst="angle"/>
            <a:extrusionClr>
              <a:schemeClr val="folHlink"/>
            </a:extrusionClr>
          </a:sp3d>
        </p:spPr>
        <p:txBody>
          <a:bodyPr wrap="none" anchor="ctr">
            <a:flatTx/>
          </a:bodyPr>
          <a:lstStyle/>
          <a:p>
            <a:endParaRPr lang="es-ES"/>
          </a:p>
        </p:txBody>
      </p:sp>
      <p:sp>
        <p:nvSpPr>
          <p:cNvPr id="20485" name="AutoShape 5"/>
          <p:cNvSpPr>
            <a:spLocks noChangeArrowheads="1"/>
          </p:cNvSpPr>
          <p:nvPr/>
        </p:nvSpPr>
        <p:spPr bwMode="ltGray">
          <a:xfrm>
            <a:off x="4799013" y="2192338"/>
            <a:ext cx="2389187" cy="3282950"/>
          </a:xfrm>
          <a:prstGeom prst="downArrow">
            <a:avLst>
              <a:gd name="adj1" fmla="val 65009"/>
              <a:gd name="adj2" fmla="val 57909"/>
            </a:avLst>
          </a:prstGeom>
          <a:gradFill rotWithShape="1">
            <a:gsLst>
              <a:gs pos="0">
                <a:schemeClr val="accent1">
                  <a:gamma/>
                  <a:shade val="46275"/>
                  <a:invGamma/>
                </a:schemeClr>
              </a:gs>
              <a:gs pos="100000">
                <a:schemeClr val="accent1"/>
              </a:gs>
            </a:gsLst>
            <a:lin ang="5400000" scaled="1"/>
          </a:gradFill>
          <a:ln w="9525">
            <a:miter lim="800000"/>
            <a:headEnd/>
            <a:tailEnd/>
          </a:ln>
          <a:effectLst/>
          <a:scene3d>
            <a:camera prst="legacyObliqueTopRight">
              <a:rot lat="0" lon="600000" rev="0"/>
            </a:camera>
            <a:lightRig rig="legacyFlat3" dir="t"/>
          </a:scene3d>
          <a:sp3d extrusionH="430200" prstMaterial="legacyPlastic">
            <a:bevelT w="13500" h="13500" prst="angle"/>
            <a:bevelB w="13500" h="13500" prst="angle"/>
            <a:extrusionClr>
              <a:schemeClr val="accent1"/>
            </a:extrusionClr>
          </a:sp3d>
        </p:spPr>
        <p:txBody>
          <a:bodyPr wrap="none" anchor="ctr">
            <a:flatTx/>
          </a:bodyPr>
          <a:lstStyle/>
          <a:p>
            <a:endParaRPr lang="es-ES"/>
          </a:p>
        </p:txBody>
      </p:sp>
      <p:sp>
        <p:nvSpPr>
          <p:cNvPr id="20486" name="AutoShape 6"/>
          <p:cNvSpPr>
            <a:spLocks noChangeArrowheads="1"/>
          </p:cNvSpPr>
          <p:nvPr/>
        </p:nvSpPr>
        <p:spPr bwMode="gray">
          <a:xfrm>
            <a:off x="1365250" y="2402430"/>
            <a:ext cx="2528568" cy="739918"/>
          </a:xfrm>
          <a:prstGeom prst="roundRect">
            <a:avLst>
              <a:gd name="adj" fmla="val 16667"/>
            </a:avLst>
          </a:prstGeom>
          <a:solidFill>
            <a:srgbClr val="FFFFFF">
              <a:alpha val="89999"/>
            </a:srgbClr>
          </a:solidFill>
          <a:ln w="28575">
            <a:solidFill>
              <a:schemeClr val="folHlink"/>
            </a:solidFill>
            <a:round/>
            <a:headEnd/>
            <a:tailEnd/>
          </a:ln>
          <a:effectLst/>
        </p:spPr>
        <p:txBody>
          <a:bodyPr wrap="none" anchor="ctr"/>
          <a:lstStyle/>
          <a:p>
            <a:endParaRPr lang="es-ES"/>
          </a:p>
        </p:txBody>
      </p:sp>
      <p:sp>
        <p:nvSpPr>
          <p:cNvPr id="20487" name="AutoShape 7"/>
          <p:cNvSpPr>
            <a:spLocks noChangeArrowheads="1"/>
          </p:cNvSpPr>
          <p:nvPr/>
        </p:nvSpPr>
        <p:spPr bwMode="gray">
          <a:xfrm>
            <a:off x="1389338" y="3376611"/>
            <a:ext cx="2504480" cy="760413"/>
          </a:xfrm>
          <a:prstGeom prst="roundRect">
            <a:avLst>
              <a:gd name="adj" fmla="val 16667"/>
            </a:avLst>
          </a:prstGeom>
          <a:solidFill>
            <a:srgbClr val="FFFFFF">
              <a:alpha val="89999"/>
            </a:srgbClr>
          </a:solidFill>
          <a:ln w="28575">
            <a:solidFill>
              <a:schemeClr val="folHlink"/>
            </a:solidFill>
            <a:round/>
            <a:headEnd/>
            <a:tailEnd/>
          </a:ln>
          <a:effectLst/>
        </p:spPr>
        <p:txBody>
          <a:bodyPr wrap="none" anchor="ctr"/>
          <a:lstStyle/>
          <a:p>
            <a:endParaRPr lang="es-ES"/>
          </a:p>
        </p:txBody>
      </p:sp>
      <p:sp>
        <p:nvSpPr>
          <p:cNvPr id="20488" name="AutoShape 8"/>
          <p:cNvSpPr>
            <a:spLocks noChangeArrowheads="1"/>
          </p:cNvSpPr>
          <p:nvPr/>
        </p:nvSpPr>
        <p:spPr bwMode="gray">
          <a:xfrm>
            <a:off x="1385444" y="4285455"/>
            <a:ext cx="2519806" cy="1023729"/>
          </a:xfrm>
          <a:prstGeom prst="roundRect">
            <a:avLst>
              <a:gd name="adj" fmla="val 16667"/>
            </a:avLst>
          </a:prstGeom>
          <a:solidFill>
            <a:srgbClr val="FFFFFF">
              <a:alpha val="89999"/>
            </a:srgbClr>
          </a:solidFill>
          <a:ln w="28575">
            <a:solidFill>
              <a:schemeClr val="folHlink"/>
            </a:solidFill>
            <a:round/>
            <a:headEnd/>
            <a:tailEnd/>
          </a:ln>
          <a:effectLst/>
        </p:spPr>
        <p:txBody>
          <a:bodyPr wrap="none" anchor="ctr"/>
          <a:lstStyle/>
          <a:p>
            <a:endParaRPr lang="es-ES"/>
          </a:p>
        </p:txBody>
      </p:sp>
      <p:sp>
        <p:nvSpPr>
          <p:cNvPr id="20489" name="AutoShape 9"/>
          <p:cNvSpPr>
            <a:spLocks noChangeArrowheads="1"/>
          </p:cNvSpPr>
          <p:nvPr/>
        </p:nvSpPr>
        <p:spPr bwMode="gray">
          <a:xfrm>
            <a:off x="6134100" y="2425058"/>
            <a:ext cx="2326332" cy="747988"/>
          </a:xfrm>
          <a:prstGeom prst="roundRect">
            <a:avLst>
              <a:gd name="adj" fmla="val 16667"/>
            </a:avLst>
          </a:prstGeom>
          <a:solidFill>
            <a:srgbClr val="FFFFFF">
              <a:alpha val="89999"/>
            </a:srgbClr>
          </a:solidFill>
          <a:ln w="28575">
            <a:solidFill>
              <a:schemeClr val="accent1"/>
            </a:solidFill>
            <a:round/>
            <a:headEnd/>
            <a:tailEnd/>
          </a:ln>
          <a:effectLst/>
        </p:spPr>
        <p:txBody>
          <a:bodyPr wrap="none" anchor="ctr"/>
          <a:lstStyle/>
          <a:p>
            <a:endParaRPr lang="es-ES"/>
          </a:p>
        </p:txBody>
      </p:sp>
      <p:sp>
        <p:nvSpPr>
          <p:cNvPr id="20490" name="AutoShape 10"/>
          <p:cNvSpPr>
            <a:spLocks noChangeArrowheads="1"/>
          </p:cNvSpPr>
          <p:nvPr/>
        </p:nvSpPr>
        <p:spPr bwMode="gray">
          <a:xfrm>
            <a:off x="6127560" y="3345759"/>
            <a:ext cx="2332872" cy="767453"/>
          </a:xfrm>
          <a:prstGeom prst="roundRect">
            <a:avLst>
              <a:gd name="adj" fmla="val 16667"/>
            </a:avLst>
          </a:prstGeom>
          <a:solidFill>
            <a:srgbClr val="FFFFFF">
              <a:alpha val="89999"/>
            </a:srgbClr>
          </a:solidFill>
          <a:ln w="28575">
            <a:solidFill>
              <a:schemeClr val="accent1"/>
            </a:solidFill>
            <a:round/>
            <a:headEnd/>
            <a:tailEnd/>
          </a:ln>
          <a:effectLst/>
        </p:spPr>
        <p:txBody>
          <a:bodyPr wrap="none" anchor="ctr"/>
          <a:lstStyle/>
          <a:p>
            <a:endParaRPr lang="es-ES"/>
          </a:p>
        </p:txBody>
      </p:sp>
      <p:sp>
        <p:nvSpPr>
          <p:cNvPr id="20491" name="AutoShape 11"/>
          <p:cNvSpPr>
            <a:spLocks noChangeArrowheads="1"/>
          </p:cNvSpPr>
          <p:nvPr/>
        </p:nvSpPr>
        <p:spPr bwMode="gray">
          <a:xfrm>
            <a:off x="6127559" y="4300039"/>
            <a:ext cx="2711641" cy="1078530"/>
          </a:xfrm>
          <a:prstGeom prst="roundRect">
            <a:avLst>
              <a:gd name="adj" fmla="val 16667"/>
            </a:avLst>
          </a:prstGeom>
          <a:solidFill>
            <a:srgbClr val="FFFFFF">
              <a:alpha val="89999"/>
            </a:srgbClr>
          </a:solidFill>
          <a:ln w="28575">
            <a:solidFill>
              <a:schemeClr val="accent1"/>
            </a:solidFill>
            <a:round/>
            <a:headEnd/>
            <a:tailEnd/>
          </a:ln>
          <a:effectLst/>
        </p:spPr>
        <p:txBody>
          <a:bodyPr wrap="none" anchor="ctr"/>
          <a:lstStyle/>
          <a:p>
            <a:endParaRPr lang="es-ES"/>
          </a:p>
        </p:txBody>
      </p:sp>
      <p:sp>
        <p:nvSpPr>
          <p:cNvPr id="20492" name="Text Box 38"/>
          <p:cNvSpPr txBox="1">
            <a:spLocks noChangeArrowheads="1"/>
          </p:cNvSpPr>
          <p:nvPr/>
        </p:nvSpPr>
        <p:spPr bwMode="gray">
          <a:xfrm>
            <a:off x="1457920" y="2342049"/>
            <a:ext cx="2388319" cy="830997"/>
          </a:xfrm>
          <a:prstGeom prst="rect">
            <a:avLst/>
          </a:prstGeom>
          <a:noFill/>
          <a:ln w="9525">
            <a:noFill/>
            <a:miter lim="800000"/>
            <a:headEnd/>
            <a:tailEnd/>
          </a:ln>
        </p:spPr>
        <p:txBody>
          <a:bodyPr wrap="square">
            <a:spAutoFit/>
          </a:bodyPr>
          <a:lstStyle/>
          <a:p>
            <a:pPr algn="ctr">
              <a:spcBef>
                <a:spcPct val="50000"/>
              </a:spcBef>
            </a:pPr>
            <a:r>
              <a:rPr lang="es-ES" sz="2400" b="1" dirty="0">
                <a:latin typeface="Century Gothic" panose="020B0502020202020204" pitchFamily="34" charset="0"/>
              </a:rPr>
              <a:t>Períodos de crecimiento</a:t>
            </a:r>
            <a:endParaRPr lang="en-US" sz="2400" b="1" dirty="0">
              <a:solidFill>
                <a:srgbClr val="000000"/>
              </a:solidFill>
              <a:cs typeface="Arial" charset="0"/>
            </a:endParaRPr>
          </a:p>
        </p:txBody>
      </p:sp>
      <p:sp>
        <p:nvSpPr>
          <p:cNvPr id="20493" name="Text Box 38"/>
          <p:cNvSpPr txBox="1">
            <a:spLocks noChangeArrowheads="1"/>
          </p:cNvSpPr>
          <p:nvPr/>
        </p:nvSpPr>
        <p:spPr bwMode="gray">
          <a:xfrm>
            <a:off x="1389339" y="3347928"/>
            <a:ext cx="2431774" cy="830997"/>
          </a:xfrm>
          <a:prstGeom prst="rect">
            <a:avLst/>
          </a:prstGeom>
          <a:noFill/>
          <a:ln w="9525">
            <a:noFill/>
            <a:miter lim="800000"/>
            <a:headEnd/>
            <a:tailEnd/>
          </a:ln>
        </p:spPr>
        <p:txBody>
          <a:bodyPr wrap="square">
            <a:spAutoFit/>
          </a:bodyPr>
          <a:lstStyle/>
          <a:p>
            <a:pPr algn="ctr">
              <a:spcBef>
                <a:spcPct val="50000"/>
              </a:spcBef>
            </a:pPr>
            <a:r>
              <a:rPr lang="es-ES" sz="2400" b="1" dirty="0" smtClean="0"/>
              <a:t>La </a:t>
            </a:r>
            <a:r>
              <a:rPr lang="es-ES" sz="2400" b="1" dirty="0"/>
              <a:t>actividad </a:t>
            </a:r>
            <a:r>
              <a:rPr lang="es-ES" sz="2400" b="1" dirty="0" smtClean="0"/>
              <a:t>física</a:t>
            </a:r>
            <a:endParaRPr lang="en-US" sz="2400" b="1" dirty="0">
              <a:cs typeface="Arial" charset="0"/>
            </a:endParaRPr>
          </a:p>
        </p:txBody>
      </p:sp>
      <p:sp>
        <p:nvSpPr>
          <p:cNvPr id="20494" name="Text Box 38"/>
          <p:cNvSpPr txBox="1">
            <a:spLocks noChangeArrowheads="1"/>
          </p:cNvSpPr>
          <p:nvPr/>
        </p:nvSpPr>
        <p:spPr bwMode="gray">
          <a:xfrm>
            <a:off x="1443988" y="4214236"/>
            <a:ext cx="2363193" cy="1200329"/>
          </a:xfrm>
          <a:prstGeom prst="rect">
            <a:avLst/>
          </a:prstGeom>
          <a:noFill/>
          <a:ln w="9525">
            <a:noFill/>
            <a:miter lim="800000"/>
            <a:headEnd/>
            <a:tailEnd/>
          </a:ln>
        </p:spPr>
        <p:txBody>
          <a:bodyPr wrap="square">
            <a:spAutoFit/>
          </a:bodyPr>
          <a:lstStyle/>
          <a:p>
            <a:pPr algn="ctr">
              <a:spcBef>
                <a:spcPct val="50000"/>
              </a:spcBef>
            </a:pPr>
            <a:r>
              <a:rPr lang="es-ES" sz="2400" b="1" dirty="0">
                <a:latin typeface="Century Gothic" panose="020B0502020202020204" pitchFamily="34" charset="0"/>
              </a:rPr>
              <a:t>Durante el curso de una </a:t>
            </a:r>
            <a:r>
              <a:rPr lang="es-MX" sz="2400" b="1" dirty="0">
                <a:latin typeface="Century Gothic" panose="020B0502020202020204" pitchFamily="34" charset="0"/>
              </a:rPr>
              <a:t> </a:t>
            </a:r>
            <a:r>
              <a:rPr lang="es-ES" sz="2400" b="1" dirty="0">
                <a:latin typeface="Century Gothic" panose="020B0502020202020204" pitchFamily="34" charset="0"/>
              </a:rPr>
              <a:t>enfermedad</a:t>
            </a:r>
            <a:endParaRPr lang="en-US" sz="2400" b="1" dirty="0">
              <a:solidFill>
                <a:srgbClr val="000000"/>
              </a:solidFill>
              <a:cs typeface="Arial" charset="0"/>
            </a:endParaRPr>
          </a:p>
        </p:txBody>
      </p:sp>
      <p:sp>
        <p:nvSpPr>
          <p:cNvPr id="20495" name="Text Box 38"/>
          <p:cNvSpPr txBox="1">
            <a:spLocks noChangeArrowheads="1"/>
          </p:cNvSpPr>
          <p:nvPr/>
        </p:nvSpPr>
        <p:spPr bwMode="gray">
          <a:xfrm>
            <a:off x="6431482" y="2381508"/>
            <a:ext cx="1811338" cy="830997"/>
          </a:xfrm>
          <a:prstGeom prst="rect">
            <a:avLst/>
          </a:prstGeom>
          <a:noFill/>
          <a:ln w="9525">
            <a:noFill/>
            <a:miter lim="800000"/>
            <a:headEnd/>
            <a:tailEnd/>
          </a:ln>
        </p:spPr>
        <p:txBody>
          <a:bodyPr>
            <a:spAutoFit/>
          </a:bodyPr>
          <a:lstStyle/>
          <a:p>
            <a:pPr algn="ctr">
              <a:spcBef>
                <a:spcPct val="50000"/>
              </a:spcBef>
            </a:pPr>
            <a:r>
              <a:rPr lang="es-ES" sz="2400" b="1" dirty="0">
                <a:latin typeface="Century Gothic" panose="020B0502020202020204" pitchFamily="34" charset="0"/>
              </a:rPr>
              <a:t>Embarazo </a:t>
            </a:r>
            <a:r>
              <a:rPr lang="es-ES" sz="2400" b="1" dirty="0" smtClean="0">
                <a:latin typeface="Century Gothic" panose="020B0502020202020204" pitchFamily="34" charset="0"/>
              </a:rPr>
              <a:t>Lactancia</a:t>
            </a:r>
            <a:endParaRPr lang="en-US" sz="2400" b="1" dirty="0">
              <a:solidFill>
                <a:srgbClr val="000000"/>
              </a:solidFill>
              <a:cs typeface="Arial" charset="0"/>
            </a:endParaRPr>
          </a:p>
        </p:txBody>
      </p:sp>
      <p:sp>
        <p:nvSpPr>
          <p:cNvPr id="20496" name="Text Box 38"/>
          <p:cNvSpPr txBox="1">
            <a:spLocks noChangeArrowheads="1"/>
          </p:cNvSpPr>
          <p:nvPr/>
        </p:nvSpPr>
        <p:spPr bwMode="gray">
          <a:xfrm>
            <a:off x="6350946" y="3321044"/>
            <a:ext cx="2109485" cy="830997"/>
          </a:xfrm>
          <a:prstGeom prst="rect">
            <a:avLst/>
          </a:prstGeom>
          <a:noFill/>
          <a:ln w="9525">
            <a:noFill/>
            <a:miter lim="800000"/>
            <a:headEnd/>
            <a:tailEnd/>
          </a:ln>
        </p:spPr>
        <p:txBody>
          <a:bodyPr wrap="square">
            <a:spAutoFit/>
          </a:bodyPr>
          <a:lstStyle/>
          <a:p>
            <a:pPr algn="just"/>
            <a:r>
              <a:rPr lang="es-ES" sz="2400" b="1" dirty="0"/>
              <a:t>Clima donde habite</a:t>
            </a:r>
            <a:endParaRPr lang="es-ES" sz="2400" b="1" dirty="0">
              <a:latin typeface="Century Gothic" panose="020B0502020202020204" pitchFamily="34" charset="0"/>
            </a:endParaRPr>
          </a:p>
        </p:txBody>
      </p:sp>
      <p:sp>
        <p:nvSpPr>
          <p:cNvPr id="20497" name="Text Box 38"/>
          <p:cNvSpPr txBox="1">
            <a:spLocks noChangeArrowheads="1"/>
          </p:cNvSpPr>
          <p:nvPr/>
        </p:nvSpPr>
        <p:spPr bwMode="gray">
          <a:xfrm>
            <a:off x="6164121" y="4400550"/>
            <a:ext cx="2675079" cy="830997"/>
          </a:xfrm>
          <a:prstGeom prst="rect">
            <a:avLst/>
          </a:prstGeom>
          <a:noFill/>
          <a:ln w="9525">
            <a:noFill/>
            <a:miter lim="800000"/>
            <a:headEnd/>
            <a:tailEnd/>
          </a:ln>
        </p:spPr>
        <p:txBody>
          <a:bodyPr wrap="square">
            <a:spAutoFit/>
          </a:bodyPr>
          <a:lstStyle/>
          <a:p>
            <a:pPr algn="just">
              <a:spcBef>
                <a:spcPct val="50000"/>
              </a:spcBef>
            </a:pPr>
            <a:r>
              <a:rPr lang="es-ES" sz="2400" b="1" dirty="0">
                <a:latin typeface="Century Gothic" panose="020B0502020202020204" pitchFamily="34" charset="0"/>
              </a:rPr>
              <a:t>Durante una </a:t>
            </a:r>
            <a:r>
              <a:rPr lang="es-ES" sz="2400" b="1" dirty="0" smtClean="0">
                <a:latin typeface="Century Gothic" panose="020B0502020202020204" pitchFamily="34" charset="0"/>
              </a:rPr>
              <a:t>convalecencia</a:t>
            </a:r>
            <a:endParaRPr lang="en-US" sz="2400" b="1" dirty="0">
              <a:solidFill>
                <a:srgbClr val="000000"/>
              </a:solidFill>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94"/>
                                        </p:tgtEl>
                                        <p:attrNameLst>
                                          <p:attrName>style.visibility</p:attrName>
                                        </p:attrNameLst>
                                      </p:cBhvr>
                                      <p:to>
                                        <p:strVal val="visible"/>
                                      </p:to>
                                    </p:set>
                                    <p:animEffect transition="in" filter="wipe(down)">
                                      <p:cBhvr>
                                        <p:cTn id="7" dur="500"/>
                                        <p:tgtEl>
                                          <p:spTgt spid="2049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0488"/>
                                        </p:tgtEl>
                                        <p:attrNameLst>
                                          <p:attrName>style.visibility</p:attrName>
                                        </p:attrNameLst>
                                      </p:cBhvr>
                                      <p:to>
                                        <p:strVal val="visible"/>
                                      </p:to>
                                    </p:set>
                                    <p:animEffect transition="in" filter="wipe(down)">
                                      <p:cBhvr>
                                        <p:cTn id="10" dur="500"/>
                                        <p:tgtEl>
                                          <p:spTgt spid="2048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487"/>
                                        </p:tgtEl>
                                        <p:attrNameLst>
                                          <p:attrName>style.visibility</p:attrName>
                                        </p:attrNameLst>
                                      </p:cBhvr>
                                      <p:to>
                                        <p:strVal val="visible"/>
                                      </p:to>
                                    </p:set>
                                    <p:animEffect transition="in" filter="wipe(down)">
                                      <p:cBhvr>
                                        <p:cTn id="13" dur="500"/>
                                        <p:tgtEl>
                                          <p:spTgt spid="20487"/>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0493"/>
                                        </p:tgtEl>
                                        <p:attrNameLst>
                                          <p:attrName>style.visibility</p:attrName>
                                        </p:attrNameLst>
                                      </p:cBhvr>
                                      <p:to>
                                        <p:strVal val="visible"/>
                                      </p:to>
                                    </p:set>
                                    <p:animEffect transition="in" filter="wipe(down)">
                                      <p:cBhvr>
                                        <p:cTn id="16" dur="500"/>
                                        <p:tgtEl>
                                          <p:spTgt spid="2049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0486"/>
                                        </p:tgtEl>
                                        <p:attrNameLst>
                                          <p:attrName>style.visibility</p:attrName>
                                        </p:attrNameLst>
                                      </p:cBhvr>
                                      <p:to>
                                        <p:strVal val="visible"/>
                                      </p:to>
                                    </p:set>
                                    <p:animEffect transition="in" filter="wipe(down)">
                                      <p:cBhvr>
                                        <p:cTn id="19" dur="500"/>
                                        <p:tgtEl>
                                          <p:spTgt spid="2048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492"/>
                                        </p:tgtEl>
                                        <p:attrNameLst>
                                          <p:attrName>style.visibility</p:attrName>
                                        </p:attrNameLst>
                                      </p:cBhvr>
                                      <p:to>
                                        <p:strVal val="visible"/>
                                      </p:to>
                                    </p:set>
                                    <p:animEffect transition="in" filter="wipe(down)">
                                      <p:cBhvr>
                                        <p:cTn id="22" dur="500"/>
                                        <p:tgtEl>
                                          <p:spTgt spid="2049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0484"/>
                                        </p:tgtEl>
                                        <p:attrNameLst>
                                          <p:attrName>style.visibility</p:attrName>
                                        </p:attrNameLst>
                                      </p:cBhvr>
                                      <p:to>
                                        <p:strVal val="visible"/>
                                      </p:to>
                                    </p:set>
                                    <p:animEffect transition="in" filter="wipe(down)">
                                      <p:cBhvr>
                                        <p:cTn id="25" dur="500"/>
                                        <p:tgtEl>
                                          <p:spTgt spid="20484"/>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0485"/>
                                        </p:tgtEl>
                                        <p:attrNameLst>
                                          <p:attrName>style.visibility</p:attrName>
                                        </p:attrNameLst>
                                      </p:cBhvr>
                                      <p:to>
                                        <p:strVal val="visible"/>
                                      </p:to>
                                    </p:set>
                                    <p:animEffect transition="in" filter="wipe(up)">
                                      <p:cBhvr>
                                        <p:cTn id="30" dur="500"/>
                                        <p:tgtEl>
                                          <p:spTgt spid="20485"/>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0489"/>
                                        </p:tgtEl>
                                        <p:attrNameLst>
                                          <p:attrName>style.visibility</p:attrName>
                                        </p:attrNameLst>
                                      </p:cBhvr>
                                      <p:to>
                                        <p:strVal val="visible"/>
                                      </p:to>
                                    </p:set>
                                    <p:animEffect transition="in" filter="wipe(up)">
                                      <p:cBhvr>
                                        <p:cTn id="33" dur="500"/>
                                        <p:tgtEl>
                                          <p:spTgt spid="20489"/>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20495"/>
                                        </p:tgtEl>
                                        <p:attrNameLst>
                                          <p:attrName>style.visibility</p:attrName>
                                        </p:attrNameLst>
                                      </p:cBhvr>
                                      <p:to>
                                        <p:strVal val="visible"/>
                                      </p:to>
                                    </p:set>
                                    <p:animEffect transition="in" filter="wipe(up)">
                                      <p:cBhvr>
                                        <p:cTn id="36" dur="500"/>
                                        <p:tgtEl>
                                          <p:spTgt spid="20495"/>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20490"/>
                                        </p:tgtEl>
                                        <p:attrNameLst>
                                          <p:attrName>style.visibility</p:attrName>
                                        </p:attrNameLst>
                                      </p:cBhvr>
                                      <p:to>
                                        <p:strVal val="visible"/>
                                      </p:to>
                                    </p:set>
                                    <p:animEffect transition="in" filter="wipe(up)">
                                      <p:cBhvr>
                                        <p:cTn id="39" dur="500"/>
                                        <p:tgtEl>
                                          <p:spTgt spid="20490"/>
                                        </p:tgtEl>
                                      </p:cBhvr>
                                    </p:animEffect>
                                  </p:childTnLst>
                                </p:cTn>
                              </p:par>
                              <p:par>
                                <p:cTn id="40" presetID="22" presetClass="entr" presetSubtype="1" fill="hold" grpId="0" nodeType="withEffect">
                                  <p:stCondLst>
                                    <p:cond delay="0"/>
                                  </p:stCondLst>
                                  <p:childTnLst>
                                    <p:set>
                                      <p:cBhvr>
                                        <p:cTn id="41" dur="1" fill="hold">
                                          <p:stCondLst>
                                            <p:cond delay="0"/>
                                          </p:stCondLst>
                                        </p:cTn>
                                        <p:tgtEl>
                                          <p:spTgt spid="20496"/>
                                        </p:tgtEl>
                                        <p:attrNameLst>
                                          <p:attrName>style.visibility</p:attrName>
                                        </p:attrNameLst>
                                      </p:cBhvr>
                                      <p:to>
                                        <p:strVal val="visible"/>
                                      </p:to>
                                    </p:set>
                                    <p:animEffect transition="in" filter="wipe(up)">
                                      <p:cBhvr>
                                        <p:cTn id="42" dur="500"/>
                                        <p:tgtEl>
                                          <p:spTgt spid="20496"/>
                                        </p:tgtEl>
                                      </p:cBhvr>
                                    </p:animEffect>
                                  </p:childTnLst>
                                </p:cTn>
                              </p:par>
                              <p:par>
                                <p:cTn id="43" presetID="22" presetClass="entr" presetSubtype="1" fill="hold" grpId="0" nodeType="withEffect">
                                  <p:stCondLst>
                                    <p:cond delay="0"/>
                                  </p:stCondLst>
                                  <p:childTnLst>
                                    <p:set>
                                      <p:cBhvr>
                                        <p:cTn id="44" dur="1" fill="hold">
                                          <p:stCondLst>
                                            <p:cond delay="0"/>
                                          </p:stCondLst>
                                        </p:cTn>
                                        <p:tgtEl>
                                          <p:spTgt spid="20491"/>
                                        </p:tgtEl>
                                        <p:attrNameLst>
                                          <p:attrName>style.visibility</p:attrName>
                                        </p:attrNameLst>
                                      </p:cBhvr>
                                      <p:to>
                                        <p:strVal val="visible"/>
                                      </p:to>
                                    </p:set>
                                    <p:animEffect transition="in" filter="wipe(up)">
                                      <p:cBhvr>
                                        <p:cTn id="45" dur="500"/>
                                        <p:tgtEl>
                                          <p:spTgt spid="20491"/>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20497"/>
                                        </p:tgtEl>
                                        <p:attrNameLst>
                                          <p:attrName>style.visibility</p:attrName>
                                        </p:attrNameLst>
                                      </p:cBhvr>
                                      <p:to>
                                        <p:strVal val="visible"/>
                                      </p:to>
                                    </p:set>
                                    <p:animEffect transition="in" filter="wipe(up)">
                                      <p:cBhvr>
                                        <p:cTn id="48" dur="500"/>
                                        <p:tgtEl>
                                          <p:spTgt spid="204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 grpId="0" animBg="1"/>
      <p:bldP spid="20485" grpId="0" animBg="1"/>
      <p:bldP spid="20486" grpId="0" animBg="1"/>
      <p:bldP spid="20487" grpId="0" animBg="1"/>
      <p:bldP spid="20488" grpId="0" animBg="1"/>
      <p:bldP spid="20489" grpId="0" animBg="1"/>
      <p:bldP spid="20490" grpId="0" animBg="1"/>
      <p:bldP spid="20491" grpId="0" animBg="1"/>
      <p:bldP spid="20492" grpId="0"/>
      <p:bldP spid="20493" grpId="0"/>
      <p:bldP spid="20494" grpId="0"/>
      <p:bldP spid="20495" grpId="0"/>
      <p:bldP spid="20496" grpId="0"/>
      <p:bldP spid="20497" grpId="0"/>
    </p:bldLst>
  </p:timing>
</p:sld>
</file>

<file path=ppt/theme/theme1.xml><?xml version="1.0" encoding="utf-8"?>
<a:theme xmlns:a="http://schemas.openxmlformats.org/drawingml/2006/main" name="572TGp_fresh_light_ani">
  <a:themeElements>
    <a:clrScheme name="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FDD903"/>
        </a:dk2>
        <a:lt2>
          <a:srgbClr val="B2B2B2"/>
        </a:lt2>
        <a:accent1>
          <a:srgbClr val="FF9900"/>
        </a:accent1>
        <a:accent2>
          <a:srgbClr val="76C73F"/>
        </a:accent2>
        <a:accent3>
          <a:srgbClr val="FFFFFF"/>
        </a:accent3>
        <a:accent4>
          <a:srgbClr val="000000"/>
        </a:accent4>
        <a:accent5>
          <a:srgbClr val="FFCAAA"/>
        </a:accent5>
        <a:accent6>
          <a:srgbClr val="6AB438"/>
        </a:accent6>
        <a:hlink>
          <a:srgbClr val="E2507A"/>
        </a:hlink>
        <a:folHlink>
          <a:srgbClr val="5ACAAF"/>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AFE91F"/>
        </a:dk2>
        <a:lt2>
          <a:srgbClr val="B2B2B2"/>
        </a:lt2>
        <a:accent1>
          <a:srgbClr val="70D34D"/>
        </a:accent1>
        <a:accent2>
          <a:srgbClr val="4192DB"/>
        </a:accent2>
        <a:accent3>
          <a:srgbClr val="FFFFFF"/>
        </a:accent3>
        <a:accent4>
          <a:srgbClr val="000000"/>
        </a:accent4>
        <a:accent5>
          <a:srgbClr val="BBE6B2"/>
        </a:accent5>
        <a:accent6>
          <a:srgbClr val="3A84C6"/>
        </a:accent6>
        <a:hlink>
          <a:srgbClr val="EC7A24"/>
        </a:hlink>
        <a:folHlink>
          <a:srgbClr val="AB6CCE"/>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72D3F6"/>
        </a:dk2>
        <a:lt2>
          <a:srgbClr val="B2B2B2"/>
        </a:lt2>
        <a:accent1>
          <a:srgbClr val="51A0E1"/>
        </a:accent1>
        <a:accent2>
          <a:srgbClr val="7FCD53"/>
        </a:accent2>
        <a:accent3>
          <a:srgbClr val="FFFFFF"/>
        </a:accent3>
        <a:accent4>
          <a:srgbClr val="000000"/>
        </a:accent4>
        <a:accent5>
          <a:srgbClr val="B3CDEE"/>
        </a:accent5>
        <a:accent6>
          <a:srgbClr val="72BA4A"/>
        </a:accent6>
        <a:hlink>
          <a:srgbClr val="CB518E"/>
        </a:hlink>
        <a:folHlink>
          <a:srgbClr val="DB862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572TGp_fresh_light_ani</Template>
  <TotalTime>448</TotalTime>
  <Words>1581</Words>
  <Application>Microsoft Office PowerPoint</Application>
  <PresentationFormat>Presentación en pantalla (4:3)</PresentationFormat>
  <Paragraphs>158</Paragraphs>
  <Slides>31</Slides>
  <Notes>9</Notes>
  <HiddenSlides>0</HiddenSlides>
  <MMClips>0</MMClips>
  <ScaleCrop>false</ScaleCrop>
  <HeadingPairs>
    <vt:vector size="8" baseType="variant">
      <vt:variant>
        <vt:lpstr>Fuentes usadas</vt:lpstr>
      </vt:variant>
      <vt:variant>
        <vt:i4>8</vt:i4>
      </vt:variant>
      <vt:variant>
        <vt:lpstr>Tema</vt:lpstr>
      </vt:variant>
      <vt:variant>
        <vt:i4>1</vt:i4>
      </vt:variant>
      <vt:variant>
        <vt:lpstr>Servidores OLE incrustados</vt:lpstr>
      </vt:variant>
      <vt:variant>
        <vt:i4>1</vt:i4>
      </vt:variant>
      <vt:variant>
        <vt:lpstr>Títulos de diapositiva</vt:lpstr>
      </vt:variant>
      <vt:variant>
        <vt:i4>31</vt:i4>
      </vt:variant>
    </vt:vector>
  </HeadingPairs>
  <TitlesOfParts>
    <vt:vector size="41" baseType="lpstr">
      <vt:lpstr>Arial</vt:lpstr>
      <vt:lpstr>Calibri</vt:lpstr>
      <vt:lpstr>Century Gothic</vt:lpstr>
      <vt:lpstr>Monotype Sorts</vt:lpstr>
      <vt:lpstr>Symbol</vt:lpstr>
      <vt:lpstr>Times New Roman</vt:lpstr>
      <vt:lpstr>Verdana</vt:lpstr>
      <vt:lpstr>Wingdings</vt:lpstr>
      <vt:lpstr>572TGp_fresh_light_ani</vt:lpstr>
      <vt:lpstr>Imagen</vt:lpstr>
      <vt:lpstr>TEMA VII: BASES MOLECULARES DE LA NUTRICIÓN HUMANA</vt:lpstr>
      <vt:lpstr>Sumario: </vt:lpstr>
      <vt:lpstr>Objetivos: </vt:lpstr>
      <vt:lpstr>Bibliografía</vt:lpstr>
      <vt:lpstr>La Nutrición </vt:lpstr>
      <vt:lpstr>Presentación de PowerPoint</vt:lpstr>
      <vt:lpstr>Clasificación de los  nutrientes</vt:lpstr>
      <vt:lpstr>Requerimientos nutricionales</vt:lpstr>
      <vt:lpstr>Condiciones que modifican los requerimientos:</vt:lpstr>
      <vt:lpstr>Tasa metabólica basal</vt:lpstr>
      <vt:lpstr>Las proteínas en la dieta humana</vt:lpstr>
      <vt:lpstr>Presentación de PowerPoint</vt:lpstr>
      <vt:lpstr>Valor biológico de las proteínas</vt:lpstr>
      <vt:lpstr>Métodos biológicos para determinar el valor biológico de una proteína</vt:lpstr>
      <vt:lpstr>Estimación del VB por el método del cómputo o ¨score¨.</vt:lpstr>
      <vt:lpstr>Suplementación de las proteínas</vt:lpstr>
      <vt:lpstr>Los glúcidos o carbohidratos en la dieta humana</vt:lpstr>
      <vt:lpstr>Las fibras dietéticas</vt:lpstr>
      <vt:lpstr>Principales glúcidos de la dieta </vt:lpstr>
      <vt:lpstr>     Tipos de almidones </vt:lpstr>
      <vt:lpstr>Principales disacáridos de la dieta</vt:lpstr>
      <vt:lpstr>Destino de los glúcidos de la dieta</vt:lpstr>
      <vt:lpstr>Trastornos asociados a los glúcidos</vt:lpstr>
      <vt:lpstr>Lípidos en la dieta humana</vt:lpstr>
      <vt:lpstr>Función y requerimientos</vt:lpstr>
      <vt:lpstr>Los lípidos en los alimentos</vt:lpstr>
      <vt:lpstr>Algunos ácidos grasos de la dieta</vt:lpstr>
      <vt:lpstr>Influencia de los lípidos de la dieta en la salud. </vt:lpstr>
      <vt:lpstr>Conclusiones</vt:lpstr>
      <vt:lpstr>Orientación del estudio  independiente</vt:lpstr>
      <vt:lpstr>Thank You!</vt:lpstr>
    </vt:vector>
  </TitlesOfParts>
  <Company>Gamolama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XP-SP3-V-Gamolama</dc:creator>
  <cp:lastModifiedBy>Meli</cp:lastModifiedBy>
  <cp:revision>49</cp:revision>
  <dcterms:created xsi:type="dcterms:W3CDTF">2012-01-15T08:58:17Z</dcterms:created>
  <dcterms:modified xsi:type="dcterms:W3CDTF">2021-03-28T20:47:47Z</dcterms:modified>
</cp:coreProperties>
</file>