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60" r:id="rId4"/>
    <p:sldId id="257" r:id="rId5"/>
    <p:sldId id="258" r:id="rId6"/>
    <p:sldId id="281" r:id="rId7"/>
    <p:sldId id="259" r:id="rId8"/>
    <p:sldId id="261" r:id="rId9"/>
    <p:sldId id="262" r:id="rId10"/>
    <p:sldId id="263" r:id="rId11"/>
    <p:sldId id="264" r:id="rId12"/>
    <p:sldId id="265" r:id="rId13"/>
    <p:sldId id="283" r:id="rId14"/>
    <p:sldId id="266" r:id="rId15"/>
    <p:sldId id="267" r:id="rId16"/>
    <p:sldId id="269" r:id="rId17"/>
    <p:sldId id="285" r:id="rId18"/>
    <p:sldId id="270" r:id="rId19"/>
    <p:sldId id="271" r:id="rId20"/>
    <p:sldId id="276" r:id="rId21"/>
    <p:sldId id="272" r:id="rId22"/>
    <p:sldId id="278" r:id="rId23"/>
    <p:sldId id="279" r:id="rId24"/>
    <p:sldId id="280" r:id="rId25"/>
    <p:sldId id="286" r:id="rId26"/>
    <p:sldId id="268" r:id="rId27"/>
    <p:sldId id="284" r:id="rId2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118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04-30T03:16:05.903"/>
    </inkml:context>
    <inkml:brush xml:id="br0">
      <inkml:brushProperty name="width" value="0.15875" units="cm"/>
      <inkml:brushProperty name="height" value="0.635" units="cm"/>
      <inkml:brushProperty name="color" value="#FF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2782 201,'-25'0,"25"-25,-25 25,25 0,-24 0,-26 0,50 0,-25 0,0 0,-24 0,49 0,-50 0,1 0,49 0,-26 0,-24 0,25 0,1-25,-51 25,75-24,-25 24,-24 0,24 0,25 0,-50 0,26-25,-1 25,-25 0,25 0,25 0,-49-23,24 23,25 0,-50 0,25 0,1 0,-1 0,-26 0,51 0,-25 0,-24 0,24 0,0 0,0 0,1 0,-1 0,0 0,-25 23,26-23,-1 0,0 0,0 0,0 0,1 0,24 0,-25 0,0 0,0 0,0 0,1 0,24 0,-25 0,25 0,-25 0,0 0,0 0,1 0,-2 0,26 0,-25 0,25 0,-50 0,50 0,-24 0,-1 0,25 0,-25 25,0-25,25 0,-25 0,25 0,-25 0,25 0,-49 0,49 0,-25 24,25-24,-25 0,0 25,1-25,-26 25,50-25,-50 0,26 23,-26 2,25-25,0 24,25-24,-24 0,24 0,0 0,-25 0,0 25,25-25,-26 0,26 25,-25-25,25 0,0 0,-24 0,-1 0,25 23,0-23,-25 0,25 0,0 0,-25 0,25 0,-25 0,1 0,24 0,-25 0,25 0,-25 0,25 0,-25-23,25 23,-25 0,1 0,24 0,-25 0,25-25,0 25,-25 0,25-25,0 25,0 0,0-24,0 24,0-25,0 25,0-23,0 23,25 0,-25 0,25 0,-25 0,24 0,1 0,-25 0,25 0,0 23,-25-23,49 0,-49 0,25 25,-25-25,25 0,-25 0,0 0,25 0,0 0,-25 0,24 0,-24 0,25 0,-25 24,26-24,-1 0,0 0,-25 0,49 0,-49 0,25 0,0 25,-25-25,25 0,-1 0,-24 0,25 0,-25 0,25 0,0 0,0 0,-25 0,24 0,-24 0,25 0,0 0,-25 0,50 0,-50 0,24 0,-24 25,25-25,-25 0,0 0,50 0,-25 0,-25 0,25 23,-1-23,-24 0,25 0,0 0,-25 0,25 0,1 0,-2 0,-24 0,25 0,0 0,0 25,0-25,-25 24,49-24,-24 0,-25 0,50 0,-26 0,1 0,-25 0,25 25,-25-25,25 0,-25 0,25 0,-25 0,24 0,1 0,-25 0,25 0,-25 0,25 0,-25 0,25 0,-1 0,-24 0,25 0,-25 0,25 0,-25 0,50 0,-50 0,24 0,-24 0,51 0,-51 0,25 0,-25 0,25 0,-1 0,-24 0,25 0,0 0,0 0,-25 0,25 0,-25 0,25 0,-1 0,-24 0,25 0,0 0,-25 0,25 0,0 0,-25-25,24 25,1 0,-25 0,25 0,-25 0,50 0,-50 0,24-24,-24 24,25 0,0 0,0 0,-25-25,25 25,-25 0,24 0,-24 0,25 0,0 0,-25 0,25 0,-25 0,26 0,-26 0,24-23,1 23,-25 0,25 0,-25 0,25 0,-25 0,25 0,-1 0,-24-25,25 25,-25 0,0 0,25 0,-25-25,0 25,25 0,0 0,-25-24,0 24,0 0,0-25,0 25,0-23,-25-2,25 0,-25 25,0-24,25 24,-25 0,1-25,24 25,-25 0,25-23,-25 23,25 0,-25 0,0-25,1 25,24 0,-51 0,51 0,-25 0,25 0,-25-24,-24-1,49 25,-25 0,25 0,-25 0,0 0,25 0,-24 0,24 0,-25 0,25 0,-25 0,0 0,25 0,-25 0,25 0,-24 0,24 0,-25 0,0 0,0 0,25 0,-25 0,25 25,-49-25,49 0,-25 0,25 24,-25-24,0 0,0 25,1-25,-1 0,25 0,-25 0,-1 0,26 0,-25 0,1 0,-1 0,0 0,25 0,-25 0,0 0,1 0,-1 0,0 0,0 0,-24 0,24 0,0 0,25 0,-25 0,0 0,25 0,-24 0,-1 0,25 0,-25 0,0 0,25 0,-25 0,1 0,24 0,-25 0,25 0,-25 0,25 0,-25 0,25 0,-25 0,1 0,24 0,-26 0,26 0,-25-25,25 25,-50 0,50 0,-24 0,24 0,-25 0,0 0,0 0,0-24,25 24,-25 0,25 0,-24 0,-1 0,25 0,-25-25,0 25,0 0,25 0,0 0,-24 0,24 0,-25 0,25 0,-25 0,25 0,-25 0,0 0,25 0,0 0,-24 0,24 0,-25 0,25 25,0-25,-25 0,0 24,25-24,-25 0,25 0,-24 0,24 0,-25 0,25 25,-25-25,25 0,-26 0,26 0,0 0,0 23,-25-23,25 0,-24 0,-1 0,25 0,-25 0,25 0,0 0,-25 0,25 0,0 25,-25-25,1 0,24 24,0-24,0 25,-25-25,25 25,0-25,0 23,0-23,0 25,25-25,-25 24,0-24,0 0,24 0,-24 25,25-25,-25 0,0 0,25 0,-25 0,25 0,-25 0,25 0,-1 25,-24-25,25 0,-25 0,26 23,-26-23,25 0,0 0,-25 25,0-25,24 0,-24 0,0 0,25 0,-25 24,0-24,25 0,-25 0,25 0,-25 25,25-25,-25 0,24 0,-24 0,0 24,25-24,0 0,-25 0,25 0,-25 0,25 0,-25 24,0-24,24 0,-24 0,25 0,0 0,-25 0,0 0,25 0,-25 0,25 0,-25 0,24 0,1 0,-25 0,25 0,-25 0,25 0,-25 0,25 0,0 0,-25 0,24 0,-24 0,25 0,-25 0,25 0,0 0,-25 0,26 0,-26 0,24 0,-24 0,0 0,25 0,0 0,-25 0,25 0,-25 0,25-24,-25 24,24 0,1 0,-25-24,25 24,-25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04-30T03:16:51.579"/>
    </inkml:context>
    <inkml:brush xml:id="br0">
      <inkml:brushProperty name="width" value="0.15875" units="cm"/>
      <inkml:brushProperty name="height" value="0.635" units="cm"/>
      <inkml:brushProperty name="color" value="#FF00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-1 29,'24'0,"-24"0,25 0,-25 0,26 0,-1 0,0 0,-25 0,24 0,-24 21,26-21,-1 0,0 0,-25 0,25 0,-25 0,25 0,0 0,0 0,-25 0,25 0,1 22,-1-22,-25 0,24 0,-24 0,25 0,-25 0,26 21,-1-21,-25 0,25 0,-25 0,24 0,-24 0,26 0,-1 0,-25 0,25 0,-25 0,25 0,-25 0,25 0,0 0,-25 0,25 0,-25 0,25 0,-25 0,50 0,-50 0,25 0,-25 0,25 0,-25 0,26 0,-1 0,-25 0,24 0,-24-21,25 21,-25 0,26 0,-1 0,-25 0,25 0,-25 0,24 0,-24 0,26 0,-1 0,-25 0,25 0,-25 0,25 0,0 0,0 0,0 0,-25 0,25 0,-25 0,49 0,-49 0,25 0,-25 0,25 0,1 0,-1 0,-25 0,24 0,1 0,-25 0,51 0,-51 0,25 0,0 0,-25 0,25 0,-25 0,25 0,0 0,-25 0,25 0,1 0,-26 0,49 0,-49 0,25 0,-25 0,26 0,-1 0,-1 0,1 0,-25 0,26 0,-1 0,0 0,-25 0,24 0,-24 0,26 0,-1 0,-25 0,25 0,-25 0,25 0,-25 0,25 0,0 0,-25 0,25 0,-25 0,25 0,-25 0,26 0,-2 0,-24 0,25 0,-25 0,25 0,-25 0,26 0,-26 0,25 0,-1 0,-24 0,25 0,-25 0,26 0,-26 0,25 0,0 0,-25 0,24 0,-24 0,26 0,-26 0,25 0,0 0,-50 0,0 0,25-22,0 22,-26 0,26 0,-24 0,24 0,-25 0,25-21,-25 21,25 0,-26 0,26 0,-25 0,25 0,-24 0,-1 0,25 0,-26 0,26 0,0 21,-25-21,25 0,-25 22,25-22,-24 0,-2 0,26 0,-25 0,25 0,-25 0,25 0,-25 0,0 0,25 0,-25 0,25 0,-25 0,25 0,-25 0,-1 0,26 0,-24 0,24 0,-25 0,25 0,-25 0,-1 0,26 0,-25 0,25 0,-24 0,24 0,-25 0,-1 0,1 0,25 0,-25 0,25 0,-24 0,-2 0,26 0,-25 0,0 0,25 0,-25 0,0 0,0 0,25 0,-25 0,25 0,-51 0,51 0,-25 0,25 0,-24 0,24 0,-25 0,25-22,0 22,-26 0,1 0,25 0,-25 0,25-21,-24 21,24 0,-25 0,0 0,25 0,-25 0,25 0,-25 0,25 0,-25 0,0 0,25 0,-25 0,25 0,-25 0,25 0,-26 0,2 0,-1 0,25 0,-25 0,25 0,-26 0,1 0,1 0,24 0,-25 0,25 0,-26 0,1 0,25 0,-25 0,25 0,-24 0,24 0,-26 0,26 21,-25-21,25 0,-25 0,25 0,-25 0,25 0,-25 0,25 22,-25-22,25 0,-25 0,25 0,-25 0,25 0,-26 0,2 0,24 0,-25 0,25 0,-25 0,25 0,-26 0,1 0,25 0,-24 0,24 0,-25 0,25 0,-26 0,26 0,-25 0,0 0,25 0,-25 0,25 0,-25 0,25 0,-25 0,0 0,25 0,-25 0,25 0,-26 0,26 0,-24 0,-1 0,25 0,-25 0,25-22,0 22,-26 0,26-21,0 21,-25 0,50 0,-25 0,26 0,-26 0,25 0,-25 0,25 21,-1-21,-24 0,26 0,-26 0,25 0,-25 0,25 0,0 0,-25 0,25 0,-25 0,25 0,-25 0,25 0,0 0,-25 0,26 0,-26-21,25 21,-25 0,24 0,-24 0,25 0,1 0,-26 0,0 0,25 0,-25 0,25 0,-25 0,24 0,-24 0,26 0,-26 0,25 0,-25 0,25 0,-25 0,25 0,0 0,-25 0,25 0,-25 0,25 0,-25 0,25 0,1 0,-26 0,24 0,-24 0,25 0,-25 0,25 0,1 0,-26 0,0 0,25 0,-25 0,24 0,-24 0,25 0,1 0,-26-21,25 21,-25 0,25 0,-25 0,24 0,2 0,-26 0,25 0,-25 0,25 0,-25 0,25 0,0 0,-25 0,25 0,-25 0,25 0,-25 0,25 0,-25 0,25 0,-1 0,-24 0,0 0,25 0,-25 0,25 0,-25 0,26 21,-1-21,-25 0,24 0,-24 0,25 0,-25 0,26 0,-1 0,-25 0,25 0,-25 0,25 0,-25 0,25 0,0 0,-25 0,25 0,-25 0,25 0,-25 0,26 0,-2 0,-24 0,25 0,-25 0,25 0,-25 0,26 0,-1 0,-25 0,24 0,-24 0,25 0,-25 0,26 0,-1 0,-25 0,25 0,-25 0,24 0,-24 0,26 0,-1 0,-25 0,25 0,-25 0,25 0,-25 0,25 0,-25 0,25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8-04-30T03:17:08.093"/>
    </inkml:context>
    <inkml:brush xml:id="br0">
      <inkml:brushProperty name="width" value="0.15875" units="cm"/>
      <inkml:brushProperty name="height" value="0.635" units="cm"/>
      <inkml:brushProperty name="color" value="#00FF00"/>
      <inkml:brushProperty name="transparency" value="170"/>
      <inkml:brushProperty name="tip" value="rectangle"/>
      <inkml:brushProperty name="rasterOp" value="maskPen"/>
      <inkml:brushProperty name="fitToCurve" value="1"/>
      <inkml:brushProperty name="ignorePressure" value="1"/>
    </inkml:brush>
  </inkml:definitions>
  <inkml:trace contextRef="#ctx0" brushRef="#br0">24 111,'24'0,"-24"0,25 0,-25 0,25 0,0 21,-25-21,25 0,-25 0,25 0,-25 0,24 0,-24 0,25 0,0 0,-25 0,26 0,-26 0,24 0,-24 0,25 0,-1 0,-24 0,25 0,-25 0,26 0,-26 0,24 0,1 0,-25 0,24-21,-24 21,26 0,-26-20,25 20,0 0,-25 0,24 0,-24 0,24 0,-24 0,26 0,-1 0,-25-20,0 20,25 0,-25 0,24 0,-24 0,25 0,-25 0,25 0,-25 0,25 0,-25 0,25 0,-25-20,25 20,-1 0,-24 0,25 0,-25 0,25 0,-25 0,25 0,0 0,-25 0,25 0,-25 0,24 0,-24 0,25 0,-25 0,26 0,-2 0,-24 0,25 0,-25 0,24 0,-24 0,51 0,-51 0,24 0,-24 0,25 0,-25 0,50 0,-50 0,25 0,-25 0,24 0,-24 0,25 0,0 0,-25 0,25 0,-25 0,25 0,-25 0,24 0,1 0,-25 0,25 0,-25 20,25-20,0 0,0 0,-25 0,25 0,-25 0,25 0,-1 0,-24 20,25-20,1 0,-2 0,-24 0,25 0,-1 0,1 0,1 0,-2 0,-24 20,25-20,-1 0,-24 0,26 21,-1-21,-1 0,1 0,-1 0,-24 0,26 0,-1 0,-25 0,24 0,1 0,-25 0,25 0,-25 18,25-18,-25 0,25 0,-25 0,50 0,-50 0,24 0,-24 0,25 0,-25 0,25 0,-1 0,2 0,-26 0,49 0,-49 0,25 0,0 0,-25 0,25 0,-25 0,25 0,-1 0,2 0,-26 0,25 0,-25 0,24 0,1 0,-1 0,-24 0,26 0,-26 0,25 0,-1 0,1 0,-25 0,25 0,-25 0,25 0,0 0,-25 0,24 0,-24 0,25 0,-25 0,50 0,-50 0,25 0,-25 0,24 0,-24-18,26 18,-26 0,25 0,-1 0,-24 0,25 0,-25 0,25 0,-25 0,25 0,0 0,-25 0,24 0,-24 0,0 0,-24 0,24 0,-25 0,0 0,0 0,25 0,-25 0,25 0,-24 0,-1 0,25 0,-26 0,26 0,-24 0,24 0,-25 0,0 0,0 0,25 0,-25 0,25 0,-24 0,-1 0,0 0,25 0,-25-21,25 21,-25 0,25 0,-24 0,-1 0,25 0,-26 0,26 0,-24-20,24 20,-25 0,1 0,24 0,-25 0,-1 0,26 0,-24 0,-1 0,25 0,-25 0,25 0,-25 0,25 0,-25 0,1 0,24 0,-25 0,-1 0,2 0,-1 0,25 0,-25 0,25 0,-24 0,-2 0,26 0,-24 0,24 0,-25 0,25 0,-25 0,0 0,25 0,-25 0,25 0,-24 0,24 0,-25 0,25 0,-26 0,2 0,24 0,-25 0,1 0,24 0,-25 0,-1 0,26 0,-24 0,24 0,-25 0,25 0,-24 0,-2 0,26 0,-25 0,1 0,24 0,-25 0,1 0,-2 0,26 0,-25 0,25 0,-24 0,-1 0,25 0,-25 0,25 0,-25 0,25 0,-25 0,0 0,25 0,-25 0,25 0,-25 0,25 0,-24 0,-1 0,25 0,-25 0,0 0,25 0,-25 0,1 0,24 20,-25-20,-1 0,26 0,-24 0,24 0,-49 0,49 0,-25 0,25 0,-26 0,26 0,-24 0,-1 0,25 0,-24 0,24 0,-26 0,1 21,1-21,24 0,-25 0,25 0,-25 0,0 0,0 0,25 0,-25 0,25 0,-24 0,24 0,-25 0,0 0,25 0,-25 0,25 0,-25 0,25 0,-25 0,1 0,24 0,-25 0,25 0,-25 0,25 0,-26 0,2 0,24 0,-24 0,24 0,0-21,-25 21,25 0,-25 0,-1 0,26-20,0 20,-24 0,24 0,-25 0,25 0,-24 0,-2 0,26 0,0 0,-25 0,25 0,-24 0,24 0,-25 0,1 0,24-20,-26 20,26 0,-25 0,25 0,-25 0,25 0,-24 0,-1 0,0 0,25 0,-25 0,25 0,-25 0,0 0,25 0,-24 0,24 0,-25 0,25 20,25-20,-1 0,1 0,0 0,0 0,0 0,0 0,-1 0,1 0,0 0,-25 0,26 0,-2 0,-24 0,25 0,-1-20,-24 20,25 0,-25 0,26 0,-26-20,24 20,1 0,-25 0,24 0,-24-20,26 20,-26 0,25 0,0 0,-25 0,24 0,-24 0,24-20,-24 20,26 0,-1 0,-25 0,25 0,-25 0,24 0,-24 0,50 0,-50 0,25 0,-25 0,25 0,-25 0,25 0,-1 0,-24 0,25 0,-25 0,25 0,-25 0,25 0,-25 0,25 0,0 0,-25 0,24 0,-24 0,25 0,-25 0,26 0,-2 0,-24 0,25 0,-25 0,24 0,-24 0,26 0,-1 0,-1 0,-24 0,49 0,-49 0,26 0,-26 0,25 0,-25 0,24 0,-24 0,25 0,0 0,-25 0,25 0,-25 0,25 0,-25 0,24 0,1 0,-25 20,25-20,0 0,-25 0,25 0,0 20,-25-20,25 0,0 0,-25 0,24 0,1 0,-25 0,26 0,-2 0,-24 20,0-20,25 0,-1 0,1 0,1 0,-26 0,49 0,-49 20,24-20,2 0,-1 20,-1-20,1 0,-1 0,-24 0,26 0,-26 0,25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1321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290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545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678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56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567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1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270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906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917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0125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E29FA-6565-437D-8FDB-064CAEA7D8E6}" type="datetimeFigureOut">
              <a:rPr lang="es-ES" smtClean="0"/>
              <a:t>28/03/2021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89C89-B8A0-4F9F-875B-A5BC09D612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488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customXml" Target="../ink/ink2.xml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95786"/>
          </a:xfrm>
        </p:spPr>
        <p:txBody>
          <a:bodyPr>
            <a:normAutofit/>
          </a:bodyPr>
          <a:lstStyle/>
          <a:p>
            <a:r>
              <a:rPr lang="es-ES" b="1" dirty="0"/>
              <a:t>METABOLISMO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Conf. </a:t>
            </a:r>
            <a:r>
              <a:rPr lang="es-ES" b="1" dirty="0" smtClean="0"/>
              <a:t>11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MECANISMOS DE </a:t>
            </a:r>
            <a:r>
              <a:rPr lang="es-ES" b="1" dirty="0" smtClean="0">
                <a:cs typeface="Arial" pitchFamily="34" charset="0"/>
              </a:rPr>
              <a:t>ELIMINACIÓN DE AMONÍACO.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PROFESORA: </a:t>
            </a:r>
            <a:r>
              <a:rPr lang="es-ES" b="1" dirty="0" err="1" smtClean="0">
                <a:solidFill>
                  <a:schemeClr val="accent2">
                    <a:lumMod val="75000"/>
                  </a:schemeClr>
                </a:solidFill>
              </a:rPr>
              <a:t>MSc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. Gleymis Venet Cadet </a:t>
            </a:r>
          </a:p>
          <a:p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Auxiliar  y Profesora Principal de la Asignatura</a:t>
            </a:r>
          </a:p>
          <a:p>
            <a:endParaRPr lang="es-E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99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4000" b="1" dirty="0">
                <a:solidFill>
                  <a:prstClr val="black"/>
                </a:solidFill>
              </a:rPr>
              <a:t>MECANISMOS DE </a:t>
            </a:r>
            <a:r>
              <a:rPr lang="es-ES" sz="4000" b="1" dirty="0">
                <a:solidFill>
                  <a:prstClr val="black"/>
                </a:solidFill>
                <a:cs typeface="Arial" pitchFamily="34" charset="0"/>
              </a:rPr>
              <a:t>ELIMINACIÓN DE AMONÍACO.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2856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b="1" dirty="0" smtClean="0">
                <a:latin typeface="Constantia" pitchFamily="18" charset="0"/>
              </a:rPr>
              <a:t>El riñón es capaz de eliminar el NH3 en forma de sales de amonio, proceso que depende del pH sanguíneo y de las reacciones metabólicas del riñón por lo que se encuentra limitado.</a:t>
            </a:r>
            <a:endParaRPr lang="es-ES" b="1" dirty="0">
              <a:latin typeface="Constantia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51520" y="4415299"/>
            <a:ext cx="1564146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800" b="1" dirty="0" smtClean="0">
                <a:latin typeface="Constantia" pitchFamily="18" charset="0"/>
              </a:rPr>
              <a:t>AMINO</a:t>
            </a:r>
          </a:p>
          <a:p>
            <a:r>
              <a:rPr lang="es-ES" sz="2800" b="1" dirty="0" smtClean="0">
                <a:latin typeface="Constantia" pitchFamily="18" charset="0"/>
              </a:rPr>
              <a:t>ÁCIDOS</a:t>
            </a:r>
            <a:endParaRPr lang="es-ES" sz="2800" b="1" dirty="0">
              <a:latin typeface="Constantia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57787" y="4633209"/>
            <a:ext cx="915635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800" b="1" dirty="0" smtClean="0">
                <a:latin typeface="Constantia" pitchFamily="18" charset="0"/>
              </a:rPr>
              <a:t>NH3</a:t>
            </a:r>
            <a:endParaRPr lang="es-ES" sz="2800" b="1" dirty="0">
              <a:latin typeface="Constantia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511920" y="4031486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H</a:t>
            </a:r>
            <a:endParaRPr lang="es-ES" sz="28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355976" y="4642990"/>
            <a:ext cx="939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latin typeface="Constantia" pitchFamily="18" charset="0"/>
              </a:rPr>
              <a:t>NH4</a:t>
            </a:r>
            <a:endParaRPr lang="es-ES" sz="2800" b="1" dirty="0">
              <a:latin typeface="Constantia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4234" y="4031486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X</a:t>
            </a:r>
            <a:endParaRPr lang="es-ES" sz="28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3717265" y="384188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+</a:t>
            </a:r>
            <a:endParaRPr lang="es-ES" sz="28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6163778" y="4387612"/>
            <a:ext cx="2952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-</a:t>
            </a:r>
            <a:endParaRPr lang="es-ES" sz="28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868144" y="4614319"/>
            <a:ext cx="1267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latin typeface="Constantia" pitchFamily="18" charset="0"/>
              </a:rPr>
              <a:t>X NH4</a:t>
            </a:r>
            <a:endParaRPr lang="es-ES" sz="2800" b="1" dirty="0">
              <a:latin typeface="Constantia" pitchFamily="18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7740352" y="4633209"/>
            <a:ext cx="1388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latin typeface="Constantia" pitchFamily="18" charset="0"/>
              </a:rPr>
              <a:t>ORINA</a:t>
            </a:r>
            <a:endParaRPr lang="es-ES" sz="2800" b="1" dirty="0">
              <a:latin typeface="Constantia" pitchFamily="18" charset="0"/>
            </a:endParaRPr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1780398" y="4892352"/>
            <a:ext cx="70337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6843605" y="439581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+</a:t>
            </a:r>
            <a:endParaRPr lang="es-ES" sz="28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4860032" y="441794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+</a:t>
            </a:r>
            <a:endParaRPr lang="es-ES" sz="2800" b="1" dirty="0"/>
          </a:p>
        </p:txBody>
      </p:sp>
      <p:cxnSp>
        <p:nvCxnSpPr>
          <p:cNvPr id="19" name="18 Conector recto de flecha"/>
          <p:cNvCxnSpPr/>
          <p:nvPr/>
        </p:nvCxnSpPr>
        <p:spPr>
          <a:xfrm>
            <a:off x="7092280" y="4920238"/>
            <a:ext cx="70337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5220072" y="4904600"/>
            <a:ext cx="70337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3586490" y="4903369"/>
            <a:ext cx="70337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>
            <a:stCxn id="6" idx="2"/>
          </p:cNvCxnSpPr>
          <p:nvPr/>
        </p:nvCxnSpPr>
        <p:spPr>
          <a:xfrm>
            <a:off x="3717265" y="4554706"/>
            <a:ext cx="182101" cy="3376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5389656" y="4573186"/>
            <a:ext cx="182101" cy="3376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431752" y="3901346"/>
            <a:ext cx="2952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-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15700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SÍNTESIS DE GLUTAMINA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1611" y="1253066"/>
            <a:ext cx="8229600" cy="1252736"/>
          </a:xfrm>
        </p:spPr>
        <p:txBody>
          <a:bodyPr/>
          <a:lstStyle/>
          <a:p>
            <a:r>
              <a:rPr lang="es-ES" b="1" dirty="0" smtClean="0"/>
              <a:t>Para la excreción de amoníaco por los tejidos extra renales. </a:t>
            </a:r>
            <a:endParaRPr lang="es-ES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599239" y="2478498"/>
            <a:ext cx="2926443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ES" sz="2800" b="1" dirty="0" smtClean="0">
                <a:latin typeface="Constantia" pitchFamily="18" charset="0"/>
              </a:rPr>
              <a:t>Ácido glutámico</a:t>
            </a:r>
          </a:p>
          <a:p>
            <a:pPr algn="ctr"/>
            <a:r>
              <a:rPr lang="es-ES" sz="2800" b="1" dirty="0" smtClean="0">
                <a:latin typeface="Constantia" pitchFamily="18" charset="0"/>
              </a:rPr>
              <a:t>+</a:t>
            </a:r>
          </a:p>
          <a:p>
            <a:pPr algn="ctr"/>
            <a:r>
              <a:rPr lang="es-ES" sz="2800" b="1" dirty="0" smtClean="0">
                <a:latin typeface="Constantia" pitchFamily="18" charset="0"/>
              </a:rPr>
              <a:t>NH3</a:t>
            </a:r>
            <a:endParaRPr lang="es-ES" sz="2800" b="1" dirty="0">
              <a:latin typeface="Constantia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851920" y="2492896"/>
            <a:ext cx="743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ATP</a:t>
            </a:r>
            <a:endParaRPr lang="es-ES" sz="28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450084" y="2243245"/>
            <a:ext cx="8194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ADP</a:t>
            </a:r>
            <a:endParaRPr lang="es-ES" sz="2800" b="1" dirty="0"/>
          </a:p>
        </p:txBody>
      </p:sp>
      <p:sp>
        <p:nvSpPr>
          <p:cNvPr id="8" name="7 CuadroTexto"/>
          <p:cNvSpPr txBox="1"/>
          <p:nvPr/>
        </p:nvSpPr>
        <p:spPr>
          <a:xfrm rot="21016526">
            <a:off x="3817719" y="3578407"/>
            <a:ext cx="273946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400" b="1" dirty="0" smtClean="0"/>
              <a:t>Glutamina </a:t>
            </a:r>
            <a:r>
              <a:rPr lang="es-ES" sz="2400" b="1" dirty="0" err="1" smtClean="0"/>
              <a:t>sintetasa</a:t>
            </a:r>
            <a:endParaRPr lang="es-ES" sz="24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6822307" y="2579886"/>
            <a:ext cx="1825821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800" b="1" dirty="0" smtClean="0"/>
              <a:t>Glutamina </a:t>
            </a:r>
            <a:endParaRPr lang="es-ES" sz="28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7040447" y="3713407"/>
            <a:ext cx="1281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Sangre </a:t>
            </a:r>
            <a:endParaRPr lang="es-ES" sz="28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884368" y="4400891"/>
            <a:ext cx="1133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Riñón </a:t>
            </a:r>
            <a:endParaRPr lang="es-ES" sz="28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384806" y="5726349"/>
            <a:ext cx="2146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err="1" smtClean="0"/>
              <a:t>Glutaminasa</a:t>
            </a:r>
            <a:r>
              <a:rPr lang="es-ES" sz="2800" b="1" dirty="0" smtClean="0"/>
              <a:t> </a:t>
            </a:r>
            <a:endParaRPr lang="es-ES" sz="2800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822307" y="5203129"/>
            <a:ext cx="1825821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2800" b="1" dirty="0" smtClean="0"/>
              <a:t>Glutamina </a:t>
            </a:r>
            <a:endParaRPr lang="es-ES" sz="2800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48992" y="4365104"/>
            <a:ext cx="2926443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ES" sz="2800" b="1" dirty="0" smtClean="0">
                <a:latin typeface="Constantia" pitchFamily="18" charset="0"/>
              </a:rPr>
              <a:t>Ácido glutámico</a:t>
            </a:r>
          </a:p>
          <a:p>
            <a:pPr algn="ctr"/>
            <a:r>
              <a:rPr lang="es-ES" sz="2800" b="1" dirty="0" smtClean="0">
                <a:latin typeface="Constantia" pitchFamily="18" charset="0"/>
              </a:rPr>
              <a:t>+</a:t>
            </a:r>
          </a:p>
          <a:p>
            <a:pPr algn="ctr"/>
            <a:r>
              <a:rPr lang="es-ES" sz="2800" b="1" dirty="0" smtClean="0">
                <a:latin typeface="Constantia" pitchFamily="18" charset="0"/>
              </a:rPr>
              <a:t>NH3</a:t>
            </a:r>
            <a:endParaRPr lang="es-ES" sz="2800" b="1" dirty="0">
              <a:latin typeface="Constantia" pitchFamily="18" charset="0"/>
            </a:endParaRPr>
          </a:p>
        </p:txBody>
      </p:sp>
      <p:cxnSp>
        <p:nvCxnSpPr>
          <p:cNvPr id="18" name="17 Conector recto de flecha"/>
          <p:cNvCxnSpPr/>
          <p:nvPr/>
        </p:nvCxnSpPr>
        <p:spPr>
          <a:xfrm flipV="1">
            <a:off x="3525682" y="3103106"/>
            <a:ext cx="3142934" cy="4945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Flecha curvada hacia arriba"/>
          <p:cNvSpPr/>
          <p:nvPr/>
        </p:nvSpPr>
        <p:spPr>
          <a:xfrm rot="21211985">
            <a:off x="4148045" y="2868151"/>
            <a:ext cx="1832212" cy="469910"/>
          </a:xfrm>
          <a:prstGeom prst="curved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24" name="23 Conector recto de flecha"/>
          <p:cNvCxnSpPr/>
          <p:nvPr/>
        </p:nvCxnSpPr>
        <p:spPr>
          <a:xfrm flipH="1">
            <a:off x="4049202" y="5469441"/>
            <a:ext cx="261941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 flipH="1">
            <a:off x="7672275" y="4268120"/>
            <a:ext cx="1" cy="78876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/>
          <p:nvPr/>
        </p:nvCxnSpPr>
        <p:spPr>
          <a:xfrm>
            <a:off x="7672276" y="3221237"/>
            <a:ext cx="0" cy="43702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1351052" y="5987959"/>
            <a:ext cx="19223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/>
              <a:t>Excreción renal</a:t>
            </a:r>
          </a:p>
          <a:p>
            <a:r>
              <a:rPr lang="es-ES" sz="2000" b="1" dirty="0" smtClean="0"/>
              <a:t>Sales de amonio</a:t>
            </a:r>
            <a:endParaRPr lang="es-ES" sz="2000" b="1" dirty="0"/>
          </a:p>
        </p:txBody>
      </p:sp>
      <p:cxnSp>
        <p:nvCxnSpPr>
          <p:cNvPr id="33" name="32 Conector recto de flecha"/>
          <p:cNvCxnSpPr/>
          <p:nvPr/>
        </p:nvCxnSpPr>
        <p:spPr>
          <a:xfrm>
            <a:off x="2224451" y="5626442"/>
            <a:ext cx="0" cy="36611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52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SÍNTESIS DE GLUTAMINA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2719101" y="1628800"/>
            <a:ext cx="401622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3600" b="1" dirty="0" smtClean="0"/>
              <a:t>Glutamina </a:t>
            </a:r>
            <a:r>
              <a:rPr lang="es-ES" sz="3600" b="1" dirty="0" err="1" smtClean="0"/>
              <a:t>sintetasa</a:t>
            </a:r>
            <a:endParaRPr lang="es-ES" sz="3600" b="1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681885"/>
              </p:ext>
            </p:extLst>
          </p:nvPr>
        </p:nvGraphicFramePr>
        <p:xfrm>
          <a:off x="1524000" y="1397000"/>
          <a:ext cx="60960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800" b="1" dirty="0" smtClean="0"/>
                        <a:t>Alostérica </a:t>
                      </a:r>
                      <a:endParaRPr lang="es-E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b="1" dirty="0" smtClean="0"/>
                        <a:t>Covalente</a:t>
                      </a:r>
                      <a:endParaRPr lang="es-ES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800" b="1" dirty="0" smtClean="0"/>
                        <a:t>Inhibida por AMP, Triptófano</a:t>
                      </a:r>
                    </a:p>
                    <a:p>
                      <a:r>
                        <a:rPr lang="es-ES" sz="2800" b="1" dirty="0" err="1" smtClean="0"/>
                        <a:t>Carbamil</a:t>
                      </a:r>
                      <a:r>
                        <a:rPr lang="es-ES" sz="2800" b="1" dirty="0" smtClean="0"/>
                        <a:t> fosfato, Histidina, CTP, Glicina y </a:t>
                      </a:r>
                    </a:p>
                    <a:p>
                      <a:r>
                        <a:rPr lang="es-ES" sz="2800" b="1" dirty="0" smtClean="0"/>
                        <a:t>glucosamina 6 P. </a:t>
                      </a:r>
                      <a:endParaRPr lang="es-E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b="1" dirty="0" smtClean="0"/>
                        <a:t>La </a:t>
                      </a:r>
                      <a:r>
                        <a:rPr lang="es-ES" sz="2800" b="1" dirty="0" err="1" smtClean="0"/>
                        <a:t>adenilación</a:t>
                      </a:r>
                      <a:r>
                        <a:rPr lang="es-ES" sz="2800" b="1" dirty="0" smtClean="0"/>
                        <a:t> hace más sensible  la enzima a los inhibidores </a:t>
                      </a:r>
                      <a:r>
                        <a:rPr lang="es-ES" sz="2800" b="1" dirty="0" err="1" smtClean="0"/>
                        <a:t>alostéricos</a:t>
                      </a:r>
                      <a:r>
                        <a:rPr lang="es-ES" sz="2800" b="1" dirty="0" smtClean="0"/>
                        <a:t>. </a:t>
                      </a:r>
                      <a:endParaRPr lang="es-ES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46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b="1" dirty="0" smtClean="0"/>
              <a:t>MECANISMOS DE </a:t>
            </a:r>
            <a:r>
              <a:rPr lang="es-ES" b="1" dirty="0" smtClean="0">
                <a:cs typeface="Arial" pitchFamily="34" charset="0"/>
              </a:rPr>
              <a:t>ELIMINACIÓN DE AMONÍACO.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>
                <a:latin typeface="Constantia" pitchFamily="18" charset="0"/>
              </a:rPr>
              <a:t>Existen 2 mecanismos en el ser humano para la eliminación de NH3.</a:t>
            </a:r>
          </a:p>
          <a:p>
            <a:pPr marL="0" indent="0">
              <a:buNone/>
            </a:pPr>
            <a:endParaRPr lang="es-ES" b="1" dirty="0" smtClean="0">
              <a:latin typeface="Constantia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>
                <a:latin typeface="Constantia" pitchFamily="18" charset="0"/>
              </a:rPr>
              <a:t>Excreción renal directa.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>
                <a:latin typeface="Constantia" pitchFamily="18" charset="0"/>
              </a:rPr>
              <a:t>Síntesis y excreción de urea </a:t>
            </a:r>
          </a:p>
          <a:p>
            <a:pPr marL="0" indent="0">
              <a:buNone/>
            </a:pP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(constituye la forma fundamental de eliminación)</a:t>
            </a:r>
            <a:endParaRPr lang="es-ES" sz="2400" b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45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588224" y="39330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grpSp>
        <p:nvGrpSpPr>
          <p:cNvPr id="17" name="Grupo 16"/>
          <p:cNvGrpSpPr/>
          <p:nvPr/>
        </p:nvGrpSpPr>
        <p:grpSpPr>
          <a:xfrm>
            <a:off x="1925912" y="290147"/>
            <a:ext cx="5234880" cy="1415017"/>
            <a:chOff x="611560" y="260648"/>
            <a:chExt cx="5234880" cy="1415017"/>
          </a:xfrm>
        </p:grpSpPr>
        <p:sp>
          <p:nvSpPr>
            <p:cNvPr id="11" name="10 Elipse"/>
            <p:cNvSpPr/>
            <p:nvPr/>
          </p:nvSpPr>
          <p:spPr>
            <a:xfrm>
              <a:off x="611560" y="260648"/>
              <a:ext cx="5234880" cy="141501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755576" y="411263"/>
              <a:ext cx="4865692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2800" b="1" dirty="0" smtClean="0"/>
                <a:t>MECANISMO MÁS EFICAZ</a:t>
              </a:r>
            </a:p>
            <a:p>
              <a:pPr algn="ctr"/>
              <a:r>
                <a:rPr lang="es-ES" sz="2800" b="1" dirty="0" smtClean="0"/>
                <a:t> PARA LA ELIMINACIÓN DE NH3</a:t>
              </a:r>
              <a:endParaRPr lang="es-ES" sz="2800" b="1" dirty="0"/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6300192" y="1876614"/>
            <a:ext cx="2556850" cy="2752847"/>
            <a:chOff x="4305848" y="1675665"/>
            <a:chExt cx="4644008" cy="1544331"/>
          </a:xfrm>
        </p:grpSpPr>
        <p:sp>
          <p:nvSpPr>
            <p:cNvPr id="12" name="11 Elipse"/>
            <p:cNvSpPr/>
            <p:nvPr/>
          </p:nvSpPr>
          <p:spPr>
            <a:xfrm>
              <a:off x="4305848" y="1675665"/>
              <a:ext cx="4644008" cy="1544331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4656403" y="1817618"/>
              <a:ext cx="4040491" cy="1260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800" b="1" dirty="0" smtClean="0"/>
                <a:t>SE EFECTUA EN EL HÍGADO</a:t>
              </a:r>
            </a:p>
            <a:p>
              <a:pPr algn="ctr"/>
              <a:r>
                <a:rPr lang="es-ES" sz="2800" b="1" dirty="0" smtClean="0"/>
                <a:t>MITOCONDRIA Y CITOSOL</a:t>
              </a:r>
              <a:endParaRPr lang="es-ES" sz="2800" b="1" dirty="0"/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1331640" y="4812573"/>
            <a:ext cx="6264696" cy="1816010"/>
            <a:chOff x="3714976" y="3532375"/>
            <a:chExt cx="5234880" cy="1816010"/>
          </a:xfrm>
        </p:grpSpPr>
        <p:sp>
          <p:nvSpPr>
            <p:cNvPr id="13" name="12 Elipse"/>
            <p:cNvSpPr/>
            <p:nvPr/>
          </p:nvSpPr>
          <p:spPr>
            <a:xfrm>
              <a:off x="3714976" y="3532375"/>
              <a:ext cx="5234880" cy="181601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4015133" y="3948299"/>
              <a:ext cx="482888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2400" b="1" dirty="0" smtClean="0"/>
                <a:t>SE ELIMINAN 2 MOLÉCULAS DE NH3 </a:t>
              </a:r>
            </a:p>
            <a:p>
              <a:pPr algn="ctr"/>
              <a:r>
                <a:rPr lang="es-ES" sz="2400" b="1" dirty="0" smtClean="0"/>
                <a:t>EN FORMA DE UREA QUE ES UNA </a:t>
              </a:r>
            </a:p>
            <a:p>
              <a:pPr algn="ctr"/>
              <a:r>
                <a:rPr lang="es-ES" sz="2400" b="1" dirty="0" smtClean="0"/>
                <a:t>SUSTANCIA DE BAJA TOXICIDAD </a:t>
              </a:r>
              <a:endParaRPr lang="es-ES" sz="2400" b="1" dirty="0"/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187008" y="1888276"/>
            <a:ext cx="3007671" cy="2786562"/>
            <a:chOff x="633264" y="5297578"/>
            <a:chExt cx="5234880" cy="1270303"/>
          </a:xfrm>
        </p:grpSpPr>
        <p:sp>
          <p:nvSpPr>
            <p:cNvPr id="14" name="13 Elipse"/>
            <p:cNvSpPr/>
            <p:nvPr/>
          </p:nvSpPr>
          <p:spPr>
            <a:xfrm>
              <a:off x="633264" y="5297578"/>
              <a:ext cx="5234880" cy="127030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9 CuadroTexto"/>
            <p:cNvSpPr txBox="1"/>
            <p:nvPr/>
          </p:nvSpPr>
          <p:spPr>
            <a:xfrm>
              <a:off x="1362549" y="5547365"/>
              <a:ext cx="4000154" cy="7155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/>
                <a:t>DEPENDE DE LA INGESTIÓN DE </a:t>
              </a:r>
            </a:p>
            <a:p>
              <a:r>
                <a:rPr lang="es-ES" sz="2400" b="1" dirty="0" smtClean="0"/>
                <a:t>PROTEÍNAS</a:t>
              </a:r>
              <a:r>
                <a:rPr lang="es-ES" sz="2400" b="1" dirty="0"/>
                <a:t> </a:t>
              </a:r>
              <a:r>
                <a:rPr lang="es-ES" sz="2400" b="1" dirty="0" smtClean="0"/>
                <a:t>DEL INDIVIDUO.</a:t>
              </a:r>
              <a:endParaRPr lang="es-ES" sz="2400" b="1" dirty="0"/>
            </a:p>
          </p:txBody>
        </p:sp>
      </p:grpSp>
      <p:sp>
        <p:nvSpPr>
          <p:cNvPr id="3" name="Llamada de flecha cuádruple 2"/>
          <p:cNvSpPr/>
          <p:nvPr/>
        </p:nvSpPr>
        <p:spPr>
          <a:xfrm>
            <a:off x="2661699" y="2042657"/>
            <a:ext cx="3929588" cy="2263756"/>
          </a:xfrm>
          <a:prstGeom prst="quadArrowCallout">
            <a:avLst>
              <a:gd name="adj1" fmla="val 28132"/>
              <a:gd name="adj2" fmla="val 16591"/>
              <a:gd name="adj3" fmla="val 18515"/>
              <a:gd name="adj4" fmla="val 44276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/>
          <p:cNvSpPr txBox="1"/>
          <p:nvPr/>
        </p:nvSpPr>
        <p:spPr>
          <a:xfrm>
            <a:off x="2904344" y="2794118"/>
            <a:ext cx="347813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/>
              <a:t>UREOGÉNESIS</a:t>
            </a:r>
          </a:p>
          <a:p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244845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24"/>
          <p:cNvSpPr>
            <a:spLocks noChangeArrowheads="1"/>
          </p:cNvSpPr>
          <p:nvPr/>
        </p:nvSpPr>
        <p:spPr bwMode="auto">
          <a:xfrm rot="5400000">
            <a:off x="-469602" y="1234952"/>
            <a:ext cx="4934991" cy="385206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1907704" y="1805915"/>
            <a:ext cx="20756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dirty="0" err="1" smtClean="0"/>
              <a:t>Carbamil</a:t>
            </a:r>
            <a:r>
              <a:rPr lang="es-ES" sz="2400" b="1" dirty="0" smtClean="0"/>
              <a:t> P </a:t>
            </a:r>
            <a:r>
              <a:rPr lang="es-ES" sz="2400" b="1" dirty="0" err="1" smtClean="0"/>
              <a:t>sintetasa</a:t>
            </a:r>
            <a:r>
              <a:rPr lang="es-ES" sz="2400" b="1" dirty="0" smtClean="0"/>
              <a:t> </a:t>
            </a:r>
            <a:r>
              <a:rPr lang="es-ES" sz="2400" b="1" dirty="0"/>
              <a:t>I</a:t>
            </a:r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 flipV="1">
            <a:off x="4451956" y="2221413"/>
            <a:ext cx="605558" cy="9104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2105942" y="3485205"/>
            <a:ext cx="1800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dirty="0"/>
              <a:t>ORNITINA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1225751" y="6144120"/>
            <a:ext cx="2109069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dirty="0" smtClean="0"/>
              <a:t>ASPÁRTICO</a:t>
            </a:r>
            <a:endParaRPr lang="es-ES" sz="2400" b="1" dirty="0"/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4124325" y="4887913"/>
            <a:ext cx="203914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ARGININO SUCCINATO</a:t>
            </a:r>
          </a:p>
        </p:txBody>
      </p:sp>
      <p:sp>
        <p:nvSpPr>
          <p:cNvPr id="10255" name="Text Box 18"/>
          <p:cNvSpPr txBox="1">
            <a:spLocks noChangeArrowheads="1"/>
          </p:cNvSpPr>
          <p:nvPr/>
        </p:nvSpPr>
        <p:spPr bwMode="auto">
          <a:xfrm>
            <a:off x="6735688" y="4291159"/>
            <a:ext cx="1970262" cy="46166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dirty="0"/>
              <a:t>FUMARATO</a:t>
            </a:r>
          </a:p>
        </p:txBody>
      </p:sp>
      <p:sp>
        <p:nvSpPr>
          <p:cNvPr id="10256" name="Text Box 19"/>
          <p:cNvSpPr txBox="1">
            <a:spLocks noChangeArrowheads="1"/>
          </p:cNvSpPr>
          <p:nvPr/>
        </p:nvSpPr>
        <p:spPr bwMode="auto">
          <a:xfrm>
            <a:off x="5362968" y="3621086"/>
            <a:ext cx="17293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dirty="0"/>
              <a:t>ARGININA</a:t>
            </a:r>
          </a:p>
        </p:txBody>
      </p:sp>
      <p:sp>
        <p:nvSpPr>
          <p:cNvPr id="10258" name="Line 22"/>
          <p:cNvSpPr>
            <a:spLocks noChangeShapeType="1"/>
          </p:cNvSpPr>
          <p:nvPr/>
        </p:nvSpPr>
        <p:spPr bwMode="auto">
          <a:xfrm flipV="1">
            <a:off x="5766555" y="4581128"/>
            <a:ext cx="87062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60" name="Text Box 25"/>
          <p:cNvSpPr txBox="1">
            <a:spLocks noChangeArrowheads="1"/>
          </p:cNvSpPr>
          <p:nvPr/>
        </p:nvSpPr>
        <p:spPr bwMode="auto">
          <a:xfrm>
            <a:off x="573535" y="244475"/>
            <a:ext cx="27023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i="1" u="sng" dirty="0"/>
              <a:t>MITOCONDRIA</a:t>
            </a:r>
          </a:p>
        </p:txBody>
      </p:sp>
      <p:sp>
        <p:nvSpPr>
          <p:cNvPr id="10261" name="Text Box 26"/>
          <p:cNvSpPr txBox="1">
            <a:spLocks noChangeArrowheads="1"/>
          </p:cNvSpPr>
          <p:nvPr/>
        </p:nvSpPr>
        <p:spPr bwMode="auto">
          <a:xfrm>
            <a:off x="7029139" y="881118"/>
            <a:ext cx="16768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i="1" u="sng" dirty="0"/>
              <a:t>CITOSOL</a:t>
            </a:r>
          </a:p>
        </p:txBody>
      </p:sp>
      <p:sp>
        <p:nvSpPr>
          <p:cNvPr id="10262" name="Line 27"/>
          <p:cNvSpPr>
            <a:spLocks noChangeShapeType="1"/>
          </p:cNvSpPr>
          <p:nvPr/>
        </p:nvSpPr>
        <p:spPr bwMode="auto">
          <a:xfrm flipV="1">
            <a:off x="5399880" y="4156074"/>
            <a:ext cx="763590" cy="731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63" name="Text Box 28"/>
          <p:cNvSpPr txBox="1">
            <a:spLocks noChangeArrowheads="1"/>
          </p:cNvSpPr>
          <p:nvPr/>
        </p:nvSpPr>
        <p:spPr bwMode="auto">
          <a:xfrm>
            <a:off x="4347231" y="1604990"/>
            <a:ext cx="1800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600" b="1" dirty="0">
                <a:solidFill>
                  <a:srgbClr val="FF0000"/>
                </a:solidFill>
              </a:rPr>
              <a:t>UREA</a:t>
            </a: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3334820" y="260350"/>
            <a:ext cx="2867049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400" b="1" dirty="0" smtClean="0">
                <a:latin typeface="Arial" charset="0"/>
              </a:rPr>
              <a:t>UREOGÉNESIS</a:t>
            </a:r>
            <a:endParaRPr lang="es-ES" sz="2400" b="1" dirty="0">
              <a:latin typeface="Arial" charset="0"/>
            </a:endParaRP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2945532" y="5375419"/>
            <a:ext cx="576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5435898" y="4338636"/>
            <a:ext cx="576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</a:t>
            </a: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4632325" y="3134296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557411" y="901053"/>
            <a:ext cx="3621962" cy="5898645"/>
            <a:chOff x="611188" y="534342"/>
            <a:chExt cx="3621962" cy="5898645"/>
          </a:xfrm>
        </p:grpSpPr>
        <p:sp>
          <p:nvSpPr>
            <p:cNvPr id="10243" name="Text Box 4"/>
            <p:cNvSpPr txBox="1">
              <a:spLocks noChangeArrowheads="1"/>
            </p:cNvSpPr>
            <p:nvPr/>
          </p:nvSpPr>
          <p:spPr bwMode="auto">
            <a:xfrm>
              <a:off x="970681" y="534342"/>
              <a:ext cx="208915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sz="2400" b="1" dirty="0" smtClean="0"/>
                <a:t>CO2  </a:t>
              </a:r>
              <a:r>
                <a:rPr lang="es-ES" sz="2400" b="1" dirty="0"/>
                <a:t>+  NH4</a:t>
              </a:r>
            </a:p>
          </p:txBody>
        </p:sp>
        <p:sp>
          <p:nvSpPr>
            <p:cNvPr id="10244" name="Line 5"/>
            <p:cNvSpPr>
              <a:spLocks noChangeShapeType="1"/>
            </p:cNvSpPr>
            <p:nvPr/>
          </p:nvSpPr>
          <p:spPr bwMode="auto">
            <a:xfrm>
              <a:off x="1907704" y="1196974"/>
              <a:ext cx="0" cy="12239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0245" name="Text Box 6"/>
            <p:cNvSpPr txBox="1">
              <a:spLocks noChangeArrowheads="1"/>
            </p:cNvSpPr>
            <p:nvPr/>
          </p:nvSpPr>
          <p:spPr bwMode="auto">
            <a:xfrm>
              <a:off x="611188" y="2535238"/>
              <a:ext cx="2665412" cy="366712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b="1" dirty="0"/>
                <a:t>CARBAMIL FOSFATO</a:t>
              </a:r>
            </a:p>
          </p:txBody>
        </p:sp>
        <p:sp>
          <p:nvSpPr>
            <p:cNvPr id="10250" name="Text Box 11"/>
            <p:cNvSpPr txBox="1">
              <a:spLocks noChangeArrowheads="1"/>
            </p:cNvSpPr>
            <p:nvPr/>
          </p:nvSpPr>
          <p:spPr bwMode="auto">
            <a:xfrm>
              <a:off x="936426" y="4427166"/>
              <a:ext cx="19073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sz="2400" b="1" dirty="0"/>
                <a:t>CITRULINA</a:t>
              </a:r>
            </a:p>
          </p:txBody>
        </p:sp>
        <p:sp>
          <p:nvSpPr>
            <p:cNvPr id="10251" name="Line 12"/>
            <p:cNvSpPr>
              <a:spLocks noChangeShapeType="1"/>
            </p:cNvSpPr>
            <p:nvPr/>
          </p:nvSpPr>
          <p:spPr bwMode="auto">
            <a:xfrm>
              <a:off x="1907704" y="3033713"/>
              <a:ext cx="0" cy="15113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0265" name="Text Box 30"/>
            <p:cNvSpPr txBox="1">
              <a:spLocks noChangeArrowheads="1"/>
            </p:cNvSpPr>
            <p:nvPr/>
          </p:nvSpPr>
          <p:spPr bwMode="auto">
            <a:xfrm>
              <a:off x="683047" y="1052513"/>
              <a:ext cx="93662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sz="2000" b="1" dirty="0"/>
                <a:t>2ATP</a:t>
              </a:r>
            </a:p>
          </p:txBody>
        </p:sp>
        <p:sp>
          <p:nvSpPr>
            <p:cNvPr id="10266" name="Text Box 31"/>
            <p:cNvSpPr txBox="1">
              <a:spLocks noChangeArrowheads="1"/>
            </p:cNvSpPr>
            <p:nvPr/>
          </p:nvSpPr>
          <p:spPr bwMode="auto">
            <a:xfrm>
              <a:off x="612627" y="2060848"/>
              <a:ext cx="93503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sz="2000" b="1" dirty="0"/>
                <a:t>2ADP</a:t>
              </a:r>
            </a:p>
          </p:txBody>
        </p:sp>
        <p:sp>
          <p:nvSpPr>
            <p:cNvPr id="10268" name="Text Box 33"/>
            <p:cNvSpPr txBox="1">
              <a:spLocks noChangeArrowheads="1"/>
            </p:cNvSpPr>
            <p:nvPr/>
          </p:nvSpPr>
          <p:spPr bwMode="auto">
            <a:xfrm>
              <a:off x="1440184" y="5329865"/>
              <a:ext cx="79082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sz="2000" b="1" dirty="0"/>
                <a:t>ATP</a:t>
              </a:r>
            </a:p>
          </p:txBody>
        </p:sp>
        <p:sp>
          <p:nvSpPr>
            <p:cNvPr id="10269" name="Text Box 34"/>
            <p:cNvSpPr txBox="1">
              <a:spLocks noChangeArrowheads="1"/>
            </p:cNvSpPr>
            <p:nvPr/>
          </p:nvSpPr>
          <p:spPr bwMode="auto">
            <a:xfrm>
              <a:off x="3459863" y="6032877"/>
              <a:ext cx="77328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sz="2000" b="1" dirty="0"/>
                <a:t>AMP</a:t>
              </a:r>
            </a:p>
          </p:txBody>
        </p:sp>
        <p:sp>
          <p:nvSpPr>
            <p:cNvPr id="13348" name="Text Box 36"/>
            <p:cNvSpPr txBox="1">
              <a:spLocks noChangeArrowheads="1"/>
            </p:cNvSpPr>
            <p:nvPr/>
          </p:nvSpPr>
          <p:spPr bwMode="auto">
            <a:xfrm>
              <a:off x="1547466" y="1625600"/>
              <a:ext cx="576262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s-ES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13349" name="Text Box 37"/>
            <p:cNvSpPr txBox="1">
              <a:spLocks noChangeArrowheads="1"/>
            </p:cNvSpPr>
            <p:nvPr/>
          </p:nvSpPr>
          <p:spPr bwMode="auto">
            <a:xfrm>
              <a:off x="1618903" y="3494336"/>
              <a:ext cx="5048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s-ES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2" name="1 Flecha curvada hacia la izquierda"/>
            <p:cNvSpPr/>
            <p:nvPr/>
          </p:nvSpPr>
          <p:spPr>
            <a:xfrm>
              <a:off x="1463522" y="1196975"/>
              <a:ext cx="444182" cy="1223963"/>
            </a:xfrm>
            <a:prstGeom prst="curvedLef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37" name="36 Flecha curvada hacia la izquierda"/>
            <p:cNvSpPr/>
            <p:nvPr/>
          </p:nvSpPr>
          <p:spPr>
            <a:xfrm rot="17680070">
              <a:off x="2918803" y="4467868"/>
              <a:ext cx="334897" cy="2124105"/>
            </a:xfrm>
            <a:prstGeom prst="curvedLef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sp>
        <p:nvSpPr>
          <p:cNvPr id="39" name="38 Flecha curvada hacia la izquierda"/>
          <p:cNvSpPr/>
          <p:nvPr/>
        </p:nvSpPr>
        <p:spPr>
          <a:xfrm rot="17008789" flipH="1">
            <a:off x="3012847" y="4587680"/>
            <a:ext cx="360362" cy="1942190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4 Arco"/>
          <p:cNvSpPr/>
          <p:nvPr/>
        </p:nvSpPr>
        <p:spPr>
          <a:xfrm rot="3048168" flipH="1">
            <a:off x="2226697" y="5531160"/>
            <a:ext cx="663245" cy="1463058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6 Conector recto"/>
          <p:cNvCxnSpPr/>
          <p:nvPr/>
        </p:nvCxnSpPr>
        <p:spPr>
          <a:xfrm flipV="1">
            <a:off x="1884522" y="3861047"/>
            <a:ext cx="292708" cy="2646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Flecha curvada hacia la izquierda"/>
          <p:cNvSpPr/>
          <p:nvPr/>
        </p:nvSpPr>
        <p:spPr>
          <a:xfrm rot="16394093" flipV="1">
            <a:off x="4618937" y="1929160"/>
            <a:ext cx="487246" cy="2924260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49" name="48 Conector recto"/>
          <p:cNvCxnSpPr/>
          <p:nvPr/>
        </p:nvCxnSpPr>
        <p:spPr>
          <a:xfrm flipV="1">
            <a:off x="6006946" y="2899307"/>
            <a:ext cx="548691" cy="4919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6377227" y="2499197"/>
            <a:ext cx="734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smtClean="0">
                <a:latin typeface="Constantia" pitchFamily="18" charset="0"/>
              </a:rPr>
              <a:t>H2O</a:t>
            </a:r>
            <a:endParaRPr lang="es-ES" sz="2000" b="1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61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395536" y="404664"/>
            <a:ext cx="8496944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4000" b="1" dirty="0" smtClean="0">
                <a:latin typeface="+mn-lt"/>
              </a:rPr>
              <a:t>CARACTERÍSTICAS</a:t>
            </a:r>
            <a:endParaRPr lang="es-ES" sz="2400" b="1" dirty="0"/>
          </a:p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es-ES" sz="3600" b="1" dirty="0">
                <a:latin typeface="Constantia" pitchFamily="18" charset="0"/>
              </a:rPr>
              <a:t>Los grupos aminos de todos los </a:t>
            </a:r>
            <a:r>
              <a:rPr lang="es-ES" sz="3600" b="1" dirty="0" err="1">
                <a:latin typeface="Constantia" pitchFamily="18" charset="0"/>
              </a:rPr>
              <a:t>a.a</a:t>
            </a:r>
            <a:r>
              <a:rPr lang="es-ES" sz="3600" b="1" dirty="0">
                <a:latin typeface="Constantia" pitchFamily="18" charset="0"/>
              </a:rPr>
              <a:t> pueden ingresar al ciclo de la urea</a:t>
            </a:r>
          </a:p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es-ES" sz="3600" b="1" dirty="0">
                <a:latin typeface="Constantia" pitchFamily="18" charset="0"/>
              </a:rPr>
              <a:t>Un grupo amino entra con el </a:t>
            </a:r>
            <a:r>
              <a:rPr lang="es-ES" sz="3600" b="1" dirty="0" err="1">
                <a:latin typeface="Constantia" pitchFamily="18" charset="0"/>
              </a:rPr>
              <a:t>carbamil</a:t>
            </a:r>
            <a:r>
              <a:rPr lang="es-ES" sz="3600" b="1" dirty="0">
                <a:latin typeface="Constantia" pitchFamily="18" charset="0"/>
              </a:rPr>
              <a:t> fosfato y otro con el acido aspártico</a:t>
            </a:r>
          </a:p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es-ES" sz="3600" b="1" dirty="0">
                <a:latin typeface="Constantia" pitchFamily="18" charset="0"/>
              </a:rPr>
              <a:t>Por cada molécula se gastan 4 ATP , el gasto de energía está acoplado a la hidrólisis del pirofosfato.</a:t>
            </a:r>
          </a:p>
        </p:txBody>
      </p:sp>
    </p:spTree>
    <p:extLst>
      <p:ext uri="{BB962C8B-B14F-4D97-AF65-F5344CB8AC3E}">
        <p14:creationId xmlns:p14="http://schemas.microsoft.com/office/powerpoint/2010/main" val="34895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1052736"/>
            <a:ext cx="8352928" cy="5616624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755576" y="188640"/>
            <a:ext cx="7169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Relación entre el CK y </a:t>
            </a:r>
            <a:r>
              <a:rPr lang="es-ES" sz="3600" b="1" smtClean="0"/>
              <a:t>la Ureogénesis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249437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23849" y="188640"/>
            <a:ext cx="8424863" cy="630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MX" sz="4000" b="1" dirty="0" smtClean="0">
                <a:latin typeface="+mn-lt"/>
              </a:rPr>
              <a:t>TOXICIDAD DEL AMON</a:t>
            </a:r>
            <a:r>
              <a:rPr lang="es-ES" sz="4000" b="1" dirty="0" smtClean="0">
                <a:latin typeface="+mn-lt"/>
              </a:rPr>
              <a:t>ÍACO</a:t>
            </a:r>
            <a:r>
              <a:rPr lang="es-ES" sz="2800" dirty="0" smtClean="0"/>
              <a:t>  </a:t>
            </a:r>
            <a:endParaRPr lang="es-ES" sz="2800" dirty="0"/>
          </a:p>
          <a:p>
            <a:pPr algn="just" eaLnBrk="1" hangingPunct="1"/>
            <a:r>
              <a:rPr lang="es-ES" sz="2800" b="1" dirty="0">
                <a:latin typeface="Constantia" pitchFamily="18" charset="0"/>
              </a:rPr>
              <a:t>El amoníaco puede acumularse </a:t>
            </a:r>
            <a:r>
              <a:rPr lang="es-ES" sz="2800" b="1" dirty="0" smtClean="0">
                <a:latin typeface="Constantia" pitchFamily="18" charset="0"/>
              </a:rPr>
              <a:t>por: </a:t>
            </a:r>
            <a:endParaRPr lang="es-ES" sz="2800" b="1" dirty="0">
              <a:latin typeface="Constantia" pitchFamily="18" charset="0"/>
            </a:endParaRPr>
          </a:p>
          <a:p>
            <a:pPr marL="342900" indent="-342900" algn="just" eaLnBrk="1" hangingPunct="1">
              <a:buFont typeface="Arial" pitchFamily="34" charset="0"/>
              <a:buChar char="•"/>
            </a:pPr>
            <a:r>
              <a:rPr lang="es-ES" sz="2800" b="1" dirty="0">
                <a:latin typeface="Constantia" pitchFamily="18" charset="0"/>
              </a:rPr>
              <a:t>E</a:t>
            </a:r>
            <a:r>
              <a:rPr lang="es-ES" sz="2800" b="1" dirty="0" smtClean="0">
                <a:latin typeface="Constantia" pitchFamily="18" charset="0"/>
              </a:rPr>
              <a:t>xcesiva </a:t>
            </a:r>
            <a:r>
              <a:rPr lang="es-ES" sz="2800" b="1" dirty="0">
                <a:latin typeface="Constantia" pitchFamily="18" charset="0"/>
              </a:rPr>
              <a:t>entrada por vía portal por alguna obstrucción intestinal </a:t>
            </a:r>
          </a:p>
          <a:p>
            <a:pPr marL="342900" indent="-342900" algn="just" eaLnBrk="1" hangingPunct="1">
              <a:buFont typeface="Arial" pitchFamily="34" charset="0"/>
              <a:buChar char="•"/>
            </a:pPr>
            <a:r>
              <a:rPr lang="es-ES" sz="2800" b="1" dirty="0" smtClean="0">
                <a:latin typeface="Constantia" pitchFamily="18" charset="0"/>
              </a:rPr>
              <a:t>Insuficiencia </a:t>
            </a:r>
            <a:r>
              <a:rPr lang="es-ES" sz="2800" b="1" dirty="0">
                <a:latin typeface="Constantia" pitchFamily="18" charset="0"/>
              </a:rPr>
              <a:t>hepática que altera el funcionamiento de los procesos que ocurren en el hígado y entre ellos el proceso de la </a:t>
            </a:r>
            <a:r>
              <a:rPr lang="es-ES" sz="2800" b="1" dirty="0" smtClean="0">
                <a:latin typeface="Constantia" pitchFamily="18" charset="0"/>
              </a:rPr>
              <a:t>ureogénesis.</a:t>
            </a:r>
            <a:endParaRPr lang="es-ES" sz="2800" b="1" dirty="0">
              <a:latin typeface="Constantia" pitchFamily="18" charset="0"/>
            </a:endParaRPr>
          </a:p>
          <a:p>
            <a:pPr marL="342900" indent="-342900" algn="just" eaLnBrk="1" hangingPunct="1">
              <a:buFont typeface="Arial" pitchFamily="34" charset="0"/>
              <a:buChar char="•"/>
            </a:pPr>
            <a:r>
              <a:rPr lang="es-ES" sz="2800" b="1" dirty="0" smtClean="0">
                <a:latin typeface="Constantia" pitchFamily="18" charset="0"/>
              </a:rPr>
              <a:t>La </a:t>
            </a:r>
            <a:r>
              <a:rPr lang="es-ES" sz="2800" b="1" dirty="0">
                <a:latin typeface="Constantia" pitchFamily="18" charset="0"/>
              </a:rPr>
              <a:t>imposibilidad de eliminar el amoníaco o de convertirlo en urea, </a:t>
            </a:r>
            <a:r>
              <a:rPr lang="es-ES" sz="2800" b="1" dirty="0" smtClean="0">
                <a:latin typeface="Constantia" pitchFamily="18" charset="0"/>
              </a:rPr>
              <a:t>produce </a:t>
            </a:r>
            <a:r>
              <a:rPr lang="es-ES" sz="2800" b="1" dirty="0">
                <a:latin typeface="Constantia" pitchFamily="18" charset="0"/>
              </a:rPr>
              <a:t>serios trastornos en el organismo, sobre todo por que afecta el sistema nervioso </a:t>
            </a:r>
            <a:r>
              <a:rPr lang="es-ES" sz="2800" b="1" dirty="0" smtClean="0">
                <a:latin typeface="Constantia" pitchFamily="18" charset="0"/>
              </a:rPr>
              <a:t>central</a:t>
            </a:r>
            <a:r>
              <a:rPr lang="es-ES" sz="2800" b="1" dirty="0">
                <a:latin typeface="Constantia" pitchFamily="18" charset="0"/>
              </a:rPr>
              <a:t> </a:t>
            </a:r>
            <a:r>
              <a:rPr lang="es-ES" sz="2800" b="1" dirty="0" smtClean="0">
                <a:latin typeface="Constantia" pitchFamily="18" charset="0"/>
              </a:rPr>
              <a:t>(al </a:t>
            </a:r>
            <a:r>
              <a:rPr lang="es-ES" sz="2800" b="1" dirty="0">
                <a:latin typeface="Constantia" pitchFamily="18" charset="0"/>
              </a:rPr>
              <a:t>cuadro clínico que se produce se le denomina </a:t>
            </a:r>
            <a:r>
              <a:rPr lang="es-ES" sz="2800" b="1" dirty="0">
                <a:solidFill>
                  <a:srgbClr val="FF0000"/>
                </a:solidFill>
                <a:latin typeface="Constantia" pitchFamily="18" charset="0"/>
              </a:rPr>
              <a:t>Encefalopatía Hepática</a:t>
            </a:r>
            <a:r>
              <a:rPr lang="es-ES" sz="2800" b="1" dirty="0">
                <a:latin typeface="Constantia" pitchFamily="18" charset="0"/>
              </a:rPr>
              <a:t>). </a:t>
            </a:r>
            <a:endParaRPr lang="es-ES" sz="2800" b="1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84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417265" y="620688"/>
            <a:ext cx="835292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MX" sz="4000" b="1" dirty="0" smtClean="0">
                <a:latin typeface="+mn-lt"/>
              </a:rPr>
              <a:t>MECANISMO DE LA TOXICIDAD DEL AMONÍACO</a:t>
            </a:r>
          </a:p>
          <a:p>
            <a:pPr eaLnBrk="1" hangingPunct="1"/>
            <a:endParaRPr lang="es-MX" dirty="0"/>
          </a:p>
          <a:p>
            <a:pPr algn="just" eaLnBrk="1" hangingPunct="1"/>
            <a:r>
              <a:rPr lang="es-MX" sz="2400" b="1" dirty="0"/>
              <a:t>    </a:t>
            </a:r>
            <a:r>
              <a:rPr lang="es-MX" sz="3600" b="1" dirty="0">
                <a:latin typeface="Constantia" pitchFamily="18" charset="0"/>
              </a:rPr>
              <a:t>El amoníaco afecta al sistema nervioso central de 2 maneras:</a:t>
            </a:r>
          </a:p>
          <a:p>
            <a:pPr algn="just" eaLnBrk="1" hangingPunct="1"/>
            <a:endParaRPr lang="es-MX" sz="3600" b="1" dirty="0">
              <a:latin typeface="Constantia" pitchFamily="18" charset="0"/>
            </a:endParaRPr>
          </a:p>
          <a:p>
            <a:pPr algn="just" eaLnBrk="1" hangingPunct="1">
              <a:buFontTx/>
              <a:buChar char="•"/>
            </a:pPr>
            <a:r>
              <a:rPr lang="es-MX" sz="3600" b="1" dirty="0">
                <a:latin typeface="Constantia" pitchFamily="18" charset="0"/>
              </a:rPr>
              <a:t>Sobre su metabolismo energético.</a:t>
            </a:r>
          </a:p>
          <a:p>
            <a:pPr algn="just" eaLnBrk="1" hangingPunct="1">
              <a:buFontTx/>
              <a:buChar char="•"/>
            </a:pPr>
            <a:r>
              <a:rPr lang="es-MX" sz="3600" b="1" dirty="0">
                <a:latin typeface="Constantia" pitchFamily="18" charset="0"/>
              </a:rPr>
              <a:t>Sobre el metabolismo de los neurotransmisores.</a:t>
            </a:r>
            <a:endParaRPr lang="es-ES" sz="3600" b="1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26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PREGUNTAS DE CONTROL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es-ES" b="1" dirty="0"/>
              <a:t>Mencione los procesos que aportan y </a:t>
            </a:r>
            <a:r>
              <a:rPr lang="es-ES" b="1" dirty="0" smtClean="0"/>
              <a:t>sustraen </a:t>
            </a:r>
            <a:r>
              <a:rPr lang="es-ES" b="1" dirty="0"/>
              <a:t>aminoácidos del pool.</a:t>
            </a:r>
          </a:p>
          <a:p>
            <a:r>
              <a:rPr lang="es-ES" b="1" dirty="0"/>
              <a:t>Diga porque el organismo no puede sintetizar todos loa aminoácidos.</a:t>
            </a:r>
          </a:p>
          <a:p>
            <a:r>
              <a:rPr lang="es-ES" b="1" dirty="0" smtClean="0"/>
              <a:t>Mencione las reacciones generales de los aminoácidos y diga en cuales se pierde </a:t>
            </a:r>
            <a:r>
              <a:rPr lang="es-ES" b="1" dirty="0" smtClean="0">
                <a:latin typeface="Constantia" panose="02030602050306030303" pitchFamily="18" charset="0"/>
              </a:rPr>
              <a:t>NH3.</a:t>
            </a:r>
          </a:p>
        </p:txBody>
      </p:sp>
    </p:spTree>
    <p:extLst>
      <p:ext uri="{BB962C8B-B14F-4D97-AF65-F5344CB8AC3E}">
        <p14:creationId xmlns:p14="http://schemas.microsoft.com/office/powerpoint/2010/main" val="355863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latin typeface="+mn-lt"/>
              </a:rPr>
              <a:t>ENCEFALOPATÍA HEPÁTICA</a:t>
            </a:r>
            <a:endParaRPr lang="es-ES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Tx/>
              <a:buChar char="•"/>
            </a:pPr>
            <a:r>
              <a:rPr lang="es-MX" b="1" dirty="0" smtClean="0">
                <a:latin typeface="Constantia" pitchFamily="18" charset="0"/>
              </a:rPr>
              <a:t>Síntesis elevada de glutamina en el encéfalo con la consiguiente disminución de la síntesis de GABA, neurotransmisor inhibitorio.</a:t>
            </a:r>
          </a:p>
          <a:p>
            <a:pPr algn="just">
              <a:buFontTx/>
              <a:buChar char="•"/>
            </a:pPr>
            <a:r>
              <a:rPr lang="es-MX" b="1" dirty="0" smtClean="0">
                <a:latin typeface="Constantia" pitchFamily="18" charset="0"/>
              </a:rPr>
              <a:t>Disminución de la relación AACR/AAA en sangre debido a una disminución de la degradación de los AAA en el hígado y aumentada degradación de los AACR en el músculo.</a:t>
            </a:r>
          </a:p>
          <a:p>
            <a:pPr algn="just">
              <a:buFontTx/>
              <a:buChar char="•"/>
            </a:pPr>
            <a:r>
              <a:rPr lang="es-MX" b="1" dirty="0" smtClean="0">
                <a:latin typeface="Constantia" pitchFamily="18" charset="0"/>
              </a:rPr>
              <a:t>Aumento de la entrada de AAA en el cerebro y su transformación en falsos neurotransmisores </a:t>
            </a:r>
            <a:r>
              <a:rPr lang="es-MX" b="1" dirty="0" err="1" smtClean="0">
                <a:latin typeface="Constantia" pitchFamily="18" charset="0"/>
              </a:rPr>
              <a:t>excitatorios</a:t>
            </a:r>
            <a:r>
              <a:rPr lang="es-MX" b="1" dirty="0" smtClean="0">
                <a:latin typeface="Constantia" pitchFamily="18" charset="0"/>
              </a:rPr>
              <a:t>.</a:t>
            </a:r>
            <a:endParaRPr lang="es-ES" b="1" dirty="0" smtClean="0">
              <a:latin typeface="Constantia" pitchFamily="18" charset="0"/>
            </a:endParaRPr>
          </a:p>
          <a:p>
            <a:endParaRPr lang="es-E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25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26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76225" y="1544638"/>
              <a:ext cx="1001713" cy="169862"/>
            </p14:xfrm>
          </p:contentPart>
        </mc:Choice>
        <mc:Fallback xmlns="">
          <p:pic>
            <p:nvPicPr>
              <p:cNvPr id="1026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7790" y="1429954"/>
                <a:ext cx="1058584" cy="3992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27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8625" y="4946650"/>
              <a:ext cx="901700" cy="36513"/>
            </p14:xfrm>
          </p:contentPart>
        </mc:Choice>
        <mc:Fallback xmlns="">
          <p:pic>
            <p:nvPicPr>
              <p:cNvPr id="1027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00188" y="4831688"/>
                <a:ext cx="958934" cy="2664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28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277100" y="5956300"/>
              <a:ext cx="1144588" cy="61913"/>
            </p14:xfrm>
          </p:contentPart>
        </mc:Choice>
        <mc:Fallback xmlns="">
          <p:pic>
            <p:nvPicPr>
              <p:cNvPr id="1028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248656" y="5842193"/>
                <a:ext cx="1201835" cy="29048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1856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334759" y="1678573"/>
            <a:ext cx="4463415" cy="7078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aminoácidos</a:t>
            </a:r>
            <a:endParaRPr lang="es-E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charset="0"/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392613" y="3048000"/>
            <a:ext cx="484187" cy="1600200"/>
          </a:xfrm>
          <a:prstGeom prst="downArrow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6" name="5 Flecha abajo"/>
          <p:cNvSpPr/>
          <p:nvPr/>
        </p:nvSpPr>
        <p:spPr>
          <a:xfrm rot="19513018">
            <a:off x="6248400" y="2971800"/>
            <a:ext cx="484188" cy="1447800"/>
          </a:xfrm>
          <a:prstGeom prst="downArrow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7" name="6 Flecha abajo"/>
          <p:cNvSpPr/>
          <p:nvPr/>
        </p:nvSpPr>
        <p:spPr>
          <a:xfrm rot="1789874">
            <a:off x="2717030" y="2852292"/>
            <a:ext cx="484188" cy="1447800"/>
          </a:xfrm>
          <a:prstGeom prst="downArrow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8" name="7 Flecha abajo"/>
          <p:cNvSpPr>
            <a:spLocks noChangeArrowheads="1"/>
          </p:cNvSpPr>
          <p:nvPr/>
        </p:nvSpPr>
        <p:spPr bwMode="auto">
          <a:xfrm rot="3158349">
            <a:off x="1700212" y="2005013"/>
            <a:ext cx="485775" cy="1447800"/>
          </a:xfrm>
          <a:prstGeom prst="downArrow">
            <a:avLst>
              <a:gd name="adj1" fmla="val 50000"/>
              <a:gd name="adj2" fmla="val 49880"/>
            </a:avLst>
          </a:prstGeom>
          <a:solidFill>
            <a:srgbClr val="000099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es-ES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" name="8 Flecha abajo"/>
          <p:cNvSpPr>
            <a:spLocks noChangeArrowheads="1"/>
          </p:cNvSpPr>
          <p:nvPr/>
        </p:nvSpPr>
        <p:spPr bwMode="auto">
          <a:xfrm rot="-3172085">
            <a:off x="6958012" y="1776413"/>
            <a:ext cx="485775" cy="1447800"/>
          </a:xfrm>
          <a:prstGeom prst="downArrow">
            <a:avLst>
              <a:gd name="adj1" fmla="val 50000"/>
              <a:gd name="adj2" fmla="val 49880"/>
            </a:avLst>
          </a:prstGeom>
          <a:solidFill>
            <a:srgbClr val="000099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s-ES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4584" name="9 CuadroTexto"/>
          <p:cNvSpPr txBox="1">
            <a:spLocks noChangeArrowheads="1"/>
          </p:cNvSpPr>
          <p:nvPr/>
        </p:nvSpPr>
        <p:spPr bwMode="auto">
          <a:xfrm>
            <a:off x="3365956" y="4759381"/>
            <a:ext cx="285058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s-ES" sz="2800" b="1" dirty="0">
                <a:solidFill>
                  <a:srgbClr val="006600"/>
                </a:solidFill>
              </a:rPr>
              <a:t>OTROS AMINOÁCIDOS</a:t>
            </a:r>
            <a:endParaRPr lang="es-ES" sz="2400" b="1" dirty="0">
              <a:solidFill>
                <a:srgbClr val="006600"/>
              </a:solidFill>
            </a:endParaRPr>
          </a:p>
        </p:txBody>
      </p:sp>
      <p:sp>
        <p:nvSpPr>
          <p:cNvPr id="24585" name="14 CuadroTexto"/>
          <p:cNvSpPr txBox="1">
            <a:spLocks noChangeArrowheads="1"/>
          </p:cNvSpPr>
          <p:nvPr/>
        </p:nvSpPr>
        <p:spPr bwMode="auto">
          <a:xfrm>
            <a:off x="989605" y="4373423"/>
            <a:ext cx="245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s-ES" sz="2400" b="1" dirty="0"/>
              <a:t>NUCLEÓTIDOS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6284771" y="4402459"/>
            <a:ext cx="245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2400" b="1" dirty="0"/>
              <a:t>PORFIRINAS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6987979" y="3024708"/>
            <a:ext cx="21625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2400" b="1" dirty="0"/>
              <a:t>CREATINA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39554" y="3361254"/>
            <a:ext cx="23988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2400" b="1" dirty="0" smtClean="0"/>
              <a:t>PROTEÏNAS</a:t>
            </a:r>
            <a:endParaRPr lang="es-ES_tradnl" sz="2400" b="1" dirty="0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443706" y="397605"/>
            <a:ext cx="83820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 smtClean="0"/>
              <a:t>Papel </a:t>
            </a:r>
            <a:r>
              <a:rPr lang="es-ES" sz="2400" b="1" dirty="0"/>
              <a:t>Central de los Aminoácidos en el Metabolismo de Compuestos Nitrogenados de Bajo Peso Molecular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0653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24584" grpId="0"/>
      <p:bldP spid="24585" grpId="0"/>
      <p:bldP spid="24586" grpId="0"/>
      <p:bldP spid="24587" grpId="0"/>
      <p:bldP spid="24588" grpId="0"/>
      <p:bldP spid="2458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695291" y="330021"/>
            <a:ext cx="74676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Esquema II: Aminoácidos Claves en el Metabolismo de los Compuestos Nitrogenados de Bajo Peso Molecular</a:t>
            </a:r>
            <a:endParaRPr lang="en-US" sz="2400" b="1" dirty="0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810000" y="1752600"/>
            <a:ext cx="1905000" cy="4635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Glutámico</a:t>
            </a:r>
            <a:endParaRPr lang="en-US" sz="2400" b="1" dirty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553200" y="1676400"/>
            <a:ext cx="1905000" cy="4635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Aspártico</a:t>
            </a:r>
            <a:endParaRPr lang="en-US" sz="2400" b="1" dirty="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990600" y="1752600"/>
            <a:ext cx="1905000" cy="4635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/>
              <a:t>Glicina</a:t>
            </a:r>
            <a:endParaRPr lang="en-US" sz="2400" b="1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4572000" y="2362200"/>
            <a:ext cx="533400" cy="1371600"/>
          </a:xfrm>
          <a:prstGeom prst="downArrow">
            <a:avLst>
              <a:gd name="adj1" fmla="val 50000"/>
              <a:gd name="adj2" fmla="val 6428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962400" y="3733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/>
              <a:t>Glutamina</a:t>
            </a:r>
            <a:endParaRPr lang="en-US" sz="2400" b="1"/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7239000" y="2362200"/>
            <a:ext cx="533400" cy="1371600"/>
          </a:xfrm>
          <a:prstGeom prst="downArrow">
            <a:avLst>
              <a:gd name="adj1" fmla="val 50000"/>
              <a:gd name="adj2" fmla="val 6428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6553200" y="3733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/>
              <a:t>Asparagina</a:t>
            </a:r>
            <a:endParaRPr lang="en-US" sz="2400" b="1"/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4572000" y="4191000"/>
            <a:ext cx="533400" cy="1371600"/>
          </a:xfrm>
          <a:prstGeom prst="downArrow">
            <a:avLst>
              <a:gd name="adj1" fmla="val 50000"/>
              <a:gd name="adj2" fmla="val 6428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886200" y="56388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/>
              <a:t>Nucleótidos</a:t>
            </a:r>
            <a:endParaRPr lang="en-US" sz="2400" b="1"/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 rot="1528290">
            <a:off x="5943600" y="2209800"/>
            <a:ext cx="387350" cy="3581400"/>
          </a:xfrm>
          <a:prstGeom prst="downArrow">
            <a:avLst>
              <a:gd name="adj1" fmla="val 50000"/>
              <a:gd name="adj2" fmla="val 231148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5613" name="AutoShape 13"/>
          <p:cNvSpPr>
            <a:spLocks noChangeArrowheads="1"/>
          </p:cNvSpPr>
          <p:nvPr/>
        </p:nvSpPr>
        <p:spPr bwMode="auto">
          <a:xfrm rot="-1621427">
            <a:off x="3200400" y="2286000"/>
            <a:ext cx="387350" cy="3581400"/>
          </a:xfrm>
          <a:prstGeom prst="downArrow">
            <a:avLst>
              <a:gd name="adj1" fmla="val 50000"/>
              <a:gd name="adj2" fmla="val 231148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1752600" y="2514600"/>
            <a:ext cx="387350" cy="3200400"/>
          </a:xfrm>
          <a:prstGeom prst="downArrow">
            <a:avLst>
              <a:gd name="adj1" fmla="val 50000"/>
              <a:gd name="adj2" fmla="val 206557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066800" y="56388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/>
              <a:t>Porfirinas</a:t>
            </a:r>
            <a:endParaRPr lang="en-US" sz="2400" b="1"/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 rot="1176553">
            <a:off x="914400" y="2438400"/>
            <a:ext cx="381000" cy="1371600"/>
          </a:xfrm>
          <a:prstGeom prst="downArrow">
            <a:avLst>
              <a:gd name="adj1" fmla="val 50000"/>
              <a:gd name="adj2" fmla="val 9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152400" y="39624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/>
              <a:t>Creatina</a:t>
            </a:r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14630222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3" grpId="0" animBg="1"/>
      <p:bldP spid="25604" grpId="0" animBg="1"/>
      <p:bldP spid="25605" grpId="0" animBg="1"/>
      <p:bldP spid="25606" grpId="0" animBg="1"/>
      <p:bldP spid="25607" grpId="0"/>
      <p:bldP spid="25608" grpId="0" animBg="1"/>
      <p:bldP spid="25609" grpId="0"/>
      <p:bldP spid="25610" grpId="0" animBg="1"/>
      <p:bldP spid="25611" grpId="0"/>
      <p:bldP spid="25612" grpId="0" animBg="1"/>
      <p:bldP spid="25613" grpId="0" animBg="1"/>
      <p:bldP spid="25614" grpId="0" animBg="1"/>
      <p:bldP spid="25615" grpId="0"/>
      <p:bldP spid="25616" grpId="0" animBg="1"/>
      <p:bldP spid="256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57200" y="188640"/>
            <a:ext cx="861536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000" b="1" dirty="0" smtClean="0"/>
              <a:t>PAPEL CENTRAL DE LOS AA EN EL METABOLISMO</a:t>
            </a:r>
            <a:endParaRPr lang="en-US" sz="4000" b="1" dirty="0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810000" y="3352800"/>
            <a:ext cx="1447800" cy="1009650"/>
          </a:xfrm>
          <a:prstGeom prst="rect">
            <a:avLst/>
          </a:prstGeom>
          <a:ln w="76200"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s-ES" sz="6000" b="1" dirty="0"/>
              <a:t>AA</a:t>
            </a:r>
            <a:endParaRPr lang="en-US" sz="6000" b="1" dirty="0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061299" y="1635051"/>
            <a:ext cx="3032898" cy="646331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s-ES" sz="3600" b="1" dirty="0">
                <a:solidFill>
                  <a:schemeClr val="bg1"/>
                </a:solidFill>
              </a:rPr>
              <a:t>GLUCOSA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6553200" y="3592513"/>
            <a:ext cx="2133600" cy="584775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>
                <a:solidFill>
                  <a:schemeClr val="tx1"/>
                </a:solidFill>
              </a:rPr>
              <a:t>LÍPIDOS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6629400" y="5257800"/>
            <a:ext cx="2057400" cy="954107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s-ES" sz="2800" b="1"/>
              <a:t>CICLO DE KREBS</a:t>
            </a:r>
            <a:endParaRPr lang="en-US" sz="2800" b="1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3657600" y="5441495"/>
            <a:ext cx="1986136" cy="1077218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/>
              <a:t>OTROS A.A.</a:t>
            </a:r>
            <a:endParaRPr lang="en-US" sz="3200" b="1" dirty="0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52400" y="5345113"/>
            <a:ext cx="2819400" cy="58477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/>
              <a:t>NUCLEÓTIDOS</a:t>
            </a:r>
            <a:endParaRPr lang="en-US" sz="3200" b="1" dirty="0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304800" y="3538093"/>
            <a:ext cx="2514600" cy="646331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s-ES" sz="3600" b="1" dirty="0"/>
              <a:t>PORFIRINAS</a:t>
            </a:r>
            <a:endParaRPr lang="en-US" sz="3600" b="1" dirty="0"/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2971800" y="3733800"/>
            <a:ext cx="685800" cy="228600"/>
          </a:xfrm>
          <a:prstGeom prst="leftArrow">
            <a:avLst>
              <a:gd name="adj1" fmla="val 50000"/>
              <a:gd name="adj2" fmla="val 75000"/>
            </a:avLst>
          </a:prstGeom>
          <a:solidFill>
            <a:srgbClr val="F82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 rot="-2364040">
            <a:off x="2682875" y="4584700"/>
            <a:ext cx="1166813" cy="338138"/>
          </a:xfrm>
          <a:prstGeom prst="leftArrow">
            <a:avLst>
              <a:gd name="adj1" fmla="val 50000"/>
              <a:gd name="adj2" fmla="val 86268"/>
            </a:avLst>
          </a:prstGeom>
          <a:solidFill>
            <a:srgbClr val="F82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4343400" y="2265200"/>
            <a:ext cx="468697" cy="922437"/>
          </a:xfrm>
          <a:prstGeom prst="upArrow">
            <a:avLst>
              <a:gd name="adj1" fmla="val 50000"/>
              <a:gd name="adj2" fmla="val 54167"/>
            </a:avLst>
          </a:prstGeom>
          <a:solidFill>
            <a:srgbClr val="F82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8685" name="AutoShape 13"/>
          <p:cNvSpPr>
            <a:spLocks noChangeArrowheads="1"/>
          </p:cNvSpPr>
          <p:nvPr/>
        </p:nvSpPr>
        <p:spPr bwMode="auto">
          <a:xfrm rot="10678458">
            <a:off x="4340225" y="4419600"/>
            <a:ext cx="457200" cy="838200"/>
          </a:xfrm>
          <a:prstGeom prst="upArrow">
            <a:avLst>
              <a:gd name="adj1" fmla="val 50000"/>
              <a:gd name="adj2" fmla="val 45833"/>
            </a:avLst>
          </a:prstGeom>
          <a:solidFill>
            <a:srgbClr val="F82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8686" name="AutoShape 14"/>
          <p:cNvSpPr>
            <a:spLocks noChangeArrowheads="1"/>
          </p:cNvSpPr>
          <p:nvPr/>
        </p:nvSpPr>
        <p:spPr bwMode="auto">
          <a:xfrm rot="5400000">
            <a:off x="5676900" y="3390900"/>
            <a:ext cx="457200" cy="990600"/>
          </a:xfrm>
          <a:prstGeom prst="upArrow">
            <a:avLst>
              <a:gd name="adj1" fmla="val 50000"/>
              <a:gd name="adj2" fmla="val 54167"/>
            </a:avLst>
          </a:prstGeom>
          <a:solidFill>
            <a:srgbClr val="F82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8687" name="AutoShape 15"/>
          <p:cNvSpPr>
            <a:spLocks noChangeArrowheads="1"/>
          </p:cNvSpPr>
          <p:nvPr/>
        </p:nvSpPr>
        <p:spPr bwMode="auto">
          <a:xfrm rot="6905015">
            <a:off x="5813425" y="4064000"/>
            <a:ext cx="304800" cy="1295400"/>
          </a:xfrm>
          <a:prstGeom prst="upArrow">
            <a:avLst>
              <a:gd name="adj1" fmla="val 50000"/>
              <a:gd name="adj2" fmla="val 106250"/>
            </a:avLst>
          </a:prstGeom>
          <a:solidFill>
            <a:srgbClr val="F82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 rot="3137379" flipH="1">
            <a:off x="6006830" y="1839923"/>
            <a:ext cx="357895" cy="1918544"/>
          </a:xfrm>
          <a:prstGeom prst="upArrow">
            <a:avLst>
              <a:gd name="adj1" fmla="val 50000"/>
              <a:gd name="adj2" fmla="val 106250"/>
            </a:avLst>
          </a:prstGeom>
          <a:solidFill>
            <a:srgbClr val="F82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" name="1 CuadroTexto"/>
          <p:cNvSpPr txBox="1"/>
          <p:nvPr/>
        </p:nvSpPr>
        <p:spPr>
          <a:xfrm>
            <a:off x="7039839" y="1524000"/>
            <a:ext cx="1310487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latin typeface="Constantia" pitchFamily="18" charset="0"/>
              </a:rPr>
              <a:t>NH3</a:t>
            </a:r>
            <a:endParaRPr lang="es-ES" sz="3600" b="1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10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animBg="1"/>
      <p:bldP spid="28676" grpId="0" animBg="1"/>
      <p:bldP spid="28677" grpId="0" animBg="1"/>
      <p:bldP spid="28678" grpId="0" animBg="1"/>
      <p:bldP spid="28679" grpId="0" animBg="1"/>
      <p:bldP spid="28680" grpId="0" animBg="1"/>
      <p:bldP spid="28681" grpId="0" animBg="1"/>
      <p:bldP spid="28682" grpId="0" animBg="1"/>
      <p:bldP spid="28683" grpId="0" animBg="1"/>
      <p:bldP spid="28684" grpId="0" animBg="1"/>
      <p:bldP spid="28685" grpId="0" animBg="1"/>
      <p:bldP spid="28686" grpId="0" animBg="1"/>
      <p:bldP spid="28687" grpId="0" animBg="1"/>
      <p:bldP spid="16" grpId="0" animBg="1"/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234950" y="936994"/>
            <a:ext cx="8675688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indent="-514350" algn="just" eaLnBrk="1" hangingPunct="1">
              <a:buFont typeface="+mj-lt"/>
              <a:buAutoNum type="arabicPeriod"/>
            </a:pPr>
            <a:r>
              <a:rPr lang="es-MX" sz="2800" b="1" dirty="0" smtClean="0"/>
              <a:t>Existen varios mecanismos para la eliminación del amoníaco en nuestro organismo siendo la ureogénesis el </a:t>
            </a:r>
            <a:r>
              <a:rPr lang="es-MX" sz="2800" b="1" dirty="0"/>
              <a:t>mecanismo </a:t>
            </a:r>
            <a:r>
              <a:rPr lang="es-MX" sz="2800" b="1" dirty="0" smtClean="0"/>
              <a:t>principal.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endParaRPr lang="en-US" sz="2800" b="1" dirty="0" smtClean="0"/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es-MX" sz="2800" b="1" dirty="0" smtClean="0"/>
              <a:t>El </a:t>
            </a:r>
            <a:r>
              <a:rPr lang="es-MX" sz="2800" b="1" dirty="0"/>
              <a:t>amoniaco es un producto tóxico </a:t>
            </a:r>
            <a:r>
              <a:rPr lang="es-MX" sz="2800" b="1" dirty="0" smtClean="0"/>
              <a:t>en </a:t>
            </a:r>
            <a:r>
              <a:rPr lang="es-MX" sz="2800" b="1" dirty="0"/>
              <a:t>especial para el sistema nervioso </a:t>
            </a:r>
            <a:r>
              <a:rPr lang="es-MX" sz="2800" b="1" dirty="0" smtClean="0"/>
              <a:t>central afectando su metabolismo energético y de neurotransmisores.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endParaRPr lang="es-MX" sz="2800" b="1" dirty="0" smtClean="0"/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es-MX" sz="2800" b="1" dirty="0" smtClean="0"/>
              <a:t>La cadena carbonada de aminoácidos es precursor de lípidos y glúcidos entre otros compuestos por lo que juega un papel central en el metabolismo.</a:t>
            </a:r>
            <a:endParaRPr lang="en-US" sz="2800" b="1" dirty="0"/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2124075" y="188913"/>
            <a:ext cx="489743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4400" b="1" dirty="0"/>
              <a:t>Conclusiones </a:t>
            </a:r>
          </a:p>
        </p:txBody>
      </p:sp>
    </p:spTree>
    <p:extLst>
      <p:ext uri="{BB962C8B-B14F-4D97-AF65-F5344CB8AC3E}">
        <p14:creationId xmlns:p14="http://schemas.microsoft.com/office/powerpoint/2010/main" val="32280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80628"/>
            <a:ext cx="8229600" cy="1908212"/>
          </a:xfrm>
        </p:spPr>
        <p:txBody>
          <a:bodyPr>
            <a:normAutofit/>
          </a:bodyPr>
          <a:lstStyle/>
          <a:p>
            <a:r>
              <a:rPr lang="es-ES" b="1" dirty="0" smtClean="0"/>
              <a:t>ESTUDIO </a:t>
            </a:r>
            <a:r>
              <a:rPr lang="es-ES" b="1" dirty="0" smtClean="0"/>
              <a:t>INDEPENDIENTE</a:t>
            </a:r>
            <a:r>
              <a:rPr lang="es-ES" sz="3600" b="1" dirty="0" smtClean="0"/>
              <a:t/>
            </a:r>
            <a:br>
              <a:rPr lang="es-ES" sz="3600" b="1" dirty="0" smtClean="0"/>
            </a:br>
            <a:r>
              <a:rPr lang="es-ES" sz="3600" b="1" dirty="0">
                <a:latin typeface="Constantia" pitchFamily="18" charset="0"/>
              </a:rPr>
              <a:t>Estudie la eliminación del amoníaco</a:t>
            </a:r>
            <a:r>
              <a:rPr lang="es-ES" sz="3600" b="1" dirty="0" smtClean="0">
                <a:latin typeface="Constantia" pitchFamily="18" charset="0"/>
              </a:rPr>
              <a:t>:</a:t>
            </a:r>
            <a:endParaRPr lang="es-ES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60579" y="1988840"/>
            <a:ext cx="5167578" cy="4525963"/>
          </a:xfrm>
        </p:spPr>
        <p:txBody>
          <a:bodyPr>
            <a:noAutofit/>
          </a:bodyPr>
          <a:lstStyle/>
          <a:p>
            <a:r>
              <a:rPr lang="es-ES" b="1" dirty="0" smtClean="0">
                <a:latin typeface="Constantia" pitchFamily="18" charset="0"/>
              </a:rPr>
              <a:t>Fuentes </a:t>
            </a:r>
            <a:r>
              <a:rPr lang="es-ES" b="1" dirty="0">
                <a:latin typeface="Constantia" pitchFamily="18" charset="0"/>
              </a:rPr>
              <a:t>y toxicidad del </a:t>
            </a:r>
            <a:r>
              <a:rPr lang="es-ES" b="1" dirty="0" smtClean="0">
                <a:latin typeface="Constantia" pitchFamily="18" charset="0"/>
              </a:rPr>
              <a:t>NH3 en </a:t>
            </a:r>
            <a:r>
              <a:rPr lang="es-ES" b="1" dirty="0">
                <a:latin typeface="Constantia" pitchFamily="18" charset="0"/>
              </a:rPr>
              <a:t>el SNC</a:t>
            </a:r>
          </a:p>
          <a:p>
            <a:r>
              <a:rPr lang="es-ES" b="1" dirty="0">
                <a:latin typeface="Constantia" pitchFamily="18" charset="0"/>
              </a:rPr>
              <a:t> Estudie la eliminación del NH3 por vía renal directa</a:t>
            </a:r>
          </a:p>
          <a:p>
            <a:r>
              <a:rPr lang="es-ES" b="1" dirty="0">
                <a:latin typeface="Constantia" pitchFamily="18" charset="0"/>
              </a:rPr>
              <a:t> Estudie el ciclo de la urea siguiendo las invariantes de los procesos metabólicos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61558" y="3542881"/>
            <a:ext cx="3615843" cy="29719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2597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6" descr="CTECH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476672"/>
            <a:ext cx="3531244" cy="5688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1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" y="3624263"/>
            <a:ext cx="3978275" cy="161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414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/>
              <a:t>MOTIVACIÓN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>
                <a:latin typeface="Constantia" pitchFamily="18" charset="0"/>
              </a:rPr>
              <a:t>E</a:t>
            </a:r>
            <a:r>
              <a:rPr lang="es-ES" b="1" dirty="0" smtClean="0">
                <a:latin typeface="Constantia" pitchFamily="18" charset="0"/>
              </a:rPr>
              <a:t>n </a:t>
            </a:r>
            <a:r>
              <a:rPr lang="es-ES" b="1" dirty="0">
                <a:latin typeface="Constantia" pitchFamily="18" charset="0"/>
              </a:rPr>
              <a:t>individuos con trastornos crónicos hepáticos se observan trastornos mentales causados por incrementos de NH3 en sangre.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b="1" dirty="0">
                <a:latin typeface="Constantia" pitchFamily="18" charset="0"/>
              </a:rPr>
              <a:t>¿Qué relación existe entre los trastornos de la función hepática, los incrementos de NH3 en sangre y los trastornos mentales?</a:t>
            </a:r>
          </a:p>
          <a:p>
            <a:endParaRPr lang="es-ES" b="1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4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ES" sz="4800" b="1" dirty="0" smtClean="0"/>
              <a:t>SUMARIO</a:t>
            </a:r>
            <a:br>
              <a:rPr lang="es-ES" sz="4800" b="1" dirty="0" smtClean="0"/>
            </a:br>
            <a:endParaRPr lang="es-ES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ct val="50000"/>
              </a:spcBef>
              <a:buNone/>
            </a:pPr>
            <a:endParaRPr lang="es-ES" b="1" dirty="0" smtClean="0">
              <a:latin typeface="Constantia" pitchFamily="18" charset="0"/>
            </a:endParaRP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ES" b="1" dirty="0" smtClean="0">
                <a:latin typeface="Constantia" pitchFamily="18" charset="0"/>
              </a:rPr>
              <a:t>MECANISMO DE ELIMINACIÓN DEL NH3 DEL </a:t>
            </a:r>
            <a:r>
              <a:rPr lang="es-ES" b="1" dirty="0" smtClean="0">
                <a:latin typeface="Constantia" pitchFamily="18" charset="0"/>
              </a:rPr>
              <a:t>ORGANISMO.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ES" b="1" dirty="0" smtClean="0">
                <a:latin typeface="Constantia" pitchFamily="18" charset="0"/>
              </a:rPr>
              <a:t>EFECTO DEL AMONIACO EN SANGRE FUNDAMENTALMENTE PARA EL SISTEMA NERVIOSO CENTRAL.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es-ES" b="1" dirty="0" smtClean="0">
                <a:latin typeface="Constantia" pitchFamily="18" charset="0"/>
              </a:rPr>
              <a:t>PAPEL </a:t>
            </a:r>
            <a:r>
              <a:rPr lang="es-ES" b="1" dirty="0" smtClean="0">
                <a:latin typeface="Constantia" pitchFamily="18" charset="0"/>
              </a:rPr>
              <a:t>CENTRAL DE LOS AA EN EL </a:t>
            </a:r>
            <a:r>
              <a:rPr lang="es-ES" b="1" dirty="0" smtClean="0">
                <a:latin typeface="Constantia" pitchFamily="18" charset="0"/>
              </a:rPr>
              <a:t>METABOLISMO.</a:t>
            </a:r>
            <a:endParaRPr lang="es-ES" b="1" dirty="0" smtClean="0">
              <a:latin typeface="Constantia" pitchFamily="18" charset="0"/>
            </a:endParaRPr>
          </a:p>
          <a:p>
            <a:pPr marL="0" indent="0" algn="just">
              <a:buNone/>
            </a:pPr>
            <a:endParaRPr lang="es-E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2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 smtClean="0"/>
              <a:t>OBJETIVOS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  <a:buFontTx/>
              <a:buAutoNum type="arabicPeriod"/>
            </a:pPr>
            <a:r>
              <a:rPr lang="es-ES" sz="2800" b="1" dirty="0" smtClean="0">
                <a:latin typeface="Constantia" pitchFamily="18" charset="0"/>
              </a:rPr>
              <a:t> </a:t>
            </a:r>
            <a:r>
              <a:rPr lang="es-ES" sz="2800" b="1" dirty="0">
                <a:latin typeface="Constantia" pitchFamily="18" charset="0"/>
              </a:rPr>
              <a:t>M</a:t>
            </a:r>
            <a:r>
              <a:rPr lang="es-ES" sz="2800" b="1" dirty="0" smtClean="0">
                <a:latin typeface="Constantia" pitchFamily="18" charset="0"/>
              </a:rPr>
              <a:t>encionar los procesos de eliminación del NH3 del organismo teniendo en cuenta sus características generales, importancia y consecuencia de sus alteraciones.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  <a:buFontTx/>
              <a:buAutoNum type="arabicPeriod"/>
            </a:pPr>
            <a:r>
              <a:rPr lang="es-ES" sz="2800" b="1" dirty="0" smtClean="0">
                <a:latin typeface="Constantia" pitchFamily="18" charset="0"/>
              </a:rPr>
              <a:t> Enunciar el papel central de los </a:t>
            </a:r>
            <a:r>
              <a:rPr lang="es-ES" sz="2800" b="1" dirty="0" err="1" smtClean="0">
                <a:latin typeface="Constantia" pitchFamily="18" charset="0"/>
              </a:rPr>
              <a:t>aa</a:t>
            </a:r>
            <a:r>
              <a:rPr lang="es-ES" sz="2800" b="1" dirty="0" smtClean="0">
                <a:latin typeface="Constantia" pitchFamily="18" charset="0"/>
              </a:rPr>
              <a:t> en el metabolismo de los compuestos nitrogenados de bajo peso molecular teniendo en cuenta la dinámica de estos compuestos en el organismo.</a:t>
            </a:r>
          </a:p>
          <a:p>
            <a:pPr algn="just">
              <a:lnSpc>
                <a:spcPct val="130000"/>
              </a:lnSpc>
              <a:buFontTx/>
              <a:buAutoNum type="arabicPeriod"/>
            </a:pPr>
            <a:r>
              <a:rPr lang="es-ES" sz="2800" b="1" dirty="0" smtClean="0">
                <a:latin typeface="Constantia" pitchFamily="18" charset="0"/>
              </a:rPr>
              <a:t> Interpretar la integración general del metabolismo a través de los vínculos que se establecen entre sus áreas, lo que permite el funcionamiento armónico del organismo como un todo único. </a:t>
            </a:r>
            <a:endParaRPr lang="es-ES" sz="28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93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BLBLIOGRAFÍA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8920"/>
          </a:xfrm>
        </p:spPr>
        <p:txBody>
          <a:bodyPr>
            <a:normAutofit/>
          </a:bodyPr>
          <a:lstStyle/>
          <a:p>
            <a:r>
              <a:rPr lang="es-ES" b="1" dirty="0" smtClean="0">
                <a:latin typeface="Constantia" pitchFamily="18" charset="0"/>
              </a:rPr>
              <a:t>METABOLISMO Y NUTRICIÓN CAPÍTULO 13, PÁGINAS 125-129.</a:t>
            </a:r>
          </a:p>
          <a:p>
            <a:r>
              <a:rPr lang="es-ES" b="1" dirty="0" smtClean="0">
                <a:latin typeface="Constantia" pitchFamily="18" charset="0"/>
              </a:rPr>
              <a:t>CARDELLA- HERNÁNDEZ TOMO III PÁGINAS 950-959.</a:t>
            </a:r>
            <a:endParaRPr lang="es-ES" b="1" dirty="0">
              <a:latin typeface="Constantia" pitchFamily="18" charset="0"/>
            </a:endParaRPr>
          </a:p>
        </p:txBody>
      </p:sp>
      <p:pic>
        <p:nvPicPr>
          <p:cNvPr id="5" name="Picture 22" descr="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365104"/>
            <a:ext cx="3600400" cy="225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145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b="1" dirty="0" smtClean="0"/>
              <a:t>MECANISMOS DE </a:t>
            </a:r>
            <a:r>
              <a:rPr lang="es-ES" b="1" dirty="0" smtClean="0">
                <a:cs typeface="Arial" pitchFamily="34" charset="0"/>
              </a:rPr>
              <a:t>ELIMINACIÓN DE AMONÍACO.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/>
          <a:lstStyle/>
          <a:p>
            <a:pPr algn="ctr"/>
            <a:r>
              <a:rPr lang="es-ES" b="1" dirty="0" smtClean="0">
                <a:latin typeface="Constantia" pitchFamily="18" charset="0"/>
              </a:rPr>
              <a:t>El metabolismo de los aminoácidos y otros compuestos nitrogenados de bajo PM producen cantidades apreciables de NH3 </a:t>
            </a:r>
            <a:endParaRPr lang="es-ES" b="1" dirty="0">
              <a:latin typeface="Constantia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004048" y="4248670"/>
            <a:ext cx="3744416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latin typeface="Constantia" pitchFamily="18" charset="0"/>
              </a:rPr>
              <a:t>Acción de enzimas bacterianas intestinales sobre compuestos nitrogenados</a:t>
            </a:r>
            <a:endParaRPr lang="es-ES" sz="2400" dirty="0">
              <a:latin typeface="Constantia" pitchFamily="18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43554" y="4248670"/>
            <a:ext cx="3744416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800" b="1" dirty="0" smtClean="0">
                <a:latin typeface="Constantia" pitchFamily="18" charset="0"/>
              </a:rPr>
              <a:t>Desaminación de los aminoácidos y de otros compuestos nitrogenados</a:t>
            </a:r>
            <a:endParaRPr lang="es-ES" sz="2800" dirty="0">
              <a:latin typeface="Constantia" pitchFamily="18" charset="0"/>
            </a:endParaRPr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3131840" y="3418020"/>
            <a:ext cx="936104" cy="7476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H="1" flipV="1">
            <a:off x="5225788" y="3418020"/>
            <a:ext cx="792088" cy="7476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36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b="1" dirty="0" smtClean="0">
                <a:cs typeface="Arial" pitchFamily="34" charset="0"/>
              </a:rPr>
              <a:t>AMONÍACO PRODUCIDO POR EL CATABOLISMO.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067944" y="1988840"/>
            <a:ext cx="1231427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4000" b="1" dirty="0" smtClean="0">
                <a:latin typeface="Constantia" pitchFamily="18" charset="0"/>
              </a:rPr>
              <a:t>NH3</a:t>
            </a:r>
            <a:endParaRPr lang="es-ES" sz="4000" b="1" dirty="0">
              <a:latin typeface="Constantia" pitchFamily="18" charset="0"/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 flipH="1">
            <a:off x="3131840" y="2696726"/>
            <a:ext cx="792088" cy="8474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5436096" y="2732730"/>
            <a:ext cx="576064" cy="77548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488631" y="3645024"/>
            <a:ext cx="386734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atin typeface="Constantia" pitchFamily="18" charset="0"/>
              </a:rPr>
              <a:t>SÍNTESIS DE AMINO ÁC. NO ESENCIALES Y OTROS COMPUESTOS </a:t>
            </a:r>
            <a:endParaRPr lang="es-ES" sz="2400" b="1" dirty="0">
              <a:latin typeface="Constantia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16560" y="3645024"/>
            <a:ext cx="3359895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atin typeface="Constantia" pitchFamily="18" charset="0"/>
              </a:rPr>
              <a:t>MECANISMOS DE ELIMINACIÓN A TRAVÉS DE LA ORINA</a:t>
            </a:r>
            <a:endParaRPr lang="es-ES" sz="2400" b="1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06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b="1" dirty="0" smtClean="0"/>
              <a:t>MECANISMOS DE </a:t>
            </a:r>
            <a:r>
              <a:rPr lang="es-ES" b="1" dirty="0" smtClean="0">
                <a:cs typeface="Arial" pitchFamily="34" charset="0"/>
              </a:rPr>
              <a:t>ELIMINACIÓN DE AMONÍACO.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>
                <a:latin typeface="Constantia" pitchFamily="18" charset="0"/>
              </a:rPr>
              <a:t>Existen 2 mecanismos en el ser humano para la eliminación de NH3.</a:t>
            </a:r>
          </a:p>
          <a:p>
            <a:pPr marL="0" indent="0">
              <a:buNone/>
            </a:pPr>
            <a:endParaRPr lang="es-ES" b="1" dirty="0" smtClean="0">
              <a:latin typeface="Constantia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>
                <a:latin typeface="Constantia" pitchFamily="18" charset="0"/>
              </a:rPr>
              <a:t>Excreción renal directa.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>
                <a:latin typeface="Constantia" pitchFamily="18" charset="0"/>
              </a:rPr>
              <a:t>Síntesis y excreción de urea </a:t>
            </a:r>
          </a:p>
          <a:p>
            <a:pPr marL="0" indent="0">
              <a:buNone/>
            </a:pP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(constituye la forma fundamental de eliminación)</a:t>
            </a:r>
            <a:endParaRPr lang="es-ES" sz="2400" b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4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405</TotalTime>
  <Words>974</Words>
  <Application>Microsoft Office PowerPoint</Application>
  <PresentationFormat>Presentación en pantalla (4:3)</PresentationFormat>
  <Paragraphs>171</Paragraphs>
  <Slides>27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2" baseType="lpstr">
      <vt:lpstr>Arial</vt:lpstr>
      <vt:lpstr>Calibri</vt:lpstr>
      <vt:lpstr>Constantia</vt:lpstr>
      <vt:lpstr>Wingdings</vt:lpstr>
      <vt:lpstr>Tema de Office</vt:lpstr>
      <vt:lpstr>METABOLISMO Conf. 11 MECANISMOS DE ELIMINACIÓN DE AMONÍACO.</vt:lpstr>
      <vt:lpstr>PREGUNTAS DE CONTROL</vt:lpstr>
      <vt:lpstr>MOTIVACIÓN</vt:lpstr>
      <vt:lpstr>SUMARIO </vt:lpstr>
      <vt:lpstr>OBJETIVOS</vt:lpstr>
      <vt:lpstr>BLBLIOGRAFÍA</vt:lpstr>
      <vt:lpstr>MECANISMOS DE ELIMINACIÓN DE AMONÍACO.</vt:lpstr>
      <vt:lpstr>AMONÍACO PRODUCIDO POR EL CATABOLISMO.</vt:lpstr>
      <vt:lpstr>MECANISMOS DE ELIMINACIÓN DE AMONÍACO.</vt:lpstr>
      <vt:lpstr>MECANISMOS DE ELIMINACIÓN DE AMONÍACO.</vt:lpstr>
      <vt:lpstr>SÍNTESIS DE GLUTAMINA</vt:lpstr>
      <vt:lpstr>SÍNTESIS DE GLUTAMINA</vt:lpstr>
      <vt:lpstr>MECANISMOS DE ELIMINACIÓN DE AMONÍACO.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ENCEFALOPATÍA HEPÁTICA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ESTUDIO INDEPENDIENTE Estudie la eliminación del amoníaco: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MORFOFISIOLOGÍA IV Conf. 7 MECANISMOS DE ELIMINACIÓN DE AMONÍACO.</dc:title>
  <dc:creator>Gley</dc:creator>
  <cp:lastModifiedBy>Meli</cp:lastModifiedBy>
  <cp:revision>52</cp:revision>
  <dcterms:created xsi:type="dcterms:W3CDTF">2014-06-08T17:55:26Z</dcterms:created>
  <dcterms:modified xsi:type="dcterms:W3CDTF">2021-03-28T19:56:08Z</dcterms:modified>
</cp:coreProperties>
</file>