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256" r:id="rId2"/>
    <p:sldId id="259" r:id="rId3"/>
    <p:sldId id="257" r:id="rId4"/>
    <p:sldId id="269" r:id="rId5"/>
    <p:sldId id="274" r:id="rId6"/>
    <p:sldId id="263" r:id="rId7"/>
    <p:sldId id="291" r:id="rId8"/>
    <p:sldId id="292" r:id="rId9"/>
    <p:sldId id="293" r:id="rId10"/>
    <p:sldId id="279" r:id="rId11"/>
    <p:sldId id="280" r:id="rId12"/>
    <p:sldId id="281" r:id="rId13"/>
    <p:sldId id="282" r:id="rId14"/>
    <p:sldId id="284" r:id="rId15"/>
    <p:sldId id="285" r:id="rId16"/>
    <p:sldId id="286" r:id="rId17"/>
    <p:sldId id="287" r:id="rId18"/>
    <p:sldId id="288" r:id="rId19"/>
    <p:sldId id="289" r:id="rId20"/>
    <p:sldId id="290" r:id="rId21"/>
    <p:sldId id="264" r:id="rId22"/>
    <p:sldId id="268" r:id="rId23"/>
    <p:sldId id="276" r:id="rId24"/>
    <p:sldId id="275" r:id="rId25"/>
    <p:sldId id="258" r:id="rId26"/>
    <p:sldId id="262" r:id="rId27"/>
    <p:sldId id="270" r:id="rId28"/>
    <p:sldId id="271" r:id="rId29"/>
    <p:sldId id="272" r:id="rId30"/>
    <p:sldId id="277" r:id="rId31"/>
    <p:sldId id="278" r:id="rId32"/>
  </p:sldIdLst>
  <p:sldSz cx="9144000" cy="6858000" type="screen4x3"/>
  <p:notesSz cx="6858000" cy="954405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FFFF"/>
    <a:srgbClr val="FF9900"/>
    <a:srgbClr val="008000"/>
    <a:srgbClr val="FF0000"/>
    <a:srgbClr val="3399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2346" autoAdjust="0"/>
    <p:restoredTop sz="90017" autoAdjust="0"/>
  </p:normalViewPr>
  <p:slideViewPr>
    <p:cSldViewPr>
      <p:cViewPr>
        <p:scale>
          <a:sx n="66" d="100"/>
          <a:sy n="66" d="100"/>
        </p:scale>
        <p:origin x="-11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77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29699" name="Rectangle 3"/>
          <p:cNvSpPr>
            <a:spLocks noGrp="1" noChangeArrowheads="1"/>
          </p:cNvSpPr>
          <p:nvPr>
            <p:ph type="dt" idx="1"/>
          </p:nvPr>
        </p:nvSpPr>
        <p:spPr bwMode="auto">
          <a:xfrm>
            <a:off x="3884613" y="0"/>
            <a:ext cx="2971800" cy="477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29700" name="Rectangle 4"/>
          <p:cNvSpPr>
            <a:spLocks noRot="1" noChangeArrowheads="1" noTextEdit="1"/>
          </p:cNvSpPr>
          <p:nvPr>
            <p:ph type="sldImg" idx="2"/>
          </p:nvPr>
        </p:nvSpPr>
        <p:spPr bwMode="auto">
          <a:xfrm>
            <a:off x="1044575" y="715963"/>
            <a:ext cx="4770438" cy="3578225"/>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85800" y="4533900"/>
            <a:ext cx="5486400" cy="429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9702" name="Rectangle 6"/>
          <p:cNvSpPr>
            <a:spLocks noGrp="1" noChangeArrowheads="1"/>
          </p:cNvSpPr>
          <p:nvPr>
            <p:ph type="ftr" sz="quarter" idx="4"/>
          </p:nvPr>
        </p:nvSpPr>
        <p:spPr bwMode="auto">
          <a:xfrm>
            <a:off x="0" y="9064625"/>
            <a:ext cx="2971800" cy="477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29703" name="Rectangle 7"/>
          <p:cNvSpPr>
            <a:spLocks noGrp="1" noChangeArrowheads="1"/>
          </p:cNvSpPr>
          <p:nvPr>
            <p:ph type="sldNum" sz="quarter" idx="5"/>
          </p:nvPr>
        </p:nvSpPr>
        <p:spPr bwMode="auto">
          <a:xfrm>
            <a:off x="3884613" y="9064625"/>
            <a:ext cx="2971800" cy="477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588A422-52C8-4152-98AE-83137ADA4F39}"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D590B-D62A-457C-BDB5-4165868D661A}" type="slidenum">
              <a:rPr lang="es-ES"/>
              <a:pPr/>
              <a:t>1</a:t>
            </a:fld>
            <a:endParaRPr lang="es-E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6E6D7-587F-47C5-A126-6305706B4181}" type="slidenum">
              <a:rPr lang="es-ES"/>
              <a:pPr/>
              <a:t>12</a:t>
            </a:fld>
            <a:endParaRPr lang="es-E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pPr marL="228600" indent="-228600"/>
            <a:r>
              <a:rPr lang="es-ES"/>
              <a:t>Segundo tiempo: La mandíbula se lateraliza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99A27-1FAA-4480-AF37-153822E080D1}" type="slidenum">
              <a:rPr lang="es-ES"/>
              <a:pPr/>
              <a:t>13</a:t>
            </a:fld>
            <a:endParaRPr lang="es-ES"/>
          </a:p>
        </p:txBody>
      </p:sp>
      <p:sp>
        <p:nvSpPr>
          <p:cNvPr id="142338" name="Rectangle 2"/>
          <p:cNvSpPr>
            <a:spLocks noRot="1" noChangeArrowheads="1" noTextEdit="1"/>
          </p:cNvSpPr>
          <p:nvPr>
            <p:ph type="sldImg"/>
          </p:nvPr>
        </p:nvSpPr>
        <p:spPr>
          <a:ln/>
        </p:spPr>
      </p:sp>
      <p:sp>
        <p:nvSpPr>
          <p:cNvPr id="142339" name="Rectangle 3"/>
          <p:cNvSpPr>
            <a:spLocks noGrp="1" noChangeArrowheads="1"/>
          </p:cNvSpPr>
          <p:nvPr>
            <p:ph type="body" idx="1"/>
          </p:nvPr>
        </p:nvSpPr>
        <p:spPr/>
        <p:txBody>
          <a:bodyPr/>
          <a:lstStyle/>
          <a:p>
            <a:pPr marL="228600" indent="-228600"/>
            <a:r>
              <a:rPr lang="es-ES" dirty="0"/>
              <a:t>Tercer tiempo: La mandíbula se eleva en la medida necesaria para apresar el alimento, lo aplasta y tritura, estableciendo contacto entre los dientes posteriores de uno y otro arco en el lado de trabajo.</a:t>
            </a:r>
          </a:p>
          <a:p>
            <a:pPr marL="228600" indent="-228600"/>
            <a:r>
              <a:rPr lang="es-ES" dirty="0"/>
              <a:t>En el tercer tiempo se enfrentan las cúspides </a:t>
            </a:r>
            <a:r>
              <a:rPr lang="es-ES" dirty="0" err="1"/>
              <a:t>vestibulares</a:t>
            </a:r>
            <a:r>
              <a:rPr lang="es-ES" dirty="0"/>
              <a:t> y linguales superiores e inferiores y ese espacio que queda entre ellas de forma romboidal se denomina espacio </a:t>
            </a:r>
            <a:r>
              <a:rPr lang="es-ES" dirty="0" err="1"/>
              <a:t>morsal</a:t>
            </a:r>
            <a:r>
              <a:rPr lang="es-ES" dirty="0"/>
              <a:t>. Cuando este espacio es ocupado por fragmentos de alimentos insuficientemente divididos el movimiento de retorno a OC (Cuarto Tiempo) se detiene por impedirlo la masa de alimento, en tal caso los arcos se separan, la lengua barre las superficies </a:t>
            </a:r>
            <a:r>
              <a:rPr lang="es-ES" dirty="0" err="1"/>
              <a:t>oclusales</a:t>
            </a:r>
            <a:r>
              <a:rPr lang="es-ES" dirty="0"/>
              <a:t> y acto seguido se reinicia el ciclo masticatorio, procediendo a fragmentar la partícula referida.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AD0B00-ABB9-4502-BAF1-1B4DB7E4B453}" type="slidenum">
              <a:rPr lang="es-ES"/>
              <a:pPr/>
              <a:t>14</a:t>
            </a:fld>
            <a:endParaRPr lang="es-ES"/>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pPr marL="228600" indent="-228600"/>
            <a:r>
              <a:rPr lang="es-ES"/>
              <a:t>Cuarto tiempo: La mandíbula realiza una excursión de lateralidad centrípeta hasta que llegan los arcos dentarios a OC.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C9BDA-0CBD-4D6D-A6FC-E749D610A15F}" type="slidenum">
              <a:rPr lang="es-ES"/>
              <a:pPr/>
              <a:t>15</a:t>
            </a:fld>
            <a:endParaRPr lang="es-ES"/>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s-ES"/>
              <a:t>Los arcos vuelven a separarse, carrillo y lengua vuelven a empujar el alimento entre ellos, la mandíbula se mueve para ir a colocarse debajo de la porción que había pasado a vestibular y vuelve a producirse el cierre y la trituración. Y así sucesivamente. Cada cierre masticatorio da como resultado no solo el corte del bocado en partes cada vez menores, sino también la eliminación de los líquidos que contiene. Y en conjunto, al mismo tiempo que se desmenuza, el bocado se empapa en saliva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08A887-1356-428B-83B7-BAB537611D2F}" type="slidenum">
              <a:rPr lang="es-ES"/>
              <a:pPr/>
              <a:t>21</a:t>
            </a:fld>
            <a:endParaRPr lang="es-E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s-ES"/>
              <a:t>La masticación puede ser unilateral o bilateral.</a:t>
            </a:r>
          </a:p>
          <a:p>
            <a:r>
              <a:rPr lang="es-ES"/>
              <a:t>En la masticación unilateral la actividad muscular es desigual y asincrónica; estos patrones de masticación con preferencia por uno u otro lado aparecen por causa de perdida excesiva de dientes en una zona determinada del arco, destrucción de coronas por caries, lesiones y/o dolor en determinados dientes o zonas de la boca, enfermedad parodontal en uno o varios dientes, trastornos de la ATM, etc.</a:t>
            </a:r>
          </a:p>
          <a:p>
            <a:r>
              <a:rPr lang="es-ES"/>
              <a:t>La masticación bilateral es la función oclusiva más eficiente en la masticación, se logra alternando rítmicamente el lado con que se tritura. Es propia de las arcadas dentarias sanas y con todos sus dientes. Es beneficiosa para estimular equitativamente todas las estructuras dentales, no sobrecargar zonas particulares de las arcadas o dientes específicos y mantener la estabilidad de la oclusión y la higiene dental.</a:t>
            </a:r>
          </a:p>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BB901-2A6B-47FB-8550-9722D0A6E03F}" type="slidenum">
              <a:rPr lang="es-ES"/>
              <a:pPr/>
              <a:t>22</a:t>
            </a:fld>
            <a:endParaRPr lang="es-E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s-ES"/>
              <a:t>En cuanto al tipo de movimiento que predomina en la masticación, parece que la mayoría de los individuos tienen un patrón de masticación vertical. Dentro de este se presentan movimientos de deslizamiento entre las arcadas que se hacen mas frecuentes en la medida en que se producen el desgaste de las coronas y la disminución de la inclinación de las cúspides.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33EA1-7DA8-4E90-BBAE-0829DB0C78F7}" type="slidenum">
              <a:rPr lang="es-ES"/>
              <a:pPr/>
              <a:t>23</a:t>
            </a:fld>
            <a:endParaRPr lang="es-ES"/>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pPr marL="228600" indent="-228600">
              <a:lnSpc>
                <a:spcPct val="80000"/>
              </a:lnSpc>
            </a:pPr>
            <a:r>
              <a:rPr lang="es-ES" sz="800"/>
              <a:t>En el movimiento mandibular que se observa en plano sagital pueden distinguirse 4 componentes diferenciados:</a:t>
            </a:r>
          </a:p>
          <a:p>
            <a:pPr marL="228600" indent="-228600">
              <a:lnSpc>
                <a:spcPct val="80000"/>
              </a:lnSpc>
            </a:pPr>
            <a:r>
              <a:rPr lang="pt-BR" sz="800"/>
              <a:t>Limite de apertura posterior o mov. bordeante posterior</a:t>
            </a:r>
            <a:endParaRPr lang="es-ES" sz="800"/>
          </a:p>
          <a:p>
            <a:pPr marL="228600" indent="-228600">
              <a:lnSpc>
                <a:spcPct val="80000"/>
              </a:lnSpc>
            </a:pPr>
            <a:r>
              <a:rPr lang="pt-BR" sz="800"/>
              <a:t>Limite de contacto superior</a:t>
            </a:r>
            <a:endParaRPr lang="es-ES" sz="800"/>
          </a:p>
          <a:p>
            <a:pPr marL="228600" indent="-228600">
              <a:lnSpc>
                <a:spcPct val="80000"/>
              </a:lnSpc>
            </a:pPr>
            <a:r>
              <a:rPr lang="pt-BR" sz="800"/>
              <a:t>Limite de contacto anterior o mov. bordeante anterior</a:t>
            </a:r>
            <a:endParaRPr lang="es-ES" sz="800"/>
          </a:p>
          <a:p>
            <a:pPr marL="228600" indent="-228600">
              <a:lnSpc>
                <a:spcPct val="80000"/>
              </a:lnSpc>
            </a:pPr>
            <a:r>
              <a:rPr lang="pt-BR" sz="800"/>
              <a:t>Movimiento funcional</a:t>
            </a:r>
            <a:endParaRPr lang="es-ES" sz="800"/>
          </a:p>
          <a:p>
            <a:pPr marL="228600" indent="-228600">
              <a:lnSpc>
                <a:spcPct val="80000"/>
              </a:lnSpc>
            </a:pPr>
            <a:r>
              <a:rPr lang="es-ES" sz="800"/>
              <a:t>La amplitud de los movimientos bordeantes de apertura posterior y anterior la dan o limitan fundamentalmente, los ligamentos y la morfología de la ATM. Los movimientos bordeantes de contacto superior los determinan las superficies oclusales e incisales de los dientes. </a:t>
            </a:r>
            <a:r>
              <a:rPr lang="es-ES" sz="800" u="sng"/>
              <a:t>Los movimientos funcionales no se consideran movimientos bordeantes puesto que no están determinados por un rango externo de movimiento. Los determinan las respuestas condicionales del sistema neuro-muscular.</a:t>
            </a:r>
          </a:p>
          <a:p>
            <a:pPr marL="228600" indent="-228600">
              <a:lnSpc>
                <a:spcPct val="80000"/>
              </a:lnSpc>
            </a:pPr>
            <a:r>
              <a:rPr lang="es-ES" sz="800" b="1" u="sng"/>
              <a:t>Móv. Bordeante de apertura posterior.</a:t>
            </a:r>
          </a:p>
          <a:p>
            <a:pPr marL="228600" indent="-228600">
              <a:lnSpc>
                <a:spcPct val="80000"/>
              </a:lnSpc>
              <a:buFontTx/>
              <a:buAutoNum type="arabicPeriod"/>
            </a:pPr>
            <a:r>
              <a:rPr lang="es-ES" sz="800"/>
              <a:t>La mandíbula puede descender (apertura) en </a:t>
            </a:r>
            <a:r>
              <a:rPr lang="es-ES" sz="800" u="sng"/>
              <a:t>un movimiento de rotación puro, sin traslación de los cóndilos. </a:t>
            </a:r>
            <a:r>
              <a:rPr lang="es-ES" sz="800"/>
              <a:t>En la RC la mandíbula puede girar alrededor del eje horizontal hasta una distancia de 20 a 25 mm, medida entre los bordes incisivo de los dientes sup. e inf.</a:t>
            </a:r>
          </a:p>
          <a:p>
            <a:pPr marL="228600" indent="-228600">
              <a:lnSpc>
                <a:spcPct val="80000"/>
              </a:lnSpc>
            </a:pPr>
            <a:r>
              <a:rPr lang="es-ES" sz="800"/>
              <a:t>2-A partir de este punto se produce una traslación antero-inferior de los cóndilos lo que da lugar a la segunda etapa del movimiento bordeante de apertura posterior. Durante esta etapa los cóndilos se desplazan de atrás a delante y de arriba abajo. La apertura máxima se alcanza cuando los ligamentos capsulares impiden un mayor movimiento de los cóndilos. La apertura máxima puede ser del orden de 40 a 60 mm.   </a:t>
            </a:r>
          </a:p>
          <a:p>
            <a:pPr marL="228600" indent="-228600">
              <a:lnSpc>
                <a:spcPct val="80000"/>
              </a:lnSpc>
            </a:pPr>
            <a:r>
              <a:rPr lang="es-ES" sz="800" b="1"/>
              <a:t>Movimientos bordeantes de contacto superior</a:t>
            </a:r>
          </a:p>
          <a:p>
            <a:pPr marL="228600" indent="-228600">
              <a:lnSpc>
                <a:spcPct val="80000"/>
              </a:lnSpc>
            </a:pPr>
            <a:r>
              <a:rPr lang="es-ES" sz="800"/>
              <a:t>. Durante todo este movimiento hay contacto dentario. </a:t>
            </a:r>
          </a:p>
          <a:p>
            <a:pPr marL="228600" indent="-228600">
              <a:lnSpc>
                <a:spcPct val="80000"/>
              </a:lnSpc>
            </a:pPr>
            <a:r>
              <a:rPr lang="es-ES" sz="800" b="1"/>
              <a:t>Movimientos bordeantes de apertura anterior</a:t>
            </a:r>
            <a:endParaRPr lang="es-ES" sz="800"/>
          </a:p>
          <a:p>
            <a:pPr marL="228600" indent="-228600">
              <a:lnSpc>
                <a:spcPct val="80000"/>
              </a:lnSpc>
            </a:pPr>
            <a:r>
              <a:rPr lang="es-ES" sz="800"/>
              <a:t>Cuando la mandíbula presenta una apertura máxima, el cierre acompañado de un avance de la misma (que mantiene los cóndilos en una posición anterior) generará el movimiento bordeante de apertura anterior. En este movimiento no puede darse un movimiento de bisagra puro dado que cuando se lleva a cabo el cierre se produce un pequeño desplazamiento hacia atrás de los cóndilos correspondientes a la posición de máxima protrusión. </a:t>
            </a:r>
          </a:p>
          <a:p>
            <a:pPr marL="228600" indent="-228600">
              <a:lnSpc>
                <a:spcPct val="80000"/>
              </a:lnSpc>
            </a:pPr>
            <a:r>
              <a:rPr lang="es-ES" sz="800" b="1"/>
              <a:t>Movimientos funcionales</a:t>
            </a:r>
            <a:endParaRPr lang="es-ES" sz="800"/>
          </a:p>
          <a:p>
            <a:pPr marL="228600" indent="-228600">
              <a:lnSpc>
                <a:spcPct val="80000"/>
              </a:lnSpc>
            </a:pPr>
            <a:r>
              <a:rPr lang="es-ES" sz="800"/>
              <a:t>Los movimientos funcionales se realizan durante la actividad funcional de la mandíbula. Generalmente se llevan a cabo dentro de los movimientos bordeantes y se consideran por tanto movimientos libres.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4A7B1-E58F-499B-A223-D7F91400C40F}" type="slidenum">
              <a:rPr lang="es-ES"/>
              <a:pPr/>
              <a:t>24</a:t>
            </a:fld>
            <a:endParaRPr lang="es-E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pPr marL="228600" indent="-228600"/>
            <a:r>
              <a:rPr lang="es-ES" b="1" u="sng"/>
              <a:t>Movimientos funcionales y Movimientos Límites en el Plano Axial</a:t>
            </a:r>
            <a:endParaRPr lang="es-ES"/>
          </a:p>
          <a:p>
            <a:pPr marL="228600" indent="-228600"/>
            <a:r>
              <a:rPr lang="es-ES"/>
              <a:t>Tradicionalmente se ha utilizado un dispositivo denominado registro gráfico intraoral para registrar el movimiento mandibular en el plano horizontal. Consiste en una placa de registro unida a los dientes maxilares y una púa registradora unida a los dientes mandibulares. Al desplazarse la mandíbula la púa genera una línea en la placa de registro que coincide con el movimiento. Así pues, los movimientos bordeantes mandibulares en el plano horizontal  pueden registrarse y examinarse con facilidad.</a:t>
            </a:r>
          </a:p>
          <a:p>
            <a:pPr marL="228600" indent="-228600"/>
            <a:r>
              <a:rPr lang="es-ES"/>
              <a:t>Cuando se observan los movimientos mandibulares en el plano horizontal, se obtiene un patrón de forma romboidal  que tiene 4 componentes diferenciados junto con un componente funcional:</a:t>
            </a:r>
          </a:p>
          <a:p>
            <a:pPr marL="228600" indent="-228600"/>
            <a:r>
              <a:rPr lang="es-ES"/>
              <a:t>Movimiento bordeante lateral derecho.</a:t>
            </a:r>
          </a:p>
          <a:p>
            <a:pPr marL="228600" indent="-228600"/>
            <a:r>
              <a:rPr lang="es-ES"/>
              <a:t>Continuación del movimiento bordeante lateral derecho con protrusión.</a:t>
            </a:r>
          </a:p>
          <a:p>
            <a:pPr marL="228600" indent="-228600"/>
            <a:r>
              <a:rPr lang="es-ES"/>
              <a:t>Movimiento bordeante lateral izquierdo</a:t>
            </a:r>
          </a:p>
          <a:p>
            <a:pPr marL="228600" indent="-228600"/>
            <a:r>
              <a:rPr lang="es-ES"/>
              <a:t>Movimiento bordeante lateral izquierdo con protrusión </a:t>
            </a:r>
          </a:p>
          <a:p>
            <a:pPr marL="228600" indent="-228600"/>
            <a:r>
              <a:rPr lang="es-ES"/>
              <a:t>Movimiento funcional.</a:t>
            </a:r>
          </a:p>
          <a:p>
            <a:pPr marL="228600" indent="-228600"/>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99BF86-2F70-4160-A640-B0A93EC65DB2}" type="slidenum">
              <a:rPr lang="es-ES"/>
              <a:pPr/>
              <a:t>25</a:t>
            </a:fld>
            <a:endParaRPr lang="es-E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pPr marL="228600" indent="-228600">
              <a:lnSpc>
                <a:spcPct val="80000"/>
              </a:lnSpc>
            </a:pPr>
            <a:r>
              <a:rPr lang="es-ES" sz="1000"/>
              <a:t>Cuando se observa el movimiento mandibular en el plano frontal, puede apreciarse un patrón en forma de escudo que tiene 5 componentes de movimientos distintos además del componente funcional:</a:t>
            </a:r>
          </a:p>
          <a:p>
            <a:pPr marL="228600" indent="-228600">
              <a:lnSpc>
                <a:spcPct val="80000"/>
              </a:lnSpc>
            </a:pPr>
            <a:r>
              <a:rPr lang="es-ES" sz="1000"/>
              <a:t>1-Apertura y cierre en sentido vertical</a:t>
            </a:r>
          </a:p>
          <a:p>
            <a:pPr marL="228600" indent="-228600">
              <a:lnSpc>
                <a:spcPct val="80000"/>
              </a:lnSpc>
            </a:pPr>
            <a:r>
              <a:rPr lang="es-ES" sz="1000"/>
              <a:t>2-Movimiento bordeante superior lateral derecho.</a:t>
            </a:r>
          </a:p>
          <a:p>
            <a:pPr marL="228600" indent="-228600">
              <a:lnSpc>
                <a:spcPct val="80000"/>
              </a:lnSpc>
            </a:pPr>
            <a:r>
              <a:rPr lang="es-ES" sz="1000"/>
              <a:t>3-Movimiento bordeante de apertura lateral derecho.</a:t>
            </a:r>
          </a:p>
          <a:p>
            <a:pPr marL="228600" indent="-228600">
              <a:lnSpc>
                <a:spcPct val="80000"/>
              </a:lnSpc>
            </a:pPr>
            <a:r>
              <a:rPr lang="es-ES" sz="1000"/>
              <a:t> 4-Movimiento bordeante superior lateral izquierdo.</a:t>
            </a:r>
          </a:p>
          <a:p>
            <a:pPr marL="228600" indent="-228600">
              <a:lnSpc>
                <a:spcPct val="80000"/>
              </a:lnSpc>
            </a:pPr>
            <a:r>
              <a:rPr lang="es-ES" sz="1000"/>
              <a:t>5-Movimiento bordeante de apertura lateral izquierdo.</a:t>
            </a:r>
          </a:p>
          <a:p>
            <a:pPr marL="228600" indent="-228600">
              <a:lnSpc>
                <a:spcPct val="80000"/>
              </a:lnSpc>
            </a:pPr>
            <a:r>
              <a:rPr lang="es-ES" sz="1000"/>
              <a:t>6-Movimiento funcional</a:t>
            </a:r>
          </a:p>
          <a:p>
            <a:pPr marL="228600" indent="-228600">
              <a:lnSpc>
                <a:spcPct val="80000"/>
              </a:lnSpc>
            </a:pPr>
            <a:r>
              <a:rPr lang="es-ES" sz="1000" b="1"/>
              <a:t>Apertura y cierre</a:t>
            </a:r>
            <a:endParaRPr lang="es-ES" sz="1000"/>
          </a:p>
          <a:p>
            <a:pPr marL="228600" indent="-228600">
              <a:lnSpc>
                <a:spcPct val="80000"/>
              </a:lnSpc>
            </a:pPr>
            <a:r>
              <a:rPr lang="es-ES" sz="1000"/>
              <a:t>El trayecto vertical de </a:t>
            </a:r>
            <a:r>
              <a:rPr lang="es-ES" sz="1000" b="1"/>
              <a:t>PMI</a:t>
            </a:r>
            <a:r>
              <a:rPr lang="es-ES" sz="1000"/>
              <a:t> a apertura máxima </a:t>
            </a:r>
            <a:r>
              <a:rPr lang="es-ES" sz="1000" b="1"/>
              <a:t>D</a:t>
            </a:r>
            <a:r>
              <a:rPr lang="es-ES" sz="1000"/>
              <a:t> pasando por la posición de reposo o postural </a:t>
            </a:r>
            <a:r>
              <a:rPr lang="es-ES" sz="1000" b="1"/>
              <a:t>R</a:t>
            </a:r>
            <a:r>
              <a:rPr lang="es-ES" sz="1000"/>
              <a:t> constituye el registro de apertura y cierre de la mandíbula</a:t>
            </a:r>
            <a:endParaRPr lang="es-ES" sz="1000" b="1"/>
          </a:p>
          <a:p>
            <a:pPr marL="228600" indent="-228600">
              <a:lnSpc>
                <a:spcPct val="80000"/>
              </a:lnSpc>
            </a:pPr>
            <a:r>
              <a:rPr lang="es-ES" sz="1000" b="1"/>
              <a:t>Movimiento bordeante superior lateral derecho.</a:t>
            </a:r>
            <a:endParaRPr lang="es-ES" sz="1000"/>
          </a:p>
          <a:p>
            <a:pPr marL="228600" indent="-228600">
              <a:lnSpc>
                <a:spcPct val="80000"/>
              </a:lnSpc>
            </a:pPr>
            <a:r>
              <a:rPr lang="es-ES" sz="1000"/>
              <a:t>Con la mandíbula en </a:t>
            </a:r>
            <a:r>
              <a:rPr lang="es-ES" sz="1000" b="1"/>
              <a:t>PMI</a:t>
            </a:r>
            <a:r>
              <a:rPr lang="es-ES" sz="1000"/>
              <a:t>  se efectúa un movimiento lateral de izquierda a derecha que genera un trayecto cóncavo de arriba abajo. Manteniendo las relaciones de contacto antagonistas el trayecto lateral está guiado por el deslizamiento de la cúspide del canino inferior sobre la cara palatina del canino superior en el lado de trabajo, produciendo una inoclusión inmediata de los dientes en el lado de balanceo. La posición </a:t>
            </a:r>
            <a:r>
              <a:rPr lang="es-ES" sz="1000" b="1"/>
              <a:t>Fd</a:t>
            </a:r>
            <a:r>
              <a:rPr lang="es-ES" sz="1000"/>
              <a:t> corresponde</a:t>
            </a:r>
            <a:r>
              <a:rPr lang="es-ES" sz="1000" b="1"/>
              <a:t> </a:t>
            </a:r>
            <a:r>
              <a:rPr lang="es-ES" sz="1000"/>
              <a:t>a la relación</a:t>
            </a:r>
            <a:r>
              <a:rPr lang="es-ES" sz="1000" b="1"/>
              <a:t> </a:t>
            </a:r>
            <a:r>
              <a:rPr lang="es-ES" sz="1000"/>
              <a:t>borde a borde entre los caninos del hemiarco derecho durante el movimiento de lateralidad correspondiente. Después hay un ligero ascenso cuando ya se ha vencido la altura canina y se continúa el movimiento lateral hasta su límite máximo </a:t>
            </a:r>
            <a:r>
              <a:rPr lang="es-ES" sz="1000" b="1"/>
              <a:t>Ld </a:t>
            </a:r>
            <a:r>
              <a:rPr lang="es-ES" sz="1000"/>
              <a:t>(máxima lateralidad derecha)</a:t>
            </a:r>
            <a:endParaRPr lang="es-ES" sz="1000" b="1"/>
          </a:p>
          <a:p>
            <a:pPr marL="228600" indent="-228600">
              <a:lnSpc>
                <a:spcPct val="80000"/>
              </a:lnSpc>
            </a:pPr>
            <a:r>
              <a:rPr lang="es-ES" sz="1000" b="1"/>
              <a:t>Movimiento bordeante de apertura lateral derecho.</a:t>
            </a:r>
            <a:endParaRPr lang="es-ES" sz="1000"/>
          </a:p>
          <a:p>
            <a:pPr marL="228600" indent="-228600">
              <a:lnSpc>
                <a:spcPct val="80000"/>
              </a:lnSpc>
            </a:pPr>
            <a:r>
              <a:rPr lang="es-ES" sz="1000"/>
              <a:t>El trayecto ligeramente curvo y oblicuo entre apertura máxima </a:t>
            </a:r>
            <a:r>
              <a:rPr lang="es-ES" sz="1000" b="1"/>
              <a:t>D </a:t>
            </a:r>
            <a:r>
              <a:rPr lang="es-ES" sz="1000"/>
              <a:t>y la posición de máxima lateralidad derecha </a:t>
            </a:r>
            <a:r>
              <a:rPr lang="es-ES" sz="1000" b="1"/>
              <a:t>Ld </a:t>
            </a:r>
            <a:r>
              <a:rPr lang="es-ES" sz="1000"/>
              <a:t>corresponde a la apertura y cierre de la boca en lateralidad forzada derecha. Se comprende que en el descenso desde </a:t>
            </a:r>
            <a:r>
              <a:rPr lang="es-ES" sz="1000" b="1"/>
              <a:t>Ld</a:t>
            </a:r>
            <a:r>
              <a:rPr lang="es-ES" sz="1000"/>
              <a:t> hasta </a:t>
            </a:r>
            <a:r>
              <a:rPr lang="es-ES" sz="1000" b="1"/>
              <a:t>D </a:t>
            </a:r>
            <a:r>
              <a:rPr lang="es-ES" sz="1000"/>
              <a:t>ha de</a:t>
            </a:r>
            <a:r>
              <a:rPr lang="es-ES" sz="1000" b="1"/>
              <a:t> </a:t>
            </a:r>
            <a:r>
              <a:rPr lang="es-ES" sz="1000"/>
              <a:t>producirse una desactivación progresiva de las acciones musculares que mantienen la lateralidad forzada.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A395A-FBD6-44A9-91FD-5A99B5BA4323}" type="slidenum">
              <a:rPr lang="es-ES"/>
              <a:pPr/>
              <a:t>26</a:t>
            </a:fld>
            <a:endParaRPr lang="es-ES"/>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s-ES" b="1"/>
              <a:t>Movimiento Funcional.</a:t>
            </a:r>
            <a:endParaRPr lang="es-ES"/>
          </a:p>
          <a:p>
            <a:r>
              <a:rPr lang="es-ES"/>
              <a:t>Como en los otros planos, los movimientos funcionales en el plano frontal empiezan y terminan en la posición de intercuspidación. Durante la masticación la mandíbula desciende directamente de arriba abajo hasta alcanzar la altura deseada. A continuación se desplaza hacia el lado en que se coloca el bolo alimenticio y asciende.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8BE532-93A4-47D1-AEE7-214F096AD7A6}" type="slidenum">
              <a:rPr lang="es-ES"/>
              <a:pPr/>
              <a:t>2</a:t>
            </a:fld>
            <a:endParaRPr lang="es-E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s-ES"/>
              <a:t>De las funciones que se les asigna a los dientes, la que se ejecuta con participación más directa de ellos es la masticación. La articulación de las palabras y la deglución son funciones secundarias de los dientes.  La masticación es el acto de romper o desmenuzar el alimento a fin de hacerlo viable para la deglución y posteriores transformaciones digestivas. Es un acto especifico, individual y complejo.</a:t>
            </a:r>
            <a:endParaRPr lang="es-ES" b="1"/>
          </a:p>
          <a:p>
            <a:r>
              <a:rPr lang="es-ES" b="1"/>
              <a:t>Llamamos ciclo masticatorio al tiempo que se emplea en preparar para la deglución cada porción de alimento tomado en la boca.</a:t>
            </a:r>
            <a:r>
              <a:rPr lang="es-ES"/>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DE234-D50F-4B22-B9B6-3B35070218F4}" type="slidenum">
              <a:rPr lang="es-ES"/>
              <a:pPr/>
              <a:t>27</a:t>
            </a:fld>
            <a:endParaRPr lang="es-E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s-ES"/>
              <a:t>Durante la vida se produce constantemente un proceso de </a:t>
            </a:r>
            <a:r>
              <a:rPr lang="es-ES" i="1"/>
              <a:t>adaptación masticatoria, </a:t>
            </a:r>
            <a:r>
              <a:rPr lang="es-ES"/>
              <a:t>motivado por una serie ordenadamente encadenada de factores: </a:t>
            </a:r>
          </a:p>
          <a:p>
            <a:r>
              <a:rPr lang="es-ES"/>
              <a:t>Desgaste funcional de la coronas dentarias </a:t>
            </a:r>
          </a:p>
          <a:p>
            <a:r>
              <a:rPr lang="es-ES"/>
              <a:t>Erupción ocluso-mesial continua </a:t>
            </a:r>
          </a:p>
          <a:p>
            <a:r>
              <a:rPr lang="es-ES"/>
              <a:t>Migraciones dentarias</a:t>
            </a:r>
          </a:p>
          <a:p>
            <a:r>
              <a:rPr lang="es-ES"/>
              <a:t>Reubicación de áreas de contacto antagonistas</a:t>
            </a:r>
          </a:p>
          <a:p>
            <a:r>
              <a:rPr lang="es-ES"/>
              <a:t>Todos estos efectos adaptativos  tienden a lograr y mantener la mejor eficacia masticatoria en cada momento. Factores de otro tipo (traumáticos, patológicos, etc.), pueden también desencadenar procesos de adaptación del patrón masticatorio, aunque en ocasiones su grado de severidad supera las posibilidades de adaptación del aparato masticatorio y se instauran entonces disfunciones en la oclusión y en la función de masticación que pueden extenderse también a la deglución y la articulación de las palabras.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FA044-CD92-4629-8225-600E19E86993}" type="slidenum">
              <a:rPr lang="es-ES"/>
              <a:pPr/>
              <a:t>29</a:t>
            </a:fld>
            <a:endParaRPr lang="es-E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s-ES"/>
              <a:t>Durante el cierre se producen cambios reflejos súbitos de naturaleza “Protectora”, debido a que las fuerzas extremadamente grandes que son capaces de ejercer los músculos masticatorios pueden ser nocivas para la integridad del órgano dentario.</a:t>
            </a:r>
          </a:p>
          <a:p>
            <a:r>
              <a:rPr lang="es-ES"/>
              <a:t>Por ejemplo: Al encontrar un objeto duro o resistente o al fragmentar rápidamente y con fuerza uno blando y poco resistente, hay una detención súbita del movimiento, seguida inmediatamente pos el descenso o apertura de la boca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9A61E-CE9E-43FB-81F0-DF1C13757212}" type="slidenum">
              <a:rPr lang="es-ES"/>
              <a:pPr/>
              <a:t>30</a:t>
            </a:fld>
            <a:endParaRPr lang="es-E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pPr marL="228600" indent="-228600">
              <a:lnSpc>
                <a:spcPct val="90000"/>
              </a:lnSpc>
            </a:pPr>
            <a:r>
              <a:rPr lang="es-ES"/>
              <a:t>1-La masticación es fundamentalmente unilateral; la eficacia masticatoria potencial de una dentadura natural es prácticamente igual a la de su lado mejor.</a:t>
            </a:r>
          </a:p>
          <a:p>
            <a:pPr marL="228600" indent="-228600">
              <a:lnSpc>
                <a:spcPct val="90000"/>
              </a:lnSpc>
            </a:pPr>
            <a:r>
              <a:rPr lang="es-ES"/>
              <a:t>2-La eficacia masticatoria de una dentadura es casi directamente proporcional a la “plataforma masticatoria”, o sea a la superficie de antagonización de los hemiarcos que mastican.</a:t>
            </a:r>
          </a:p>
          <a:p>
            <a:pPr marL="228600" indent="-228600">
              <a:lnSpc>
                <a:spcPct val="90000"/>
              </a:lnSpc>
            </a:pPr>
            <a:r>
              <a:rPr lang="es-ES"/>
              <a:t>3-Los dientes recién erupcionados tienen una eficiencia masticatoria mayor y los abrasionados una eficacia menor con relación a una misma superficie de plataforma masticatoria.</a:t>
            </a:r>
          </a:p>
          <a:p>
            <a:pPr marL="228600" indent="-228600">
              <a:lnSpc>
                <a:spcPct val="90000"/>
              </a:lnSpc>
            </a:pPr>
            <a:r>
              <a:rPr lang="es-ES"/>
              <a:t>4-Cuando faltan dientes, incluso los terceros molares, la eficacia masticatoria disminuye en forma aproximadamente proporcional a la superficie de antagonización perdida por el lado masticante. La pérdida de los primeros molares es la que produce una reducción mayor.</a:t>
            </a:r>
          </a:p>
          <a:p>
            <a:pPr marL="228600" indent="-228600">
              <a:lnSpc>
                <a:spcPct val="90000"/>
              </a:lnSpc>
            </a:pPr>
            <a:r>
              <a:rPr lang="es-ES"/>
              <a:t>5-La disminución de la capacidad masticatoria no suele ser compensada por un aumento en el número de ciclos, sino por el hábito de deglutir bocados menos masticados.</a:t>
            </a:r>
          </a:p>
          <a:p>
            <a:pPr marL="228600" indent="-228600">
              <a:lnSpc>
                <a:spcPct val="90000"/>
              </a:lnSpc>
            </a:pPr>
            <a:r>
              <a:rPr lang="es-ES"/>
              <a:t>6-La eficacia masticatoria de la articulación protética es habitualmente inferior a la de la articulación natural.</a:t>
            </a:r>
          </a:p>
          <a:p>
            <a:pPr marL="228600" indent="-228600">
              <a:lnSpc>
                <a:spcPct val="90000"/>
              </a:lnSpc>
            </a:pPr>
            <a:r>
              <a:rPr lang="es-ES"/>
              <a:t>7-El balanceo de la articulación natural no parece tener influencia en la eficacia masticatoria.</a:t>
            </a:r>
          </a:p>
          <a:p>
            <a:pPr marL="228600" indent="-228600">
              <a:lnSpc>
                <a:spcPct val="90000"/>
              </a:lnSpc>
            </a:pPr>
            <a:r>
              <a:rPr lang="es-ES"/>
              <a:t>8-El balanceo de la articulación protética es  fundamental para su eficacia.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EA6F2-8DF0-4033-9AEF-C27CE01A39E9}" type="slidenum">
              <a:rPr lang="es-ES"/>
              <a:pPr/>
              <a:t>3</a:t>
            </a:fld>
            <a:endParaRPr lang="es-E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pPr marL="228600" indent="-228600"/>
            <a:r>
              <a:rPr lang="es-ES"/>
              <a:t>La masticación se desarrolla activamente  por complejos movimientos que requieren de una coordinación neuro-muscular compleja. Estas acciones permiten que los dientes degraden mecánicamente los alimentos. Además de su complejidad, los movimientos masticatorios presentan una gran variabilidad; probablemente esto se deba –entre otros factores- a los cambios del alimento a medida que se fragmenta.</a:t>
            </a:r>
          </a:p>
          <a:p>
            <a:pPr marL="228600" indent="-228600"/>
            <a:r>
              <a:rPr lang="es-ES"/>
              <a:t>Se han definido 3 fases en la masticación:</a:t>
            </a:r>
          </a:p>
          <a:p>
            <a:pPr marL="228600" indent="-228600"/>
            <a:r>
              <a:rPr lang="es-ES"/>
              <a:t>Incisión </a:t>
            </a:r>
          </a:p>
          <a:p>
            <a:pPr marL="228600" indent="-228600"/>
            <a:r>
              <a:rPr lang="es-ES"/>
              <a:t>Desmenuzamiento y disminución de las partículas grandes.</a:t>
            </a:r>
          </a:p>
          <a:p>
            <a:pPr marL="228600" indent="-228600"/>
            <a:r>
              <a:rPr lang="es-ES"/>
              <a:t>Trituración o molienda del alimento para que quede listo para la deglución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436C3-2D1A-4F18-AFB2-36D6F4E6A346}" type="slidenum">
              <a:rPr lang="es-ES"/>
              <a:pPr/>
              <a:t>4</a:t>
            </a:fld>
            <a:endParaRPr lang="es-E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s-ES"/>
              <a:t>Durante el inicio del ciclo masticatorio con partículas grandes de alimento, hay poco contacto entre los dientes antagonistas; a medida que progresa la masticación y el alimento se fragmenta, los contactos dentarios se suceden con más frecuencia durante la mayoría de los movimientos masticatorios. La mayor parte de los contactos ocurre durante la fase 3 y vienen aumentando desde la fase 2. La relación céntrica o posición de máxima intercuspidación (PMI) </a:t>
            </a:r>
            <a:r>
              <a:rPr lang="es-ES" u="sng"/>
              <a:t>no ocurre</a:t>
            </a:r>
            <a:r>
              <a:rPr lang="es-ES"/>
              <a:t> en todos los momentos del cierre masticatorio y sí es invariablemente lograda en la deglución.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B883F-6D4B-427B-93DA-0B6D5F54AC3D}" type="slidenum">
              <a:rPr lang="es-ES"/>
              <a:pPr/>
              <a:t>6</a:t>
            </a:fld>
            <a:endParaRPr lang="es-E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s-E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6A754-E3E2-40B5-A05A-CC07D2D1D91D}" type="slidenum">
              <a:rPr lang="es-ES"/>
              <a:pPr/>
              <a:t>7</a:t>
            </a:fld>
            <a:endParaRPr lang="es-ES"/>
          </a:p>
        </p:txBody>
      </p:sp>
      <p:sp>
        <p:nvSpPr>
          <p:cNvPr id="136194" name="Rectangle 2"/>
          <p:cNvSpPr>
            <a:spLocks noRot="1" noChangeArrowheads="1" noTextEdit="1"/>
          </p:cNvSpPr>
          <p:nvPr>
            <p:ph type="sldImg"/>
          </p:nvPr>
        </p:nvSpPr>
        <p:spPr>
          <a:ln/>
        </p:spPr>
      </p:sp>
      <p:sp>
        <p:nvSpPr>
          <p:cNvPr id="136195" name="Rectangle 3"/>
          <p:cNvSpPr>
            <a:spLocks noGrp="1" noChangeArrowheads="1"/>
          </p:cNvSpPr>
          <p:nvPr>
            <p:ph type="body" idx="1"/>
          </p:nvPr>
        </p:nvSpPr>
        <p:spPr/>
        <p:txBody>
          <a:bodyPr/>
          <a:lstStyle/>
          <a:p>
            <a:pPr marL="228600" indent="-228600"/>
            <a:r>
              <a:rPr lang="es-ES" u="sng"/>
              <a:t>Ciclo de acción incisiva:</a:t>
            </a:r>
            <a:r>
              <a:rPr lang="es-ES"/>
              <a:t> Consta de 4 tiempos.</a:t>
            </a:r>
          </a:p>
          <a:p>
            <a:pPr marL="1143000" lvl="2" indent="-228600"/>
            <a:r>
              <a:rPr lang="es-ES"/>
              <a:t>Primer tiempo: Partiendo de OC. La mandíbula desciende se propulsa.</a:t>
            </a:r>
          </a:p>
          <a:p>
            <a:pPr marL="1143000" lvl="2" indent="-228600"/>
            <a:r>
              <a:rPr lang="es-ES"/>
              <a:t>Segundo tiempo: Circunstancialmente la mandíbula de eleva en la medida necesaria para aprensar el alimento entre los incisivos.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8908F-EBC4-4137-8439-00633219DF7F}" type="slidenum">
              <a:rPr lang="es-ES"/>
              <a:pPr/>
              <a:t>8</a:t>
            </a:fld>
            <a:endParaRPr lang="es-ES"/>
          </a:p>
        </p:txBody>
      </p:sp>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p:txBody>
          <a:bodyPr/>
          <a:lstStyle/>
          <a:p>
            <a:pPr marL="1143000" lvl="2" indent="-228600"/>
            <a:r>
              <a:rPr lang="es-ES"/>
              <a:t>Tercer tiempo: La mandíbula continua elevándose hasta que los incisivos de uno y otro arco hacen contacto borde a borde atravesando el alimento.</a:t>
            </a:r>
          </a:p>
          <a:p>
            <a:pPr marL="1143000" lvl="2" indent="-228600"/>
            <a:r>
              <a:rPr lang="es-ES"/>
              <a:t>Cuarto tiempo: Finalmente la mandíbula se eleva y retropulsa, en tanto los incisivos inferiores resbalan contra las caras linguales de los incisivos superiores hasta que los arcos dentarios alcanzan OC.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73C103-BA37-479F-8CBF-DED11A861CEC}" type="slidenum">
              <a:rPr lang="es-ES"/>
              <a:pPr/>
              <a:t>9</a:t>
            </a:fld>
            <a:endParaRPr lang="es-ES"/>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s-ES"/>
              <a:t>Nota: Si el alimento ofrece resistencia a este corte aparece un movimiento transversal que aumenta el efecto cortante, como una cizalla.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1F1B1B-8565-4DFE-8930-ABBF8A75DBF8}" type="slidenum">
              <a:rPr lang="es-ES"/>
              <a:pPr/>
              <a:t>10</a:t>
            </a:fld>
            <a:endParaRPr lang="es-ES"/>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pPr marL="228600" indent="-228600"/>
            <a:r>
              <a:rPr lang="es-ES"/>
              <a:t>Primer tiempo: Partiendo de OC la mandíbula desciende.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0"/>
            <a:ext cx="4572000" cy="6858000"/>
          </a:xfrm>
          <a:prstGeom prst="rect">
            <a:avLst/>
          </a:prstGeom>
          <a:solidFill>
            <a:srgbClr val="3399FF"/>
          </a:solidFill>
          <a:ln w="9525">
            <a:noFill/>
            <a:miter lim="800000"/>
            <a:headEnd/>
            <a:tailEnd/>
          </a:ln>
          <a:effectLst/>
        </p:spPr>
        <p:txBody>
          <a:bodyPr wrap="none" anchor="ctr"/>
          <a:lstStyle/>
          <a:p>
            <a:pPr algn="ctr"/>
            <a:endParaRPr kumimoji="1" lang="es-ES" sz="2400">
              <a:latin typeface="Times New Roman" pitchFamily="18" charset="0"/>
            </a:endParaRPr>
          </a:p>
        </p:txBody>
      </p:sp>
      <p:sp>
        <p:nvSpPr>
          <p:cNvPr id="5124" name="AutoShape 4"/>
          <p:cNvSpPr>
            <a:spLocks noChangeArrowheads="1"/>
          </p:cNvSpPr>
          <p:nvPr/>
        </p:nvSpPr>
        <p:spPr bwMode="white">
          <a:xfrm>
            <a:off x="685800" y="990600"/>
            <a:ext cx="5181600" cy="1905000"/>
          </a:xfrm>
          <a:prstGeom prst="roundRect">
            <a:avLst>
              <a:gd name="adj" fmla="val 50000"/>
            </a:avLst>
          </a:prstGeom>
          <a:solidFill>
            <a:schemeClr val="bg1"/>
          </a:solidFill>
          <a:ln w="9525">
            <a:noFill/>
            <a:round/>
            <a:headEnd/>
            <a:tailEnd/>
          </a:ln>
          <a:effectLst/>
        </p:spPr>
        <p:txBody>
          <a:bodyPr wrap="none" anchor="ctr"/>
          <a:lstStyle/>
          <a:p>
            <a:pPr algn="ctr"/>
            <a:endParaRPr kumimoji="1" lang="es-ES" sz="2400">
              <a:latin typeface="Times New Roman" pitchFamily="18" charset="0"/>
            </a:endParaRPr>
          </a:p>
        </p:txBody>
      </p:sp>
      <p:grpSp>
        <p:nvGrpSpPr>
          <p:cNvPr id="5125" name="Group 5"/>
          <p:cNvGrpSpPr>
            <a:grpSpLocks/>
          </p:cNvGrpSpPr>
          <p:nvPr/>
        </p:nvGrpSpPr>
        <p:grpSpPr bwMode="auto">
          <a:xfrm>
            <a:off x="3632200" y="4889500"/>
            <a:ext cx="4876800" cy="319088"/>
            <a:chOff x="2288" y="3080"/>
            <a:chExt cx="3072" cy="201"/>
          </a:xfrm>
        </p:grpSpPr>
        <p:sp>
          <p:nvSpPr>
            <p:cNvPr id="5126"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s-ES"/>
            </a:p>
          </p:txBody>
        </p:sp>
        <p:sp>
          <p:nvSpPr>
            <p:cNvPr id="5127"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s-ES"/>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s-ES" smtClean="0"/>
              <a:t>Haga clic para modificar el estilo de subtítulo del patrón</a:t>
            </a:r>
            <a:endParaRPr lang="es-ES"/>
          </a:p>
        </p:txBody>
      </p:sp>
      <p:sp>
        <p:nvSpPr>
          <p:cNvPr id="5129" name="Rectangle 9"/>
          <p:cNvSpPr>
            <a:spLocks noGrp="1" noChangeArrowheads="1"/>
          </p:cNvSpPr>
          <p:nvPr>
            <p:ph type="dt" sz="quarter" idx="2"/>
          </p:nvPr>
        </p:nvSpPr>
        <p:spPr/>
        <p:txBody>
          <a:bodyPr/>
          <a:lstStyle>
            <a:lvl1pPr>
              <a:defRPr>
                <a:solidFill>
                  <a:schemeClr val="bg1"/>
                </a:solidFill>
              </a:defRPr>
            </a:lvl1pPr>
          </a:lstStyle>
          <a:p>
            <a:endParaRPr lang="es-ES"/>
          </a:p>
        </p:txBody>
      </p:sp>
      <p:sp>
        <p:nvSpPr>
          <p:cNvPr id="5130" name="Rectangle 10"/>
          <p:cNvSpPr>
            <a:spLocks noGrp="1" noChangeArrowheads="1"/>
          </p:cNvSpPr>
          <p:nvPr>
            <p:ph type="ftr" sz="quarter" idx="3"/>
          </p:nvPr>
        </p:nvSpPr>
        <p:spPr>
          <a:xfrm>
            <a:off x="5435600" y="6248400"/>
            <a:ext cx="3252788" cy="474663"/>
          </a:xfrm>
        </p:spPr>
        <p:txBody>
          <a:bodyPr/>
          <a:lstStyle>
            <a:lvl1pPr>
              <a:defRPr/>
            </a:lvl1pPr>
          </a:lstStyle>
          <a:p>
            <a:r>
              <a:rPr lang="es-ES"/>
              <a:t>Facultad de Tecnologías de la Salud</a:t>
            </a:r>
          </a:p>
          <a:p>
            <a:r>
              <a:rPr lang="es-ES"/>
              <a:t>I.S.C.M.C.M.</a:t>
            </a:r>
          </a:p>
        </p:txBody>
      </p:sp>
      <p:sp>
        <p:nvSpPr>
          <p:cNvPr id="5131" name="Rectangle 11"/>
          <p:cNvSpPr>
            <a:spLocks noGrp="1" noChangeArrowheads="1"/>
          </p:cNvSpPr>
          <p:nvPr>
            <p:ph type="sldNum" sz="quarter" idx="4"/>
          </p:nvPr>
        </p:nvSpPr>
        <p:spPr>
          <a:xfrm>
            <a:off x="76200" y="6248400"/>
            <a:ext cx="587375" cy="488950"/>
          </a:xfrm>
        </p:spPr>
        <p:txBody>
          <a:bodyPr anchorCtr="0"/>
          <a:lstStyle>
            <a:lvl1pPr>
              <a:defRPr/>
            </a:lvl1pPr>
          </a:lstStyle>
          <a:p>
            <a:fld id="{3516EFD2-571C-4126-8720-C3347E2ED412}" type="slidenum">
              <a:rPr lang="es-ES"/>
              <a:pPr/>
              <a:t>‹Nº›</a:t>
            </a:fld>
            <a:endParaRPr lang="es-ES"/>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lvl1pPr>
          </a:lstStyle>
          <a:p>
            <a:r>
              <a:rPr lang="es-ES" smtClean="0"/>
              <a:t>Haga clic para modificar el estilo de título del patrón</a:t>
            </a: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a:t>Facultad de Tecnologías de la Salud</a:t>
            </a:r>
          </a:p>
          <a:p>
            <a:r>
              <a:rPr lang="es-ES"/>
              <a:t>I.S.C.M.C.H</a:t>
            </a:r>
          </a:p>
        </p:txBody>
      </p:sp>
      <p:sp>
        <p:nvSpPr>
          <p:cNvPr id="6" name="5 Marcador de número de diapositiva"/>
          <p:cNvSpPr>
            <a:spLocks noGrp="1"/>
          </p:cNvSpPr>
          <p:nvPr>
            <p:ph type="sldNum" sz="quarter" idx="12"/>
          </p:nvPr>
        </p:nvSpPr>
        <p:spPr/>
        <p:txBody>
          <a:bodyPr/>
          <a:lstStyle>
            <a:lvl1pPr>
              <a:defRPr/>
            </a:lvl1pPr>
          </a:lstStyle>
          <a:p>
            <a:fld id="{7869636F-6974-419A-9FFF-40C75200FA50}"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05600" y="762000"/>
            <a:ext cx="1981200" cy="53244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762000" y="762000"/>
            <a:ext cx="5791200" cy="5324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a:t>Facultad de Tecnologías de la Salud</a:t>
            </a:r>
          </a:p>
          <a:p>
            <a:r>
              <a:rPr lang="es-ES"/>
              <a:t>I.S.C.M.C.H</a:t>
            </a:r>
          </a:p>
        </p:txBody>
      </p:sp>
      <p:sp>
        <p:nvSpPr>
          <p:cNvPr id="6" name="5 Marcador de número de diapositiva"/>
          <p:cNvSpPr>
            <a:spLocks noGrp="1"/>
          </p:cNvSpPr>
          <p:nvPr>
            <p:ph type="sldNum" sz="quarter" idx="12"/>
          </p:nvPr>
        </p:nvSpPr>
        <p:spPr/>
        <p:txBody>
          <a:bodyPr/>
          <a:lstStyle>
            <a:lvl1pPr>
              <a:defRPr/>
            </a:lvl1pPr>
          </a:lstStyle>
          <a:p>
            <a:fld id="{0E5F4368-CCF7-47F6-9C34-A5105E4548D7}"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762000" y="762000"/>
            <a:ext cx="79248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838200" y="2362200"/>
            <a:ext cx="3770313"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760913" y="2362200"/>
            <a:ext cx="3770312" cy="17859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760913" y="4300538"/>
            <a:ext cx="3770312" cy="17859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2438400" y="6248400"/>
            <a:ext cx="2130425" cy="474663"/>
          </a:xfrm>
        </p:spPr>
        <p:txBody>
          <a:bodyPr/>
          <a:lstStyle>
            <a:lvl1pPr>
              <a:defRPr/>
            </a:lvl1pPr>
          </a:lstStyle>
          <a:p>
            <a:endParaRPr lang="es-ES"/>
          </a:p>
        </p:txBody>
      </p:sp>
      <p:sp>
        <p:nvSpPr>
          <p:cNvPr id="7" name="6 Marcador de pie de página"/>
          <p:cNvSpPr>
            <a:spLocks noGrp="1"/>
          </p:cNvSpPr>
          <p:nvPr>
            <p:ph type="ftr" sz="quarter" idx="11"/>
          </p:nvPr>
        </p:nvSpPr>
        <p:spPr>
          <a:xfrm>
            <a:off x="4932363" y="6248400"/>
            <a:ext cx="3756025" cy="474663"/>
          </a:xfrm>
        </p:spPr>
        <p:txBody>
          <a:bodyPr/>
          <a:lstStyle>
            <a:lvl1pPr>
              <a:defRPr/>
            </a:lvl1pPr>
          </a:lstStyle>
          <a:p>
            <a:r>
              <a:rPr lang="es-ES"/>
              <a:t>Facultad de Tecnologías de la Salud</a:t>
            </a:r>
          </a:p>
          <a:p>
            <a:r>
              <a:rPr lang="es-ES"/>
              <a:t>I.S.C.M.C.H</a:t>
            </a:r>
          </a:p>
        </p:txBody>
      </p:sp>
      <p:sp>
        <p:nvSpPr>
          <p:cNvPr id="8" name="7 Marcador de número de diapositiva"/>
          <p:cNvSpPr>
            <a:spLocks noGrp="1"/>
          </p:cNvSpPr>
          <p:nvPr>
            <p:ph type="sldNum" sz="quarter" idx="12"/>
          </p:nvPr>
        </p:nvSpPr>
        <p:spPr>
          <a:xfrm>
            <a:off x="84138" y="6242050"/>
            <a:ext cx="587375" cy="488950"/>
          </a:xfrm>
        </p:spPr>
        <p:txBody>
          <a:bodyPr/>
          <a:lstStyle>
            <a:lvl1pPr>
              <a:defRPr/>
            </a:lvl1pPr>
          </a:lstStyle>
          <a:p>
            <a:fld id="{52D85179-F4E0-4B97-A0CE-59C2B4AE0E2A}"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762000" y="762000"/>
            <a:ext cx="79248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838200" y="2362200"/>
            <a:ext cx="3770313" cy="17859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760913" y="2362200"/>
            <a:ext cx="3770312" cy="17859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838200" y="4300538"/>
            <a:ext cx="3770313" cy="17859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760913" y="4300538"/>
            <a:ext cx="3770312" cy="17859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2438400" y="6248400"/>
            <a:ext cx="2130425" cy="474663"/>
          </a:xfrm>
        </p:spPr>
        <p:txBody>
          <a:bodyPr/>
          <a:lstStyle>
            <a:lvl1pPr>
              <a:defRPr/>
            </a:lvl1pPr>
          </a:lstStyle>
          <a:p>
            <a:endParaRPr lang="es-ES"/>
          </a:p>
        </p:txBody>
      </p:sp>
      <p:sp>
        <p:nvSpPr>
          <p:cNvPr id="8" name="7 Marcador de pie de página"/>
          <p:cNvSpPr>
            <a:spLocks noGrp="1"/>
          </p:cNvSpPr>
          <p:nvPr>
            <p:ph type="ftr" sz="quarter" idx="11"/>
          </p:nvPr>
        </p:nvSpPr>
        <p:spPr>
          <a:xfrm>
            <a:off x="4932363" y="6248400"/>
            <a:ext cx="3756025" cy="474663"/>
          </a:xfrm>
        </p:spPr>
        <p:txBody>
          <a:bodyPr/>
          <a:lstStyle>
            <a:lvl1pPr>
              <a:defRPr/>
            </a:lvl1pPr>
          </a:lstStyle>
          <a:p>
            <a:r>
              <a:rPr lang="es-ES"/>
              <a:t>Facultad de Tecnologías de la Salud</a:t>
            </a:r>
          </a:p>
          <a:p>
            <a:r>
              <a:rPr lang="es-ES"/>
              <a:t>I.S.C.M.C.H</a:t>
            </a:r>
          </a:p>
        </p:txBody>
      </p:sp>
      <p:sp>
        <p:nvSpPr>
          <p:cNvPr id="9" name="8 Marcador de número de diapositiva"/>
          <p:cNvSpPr>
            <a:spLocks noGrp="1"/>
          </p:cNvSpPr>
          <p:nvPr>
            <p:ph type="sldNum" sz="quarter" idx="12"/>
          </p:nvPr>
        </p:nvSpPr>
        <p:spPr>
          <a:xfrm>
            <a:off x="84138" y="6242050"/>
            <a:ext cx="587375" cy="488950"/>
          </a:xfrm>
        </p:spPr>
        <p:txBody>
          <a:bodyPr/>
          <a:lstStyle>
            <a:lvl1pPr>
              <a:defRPr/>
            </a:lvl1pPr>
          </a:lstStyle>
          <a:p>
            <a:fld id="{0F87AF49-5CD8-4426-B1F1-BD412642E6AB}"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a:t>Facultad de Tecnologías de la Salud</a:t>
            </a:r>
          </a:p>
          <a:p>
            <a:r>
              <a:rPr lang="es-ES"/>
              <a:t>I.S.C.M.C.H</a:t>
            </a:r>
          </a:p>
        </p:txBody>
      </p:sp>
      <p:sp>
        <p:nvSpPr>
          <p:cNvPr id="6" name="5 Marcador de número de diapositiva"/>
          <p:cNvSpPr>
            <a:spLocks noGrp="1"/>
          </p:cNvSpPr>
          <p:nvPr>
            <p:ph type="sldNum" sz="quarter" idx="12"/>
          </p:nvPr>
        </p:nvSpPr>
        <p:spPr/>
        <p:txBody>
          <a:bodyPr/>
          <a:lstStyle>
            <a:lvl1pPr>
              <a:defRPr/>
            </a:lvl1pPr>
          </a:lstStyle>
          <a:p>
            <a:fld id="{185A51D5-04B1-49AD-AC45-3EACAC9FE920}"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r>
              <a:rPr lang="es-ES"/>
              <a:t>Facultad de Tecnologías de la Salud</a:t>
            </a:r>
          </a:p>
          <a:p>
            <a:r>
              <a:rPr lang="es-ES"/>
              <a:t>I.S.C.M.C.H</a:t>
            </a:r>
          </a:p>
        </p:txBody>
      </p:sp>
      <p:sp>
        <p:nvSpPr>
          <p:cNvPr id="6" name="5 Marcador de número de diapositiva"/>
          <p:cNvSpPr>
            <a:spLocks noGrp="1"/>
          </p:cNvSpPr>
          <p:nvPr>
            <p:ph type="sldNum" sz="quarter" idx="12"/>
          </p:nvPr>
        </p:nvSpPr>
        <p:spPr/>
        <p:txBody>
          <a:bodyPr/>
          <a:lstStyle>
            <a:lvl1pPr>
              <a:defRPr/>
            </a:lvl1pPr>
          </a:lstStyle>
          <a:p>
            <a:fld id="{4AFE1BE3-1AFA-494F-8188-9942F66DBAF9}"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r>
              <a:rPr lang="es-ES"/>
              <a:t>Facultad de Tecnologías de la Salud</a:t>
            </a:r>
          </a:p>
          <a:p>
            <a:r>
              <a:rPr lang="es-ES"/>
              <a:t>I.S.C.M.C.H</a:t>
            </a:r>
          </a:p>
        </p:txBody>
      </p:sp>
      <p:sp>
        <p:nvSpPr>
          <p:cNvPr id="7" name="6 Marcador de número de diapositiva"/>
          <p:cNvSpPr>
            <a:spLocks noGrp="1"/>
          </p:cNvSpPr>
          <p:nvPr>
            <p:ph type="sldNum" sz="quarter" idx="12"/>
          </p:nvPr>
        </p:nvSpPr>
        <p:spPr/>
        <p:txBody>
          <a:bodyPr/>
          <a:lstStyle>
            <a:lvl1pPr>
              <a:defRPr/>
            </a:lvl1pPr>
          </a:lstStyle>
          <a:p>
            <a:fld id="{FC8C05A2-2C24-4030-BC8F-29DFE5ABFFD3}"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r>
              <a:rPr lang="es-ES"/>
              <a:t>Facultad de Tecnologías de la Salud</a:t>
            </a:r>
          </a:p>
          <a:p>
            <a:r>
              <a:rPr lang="es-ES"/>
              <a:t>I.S.C.M.C.H</a:t>
            </a:r>
          </a:p>
        </p:txBody>
      </p:sp>
      <p:sp>
        <p:nvSpPr>
          <p:cNvPr id="9" name="8 Marcador de número de diapositiva"/>
          <p:cNvSpPr>
            <a:spLocks noGrp="1"/>
          </p:cNvSpPr>
          <p:nvPr>
            <p:ph type="sldNum" sz="quarter" idx="12"/>
          </p:nvPr>
        </p:nvSpPr>
        <p:spPr/>
        <p:txBody>
          <a:bodyPr/>
          <a:lstStyle>
            <a:lvl1pPr>
              <a:defRPr/>
            </a:lvl1pPr>
          </a:lstStyle>
          <a:p>
            <a:fld id="{2276265C-FB5E-493D-A8C9-2AEC86C7FB6B}"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r>
              <a:rPr lang="es-ES"/>
              <a:t>Facultad de Tecnologías de la Salud</a:t>
            </a:r>
          </a:p>
          <a:p>
            <a:r>
              <a:rPr lang="es-ES"/>
              <a:t>I.S.C.M.C.H</a:t>
            </a:r>
          </a:p>
        </p:txBody>
      </p:sp>
      <p:sp>
        <p:nvSpPr>
          <p:cNvPr id="5" name="4 Marcador de número de diapositiva"/>
          <p:cNvSpPr>
            <a:spLocks noGrp="1"/>
          </p:cNvSpPr>
          <p:nvPr>
            <p:ph type="sldNum" sz="quarter" idx="12"/>
          </p:nvPr>
        </p:nvSpPr>
        <p:spPr/>
        <p:txBody>
          <a:bodyPr/>
          <a:lstStyle>
            <a:lvl1pPr>
              <a:defRPr/>
            </a:lvl1pPr>
          </a:lstStyle>
          <a:p>
            <a:fld id="{E903FC41-8E3D-41C8-894C-8AF496A30565}"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r>
              <a:rPr lang="es-ES"/>
              <a:t>Facultad de Tecnologías de la Salud</a:t>
            </a:r>
          </a:p>
          <a:p>
            <a:r>
              <a:rPr lang="es-ES"/>
              <a:t>I.S.C.M.C.H</a:t>
            </a:r>
          </a:p>
        </p:txBody>
      </p:sp>
      <p:sp>
        <p:nvSpPr>
          <p:cNvPr id="4" name="3 Marcador de número de diapositiva"/>
          <p:cNvSpPr>
            <a:spLocks noGrp="1"/>
          </p:cNvSpPr>
          <p:nvPr>
            <p:ph type="sldNum" sz="quarter" idx="12"/>
          </p:nvPr>
        </p:nvSpPr>
        <p:spPr/>
        <p:txBody>
          <a:bodyPr/>
          <a:lstStyle>
            <a:lvl1pPr>
              <a:defRPr/>
            </a:lvl1pPr>
          </a:lstStyle>
          <a:p>
            <a:fld id="{F3948C89-1C9C-44D7-8D93-2D9BBADA3156}"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r>
              <a:rPr lang="es-ES"/>
              <a:t>Facultad de Tecnologías de la Salud</a:t>
            </a:r>
          </a:p>
          <a:p>
            <a:r>
              <a:rPr lang="es-ES"/>
              <a:t>I.S.C.M.C.H</a:t>
            </a:r>
          </a:p>
        </p:txBody>
      </p:sp>
      <p:sp>
        <p:nvSpPr>
          <p:cNvPr id="7" name="6 Marcador de número de diapositiva"/>
          <p:cNvSpPr>
            <a:spLocks noGrp="1"/>
          </p:cNvSpPr>
          <p:nvPr>
            <p:ph type="sldNum" sz="quarter" idx="12"/>
          </p:nvPr>
        </p:nvSpPr>
        <p:spPr/>
        <p:txBody>
          <a:bodyPr/>
          <a:lstStyle>
            <a:lvl1pPr>
              <a:defRPr/>
            </a:lvl1pPr>
          </a:lstStyle>
          <a:p>
            <a:fld id="{BD2E9C2D-599C-4EFE-9F03-50BDFDBBE26E}"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r>
              <a:rPr lang="es-ES"/>
              <a:t>Facultad de Tecnologías de la Salud</a:t>
            </a:r>
          </a:p>
          <a:p>
            <a:r>
              <a:rPr lang="es-ES"/>
              <a:t>I.S.C.M.C.H</a:t>
            </a:r>
          </a:p>
        </p:txBody>
      </p:sp>
      <p:sp>
        <p:nvSpPr>
          <p:cNvPr id="7" name="6 Marcador de número de diapositiva"/>
          <p:cNvSpPr>
            <a:spLocks noGrp="1"/>
          </p:cNvSpPr>
          <p:nvPr>
            <p:ph type="sldNum" sz="quarter" idx="12"/>
          </p:nvPr>
        </p:nvSpPr>
        <p:spPr/>
        <p:txBody>
          <a:bodyPr/>
          <a:lstStyle>
            <a:lvl1pPr>
              <a:defRPr/>
            </a:lvl1pPr>
          </a:lstStyle>
          <a:p>
            <a:fld id="{35F7F732-F6FF-4826-9F8F-B77313E10D5D}"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10" name="Group 14"/>
          <p:cNvGrpSpPr>
            <a:grpSpLocks/>
          </p:cNvGrpSpPr>
          <p:nvPr/>
        </p:nvGrpSpPr>
        <p:grpSpPr bwMode="auto">
          <a:xfrm>
            <a:off x="0" y="0"/>
            <a:ext cx="7620000" cy="6858000"/>
            <a:chOff x="0" y="0"/>
            <a:chExt cx="4800" cy="4320"/>
          </a:xfrm>
        </p:grpSpPr>
        <p:grpSp>
          <p:nvGrpSpPr>
            <p:cNvPr id="4099" name="Group 3"/>
            <p:cNvGrpSpPr>
              <a:grpSpLocks/>
            </p:cNvGrpSpPr>
            <p:nvPr/>
          </p:nvGrpSpPr>
          <p:grpSpPr bwMode="auto">
            <a:xfrm>
              <a:off x="0" y="0"/>
              <a:ext cx="2016" cy="4320"/>
              <a:chOff x="0" y="0"/>
              <a:chExt cx="2016" cy="4320"/>
            </a:xfrm>
          </p:grpSpPr>
          <p:sp>
            <p:nvSpPr>
              <p:cNvPr id="4100" name="Rectangle 4"/>
              <p:cNvSpPr>
                <a:spLocks noChangeArrowheads="1"/>
              </p:cNvSpPr>
              <p:nvPr userDrawn="1"/>
            </p:nvSpPr>
            <p:spPr bwMode="auto">
              <a:xfrm>
                <a:off x="0" y="0"/>
                <a:ext cx="480" cy="4320"/>
              </a:xfrm>
              <a:prstGeom prst="rect">
                <a:avLst/>
              </a:prstGeom>
              <a:solidFill>
                <a:srgbClr val="3399FF"/>
              </a:solidFill>
              <a:ln w="9525">
                <a:noFill/>
                <a:miter lim="800000"/>
                <a:headEnd/>
                <a:tailEnd/>
              </a:ln>
              <a:effectLst/>
            </p:spPr>
            <p:txBody>
              <a:bodyPr wrap="none" anchor="ctr"/>
              <a:lstStyle/>
              <a:p>
                <a:endParaRPr lang="es-ES"/>
              </a:p>
            </p:txBody>
          </p:sp>
          <p:sp>
            <p:nvSpPr>
              <p:cNvPr id="410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3399FF"/>
              </a:solidFill>
              <a:ln w="9525" cap="flat" cmpd="sng">
                <a:noFill/>
                <a:prstDash val="solid"/>
                <a:miter lim="800000"/>
                <a:headEnd type="none" w="med" len="med"/>
                <a:tailEnd type="none" w="med" len="med"/>
              </a:ln>
              <a:effectLst/>
            </p:spPr>
            <p:txBody>
              <a:bodyPr wrap="none"/>
              <a:lstStyle/>
              <a:p>
                <a:endParaRPr lang="es-ES"/>
              </a:p>
            </p:txBody>
          </p:sp>
        </p:grpSp>
        <p:grpSp>
          <p:nvGrpSpPr>
            <p:cNvPr id="4102"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s-ES"/>
              </a:p>
            </p:txBody>
          </p:sp>
          <p:sp>
            <p:nvSpPr>
              <p:cNvPr id="4104"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s-ES"/>
              </a:p>
            </p:txBody>
          </p:sp>
        </p:grpSp>
      </p:grpSp>
      <p:sp>
        <p:nvSpPr>
          <p:cNvPr id="4105"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4106"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endParaRPr lang="es-ES"/>
          </a:p>
        </p:txBody>
      </p:sp>
      <p:sp>
        <p:nvSpPr>
          <p:cNvPr id="4108" name="Rectangle 12"/>
          <p:cNvSpPr>
            <a:spLocks noGrp="1" noChangeArrowheads="1"/>
          </p:cNvSpPr>
          <p:nvPr>
            <p:ph type="ftr" sz="quarter" idx="3"/>
          </p:nvPr>
        </p:nvSpPr>
        <p:spPr bwMode="auto">
          <a:xfrm>
            <a:off x="4932363" y="6248400"/>
            <a:ext cx="37560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r>
              <a:rPr lang="es-ES"/>
              <a:t>Facultad de Tecnologías de la Salud</a:t>
            </a:r>
          </a:p>
          <a:p>
            <a:r>
              <a:rPr lang="es-ES"/>
              <a:t>I.S.C.M.C.H</a:t>
            </a:r>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0BA114B3-A0D0-47C9-A194-0B9FE9C57076}" type="slidenum">
              <a:rPr lang="es-ES"/>
              <a:pPr/>
              <a:t>‹Nº›</a:t>
            </a:fld>
            <a:endParaRPr lang="es-ES"/>
          </a:p>
        </p:txBody>
      </p:sp>
      <p:pic>
        <p:nvPicPr>
          <p:cNvPr id="4111" name="Picture 15" descr="j0234735"/>
          <p:cNvPicPr>
            <a:picLocks noChangeAspect="1" noChangeArrowheads="1" noCrop="1"/>
          </p:cNvPicPr>
          <p:nvPr/>
        </p:nvPicPr>
        <p:blipFill>
          <a:blip r:embed="rId15"/>
          <a:srcRect/>
          <a:stretch>
            <a:fillRect/>
          </a:stretch>
        </p:blipFill>
        <p:spPr bwMode="auto">
          <a:xfrm>
            <a:off x="7885113" y="1808163"/>
            <a:ext cx="719137" cy="523875"/>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600" b="1">
          <a:solidFill>
            <a:schemeClr val="tx1"/>
          </a:solidFill>
          <a:latin typeface="+mj-lt"/>
          <a:ea typeface="+mj-ea"/>
          <a:cs typeface="+mj-cs"/>
        </a:defRPr>
      </a:lvl1pPr>
      <a:lvl2pPr algn="l" rtl="0" eaLnBrk="1" fontAlgn="base" hangingPunct="1">
        <a:lnSpc>
          <a:spcPct val="90000"/>
        </a:lnSpc>
        <a:spcBef>
          <a:spcPct val="0"/>
        </a:spcBef>
        <a:spcAft>
          <a:spcPct val="0"/>
        </a:spcAft>
        <a:defRPr sz="3600" b="1">
          <a:solidFill>
            <a:schemeClr val="tx1"/>
          </a:solidFill>
          <a:latin typeface="Arial" charset="0"/>
        </a:defRPr>
      </a:lvl2pPr>
      <a:lvl3pPr algn="l" rtl="0" eaLnBrk="1" fontAlgn="base" hangingPunct="1">
        <a:lnSpc>
          <a:spcPct val="90000"/>
        </a:lnSpc>
        <a:spcBef>
          <a:spcPct val="0"/>
        </a:spcBef>
        <a:spcAft>
          <a:spcPct val="0"/>
        </a:spcAft>
        <a:defRPr sz="3600" b="1">
          <a:solidFill>
            <a:schemeClr val="tx1"/>
          </a:solidFill>
          <a:latin typeface="Arial" charset="0"/>
        </a:defRPr>
      </a:lvl3pPr>
      <a:lvl4pPr algn="l" rtl="0" eaLnBrk="1" fontAlgn="base" hangingPunct="1">
        <a:lnSpc>
          <a:spcPct val="90000"/>
        </a:lnSpc>
        <a:spcBef>
          <a:spcPct val="0"/>
        </a:spcBef>
        <a:spcAft>
          <a:spcPct val="0"/>
        </a:spcAft>
        <a:defRPr sz="3600" b="1">
          <a:solidFill>
            <a:schemeClr val="tx1"/>
          </a:solidFill>
          <a:latin typeface="Arial" charset="0"/>
        </a:defRPr>
      </a:lvl4pPr>
      <a:lvl5pPr algn="l" rtl="0" eaLnBrk="1" fontAlgn="base" hangingPunct="1">
        <a:lnSpc>
          <a:spcPct val="90000"/>
        </a:lnSpc>
        <a:spcBef>
          <a:spcPct val="0"/>
        </a:spcBef>
        <a:spcAft>
          <a:spcPct val="0"/>
        </a:spcAft>
        <a:defRPr sz="3600" b="1">
          <a:solidFill>
            <a:schemeClr val="tx1"/>
          </a:solidFill>
          <a:latin typeface="Arial" charset="0"/>
        </a:defRPr>
      </a:lvl5pPr>
      <a:lvl6pPr marL="457200" algn="l" rtl="0" eaLnBrk="1" fontAlgn="base" hangingPunct="1">
        <a:lnSpc>
          <a:spcPct val="90000"/>
        </a:lnSpc>
        <a:spcBef>
          <a:spcPct val="0"/>
        </a:spcBef>
        <a:spcAft>
          <a:spcPct val="0"/>
        </a:spcAft>
        <a:defRPr sz="3600" b="1">
          <a:solidFill>
            <a:schemeClr val="tx1"/>
          </a:solidFill>
          <a:latin typeface="Arial" charset="0"/>
        </a:defRPr>
      </a:lvl6pPr>
      <a:lvl7pPr marL="914400" algn="l" rtl="0" eaLnBrk="1" fontAlgn="base" hangingPunct="1">
        <a:lnSpc>
          <a:spcPct val="90000"/>
        </a:lnSpc>
        <a:spcBef>
          <a:spcPct val="0"/>
        </a:spcBef>
        <a:spcAft>
          <a:spcPct val="0"/>
        </a:spcAft>
        <a:defRPr sz="3600" b="1">
          <a:solidFill>
            <a:schemeClr val="tx1"/>
          </a:solidFill>
          <a:latin typeface="Arial" charset="0"/>
        </a:defRPr>
      </a:lvl7pPr>
      <a:lvl8pPr marL="1371600" algn="l" rtl="0" eaLnBrk="1" fontAlgn="base" hangingPunct="1">
        <a:lnSpc>
          <a:spcPct val="90000"/>
        </a:lnSpc>
        <a:spcBef>
          <a:spcPct val="0"/>
        </a:spcBef>
        <a:spcAft>
          <a:spcPct val="0"/>
        </a:spcAft>
        <a:defRPr sz="3600" b="1">
          <a:solidFill>
            <a:schemeClr val="tx1"/>
          </a:solidFill>
          <a:latin typeface="Arial" charset="0"/>
        </a:defRPr>
      </a:lvl8pPr>
      <a:lvl9pPr marL="1828800" algn="l" rtl="0" eaLnBrk="1" fontAlgn="base" hangingPunct="1">
        <a:lnSpc>
          <a:spcPct val="90000"/>
        </a:lnSpc>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Grp="1" noChangeArrowheads="1"/>
          </p:cNvSpPr>
          <p:nvPr>
            <p:ph type="sldNum" sz="quarter" idx="4"/>
          </p:nvPr>
        </p:nvSpPr>
        <p:spPr/>
        <p:txBody>
          <a:bodyPr/>
          <a:lstStyle/>
          <a:p>
            <a:fld id="{F2945455-26D8-41F5-8B21-DD61F2084196}" type="slidenum">
              <a:rPr lang="es-ES"/>
              <a:pPr/>
              <a:t>1</a:t>
            </a:fld>
            <a:endParaRPr lang="es-ES"/>
          </a:p>
        </p:txBody>
      </p:sp>
      <p:sp>
        <p:nvSpPr>
          <p:cNvPr id="2050" name="AutoShape 2"/>
          <p:cNvSpPr>
            <a:spLocks noGrp="1" noChangeArrowheads="1"/>
          </p:cNvSpPr>
          <p:nvPr>
            <p:ph type="ctrTitle"/>
          </p:nvPr>
        </p:nvSpPr>
        <p:spPr/>
        <p:txBody>
          <a:bodyPr/>
          <a:lstStyle/>
          <a:p>
            <a:r>
              <a:rPr lang="es-ES"/>
              <a:t>Ciclo Masticatorio</a:t>
            </a:r>
          </a:p>
        </p:txBody>
      </p:sp>
      <p:pic>
        <p:nvPicPr>
          <p:cNvPr id="2055" name="Picture 7" descr="ciclo-2"/>
          <p:cNvPicPr>
            <a:picLocks noChangeAspect="1" noChangeArrowheads="1"/>
          </p:cNvPicPr>
          <p:nvPr/>
        </p:nvPicPr>
        <p:blipFill>
          <a:blip r:embed="rId3"/>
          <a:srcRect/>
          <a:stretch>
            <a:fillRect/>
          </a:stretch>
        </p:blipFill>
        <p:spPr bwMode="auto">
          <a:xfrm>
            <a:off x="1187450" y="3213100"/>
            <a:ext cx="2495550" cy="3419475"/>
          </a:xfrm>
          <a:prstGeom prst="rect">
            <a:avLst/>
          </a:prstGeom>
          <a:noFill/>
          <a:ln w="9525">
            <a:solidFill>
              <a:schemeClr val="hlink"/>
            </a:solidFill>
            <a:miter lim="800000"/>
            <a:headEnd/>
            <a:tailEnd/>
          </a:ln>
        </p:spPr>
      </p:pic>
      <p:sp>
        <p:nvSpPr>
          <p:cNvPr id="9" name="8 Subtítulo"/>
          <p:cNvSpPr>
            <a:spLocks noGrp="1"/>
          </p:cNvSpPr>
          <p:nvPr>
            <p:ph type="subTitle" idx="1"/>
          </p:nvPr>
        </p:nvSpPr>
        <p:spPr/>
        <p:txBody>
          <a:bodyPr/>
          <a:lstStyle/>
          <a:p>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3BADE663-A084-43BF-A8AB-78E322352B4C}" type="slidenum">
              <a:rPr lang="es-ES"/>
              <a:pPr/>
              <a:t>10</a:t>
            </a:fld>
            <a:endParaRPr lang="es-ES"/>
          </a:p>
        </p:txBody>
      </p:sp>
      <p:sp>
        <p:nvSpPr>
          <p:cNvPr id="90118" name="AutoShape 6"/>
          <p:cNvSpPr>
            <a:spLocks noGrp="1" noChangeArrowheads="1"/>
          </p:cNvSpPr>
          <p:nvPr>
            <p:ph type="title"/>
          </p:nvPr>
        </p:nvSpPr>
        <p:spPr/>
        <p:txBody>
          <a:bodyPr/>
          <a:lstStyle/>
          <a:p>
            <a:r>
              <a:rPr lang="es-ES"/>
              <a:t>Ciclo de Acción Molar</a:t>
            </a:r>
          </a:p>
        </p:txBody>
      </p:sp>
      <p:pic>
        <p:nvPicPr>
          <p:cNvPr id="90117" name="Picture 5" descr="Masticación-1"/>
          <p:cNvPicPr>
            <a:picLocks noChangeAspect="1" noChangeArrowheads="1"/>
          </p:cNvPicPr>
          <p:nvPr>
            <p:ph idx="1"/>
          </p:nvPr>
        </p:nvPicPr>
        <p:blipFill>
          <a:blip r:embed="rId3"/>
          <a:srcRect/>
          <a:stretch>
            <a:fillRect/>
          </a:stretch>
        </p:blipFill>
        <p:spPr>
          <a:xfrm>
            <a:off x="2220913" y="2362200"/>
            <a:ext cx="4927600" cy="3724275"/>
          </a:xfrm>
          <a:noFill/>
          <a:ln/>
        </p:spPr>
      </p:pic>
      <p:sp>
        <p:nvSpPr>
          <p:cNvPr id="90120" name="Text Box 8"/>
          <p:cNvSpPr txBox="1">
            <a:spLocks noChangeArrowheads="1"/>
          </p:cNvSpPr>
          <p:nvPr/>
        </p:nvSpPr>
        <p:spPr bwMode="auto">
          <a:xfrm>
            <a:off x="3419475" y="5516563"/>
            <a:ext cx="2663825" cy="366712"/>
          </a:xfrm>
          <a:prstGeom prst="rect">
            <a:avLst/>
          </a:prstGeom>
          <a:noFill/>
          <a:ln w="9525">
            <a:noFill/>
            <a:miter lim="800000"/>
            <a:headEnd/>
            <a:tailEnd/>
          </a:ln>
          <a:effectLst/>
        </p:spPr>
        <p:txBody>
          <a:bodyPr>
            <a:spAutoFit/>
          </a:bodyPr>
          <a:lstStyle/>
          <a:p>
            <a:pPr algn="ctr">
              <a:spcBef>
                <a:spcPct val="50000"/>
              </a:spcBef>
            </a:pPr>
            <a:r>
              <a:rPr lang="es-ES" b="1">
                <a:solidFill>
                  <a:srgbClr val="0000FF"/>
                </a:solidFill>
              </a:rPr>
              <a:t>Primer Tiempo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ECEF99FB-3E9F-4D4A-925D-AFC703BA50A9}" type="slidenum">
              <a:rPr lang="es-ES"/>
              <a:pPr/>
              <a:t>11</a:t>
            </a:fld>
            <a:endParaRPr lang="es-ES"/>
          </a:p>
        </p:txBody>
      </p:sp>
      <p:sp>
        <p:nvSpPr>
          <p:cNvPr id="92162" name="AutoShape 2"/>
          <p:cNvSpPr>
            <a:spLocks noGrp="1" noChangeArrowheads="1"/>
          </p:cNvSpPr>
          <p:nvPr>
            <p:ph type="title"/>
          </p:nvPr>
        </p:nvSpPr>
        <p:spPr/>
        <p:txBody>
          <a:bodyPr/>
          <a:lstStyle/>
          <a:p>
            <a:r>
              <a:rPr lang="es-ES"/>
              <a:t>Ciclo de Acción Molar</a:t>
            </a:r>
          </a:p>
        </p:txBody>
      </p:sp>
      <p:pic>
        <p:nvPicPr>
          <p:cNvPr id="92164" name="Picture 4" descr="Masticación-2"/>
          <p:cNvPicPr>
            <a:picLocks noChangeAspect="1" noChangeArrowheads="1"/>
          </p:cNvPicPr>
          <p:nvPr>
            <p:ph idx="1"/>
          </p:nvPr>
        </p:nvPicPr>
        <p:blipFill>
          <a:blip r:embed="rId2"/>
          <a:srcRect/>
          <a:stretch>
            <a:fillRect/>
          </a:stretch>
        </p:blipFill>
        <p:spPr>
          <a:xfrm>
            <a:off x="2308225" y="2362200"/>
            <a:ext cx="4751388" cy="3724275"/>
          </a:xfrm>
          <a:noFill/>
          <a:ln/>
        </p:spPr>
      </p:pic>
      <p:sp>
        <p:nvSpPr>
          <p:cNvPr id="92166" name="Text Box 6"/>
          <p:cNvSpPr txBox="1">
            <a:spLocks noChangeArrowheads="1"/>
          </p:cNvSpPr>
          <p:nvPr/>
        </p:nvSpPr>
        <p:spPr bwMode="auto">
          <a:xfrm>
            <a:off x="3995738" y="5589588"/>
            <a:ext cx="1439862" cy="366712"/>
          </a:xfrm>
          <a:prstGeom prst="rect">
            <a:avLst/>
          </a:prstGeom>
          <a:noFill/>
          <a:ln w="9525">
            <a:noFill/>
            <a:miter lim="800000"/>
            <a:headEnd/>
            <a:tailEnd/>
          </a:ln>
          <a:effectLst/>
        </p:spPr>
        <p:txBody>
          <a:bodyPr>
            <a:spAutoFit/>
          </a:bodyPr>
          <a:lstStyle/>
          <a:p>
            <a:pPr algn="ctr">
              <a:spcBef>
                <a:spcPct val="50000"/>
              </a:spcBef>
            </a:pPr>
            <a:r>
              <a:rPr lang="es-ES" b="1"/>
              <a:t>Bocado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5F77DEF0-F28A-4B70-A64E-EC2F8D624711}" type="slidenum">
              <a:rPr lang="es-ES"/>
              <a:pPr/>
              <a:t>12</a:t>
            </a:fld>
            <a:endParaRPr lang="es-ES"/>
          </a:p>
        </p:txBody>
      </p:sp>
      <p:sp>
        <p:nvSpPr>
          <p:cNvPr id="93186" name="AutoShape 2"/>
          <p:cNvSpPr>
            <a:spLocks noGrp="1" noChangeArrowheads="1"/>
          </p:cNvSpPr>
          <p:nvPr>
            <p:ph type="title"/>
          </p:nvPr>
        </p:nvSpPr>
        <p:spPr/>
        <p:txBody>
          <a:bodyPr/>
          <a:lstStyle/>
          <a:p>
            <a:r>
              <a:rPr lang="es-ES"/>
              <a:t>Ciclo de Acción Molar</a:t>
            </a:r>
          </a:p>
        </p:txBody>
      </p:sp>
      <p:pic>
        <p:nvPicPr>
          <p:cNvPr id="93188" name="Picture 4" descr="Masticación-3"/>
          <p:cNvPicPr>
            <a:picLocks noChangeAspect="1" noChangeArrowheads="1"/>
          </p:cNvPicPr>
          <p:nvPr>
            <p:ph idx="1"/>
          </p:nvPr>
        </p:nvPicPr>
        <p:blipFill>
          <a:blip r:embed="rId3"/>
          <a:srcRect/>
          <a:stretch>
            <a:fillRect/>
          </a:stretch>
        </p:blipFill>
        <p:spPr>
          <a:xfrm>
            <a:off x="2492375" y="2362200"/>
            <a:ext cx="4383088" cy="3724275"/>
          </a:xfrm>
          <a:noFill/>
          <a:ln/>
        </p:spPr>
      </p:pic>
      <p:sp>
        <p:nvSpPr>
          <p:cNvPr id="93190" name="Text Box 6"/>
          <p:cNvSpPr txBox="1">
            <a:spLocks noChangeArrowheads="1"/>
          </p:cNvSpPr>
          <p:nvPr/>
        </p:nvSpPr>
        <p:spPr bwMode="auto">
          <a:xfrm>
            <a:off x="3635375" y="5516563"/>
            <a:ext cx="2232025" cy="366712"/>
          </a:xfrm>
          <a:prstGeom prst="rect">
            <a:avLst/>
          </a:prstGeom>
          <a:noFill/>
          <a:ln w="9525">
            <a:noFill/>
            <a:miter lim="800000"/>
            <a:headEnd/>
            <a:tailEnd/>
          </a:ln>
          <a:effectLst/>
        </p:spPr>
        <p:txBody>
          <a:bodyPr>
            <a:spAutoFit/>
          </a:bodyPr>
          <a:lstStyle/>
          <a:p>
            <a:pPr algn="ctr">
              <a:spcBef>
                <a:spcPct val="50000"/>
              </a:spcBef>
            </a:pPr>
            <a:r>
              <a:rPr lang="es-ES" b="1">
                <a:solidFill>
                  <a:srgbClr val="0000FF"/>
                </a:solidFill>
              </a:rPr>
              <a:t>Segundo Tiempo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número de diapositiva"/>
          <p:cNvSpPr>
            <a:spLocks noGrp="1"/>
          </p:cNvSpPr>
          <p:nvPr>
            <p:ph type="sldNum" sz="quarter" idx="12"/>
          </p:nvPr>
        </p:nvSpPr>
        <p:spPr/>
        <p:txBody>
          <a:bodyPr/>
          <a:lstStyle/>
          <a:p>
            <a:fld id="{7563FB55-644D-4BDF-ADD2-8684B2981633}" type="slidenum">
              <a:rPr lang="es-ES"/>
              <a:pPr/>
              <a:t>13</a:t>
            </a:fld>
            <a:endParaRPr lang="es-ES"/>
          </a:p>
        </p:txBody>
      </p:sp>
      <p:sp>
        <p:nvSpPr>
          <p:cNvPr id="94210" name="AutoShape 2"/>
          <p:cNvSpPr>
            <a:spLocks noGrp="1" noChangeArrowheads="1"/>
          </p:cNvSpPr>
          <p:nvPr>
            <p:ph type="title"/>
          </p:nvPr>
        </p:nvSpPr>
        <p:spPr/>
        <p:txBody>
          <a:bodyPr/>
          <a:lstStyle/>
          <a:p>
            <a:r>
              <a:rPr lang="es-ES"/>
              <a:t>Ciclo de Acción Molar</a:t>
            </a:r>
          </a:p>
        </p:txBody>
      </p:sp>
      <p:pic>
        <p:nvPicPr>
          <p:cNvPr id="94212" name="Picture 4" descr="Masticación-4"/>
          <p:cNvPicPr>
            <a:picLocks noChangeAspect="1" noChangeArrowheads="1"/>
          </p:cNvPicPr>
          <p:nvPr>
            <p:ph idx="1"/>
          </p:nvPr>
        </p:nvPicPr>
        <p:blipFill>
          <a:blip r:embed="rId3"/>
          <a:srcRect/>
          <a:stretch>
            <a:fillRect/>
          </a:stretch>
        </p:blipFill>
        <p:spPr>
          <a:xfrm>
            <a:off x="2103438" y="2362200"/>
            <a:ext cx="5160962" cy="3724275"/>
          </a:xfrm>
          <a:noFill/>
          <a:ln/>
        </p:spPr>
      </p:pic>
      <p:sp>
        <p:nvSpPr>
          <p:cNvPr id="94214" name="Text Box 6"/>
          <p:cNvSpPr txBox="1">
            <a:spLocks noChangeArrowheads="1"/>
          </p:cNvSpPr>
          <p:nvPr/>
        </p:nvSpPr>
        <p:spPr bwMode="auto">
          <a:xfrm>
            <a:off x="3635375" y="5661025"/>
            <a:ext cx="2305050" cy="366713"/>
          </a:xfrm>
          <a:prstGeom prst="rect">
            <a:avLst/>
          </a:prstGeom>
          <a:noFill/>
          <a:ln w="9525">
            <a:noFill/>
            <a:miter lim="800000"/>
            <a:headEnd/>
            <a:tailEnd/>
          </a:ln>
          <a:effectLst/>
        </p:spPr>
        <p:txBody>
          <a:bodyPr>
            <a:spAutoFit/>
          </a:bodyPr>
          <a:lstStyle/>
          <a:p>
            <a:pPr algn="ctr">
              <a:spcBef>
                <a:spcPct val="50000"/>
              </a:spcBef>
            </a:pPr>
            <a:r>
              <a:rPr lang="es-ES" b="1">
                <a:solidFill>
                  <a:srgbClr val="0000FF"/>
                </a:solidFill>
              </a:rPr>
              <a:t>Tercer Tiempo</a:t>
            </a:r>
          </a:p>
        </p:txBody>
      </p:sp>
      <p:sp>
        <p:nvSpPr>
          <p:cNvPr id="94215" name="AutoShape 7"/>
          <p:cNvSpPr>
            <a:spLocks noChangeArrowheads="1"/>
          </p:cNvSpPr>
          <p:nvPr/>
        </p:nvSpPr>
        <p:spPr bwMode="auto">
          <a:xfrm>
            <a:off x="5795963" y="3933825"/>
            <a:ext cx="504825" cy="287338"/>
          </a:xfrm>
          <a:prstGeom prst="diamond">
            <a:avLst/>
          </a:prstGeom>
          <a:noFill/>
          <a:ln w="28575">
            <a:solidFill>
              <a:srgbClr val="FF0000"/>
            </a:solidFill>
            <a:miter lim="800000"/>
            <a:headEnd/>
            <a:tailEnd/>
          </a:ln>
          <a:effectLst/>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5"/>
                                        </p:tgtEl>
                                        <p:attrNameLst>
                                          <p:attrName>style.visibility</p:attrName>
                                        </p:attrNameLst>
                                      </p:cBhvr>
                                      <p:to>
                                        <p:strVal val="visible"/>
                                      </p:to>
                                    </p:set>
                                  </p:childTnLst>
                                </p:cTn>
                              </p:par>
                              <p:par>
                                <p:cTn id="7" presetID="35" presetClass="emph" presetSubtype="0" repeatCount="10000" fill="hold" grpId="1" nodeType="withEffect">
                                  <p:stCondLst>
                                    <p:cond delay="0"/>
                                  </p:stCondLst>
                                  <p:childTnLst>
                                    <p:anim calcmode="discrete" valueType="str">
                                      <p:cBhvr>
                                        <p:cTn id="8" dur="1000" fill="hold"/>
                                        <p:tgtEl>
                                          <p:spTgt spid="942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animBg="1"/>
      <p:bldP spid="942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353C99CC-60FD-49A9-86E2-6686D7D6A559}" type="slidenum">
              <a:rPr lang="es-ES"/>
              <a:pPr/>
              <a:t>14</a:t>
            </a:fld>
            <a:endParaRPr lang="es-ES"/>
          </a:p>
        </p:txBody>
      </p:sp>
      <p:sp>
        <p:nvSpPr>
          <p:cNvPr id="96258" name="AutoShape 2"/>
          <p:cNvSpPr>
            <a:spLocks noGrp="1" noChangeArrowheads="1"/>
          </p:cNvSpPr>
          <p:nvPr>
            <p:ph type="title"/>
          </p:nvPr>
        </p:nvSpPr>
        <p:spPr/>
        <p:txBody>
          <a:bodyPr/>
          <a:lstStyle/>
          <a:p>
            <a:r>
              <a:rPr lang="es-ES"/>
              <a:t>Ciclo de Acción Molar</a:t>
            </a:r>
          </a:p>
        </p:txBody>
      </p:sp>
      <p:pic>
        <p:nvPicPr>
          <p:cNvPr id="96260" name="Picture 4" descr="Masticación-6"/>
          <p:cNvPicPr>
            <a:picLocks noChangeAspect="1" noChangeArrowheads="1"/>
          </p:cNvPicPr>
          <p:nvPr>
            <p:ph idx="1"/>
          </p:nvPr>
        </p:nvPicPr>
        <p:blipFill>
          <a:blip r:embed="rId3"/>
          <a:srcRect/>
          <a:stretch>
            <a:fillRect/>
          </a:stretch>
        </p:blipFill>
        <p:spPr>
          <a:xfrm>
            <a:off x="2033588" y="2362200"/>
            <a:ext cx="5300662" cy="3724275"/>
          </a:xfrm>
          <a:noFill/>
          <a:ln/>
        </p:spPr>
      </p:pic>
      <p:sp>
        <p:nvSpPr>
          <p:cNvPr id="96262" name="Text Box 6"/>
          <p:cNvSpPr txBox="1">
            <a:spLocks noChangeArrowheads="1"/>
          </p:cNvSpPr>
          <p:nvPr/>
        </p:nvSpPr>
        <p:spPr bwMode="auto">
          <a:xfrm>
            <a:off x="3779838" y="5661025"/>
            <a:ext cx="2089150" cy="366713"/>
          </a:xfrm>
          <a:prstGeom prst="rect">
            <a:avLst/>
          </a:prstGeom>
          <a:noFill/>
          <a:ln w="9525">
            <a:noFill/>
            <a:miter lim="800000"/>
            <a:headEnd/>
            <a:tailEnd/>
          </a:ln>
          <a:effectLst/>
        </p:spPr>
        <p:txBody>
          <a:bodyPr>
            <a:spAutoFit/>
          </a:bodyPr>
          <a:lstStyle/>
          <a:p>
            <a:pPr algn="ctr">
              <a:spcBef>
                <a:spcPct val="50000"/>
              </a:spcBef>
            </a:pPr>
            <a:r>
              <a:rPr lang="es-ES" b="1">
                <a:solidFill>
                  <a:srgbClr val="0000FF"/>
                </a:solidFill>
              </a:rPr>
              <a:t>Cuarto Tiempo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677851A5-9E61-49B5-81FE-E07E8B2EB144}" type="slidenum">
              <a:rPr lang="es-ES"/>
              <a:pPr/>
              <a:t>15</a:t>
            </a:fld>
            <a:endParaRPr lang="es-ES"/>
          </a:p>
        </p:txBody>
      </p:sp>
      <p:sp>
        <p:nvSpPr>
          <p:cNvPr id="97282" name="AutoShape 2"/>
          <p:cNvSpPr>
            <a:spLocks noGrp="1" noChangeArrowheads="1"/>
          </p:cNvSpPr>
          <p:nvPr>
            <p:ph type="title"/>
          </p:nvPr>
        </p:nvSpPr>
        <p:spPr/>
        <p:txBody>
          <a:bodyPr/>
          <a:lstStyle/>
          <a:p>
            <a:r>
              <a:rPr lang="es-ES"/>
              <a:t>Ciclo de Acción Molar</a:t>
            </a:r>
          </a:p>
        </p:txBody>
      </p:sp>
      <p:pic>
        <p:nvPicPr>
          <p:cNvPr id="97284" name="Picture 4" descr="Masticación-7"/>
          <p:cNvPicPr>
            <a:picLocks noChangeAspect="1" noChangeArrowheads="1"/>
          </p:cNvPicPr>
          <p:nvPr>
            <p:ph idx="1"/>
          </p:nvPr>
        </p:nvPicPr>
        <p:blipFill>
          <a:blip r:embed="rId3"/>
          <a:srcRect/>
          <a:stretch>
            <a:fillRect/>
          </a:stretch>
        </p:blipFill>
        <p:spPr>
          <a:xfrm>
            <a:off x="2365375" y="2362200"/>
            <a:ext cx="4638675" cy="3724275"/>
          </a:xfrm>
          <a:noFill/>
          <a:ln/>
        </p:spPr>
      </p:pic>
      <p:sp>
        <p:nvSpPr>
          <p:cNvPr id="97286" name="Text Box 6"/>
          <p:cNvSpPr txBox="1">
            <a:spLocks noChangeArrowheads="1"/>
          </p:cNvSpPr>
          <p:nvPr/>
        </p:nvSpPr>
        <p:spPr bwMode="auto">
          <a:xfrm>
            <a:off x="3563938" y="5661025"/>
            <a:ext cx="2447925" cy="366713"/>
          </a:xfrm>
          <a:prstGeom prst="rect">
            <a:avLst/>
          </a:prstGeom>
          <a:noFill/>
          <a:ln w="9525">
            <a:noFill/>
            <a:miter lim="800000"/>
            <a:headEnd/>
            <a:tailEnd/>
          </a:ln>
          <a:effectLst/>
        </p:spPr>
        <p:txBody>
          <a:bodyPr>
            <a:spAutoFit/>
          </a:bodyPr>
          <a:lstStyle/>
          <a:p>
            <a:pPr algn="ctr">
              <a:spcBef>
                <a:spcPct val="50000"/>
              </a:spcBef>
            </a:pPr>
            <a:r>
              <a:rPr lang="es-ES" b="1"/>
              <a:t>Se repite el ciclo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1A675D5C-9092-46E2-8C84-8A48935B8C3B}" type="slidenum">
              <a:rPr lang="es-ES"/>
              <a:pPr/>
              <a:t>16</a:t>
            </a:fld>
            <a:endParaRPr lang="es-ES"/>
          </a:p>
        </p:txBody>
      </p:sp>
      <p:sp>
        <p:nvSpPr>
          <p:cNvPr id="98306" name="AutoShape 2"/>
          <p:cNvSpPr>
            <a:spLocks noGrp="1" noChangeArrowheads="1"/>
          </p:cNvSpPr>
          <p:nvPr>
            <p:ph type="title"/>
          </p:nvPr>
        </p:nvSpPr>
        <p:spPr/>
        <p:txBody>
          <a:bodyPr/>
          <a:lstStyle/>
          <a:p>
            <a:r>
              <a:rPr lang="es-ES"/>
              <a:t>Ciclo de Acción Molar</a:t>
            </a:r>
          </a:p>
        </p:txBody>
      </p:sp>
      <p:pic>
        <p:nvPicPr>
          <p:cNvPr id="98308" name="Picture 4" descr="Masticación-8"/>
          <p:cNvPicPr>
            <a:picLocks noChangeAspect="1" noChangeArrowheads="1"/>
          </p:cNvPicPr>
          <p:nvPr>
            <p:ph idx="1"/>
          </p:nvPr>
        </p:nvPicPr>
        <p:blipFill>
          <a:blip r:embed="rId2"/>
          <a:srcRect/>
          <a:stretch>
            <a:fillRect/>
          </a:stretch>
        </p:blipFill>
        <p:spPr>
          <a:xfrm>
            <a:off x="2339975" y="2362200"/>
            <a:ext cx="4689475" cy="3724275"/>
          </a:xfrm>
          <a:noFill/>
          <a:ln/>
        </p:spPr>
      </p:pic>
      <p:sp>
        <p:nvSpPr>
          <p:cNvPr id="98310" name="Text Box 6"/>
          <p:cNvSpPr txBox="1">
            <a:spLocks noChangeArrowheads="1"/>
          </p:cNvSpPr>
          <p:nvPr/>
        </p:nvSpPr>
        <p:spPr bwMode="auto">
          <a:xfrm>
            <a:off x="3563938" y="5661025"/>
            <a:ext cx="2447925" cy="366713"/>
          </a:xfrm>
          <a:prstGeom prst="rect">
            <a:avLst/>
          </a:prstGeom>
          <a:noFill/>
          <a:ln w="9525">
            <a:noFill/>
            <a:miter lim="800000"/>
            <a:headEnd/>
            <a:tailEnd/>
          </a:ln>
          <a:effectLst/>
        </p:spPr>
        <p:txBody>
          <a:bodyPr>
            <a:spAutoFit/>
          </a:bodyPr>
          <a:lstStyle/>
          <a:p>
            <a:pPr algn="ctr">
              <a:spcBef>
                <a:spcPct val="50000"/>
              </a:spcBef>
            </a:pPr>
            <a:r>
              <a:rPr lang="es-ES" b="1"/>
              <a:t>Se repite el ciclo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4DF103DA-00F7-414B-9971-67C926354905}" type="slidenum">
              <a:rPr lang="es-ES"/>
              <a:pPr/>
              <a:t>17</a:t>
            </a:fld>
            <a:endParaRPr lang="es-ES"/>
          </a:p>
        </p:txBody>
      </p:sp>
      <p:sp>
        <p:nvSpPr>
          <p:cNvPr id="99330" name="AutoShape 2"/>
          <p:cNvSpPr>
            <a:spLocks noGrp="1" noChangeArrowheads="1"/>
          </p:cNvSpPr>
          <p:nvPr>
            <p:ph type="title"/>
          </p:nvPr>
        </p:nvSpPr>
        <p:spPr/>
        <p:txBody>
          <a:bodyPr/>
          <a:lstStyle/>
          <a:p>
            <a:r>
              <a:rPr lang="es-ES"/>
              <a:t>Ciclo de Acción Molar</a:t>
            </a:r>
          </a:p>
        </p:txBody>
      </p:sp>
      <p:pic>
        <p:nvPicPr>
          <p:cNvPr id="99332" name="Picture 4" descr="Masticación-9"/>
          <p:cNvPicPr>
            <a:picLocks noChangeAspect="1" noChangeArrowheads="1"/>
          </p:cNvPicPr>
          <p:nvPr>
            <p:ph idx="1"/>
          </p:nvPr>
        </p:nvPicPr>
        <p:blipFill>
          <a:blip r:embed="rId2"/>
          <a:srcRect/>
          <a:stretch>
            <a:fillRect/>
          </a:stretch>
        </p:blipFill>
        <p:spPr>
          <a:xfrm>
            <a:off x="2216150" y="2362200"/>
            <a:ext cx="4935538" cy="3724275"/>
          </a:xfrm>
          <a:noFill/>
          <a:ln/>
        </p:spPr>
      </p:pic>
      <p:sp>
        <p:nvSpPr>
          <p:cNvPr id="99334" name="Text Box 6"/>
          <p:cNvSpPr txBox="1">
            <a:spLocks noChangeArrowheads="1"/>
          </p:cNvSpPr>
          <p:nvPr/>
        </p:nvSpPr>
        <p:spPr bwMode="auto">
          <a:xfrm>
            <a:off x="3563938" y="5661025"/>
            <a:ext cx="2447925" cy="366713"/>
          </a:xfrm>
          <a:prstGeom prst="rect">
            <a:avLst/>
          </a:prstGeom>
          <a:noFill/>
          <a:ln w="9525">
            <a:noFill/>
            <a:miter lim="800000"/>
            <a:headEnd/>
            <a:tailEnd/>
          </a:ln>
          <a:effectLst/>
        </p:spPr>
        <p:txBody>
          <a:bodyPr>
            <a:spAutoFit/>
          </a:bodyPr>
          <a:lstStyle/>
          <a:p>
            <a:pPr algn="ctr">
              <a:spcBef>
                <a:spcPct val="50000"/>
              </a:spcBef>
            </a:pPr>
            <a:r>
              <a:rPr lang="es-ES" b="1"/>
              <a:t>Se repite el ciclo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FFF0CA8C-AB99-47EE-B10A-E7A25CA3930E}" type="slidenum">
              <a:rPr lang="es-ES"/>
              <a:pPr/>
              <a:t>18</a:t>
            </a:fld>
            <a:endParaRPr lang="es-ES"/>
          </a:p>
        </p:txBody>
      </p:sp>
      <p:sp>
        <p:nvSpPr>
          <p:cNvPr id="100356" name="AutoShape 4"/>
          <p:cNvSpPr>
            <a:spLocks noGrp="1" noChangeArrowheads="1"/>
          </p:cNvSpPr>
          <p:nvPr>
            <p:ph type="title"/>
          </p:nvPr>
        </p:nvSpPr>
        <p:spPr/>
        <p:txBody>
          <a:bodyPr/>
          <a:lstStyle/>
          <a:p>
            <a:r>
              <a:rPr lang="es-ES"/>
              <a:t>Ciclo de Acción Molar</a:t>
            </a:r>
          </a:p>
        </p:txBody>
      </p:sp>
      <p:pic>
        <p:nvPicPr>
          <p:cNvPr id="100357" name="Picture 5" descr="Masticación-10"/>
          <p:cNvPicPr>
            <a:picLocks noChangeAspect="1" noChangeArrowheads="1"/>
          </p:cNvPicPr>
          <p:nvPr>
            <p:ph idx="1"/>
          </p:nvPr>
        </p:nvPicPr>
        <p:blipFill>
          <a:blip r:embed="rId2"/>
          <a:srcRect/>
          <a:stretch>
            <a:fillRect/>
          </a:stretch>
        </p:blipFill>
        <p:spPr>
          <a:xfrm>
            <a:off x="2281238" y="2362200"/>
            <a:ext cx="4805362" cy="3724275"/>
          </a:xfrm>
          <a:noFill/>
          <a:ln/>
        </p:spPr>
      </p:pic>
      <p:sp>
        <p:nvSpPr>
          <p:cNvPr id="100359" name="Text Box 7"/>
          <p:cNvSpPr txBox="1">
            <a:spLocks noChangeArrowheads="1"/>
          </p:cNvSpPr>
          <p:nvPr/>
        </p:nvSpPr>
        <p:spPr bwMode="auto">
          <a:xfrm>
            <a:off x="3132138" y="5661025"/>
            <a:ext cx="3313112" cy="366713"/>
          </a:xfrm>
          <a:prstGeom prst="rect">
            <a:avLst/>
          </a:prstGeom>
          <a:noFill/>
          <a:ln w="9525">
            <a:noFill/>
            <a:miter lim="800000"/>
            <a:headEnd/>
            <a:tailEnd/>
          </a:ln>
          <a:effectLst/>
        </p:spPr>
        <p:txBody>
          <a:bodyPr>
            <a:spAutoFit/>
          </a:bodyPr>
          <a:lstStyle/>
          <a:p>
            <a:pPr algn="ctr">
              <a:spcBef>
                <a:spcPct val="50000"/>
              </a:spcBef>
            </a:pPr>
            <a:r>
              <a:rPr lang="es-ES" b="1"/>
              <a:t>Acomodación por el carrillo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1DE072C1-01B3-46F5-AAFB-B1FB6BD4DE99}" type="slidenum">
              <a:rPr lang="es-ES"/>
              <a:pPr/>
              <a:t>19</a:t>
            </a:fld>
            <a:endParaRPr lang="es-ES"/>
          </a:p>
        </p:txBody>
      </p:sp>
      <p:sp>
        <p:nvSpPr>
          <p:cNvPr id="101378" name="AutoShape 2"/>
          <p:cNvSpPr>
            <a:spLocks noGrp="1" noChangeArrowheads="1"/>
          </p:cNvSpPr>
          <p:nvPr>
            <p:ph type="title"/>
          </p:nvPr>
        </p:nvSpPr>
        <p:spPr>
          <a:xfrm>
            <a:off x="684213" y="765175"/>
            <a:ext cx="8675687" cy="1143000"/>
          </a:xfrm>
        </p:spPr>
        <p:txBody>
          <a:bodyPr/>
          <a:lstStyle/>
          <a:p>
            <a:r>
              <a:rPr lang="es-ES"/>
              <a:t>Ciclo de Acción Molar</a:t>
            </a:r>
          </a:p>
        </p:txBody>
      </p:sp>
      <p:pic>
        <p:nvPicPr>
          <p:cNvPr id="101380" name="Picture 4" descr="Masticación-11"/>
          <p:cNvPicPr>
            <a:picLocks noChangeAspect="1" noChangeArrowheads="1"/>
          </p:cNvPicPr>
          <p:nvPr>
            <p:ph idx="1"/>
          </p:nvPr>
        </p:nvPicPr>
        <p:blipFill>
          <a:blip r:embed="rId2"/>
          <a:srcRect/>
          <a:stretch>
            <a:fillRect/>
          </a:stretch>
        </p:blipFill>
        <p:spPr>
          <a:xfrm>
            <a:off x="2068513" y="2362200"/>
            <a:ext cx="5230812" cy="3724275"/>
          </a:xfrm>
          <a:noFill/>
          <a:ln/>
        </p:spPr>
      </p:pic>
      <p:sp>
        <p:nvSpPr>
          <p:cNvPr id="101382" name="Text Box 6"/>
          <p:cNvSpPr txBox="1">
            <a:spLocks noChangeArrowheads="1"/>
          </p:cNvSpPr>
          <p:nvPr/>
        </p:nvSpPr>
        <p:spPr bwMode="auto">
          <a:xfrm>
            <a:off x="2627313" y="5805488"/>
            <a:ext cx="4248150" cy="366712"/>
          </a:xfrm>
          <a:prstGeom prst="rect">
            <a:avLst/>
          </a:prstGeom>
          <a:noFill/>
          <a:ln w="9525">
            <a:noFill/>
            <a:miter lim="800000"/>
            <a:headEnd/>
            <a:tailEnd/>
          </a:ln>
          <a:effectLst/>
        </p:spPr>
        <p:txBody>
          <a:bodyPr>
            <a:spAutoFit/>
          </a:bodyPr>
          <a:lstStyle/>
          <a:p>
            <a:pPr algn="ctr">
              <a:spcBef>
                <a:spcPct val="50000"/>
              </a:spcBef>
            </a:pPr>
            <a:r>
              <a:rPr lang="es-ES" b="1"/>
              <a:t>Acomodación por la lengua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3399FF"/>
            </a:gs>
            <a:gs pos="100000">
              <a:srgbClr val="FFFFFF"/>
            </a:gs>
          </a:gsLst>
          <a:path path="shape">
            <a:fillToRect l="50000" t="50000" r="50000" b="50000"/>
          </a:path>
        </a:gradFill>
        <a:effectLst/>
      </p:bgPr>
    </p:bg>
    <p:spTree>
      <p:nvGrpSpPr>
        <p:cNvPr id="1" name=""/>
        <p:cNvGrpSpPr/>
        <p:nvPr/>
      </p:nvGrpSpPr>
      <p:grpSpPr>
        <a:xfrm>
          <a:off x="0" y="0"/>
          <a:ext cx="0" cy="0"/>
          <a:chOff x="0" y="0"/>
          <a:chExt cx="0" cy="0"/>
        </a:xfrm>
      </p:grpSpPr>
      <p:sp>
        <p:nvSpPr>
          <p:cNvPr id="8198" name="AutoShape 6"/>
          <p:cNvSpPr>
            <a:spLocks noGrp="1" noChangeArrowheads="1"/>
          </p:cNvSpPr>
          <p:nvPr>
            <p:ph type="title"/>
          </p:nvPr>
        </p:nvSpPr>
        <p:spPr>
          <a:xfrm>
            <a:off x="1801813" y="765175"/>
            <a:ext cx="5538787" cy="1143000"/>
          </a:xfrm>
          <a:prstGeom prst="roundRect">
            <a:avLst>
              <a:gd name="adj" fmla="val 50000"/>
            </a:avLst>
          </a:prstGeom>
          <a:solidFill>
            <a:schemeClr val="bg1"/>
          </a:solidFill>
          <a:ln w="38100">
            <a:solidFill>
              <a:srgbClr val="0000FF"/>
            </a:solidFill>
          </a:ln>
        </p:spPr>
        <p:txBody>
          <a:bodyPr/>
          <a:lstStyle/>
          <a:p>
            <a:pPr algn="ctr"/>
            <a:r>
              <a:rPr lang="es-ES"/>
              <a:t>Ciclo Masticatorio</a:t>
            </a:r>
          </a:p>
        </p:txBody>
      </p:sp>
      <p:sp>
        <p:nvSpPr>
          <p:cNvPr id="8199" name="Text Box 7"/>
          <p:cNvSpPr txBox="1">
            <a:spLocks noChangeArrowheads="1"/>
          </p:cNvSpPr>
          <p:nvPr/>
        </p:nvSpPr>
        <p:spPr bwMode="auto">
          <a:xfrm>
            <a:off x="1150938" y="4868863"/>
            <a:ext cx="6840537" cy="1516062"/>
          </a:xfrm>
          <a:prstGeom prst="rect">
            <a:avLst/>
          </a:prstGeom>
          <a:noFill/>
          <a:ln w="9525">
            <a:noFill/>
            <a:miter lim="800000"/>
            <a:headEnd/>
            <a:tailEnd/>
          </a:ln>
          <a:effectLst/>
        </p:spPr>
        <p:txBody>
          <a:bodyPr>
            <a:spAutoFit/>
          </a:bodyPr>
          <a:lstStyle/>
          <a:p>
            <a:pPr algn="ctr">
              <a:lnSpc>
                <a:spcPct val="130000"/>
              </a:lnSpc>
              <a:spcBef>
                <a:spcPct val="50000"/>
              </a:spcBef>
            </a:pPr>
            <a:r>
              <a:rPr lang="es-ES" sz="2400" b="1"/>
              <a:t> Llamamos ciclo masticatorio al tiempo que se emplea en preparar para la deglución cada porción de alimento tomado.</a:t>
            </a:r>
          </a:p>
        </p:txBody>
      </p:sp>
      <p:pic>
        <p:nvPicPr>
          <p:cNvPr id="8205" name="Picture 13" descr="j0232101"/>
          <p:cNvPicPr>
            <a:picLocks noChangeAspect="1" noChangeArrowheads="1"/>
          </p:cNvPicPr>
          <p:nvPr>
            <p:ph sz="half" idx="2"/>
          </p:nvPr>
        </p:nvPicPr>
        <p:blipFill>
          <a:blip r:embed="rId3"/>
          <a:srcRect/>
          <a:stretch>
            <a:fillRect/>
          </a:stretch>
        </p:blipFill>
        <p:spPr>
          <a:xfrm>
            <a:off x="3549650" y="2097088"/>
            <a:ext cx="2044700" cy="2663825"/>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1F2C863F-53EF-4684-B9C3-839976724683}" type="slidenum">
              <a:rPr lang="es-ES"/>
              <a:pPr/>
              <a:t>20</a:t>
            </a:fld>
            <a:endParaRPr lang="es-ES"/>
          </a:p>
        </p:txBody>
      </p:sp>
      <p:sp>
        <p:nvSpPr>
          <p:cNvPr id="102404" name="AutoShape 4"/>
          <p:cNvSpPr>
            <a:spLocks noGrp="1" noChangeArrowheads="1"/>
          </p:cNvSpPr>
          <p:nvPr>
            <p:ph type="title"/>
          </p:nvPr>
        </p:nvSpPr>
        <p:spPr/>
        <p:txBody>
          <a:bodyPr/>
          <a:lstStyle/>
          <a:p>
            <a:r>
              <a:rPr lang="es-ES"/>
              <a:t>Ciclo de Acción Molar </a:t>
            </a:r>
          </a:p>
        </p:txBody>
      </p:sp>
      <p:pic>
        <p:nvPicPr>
          <p:cNvPr id="102405" name="Picture 5" descr="Masticación-12"/>
          <p:cNvPicPr>
            <a:picLocks noChangeAspect="1" noChangeArrowheads="1"/>
          </p:cNvPicPr>
          <p:nvPr>
            <p:ph idx="1"/>
          </p:nvPr>
        </p:nvPicPr>
        <p:blipFill>
          <a:blip r:embed="rId2"/>
          <a:srcRect/>
          <a:stretch>
            <a:fillRect/>
          </a:stretch>
        </p:blipFill>
        <p:spPr>
          <a:xfrm>
            <a:off x="1985963" y="2362200"/>
            <a:ext cx="5397500" cy="3724275"/>
          </a:xfrm>
          <a:noFill/>
          <a:ln/>
        </p:spPr>
      </p:pic>
      <p:sp>
        <p:nvSpPr>
          <p:cNvPr id="102407" name="Text Box 7"/>
          <p:cNvSpPr txBox="1">
            <a:spLocks noChangeArrowheads="1"/>
          </p:cNvSpPr>
          <p:nvPr/>
        </p:nvSpPr>
        <p:spPr bwMode="auto">
          <a:xfrm>
            <a:off x="3563938" y="5661025"/>
            <a:ext cx="2447925" cy="366713"/>
          </a:xfrm>
          <a:prstGeom prst="rect">
            <a:avLst/>
          </a:prstGeom>
          <a:noFill/>
          <a:ln w="9525">
            <a:noFill/>
            <a:miter lim="800000"/>
            <a:headEnd/>
            <a:tailEnd/>
          </a:ln>
          <a:effectLst/>
        </p:spPr>
        <p:txBody>
          <a:bodyPr>
            <a:spAutoFit/>
          </a:bodyPr>
          <a:lstStyle/>
          <a:p>
            <a:pPr algn="ctr">
              <a:spcBef>
                <a:spcPct val="50000"/>
              </a:spcBef>
            </a:pPr>
            <a:r>
              <a:rPr lang="es-ES" b="1"/>
              <a:t>Deglución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7 Marcador de número de diapositiva"/>
          <p:cNvSpPr>
            <a:spLocks noGrp="1"/>
          </p:cNvSpPr>
          <p:nvPr>
            <p:ph type="sldNum" sz="quarter" idx="12"/>
          </p:nvPr>
        </p:nvSpPr>
        <p:spPr/>
        <p:txBody>
          <a:bodyPr/>
          <a:lstStyle/>
          <a:p>
            <a:fld id="{D29A7556-D21C-4476-8FD6-BCDD4A692E2C}" type="slidenum">
              <a:rPr lang="es-ES"/>
              <a:pPr/>
              <a:t>21</a:t>
            </a:fld>
            <a:endParaRPr lang="es-ES"/>
          </a:p>
        </p:txBody>
      </p:sp>
      <p:pic>
        <p:nvPicPr>
          <p:cNvPr id="39947" name="Picture 11" descr="Craneo2inf"/>
          <p:cNvPicPr>
            <a:picLocks noChangeAspect="1" noChangeArrowheads="1"/>
          </p:cNvPicPr>
          <p:nvPr/>
        </p:nvPicPr>
        <p:blipFill>
          <a:blip r:embed="rId3"/>
          <a:srcRect/>
          <a:stretch>
            <a:fillRect/>
          </a:stretch>
        </p:blipFill>
        <p:spPr bwMode="auto">
          <a:xfrm>
            <a:off x="5148263" y="2565400"/>
            <a:ext cx="2551112" cy="3024188"/>
          </a:xfrm>
          <a:prstGeom prst="rect">
            <a:avLst/>
          </a:prstGeom>
          <a:noFill/>
          <a:ln w="9525">
            <a:noFill/>
            <a:miter lim="800000"/>
            <a:headEnd/>
            <a:tailEnd/>
          </a:ln>
        </p:spPr>
      </p:pic>
      <p:pic>
        <p:nvPicPr>
          <p:cNvPr id="39948" name="Picture 12" descr="Craneo2sup"/>
          <p:cNvPicPr>
            <a:picLocks noChangeAspect="1" noChangeArrowheads="1"/>
          </p:cNvPicPr>
          <p:nvPr/>
        </p:nvPicPr>
        <p:blipFill>
          <a:blip r:embed="rId4"/>
          <a:srcRect/>
          <a:stretch>
            <a:fillRect/>
          </a:stretch>
        </p:blipFill>
        <p:spPr bwMode="auto">
          <a:xfrm>
            <a:off x="5148263" y="2565400"/>
            <a:ext cx="2551112" cy="3024188"/>
          </a:xfrm>
          <a:prstGeom prst="rect">
            <a:avLst/>
          </a:prstGeom>
          <a:noFill/>
          <a:ln w="9525">
            <a:noFill/>
            <a:miter lim="800000"/>
            <a:headEnd/>
            <a:tailEnd/>
          </a:ln>
        </p:spPr>
      </p:pic>
      <p:pic>
        <p:nvPicPr>
          <p:cNvPr id="39945" name="Picture 9" descr="Craneo2inf"/>
          <p:cNvPicPr>
            <a:picLocks noChangeAspect="1" noChangeArrowheads="1"/>
          </p:cNvPicPr>
          <p:nvPr>
            <p:ph sz="quarter" idx="3"/>
          </p:nvPr>
        </p:nvPicPr>
        <p:blipFill>
          <a:blip r:embed="rId3"/>
          <a:srcRect/>
          <a:stretch>
            <a:fillRect/>
          </a:stretch>
        </p:blipFill>
        <p:spPr>
          <a:xfrm>
            <a:off x="1331913" y="2636838"/>
            <a:ext cx="2551112" cy="3024187"/>
          </a:xfrm>
          <a:noFill/>
          <a:ln/>
        </p:spPr>
      </p:pic>
      <p:pic>
        <p:nvPicPr>
          <p:cNvPr id="39943" name="Picture 7" descr="Craneo2sup"/>
          <p:cNvPicPr>
            <a:picLocks noChangeAspect="1" noChangeArrowheads="1"/>
          </p:cNvPicPr>
          <p:nvPr>
            <p:ph sz="quarter" idx="2"/>
          </p:nvPr>
        </p:nvPicPr>
        <p:blipFill>
          <a:blip r:embed="rId4"/>
          <a:srcRect/>
          <a:stretch>
            <a:fillRect/>
          </a:stretch>
        </p:blipFill>
        <p:spPr>
          <a:xfrm>
            <a:off x="1331913" y="2636838"/>
            <a:ext cx="2551112" cy="3024187"/>
          </a:xfrm>
          <a:noFill/>
          <a:ln/>
        </p:spPr>
      </p:pic>
      <p:sp>
        <p:nvSpPr>
          <p:cNvPr id="39938" name="AutoShape 2"/>
          <p:cNvSpPr>
            <a:spLocks noGrp="1" noChangeArrowheads="1"/>
          </p:cNvSpPr>
          <p:nvPr>
            <p:ph type="title"/>
          </p:nvPr>
        </p:nvSpPr>
        <p:spPr/>
        <p:txBody>
          <a:bodyPr/>
          <a:lstStyle/>
          <a:p>
            <a:r>
              <a:rPr lang="es-ES"/>
              <a:t>Tipos de Masticación </a:t>
            </a:r>
          </a:p>
        </p:txBody>
      </p:sp>
      <p:sp>
        <p:nvSpPr>
          <p:cNvPr id="39939" name="Rectangle 3"/>
          <p:cNvSpPr>
            <a:spLocks noGrp="1" noChangeArrowheads="1"/>
          </p:cNvSpPr>
          <p:nvPr>
            <p:ph type="body" sz="half" idx="1"/>
          </p:nvPr>
        </p:nvSpPr>
        <p:spPr>
          <a:xfrm>
            <a:off x="1692275" y="5734050"/>
            <a:ext cx="1789113" cy="419100"/>
          </a:xfrm>
        </p:spPr>
        <p:txBody>
          <a:bodyPr/>
          <a:lstStyle/>
          <a:p>
            <a:r>
              <a:rPr lang="es-ES" sz="2000"/>
              <a:t>Unilateral</a:t>
            </a:r>
          </a:p>
        </p:txBody>
      </p:sp>
      <p:sp>
        <p:nvSpPr>
          <p:cNvPr id="39949" name="Rectangle 13"/>
          <p:cNvSpPr>
            <a:spLocks noChangeArrowheads="1"/>
          </p:cNvSpPr>
          <p:nvPr/>
        </p:nvSpPr>
        <p:spPr bwMode="auto">
          <a:xfrm>
            <a:off x="5508625" y="5662613"/>
            <a:ext cx="1789113" cy="419100"/>
          </a:xfrm>
          <a:prstGeom prst="rect">
            <a:avLst/>
          </a:prstGeom>
          <a:noFill/>
          <a:ln w="9525">
            <a:noFill/>
            <a:miter lim="800000"/>
            <a:headEnd/>
            <a:tailEnd/>
          </a:ln>
          <a:effectLst/>
        </p:spPr>
        <p:txBody>
          <a:bodyPr/>
          <a:lstStyle/>
          <a:p>
            <a:pPr marL="342900" indent="-342900">
              <a:spcBef>
                <a:spcPct val="20000"/>
              </a:spcBef>
              <a:buClr>
                <a:schemeClr val="tx1"/>
              </a:buClr>
              <a:buSzPct val="75000"/>
              <a:buFont typeface="Wingdings" pitchFamily="2" charset="2"/>
              <a:buChar char="l"/>
            </a:pPr>
            <a:r>
              <a:rPr lang="es-ES" sz="2000"/>
              <a:t>Bilateral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10000" accel="50000" decel="50000" fill="hold" nodeType="clickEffect">
                                  <p:stCondLst>
                                    <p:cond delay="0"/>
                                  </p:stCondLst>
                                  <p:childTnLst>
                                    <p:animMotion origin="layout" path="M 2.77778E-7 1.48148E-6 C -0.00121 0.00023 -0.00121 0.00231 -0.00208 0.0037 C -0.00312 0.0081 -0.00434 0.0125 -0.00816 0.01343 C -0.00989 0.01528 -0.01093 0.01389 -0.0118 0.01181 C -0.01163 0.01042 -0.0118 0.00903 -0.01145 0.00764 C -0.01111 0.00579 -0.00538 0.00185 -0.00364 0.00139 C -0.0026 0.00069 -0.00121 1.48148E-6 2.77778E-7 1.48148E-6 Z " pathEditMode="relative" ptsTypes="fffffff">
                                      <p:cBhvr>
                                        <p:cTn id="6" dur="2000" fill="hold"/>
                                        <p:tgtEl>
                                          <p:spTgt spid="3994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repeatCount="10000" accel="50000" decel="50000" fill="hold" nodeType="clickEffect">
                                  <p:stCondLst>
                                    <p:cond delay="0"/>
                                  </p:stCondLst>
                                  <p:childTnLst>
                                    <p:animMotion origin="layout" path="M 4.72222E-6 3.33333E-6 C 0.00017 0.00625 -0.00018 0.01574 0.00607 0.01736 C 0.00763 0.01736 0.0092 0.01759 0.01076 0.01713 C 0.01284 0.01667 0.01215 0.0088 0.01024 0.00695 C 0.0092 0.0044 0.0085 0.00301 0.00625 0.00255 C 0.0052 0.00139 0.00347 0.00023 0.00208 -0.00023 C -0.00157 0.00023 0.00086 0.00116 -0.00052 0.00486 C -0.00087 0.00741 -0.00122 0.00995 -0.00209 0.01227 C -0.00243 0.01482 -0.0033 0.0169 -0.00521 0.01736 C -0.00764 0.01713 -0.00851 0.01806 -0.00938 0.01528 C -0.00903 0.01111 -0.00834 0.00857 -0.00643 0.00533 C -0.00591 0.00139 -0.00278 3.33333E-6 4.72222E-6 3.33333E-6 Z " pathEditMode="relative" ptsTypes="ffffffffffff">
                                      <p:cBhvr>
                                        <p:cTn id="10" dur="2000" fill="hold"/>
                                        <p:tgtEl>
                                          <p:spTgt spid="3994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781EAFBD-F21D-4A80-ACC3-A49BA3F60AD8}" type="slidenum">
              <a:rPr lang="es-ES"/>
              <a:pPr/>
              <a:t>22</a:t>
            </a:fld>
            <a:endParaRPr lang="es-ES"/>
          </a:p>
        </p:txBody>
      </p:sp>
      <p:sp>
        <p:nvSpPr>
          <p:cNvPr id="44034" name="AutoShape 2"/>
          <p:cNvSpPr>
            <a:spLocks noGrp="1" noChangeArrowheads="1"/>
          </p:cNvSpPr>
          <p:nvPr>
            <p:ph type="title"/>
          </p:nvPr>
        </p:nvSpPr>
        <p:spPr/>
        <p:txBody>
          <a:bodyPr/>
          <a:lstStyle/>
          <a:p>
            <a:r>
              <a:rPr lang="es-ES"/>
              <a:t>Patrones de Movimiento</a:t>
            </a:r>
          </a:p>
        </p:txBody>
      </p:sp>
      <p:sp>
        <p:nvSpPr>
          <p:cNvPr id="44035" name="Rectangle 3"/>
          <p:cNvSpPr>
            <a:spLocks noGrp="1" noChangeArrowheads="1"/>
          </p:cNvSpPr>
          <p:nvPr>
            <p:ph type="body" idx="1"/>
          </p:nvPr>
        </p:nvSpPr>
        <p:spPr/>
        <p:txBody>
          <a:bodyPr/>
          <a:lstStyle/>
          <a:p>
            <a:pPr>
              <a:lnSpc>
                <a:spcPct val="300000"/>
              </a:lnSpc>
            </a:pPr>
            <a:r>
              <a:rPr lang="es-ES"/>
              <a:t>Vertical</a:t>
            </a:r>
          </a:p>
          <a:p>
            <a:pPr>
              <a:lnSpc>
                <a:spcPct val="300000"/>
              </a:lnSpc>
            </a:pPr>
            <a:r>
              <a:rPr lang="es-ES"/>
              <a:t>Deslizamiento entre las arcadas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3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7" presetClass="entr" presetSubtype="4" fill="hold" grpId="0" nodeType="after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 calcmode="lin" valueType="num">
                                      <p:cBhvr additive="base">
                                        <p:cTn id="12" dur="30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8 Marcador de número de diapositiva"/>
          <p:cNvSpPr>
            <a:spLocks noGrp="1"/>
          </p:cNvSpPr>
          <p:nvPr>
            <p:ph type="sldNum" sz="quarter" idx="12"/>
          </p:nvPr>
        </p:nvSpPr>
        <p:spPr/>
        <p:txBody>
          <a:bodyPr/>
          <a:lstStyle/>
          <a:p>
            <a:fld id="{0159A32D-833D-4885-B493-CCBD71BEC3D6}" type="slidenum">
              <a:rPr lang="es-ES"/>
              <a:pPr/>
              <a:t>23</a:t>
            </a:fld>
            <a:endParaRPr lang="es-ES"/>
          </a:p>
        </p:txBody>
      </p:sp>
      <p:pic>
        <p:nvPicPr>
          <p:cNvPr id="73730" name="Picture 2" descr="uña de posseltsup"/>
          <p:cNvPicPr>
            <a:picLocks noChangeAspect="1" noChangeArrowheads="1"/>
          </p:cNvPicPr>
          <p:nvPr>
            <p:ph sz="quarter" idx="1"/>
          </p:nvPr>
        </p:nvPicPr>
        <p:blipFill>
          <a:blip r:embed="rId3"/>
          <a:srcRect/>
          <a:stretch>
            <a:fillRect/>
          </a:stretch>
        </p:blipFill>
        <p:spPr>
          <a:xfrm>
            <a:off x="971550" y="2349500"/>
            <a:ext cx="4464050" cy="2995613"/>
          </a:xfrm>
          <a:noFill/>
          <a:ln/>
        </p:spPr>
      </p:pic>
      <p:pic>
        <p:nvPicPr>
          <p:cNvPr id="73731" name="Picture 3" descr="mand posselt"/>
          <p:cNvPicPr>
            <a:picLocks noChangeAspect="1" noChangeArrowheads="1"/>
          </p:cNvPicPr>
          <p:nvPr>
            <p:ph sz="quarter" idx="2"/>
          </p:nvPr>
        </p:nvPicPr>
        <p:blipFill>
          <a:blip r:embed="rId4"/>
          <a:srcRect/>
          <a:stretch>
            <a:fillRect/>
          </a:stretch>
        </p:blipFill>
        <p:spPr>
          <a:xfrm rot="20809298">
            <a:off x="1187450" y="2133600"/>
            <a:ext cx="4318000" cy="2900363"/>
          </a:xfrm>
          <a:noFill/>
          <a:ln/>
        </p:spPr>
      </p:pic>
      <p:pic>
        <p:nvPicPr>
          <p:cNvPr id="73763" name="Picture 35" descr="mand posselt"/>
          <p:cNvPicPr>
            <a:picLocks noChangeAspect="1" noChangeArrowheads="1"/>
          </p:cNvPicPr>
          <p:nvPr>
            <p:ph sz="quarter" idx="3"/>
          </p:nvPr>
        </p:nvPicPr>
        <p:blipFill>
          <a:blip r:embed="rId4"/>
          <a:srcRect/>
          <a:stretch>
            <a:fillRect/>
          </a:stretch>
        </p:blipFill>
        <p:spPr>
          <a:xfrm rot="196490">
            <a:off x="971550" y="2492375"/>
            <a:ext cx="4318000" cy="2900363"/>
          </a:xfrm>
          <a:noFill/>
          <a:ln/>
        </p:spPr>
      </p:pic>
      <p:pic>
        <p:nvPicPr>
          <p:cNvPr id="73765" name="Picture 37" descr="mand posselt"/>
          <p:cNvPicPr>
            <a:picLocks noChangeAspect="1" noChangeArrowheads="1"/>
          </p:cNvPicPr>
          <p:nvPr>
            <p:ph sz="quarter" idx="4"/>
          </p:nvPr>
        </p:nvPicPr>
        <p:blipFill>
          <a:blip r:embed="rId4"/>
          <a:srcRect/>
          <a:stretch>
            <a:fillRect/>
          </a:stretch>
        </p:blipFill>
        <p:spPr>
          <a:xfrm rot="834792">
            <a:off x="1042988" y="2781300"/>
            <a:ext cx="4319587" cy="2898775"/>
          </a:xfrm>
          <a:noFill/>
          <a:ln/>
        </p:spPr>
      </p:pic>
      <p:sp>
        <p:nvSpPr>
          <p:cNvPr id="73733" name="AutoShape 5"/>
          <p:cNvSpPr>
            <a:spLocks noGrp="1" noChangeArrowheads="1"/>
          </p:cNvSpPr>
          <p:nvPr>
            <p:ph type="title" sz="quarter"/>
          </p:nvPr>
        </p:nvSpPr>
        <p:spPr>
          <a:xfrm>
            <a:off x="762000" y="762000"/>
            <a:ext cx="8382000" cy="1143000"/>
          </a:xfrm>
        </p:spPr>
        <p:txBody>
          <a:bodyPr/>
          <a:lstStyle/>
          <a:p>
            <a:r>
              <a:rPr lang="es-ES" sz="3200"/>
              <a:t>Posiciones de la Mandíbula y Movimientos Límites en el Plano Sagital</a:t>
            </a:r>
          </a:p>
        </p:txBody>
      </p:sp>
      <p:sp>
        <p:nvSpPr>
          <p:cNvPr id="73741" name="Freeform 13"/>
          <p:cNvSpPr>
            <a:spLocks/>
          </p:cNvSpPr>
          <p:nvPr/>
        </p:nvSpPr>
        <p:spPr bwMode="auto">
          <a:xfrm rot="67960" flipH="1">
            <a:off x="4067175" y="3644900"/>
            <a:ext cx="71438" cy="504825"/>
          </a:xfrm>
          <a:custGeom>
            <a:avLst/>
            <a:gdLst/>
            <a:ahLst/>
            <a:cxnLst>
              <a:cxn ang="0">
                <a:pos x="130" y="0"/>
              </a:cxn>
              <a:cxn ang="0">
                <a:pos x="157" y="530"/>
              </a:cxn>
              <a:cxn ang="0">
                <a:pos x="167" y="164"/>
              </a:cxn>
              <a:cxn ang="0">
                <a:pos x="130" y="0"/>
              </a:cxn>
            </a:cxnLst>
            <a:rect l="0" t="0" r="r" b="b"/>
            <a:pathLst>
              <a:path w="310" h="530">
                <a:moveTo>
                  <a:pt x="130" y="0"/>
                </a:moveTo>
                <a:cubicBezTo>
                  <a:pt x="73" y="170"/>
                  <a:pt x="0" y="426"/>
                  <a:pt x="157" y="530"/>
                </a:cubicBezTo>
                <a:cubicBezTo>
                  <a:pt x="310" y="500"/>
                  <a:pt x="234" y="269"/>
                  <a:pt x="167" y="164"/>
                </a:cubicBezTo>
                <a:cubicBezTo>
                  <a:pt x="157" y="109"/>
                  <a:pt x="130" y="56"/>
                  <a:pt x="130" y="0"/>
                </a:cubicBezTo>
                <a:close/>
              </a:path>
            </a:pathLst>
          </a:custGeom>
          <a:noFill/>
          <a:ln w="28575" cmpd="sng">
            <a:solidFill>
              <a:schemeClr val="tx1"/>
            </a:solidFill>
            <a:round/>
            <a:headEnd/>
            <a:tailEnd/>
          </a:ln>
          <a:effectLst/>
        </p:spPr>
        <p:txBody>
          <a:bodyPr/>
          <a:lstStyle/>
          <a:p>
            <a:endParaRPr lang="es-ES"/>
          </a:p>
        </p:txBody>
      </p:sp>
      <p:grpSp>
        <p:nvGrpSpPr>
          <p:cNvPr id="73744" name="Group 16"/>
          <p:cNvGrpSpPr>
            <a:grpSpLocks/>
          </p:cNvGrpSpPr>
          <p:nvPr/>
        </p:nvGrpSpPr>
        <p:grpSpPr bwMode="auto">
          <a:xfrm>
            <a:off x="7048500" y="2565400"/>
            <a:ext cx="811213" cy="184150"/>
            <a:chOff x="3832" y="1706"/>
            <a:chExt cx="635" cy="91"/>
          </a:xfrm>
        </p:grpSpPr>
        <p:sp>
          <p:nvSpPr>
            <p:cNvPr id="73745" name="Line 17"/>
            <p:cNvSpPr>
              <a:spLocks noChangeShapeType="1"/>
            </p:cNvSpPr>
            <p:nvPr/>
          </p:nvSpPr>
          <p:spPr bwMode="auto">
            <a:xfrm>
              <a:off x="3922" y="1706"/>
              <a:ext cx="46" cy="91"/>
            </a:xfrm>
            <a:prstGeom prst="line">
              <a:avLst/>
            </a:prstGeom>
            <a:noFill/>
            <a:ln w="28575">
              <a:solidFill>
                <a:srgbClr val="0000FF"/>
              </a:solidFill>
              <a:round/>
              <a:headEnd/>
              <a:tailEnd/>
            </a:ln>
            <a:effectLst/>
          </p:spPr>
          <p:txBody>
            <a:bodyPr/>
            <a:lstStyle/>
            <a:p>
              <a:endParaRPr lang="es-ES"/>
            </a:p>
          </p:txBody>
        </p:sp>
        <p:sp>
          <p:nvSpPr>
            <p:cNvPr id="73746" name="Line 18"/>
            <p:cNvSpPr>
              <a:spLocks noChangeShapeType="1"/>
            </p:cNvSpPr>
            <p:nvPr/>
          </p:nvSpPr>
          <p:spPr bwMode="auto">
            <a:xfrm>
              <a:off x="3968" y="1797"/>
              <a:ext cx="136" cy="0"/>
            </a:xfrm>
            <a:prstGeom prst="line">
              <a:avLst/>
            </a:prstGeom>
            <a:noFill/>
            <a:ln w="28575">
              <a:solidFill>
                <a:srgbClr val="0000FF"/>
              </a:solidFill>
              <a:round/>
              <a:headEnd/>
              <a:tailEnd/>
            </a:ln>
            <a:effectLst/>
          </p:spPr>
          <p:txBody>
            <a:bodyPr/>
            <a:lstStyle/>
            <a:p>
              <a:endParaRPr lang="es-ES"/>
            </a:p>
          </p:txBody>
        </p:sp>
        <p:sp>
          <p:nvSpPr>
            <p:cNvPr id="73747" name="Line 19"/>
            <p:cNvSpPr>
              <a:spLocks noChangeShapeType="1"/>
            </p:cNvSpPr>
            <p:nvPr/>
          </p:nvSpPr>
          <p:spPr bwMode="auto">
            <a:xfrm flipV="1">
              <a:off x="4104" y="1706"/>
              <a:ext cx="45" cy="91"/>
            </a:xfrm>
            <a:prstGeom prst="line">
              <a:avLst/>
            </a:prstGeom>
            <a:noFill/>
            <a:ln w="28575">
              <a:solidFill>
                <a:srgbClr val="0000FF"/>
              </a:solidFill>
              <a:round/>
              <a:headEnd/>
              <a:tailEnd/>
            </a:ln>
            <a:effectLst/>
          </p:spPr>
          <p:txBody>
            <a:bodyPr/>
            <a:lstStyle/>
            <a:p>
              <a:endParaRPr lang="es-ES"/>
            </a:p>
          </p:txBody>
        </p:sp>
        <p:sp>
          <p:nvSpPr>
            <p:cNvPr id="73748" name="Line 20"/>
            <p:cNvSpPr>
              <a:spLocks noChangeShapeType="1"/>
            </p:cNvSpPr>
            <p:nvPr/>
          </p:nvSpPr>
          <p:spPr bwMode="auto">
            <a:xfrm>
              <a:off x="4149" y="1706"/>
              <a:ext cx="318" cy="0"/>
            </a:xfrm>
            <a:prstGeom prst="line">
              <a:avLst/>
            </a:prstGeom>
            <a:noFill/>
            <a:ln w="28575">
              <a:solidFill>
                <a:srgbClr val="0000FF"/>
              </a:solidFill>
              <a:round/>
              <a:headEnd/>
              <a:tailEnd/>
            </a:ln>
            <a:effectLst/>
          </p:spPr>
          <p:txBody>
            <a:bodyPr/>
            <a:lstStyle/>
            <a:p>
              <a:endParaRPr lang="es-ES"/>
            </a:p>
          </p:txBody>
        </p:sp>
        <p:sp>
          <p:nvSpPr>
            <p:cNvPr id="73749" name="Line 21"/>
            <p:cNvSpPr>
              <a:spLocks noChangeShapeType="1"/>
            </p:cNvSpPr>
            <p:nvPr/>
          </p:nvSpPr>
          <p:spPr bwMode="auto">
            <a:xfrm flipH="1">
              <a:off x="3832" y="1706"/>
              <a:ext cx="90" cy="91"/>
            </a:xfrm>
            <a:prstGeom prst="line">
              <a:avLst/>
            </a:prstGeom>
            <a:noFill/>
            <a:ln w="28575">
              <a:solidFill>
                <a:srgbClr val="0000FF"/>
              </a:solidFill>
              <a:round/>
              <a:headEnd/>
              <a:tailEnd/>
            </a:ln>
            <a:effectLst/>
          </p:spPr>
          <p:txBody>
            <a:bodyPr/>
            <a:lstStyle/>
            <a:p>
              <a:endParaRPr lang="es-ES"/>
            </a:p>
          </p:txBody>
        </p:sp>
      </p:grpSp>
      <p:sp>
        <p:nvSpPr>
          <p:cNvPr id="73750" name="Freeform 22"/>
          <p:cNvSpPr>
            <a:spLocks/>
          </p:cNvSpPr>
          <p:nvPr/>
        </p:nvSpPr>
        <p:spPr bwMode="auto">
          <a:xfrm>
            <a:off x="6643688" y="2697163"/>
            <a:ext cx="404812" cy="1951037"/>
          </a:xfrm>
          <a:custGeom>
            <a:avLst/>
            <a:gdLst/>
            <a:ahLst/>
            <a:cxnLst>
              <a:cxn ang="0">
                <a:pos x="182" y="0"/>
              </a:cxn>
              <a:cxn ang="0">
                <a:pos x="182" y="181"/>
              </a:cxn>
              <a:cxn ang="0">
                <a:pos x="136" y="453"/>
              </a:cxn>
              <a:cxn ang="0">
                <a:pos x="0" y="680"/>
              </a:cxn>
            </a:cxnLst>
            <a:rect l="0" t="0" r="r" b="b"/>
            <a:pathLst>
              <a:path w="190" h="680">
                <a:moveTo>
                  <a:pt x="182" y="0"/>
                </a:moveTo>
                <a:cubicBezTo>
                  <a:pt x="186" y="53"/>
                  <a:pt x="190" y="106"/>
                  <a:pt x="182" y="181"/>
                </a:cubicBezTo>
                <a:cubicBezTo>
                  <a:pt x="174" y="256"/>
                  <a:pt x="166" y="370"/>
                  <a:pt x="136" y="453"/>
                </a:cubicBezTo>
                <a:cubicBezTo>
                  <a:pt x="106" y="536"/>
                  <a:pt x="23" y="642"/>
                  <a:pt x="0" y="680"/>
                </a:cubicBezTo>
              </a:path>
            </a:pathLst>
          </a:custGeom>
          <a:noFill/>
          <a:ln w="28575" cmpd="sng">
            <a:solidFill>
              <a:srgbClr val="0000FF"/>
            </a:solidFill>
            <a:round/>
            <a:headEnd/>
            <a:tailEnd/>
          </a:ln>
          <a:effectLst/>
        </p:spPr>
        <p:txBody>
          <a:bodyPr/>
          <a:lstStyle/>
          <a:p>
            <a:endParaRPr lang="es-ES"/>
          </a:p>
        </p:txBody>
      </p:sp>
      <p:sp>
        <p:nvSpPr>
          <p:cNvPr id="73751" name="Freeform 23"/>
          <p:cNvSpPr>
            <a:spLocks/>
          </p:cNvSpPr>
          <p:nvPr/>
        </p:nvSpPr>
        <p:spPr bwMode="auto">
          <a:xfrm rot="67960" flipH="1">
            <a:off x="6908800" y="2565400"/>
            <a:ext cx="404813" cy="1830388"/>
          </a:xfrm>
          <a:custGeom>
            <a:avLst/>
            <a:gdLst/>
            <a:ahLst/>
            <a:cxnLst>
              <a:cxn ang="0">
                <a:pos x="130" y="0"/>
              </a:cxn>
              <a:cxn ang="0">
                <a:pos x="157" y="530"/>
              </a:cxn>
              <a:cxn ang="0">
                <a:pos x="167" y="164"/>
              </a:cxn>
              <a:cxn ang="0">
                <a:pos x="130" y="0"/>
              </a:cxn>
            </a:cxnLst>
            <a:rect l="0" t="0" r="r" b="b"/>
            <a:pathLst>
              <a:path w="310" h="530">
                <a:moveTo>
                  <a:pt x="130" y="0"/>
                </a:moveTo>
                <a:cubicBezTo>
                  <a:pt x="73" y="170"/>
                  <a:pt x="0" y="426"/>
                  <a:pt x="157" y="530"/>
                </a:cubicBezTo>
                <a:cubicBezTo>
                  <a:pt x="310" y="500"/>
                  <a:pt x="234" y="269"/>
                  <a:pt x="167" y="164"/>
                </a:cubicBezTo>
                <a:cubicBezTo>
                  <a:pt x="157" y="109"/>
                  <a:pt x="130" y="56"/>
                  <a:pt x="130" y="0"/>
                </a:cubicBezTo>
                <a:close/>
              </a:path>
            </a:pathLst>
          </a:custGeom>
          <a:noFill/>
          <a:ln w="28575" cmpd="sng">
            <a:solidFill>
              <a:schemeClr val="tx1"/>
            </a:solidFill>
            <a:round/>
            <a:headEnd/>
            <a:tailEnd/>
          </a:ln>
          <a:effectLst/>
        </p:spPr>
        <p:txBody>
          <a:bodyPr/>
          <a:lstStyle/>
          <a:p>
            <a:endParaRPr lang="es-ES"/>
          </a:p>
        </p:txBody>
      </p:sp>
      <p:sp>
        <p:nvSpPr>
          <p:cNvPr id="73752" name="Freeform 24"/>
          <p:cNvSpPr>
            <a:spLocks/>
          </p:cNvSpPr>
          <p:nvPr/>
        </p:nvSpPr>
        <p:spPr bwMode="auto">
          <a:xfrm>
            <a:off x="6372225" y="4648200"/>
            <a:ext cx="539750" cy="1301750"/>
          </a:xfrm>
          <a:custGeom>
            <a:avLst/>
            <a:gdLst/>
            <a:ahLst/>
            <a:cxnLst>
              <a:cxn ang="0">
                <a:pos x="46" y="0"/>
              </a:cxn>
              <a:cxn ang="0">
                <a:pos x="91" y="181"/>
              </a:cxn>
              <a:cxn ang="0">
                <a:pos x="0" y="454"/>
              </a:cxn>
            </a:cxnLst>
            <a:rect l="0" t="0" r="r" b="b"/>
            <a:pathLst>
              <a:path w="99" h="454">
                <a:moveTo>
                  <a:pt x="46" y="0"/>
                </a:moveTo>
                <a:cubicBezTo>
                  <a:pt x="72" y="52"/>
                  <a:pt x="99" y="105"/>
                  <a:pt x="91" y="181"/>
                </a:cubicBezTo>
                <a:cubicBezTo>
                  <a:pt x="83" y="257"/>
                  <a:pt x="15" y="409"/>
                  <a:pt x="0" y="454"/>
                </a:cubicBezTo>
              </a:path>
            </a:pathLst>
          </a:custGeom>
          <a:noFill/>
          <a:ln w="28575" cmpd="sng">
            <a:solidFill>
              <a:srgbClr val="0000FF"/>
            </a:solidFill>
            <a:round/>
            <a:headEnd/>
            <a:tailEnd/>
          </a:ln>
          <a:effectLst/>
        </p:spPr>
        <p:txBody>
          <a:bodyPr/>
          <a:lstStyle/>
          <a:p>
            <a:endParaRPr lang="es-ES"/>
          </a:p>
        </p:txBody>
      </p:sp>
      <p:sp>
        <p:nvSpPr>
          <p:cNvPr id="73753" name="Freeform 25"/>
          <p:cNvSpPr>
            <a:spLocks/>
          </p:cNvSpPr>
          <p:nvPr/>
        </p:nvSpPr>
        <p:spPr bwMode="auto">
          <a:xfrm>
            <a:off x="6372225" y="2565400"/>
            <a:ext cx="1511300" cy="3384550"/>
          </a:xfrm>
          <a:custGeom>
            <a:avLst/>
            <a:gdLst/>
            <a:ahLst/>
            <a:cxnLst>
              <a:cxn ang="0">
                <a:pos x="499" y="0"/>
              </a:cxn>
              <a:cxn ang="0">
                <a:pos x="499" y="272"/>
              </a:cxn>
              <a:cxn ang="0">
                <a:pos x="453" y="817"/>
              </a:cxn>
              <a:cxn ang="0">
                <a:pos x="272" y="1089"/>
              </a:cxn>
              <a:cxn ang="0">
                <a:pos x="0" y="1180"/>
              </a:cxn>
            </a:cxnLst>
            <a:rect l="0" t="0" r="r" b="b"/>
            <a:pathLst>
              <a:path w="507" h="1180">
                <a:moveTo>
                  <a:pt x="499" y="0"/>
                </a:moveTo>
                <a:cubicBezTo>
                  <a:pt x="503" y="68"/>
                  <a:pt x="507" y="136"/>
                  <a:pt x="499" y="272"/>
                </a:cubicBezTo>
                <a:cubicBezTo>
                  <a:pt x="491" y="408"/>
                  <a:pt x="491" y="681"/>
                  <a:pt x="453" y="817"/>
                </a:cubicBezTo>
                <a:cubicBezTo>
                  <a:pt x="415" y="953"/>
                  <a:pt x="347" y="1029"/>
                  <a:pt x="272" y="1089"/>
                </a:cubicBezTo>
                <a:cubicBezTo>
                  <a:pt x="197" y="1149"/>
                  <a:pt x="45" y="1165"/>
                  <a:pt x="0" y="1180"/>
                </a:cubicBezTo>
              </a:path>
            </a:pathLst>
          </a:custGeom>
          <a:noFill/>
          <a:ln w="28575" cmpd="sng">
            <a:solidFill>
              <a:srgbClr val="0000FF"/>
            </a:solidFill>
            <a:round/>
            <a:headEnd/>
            <a:tailEnd/>
          </a:ln>
          <a:effectLst/>
        </p:spPr>
        <p:txBody>
          <a:bodyPr/>
          <a:lstStyle/>
          <a:p>
            <a:endParaRPr lang="es-ES"/>
          </a:p>
        </p:txBody>
      </p:sp>
      <p:sp>
        <p:nvSpPr>
          <p:cNvPr id="73754" name="Line 26"/>
          <p:cNvSpPr>
            <a:spLocks noChangeShapeType="1"/>
          </p:cNvSpPr>
          <p:nvPr/>
        </p:nvSpPr>
        <p:spPr bwMode="auto">
          <a:xfrm>
            <a:off x="1908175" y="2924175"/>
            <a:ext cx="215900" cy="144463"/>
          </a:xfrm>
          <a:prstGeom prst="line">
            <a:avLst/>
          </a:prstGeom>
          <a:noFill/>
          <a:ln w="57150">
            <a:solidFill>
              <a:srgbClr val="FF0000"/>
            </a:solidFill>
            <a:round/>
            <a:headEnd/>
            <a:tailEnd type="triangle" w="med" len="med"/>
          </a:ln>
          <a:effectLst/>
        </p:spPr>
        <p:txBody>
          <a:bodyPr/>
          <a:lstStyle/>
          <a:p>
            <a:endParaRPr lang="es-ES"/>
          </a:p>
        </p:txBody>
      </p:sp>
      <p:sp>
        <p:nvSpPr>
          <p:cNvPr id="73755" name="Text Box 27"/>
          <p:cNvSpPr txBox="1">
            <a:spLocks noChangeArrowheads="1"/>
          </p:cNvSpPr>
          <p:nvPr/>
        </p:nvSpPr>
        <p:spPr bwMode="auto">
          <a:xfrm>
            <a:off x="6300788" y="4221163"/>
            <a:ext cx="431800" cy="457200"/>
          </a:xfrm>
          <a:prstGeom prst="rect">
            <a:avLst/>
          </a:prstGeom>
          <a:noFill/>
          <a:ln w="9525">
            <a:noFill/>
            <a:miter lim="800000"/>
            <a:headEnd/>
            <a:tailEnd/>
          </a:ln>
          <a:effectLst/>
        </p:spPr>
        <p:txBody>
          <a:bodyPr>
            <a:spAutoFit/>
          </a:bodyPr>
          <a:lstStyle/>
          <a:p>
            <a:pPr>
              <a:spcBef>
                <a:spcPct val="50000"/>
              </a:spcBef>
            </a:pPr>
            <a:r>
              <a:rPr lang="es-ES" sz="2400" b="1"/>
              <a:t>1</a:t>
            </a:r>
          </a:p>
        </p:txBody>
      </p:sp>
      <p:sp>
        <p:nvSpPr>
          <p:cNvPr id="73756" name="Text Box 28"/>
          <p:cNvSpPr txBox="1">
            <a:spLocks noChangeArrowheads="1"/>
          </p:cNvSpPr>
          <p:nvPr/>
        </p:nvSpPr>
        <p:spPr bwMode="auto">
          <a:xfrm>
            <a:off x="7092950" y="2205038"/>
            <a:ext cx="431800" cy="457200"/>
          </a:xfrm>
          <a:prstGeom prst="rect">
            <a:avLst/>
          </a:prstGeom>
          <a:noFill/>
          <a:ln w="9525">
            <a:noFill/>
            <a:miter lim="800000"/>
            <a:headEnd/>
            <a:tailEnd/>
          </a:ln>
          <a:effectLst/>
        </p:spPr>
        <p:txBody>
          <a:bodyPr>
            <a:spAutoFit/>
          </a:bodyPr>
          <a:lstStyle/>
          <a:p>
            <a:pPr>
              <a:spcBef>
                <a:spcPct val="50000"/>
              </a:spcBef>
            </a:pPr>
            <a:r>
              <a:rPr lang="es-ES" sz="2400" b="1"/>
              <a:t>2</a:t>
            </a:r>
          </a:p>
        </p:txBody>
      </p:sp>
      <p:sp>
        <p:nvSpPr>
          <p:cNvPr id="73757" name="Text Box 29"/>
          <p:cNvSpPr txBox="1">
            <a:spLocks noChangeArrowheads="1"/>
          </p:cNvSpPr>
          <p:nvPr/>
        </p:nvSpPr>
        <p:spPr bwMode="auto">
          <a:xfrm>
            <a:off x="7812088" y="4437063"/>
            <a:ext cx="504825" cy="457200"/>
          </a:xfrm>
          <a:prstGeom prst="rect">
            <a:avLst/>
          </a:prstGeom>
          <a:noFill/>
          <a:ln w="9525">
            <a:noFill/>
            <a:miter lim="800000"/>
            <a:headEnd/>
            <a:tailEnd/>
          </a:ln>
          <a:effectLst/>
        </p:spPr>
        <p:txBody>
          <a:bodyPr>
            <a:spAutoFit/>
          </a:bodyPr>
          <a:lstStyle/>
          <a:p>
            <a:pPr>
              <a:spcBef>
                <a:spcPct val="50000"/>
              </a:spcBef>
            </a:pPr>
            <a:r>
              <a:rPr lang="es-ES" sz="2400" b="1"/>
              <a:t>3</a:t>
            </a:r>
          </a:p>
        </p:txBody>
      </p:sp>
      <p:sp>
        <p:nvSpPr>
          <p:cNvPr id="73758" name="Text Box 30"/>
          <p:cNvSpPr txBox="1">
            <a:spLocks noChangeArrowheads="1"/>
          </p:cNvSpPr>
          <p:nvPr/>
        </p:nvSpPr>
        <p:spPr bwMode="auto">
          <a:xfrm>
            <a:off x="6927850" y="3448050"/>
            <a:ext cx="354013" cy="457200"/>
          </a:xfrm>
          <a:prstGeom prst="rect">
            <a:avLst/>
          </a:prstGeom>
          <a:noFill/>
          <a:ln w="9525">
            <a:noFill/>
            <a:miter lim="800000"/>
            <a:headEnd/>
            <a:tailEnd/>
          </a:ln>
          <a:effectLst/>
        </p:spPr>
        <p:txBody>
          <a:bodyPr wrap="none">
            <a:spAutoFit/>
          </a:bodyPr>
          <a:lstStyle/>
          <a:p>
            <a:r>
              <a:rPr lang="es-ES" sz="2400" b="1"/>
              <a:t>4</a:t>
            </a:r>
          </a:p>
        </p:txBody>
      </p:sp>
      <p:grpSp>
        <p:nvGrpSpPr>
          <p:cNvPr id="73734" name="Group 6"/>
          <p:cNvGrpSpPr>
            <a:grpSpLocks/>
          </p:cNvGrpSpPr>
          <p:nvPr/>
        </p:nvGrpSpPr>
        <p:grpSpPr bwMode="auto">
          <a:xfrm>
            <a:off x="4067175" y="3644900"/>
            <a:ext cx="288925" cy="101600"/>
            <a:chOff x="3832" y="1706"/>
            <a:chExt cx="635" cy="91"/>
          </a:xfrm>
        </p:grpSpPr>
        <p:sp>
          <p:nvSpPr>
            <p:cNvPr id="73735" name="Line 7"/>
            <p:cNvSpPr>
              <a:spLocks noChangeShapeType="1"/>
            </p:cNvSpPr>
            <p:nvPr/>
          </p:nvSpPr>
          <p:spPr bwMode="auto">
            <a:xfrm>
              <a:off x="3922" y="1706"/>
              <a:ext cx="46" cy="91"/>
            </a:xfrm>
            <a:prstGeom prst="line">
              <a:avLst/>
            </a:prstGeom>
            <a:noFill/>
            <a:ln w="28575">
              <a:solidFill>
                <a:srgbClr val="0000FF"/>
              </a:solidFill>
              <a:round/>
              <a:headEnd/>
              <a:tailEnd/>
            </a:ln>
            <a:effectLst/>
          </p:spPr>
          <p:txBody>
            <a:bodyPr/>
            <a:lstStyle/>
            <a:p>
              <a:endParaRPr lang="es-ES"/>
            </a:p>
          </p:txBody>
        </p:sp>
        <p:sp>
          <p:nvSpPr>
            <p:cNvPr id="73736" name="Line 8"/>
            <p:cNvSpPr>
              <a:spLocks noChangeShapeType="1"/>
            </p:cNvSpPr>
            <p:nvPr/>
          </p:nvSpPr>
          <p:spPr bwMode="auto">
            <a:xfrm>
              <a:off x="3968" y="1797"/>
              <a:ext cx="136" cy="0"/>
            </a:xfrm>
            <a:prstGeom prst="line">
              <a:avLst/>
            </a:prstGeom>
            <a:noFill/>
            <a:ln w="28575">
              <a:solidFill>
                <a:srgbClr val="0000FF"/>
              </a:solidFill>
              <a:round/>
              <a:headEnd/>
              <a:tailEnd/>
            </a:ln>
            <a:effectLst/>
          </p:spPr>
          <p:txBody>
            <a:bodyPr/>
            <a:lstStyle/>
            <a:p>
              <a:endParaRPr lang="es-ES"/>
            </a:p>
          </p:txBody>
        </p:sp>
        <p:sp>
          <p:nvSpPr>
            <p:cNvPr id="73737" name="Line 9"/>
            <p:cNvSpPr>
              <a:spLocks noChangeShapeType="1"/>
            </p:cNvSpPr>
            <p:nvPr/>
          </p:nvSpPr>
          <p:spPr bwMode="auto">
            <a:xfrm flipV="1">
              <a:off x="4104" y="1706"/>
              <a:ext cx="45" cy="91"/>
            </a:xfrm>
            <a:prstGeom prst="line">
              <a:avLst/>
            </a:prstGeom>
            <a:noFill/>
            <a:ln w="28575">
              <a:solidFill>
                <a:srgbClr val="0000FF"/>
              </a:solidFill>
              <a:round/>
              <a:headEnd/>
              <a:tailEnd/>
            </a:ln>
            <a:effectLst/>
          </p:spPr>
          <p:txBody>
            <a:bodyPr/>
            <a:lstStyle/>
            <a:p>
              <a:endParaRPr lang="es-ES"/>
            </a:p>
          </p:txBody>
        </p:sp>
        <p:sp>
          <p:nvSpPr>
            <p:cNvPr id="73738" name="Line 10"/>
            <p:cNvSpPr>
              <a:spLocks noChangeShapeType="1"/>
            </p:cNvSpPr>
            <p:nvPr/>
          </p:nvSpPr>
          <p:spPr bwMode="auto">
            <a:xfrm>
              <a:off x="4149" y="1706"/>
              <a:ext cx="318" cy="0"/>
            </a:xfrm>
            <a:prstGeom prst="line">
              <a:avLst/>
            </a:prstGeom>
            <a:noFill/>
            <a:ln w="28575">
              <a:solidFill>
                <a:srgbClr val="0000FF"/>
              </a:solidFill>
              <a:round/>
              <a:headEnd/>
              <a:tailEnd/>
            </a:ln>
            <a:effectLst/>
          </p:spPr>
          <p:txBody>
            <a:bodyPr/>
            <a:lstStyle/>
            <a:p>
              <a:endParaRPr lang="es-ES"/>
            </a:p>
          </p:txBody>
        </p:sp>
        <p:sp>
          <p:nvSpPr>
            <p:cNvPr id="73739" name="Line 11"/>
            <p:cNvSpPr>
              <a:spLocks noChangeShapeType="1"/>
            </p:cNvSpPr>
            <p:nvPr/>
          </p:nvSpPr>
          <p:spPr bwMode="auto">
            <a:xfrm flipH="1">
              <a:off x="3832" y="1706"/>
              <a:ext cx="90" cy="91"/>
            </a:xfrm>
            <a:prstGeom prst="line">
              <a:avLst/>
            </a:prstGeom>
            <a:noFill/>
            <a:ln w="28575">
              <a:solidFill>
                <a:srgbClr val="0000FF"/>
              </a:solidFill>
              <a:round/>
              <a:headEnd/>
              <a:tailEnd/>
            </a:ln>
            <a:effectLst/>
          </p:spPr>
          <p:txBody>
            <a:bodyPr/>
            <a:lstStyle/>
            <a:p>
              <a:endParaRPr lang="es-ES"/>
            </a:p>
          </p:txBody>
        </p:sp>
      </p:grpSp>
      <p:sp>
        <p:nvSpPr>
          <p:cNvPr id="73767" name="Freeform 39"/>
          <p:cNvSpPr>
            <a:spLocks/>
          </p:cNvSpPr>
          <p:nvPr/>
        </p:nvSpPr>
        <p:spPr bwMode="auto">
          <a:xfrm>
            <a:off x="3779838" y="3716338"/>
            <a:ext cx="287337" cy="576262"/>
          </a:xfrm>
          <a:custGeom>
            <a:avLst/>
            <a:gdLst/>
            <a:ahLst/>
            <a:cxnLst>
              <a:cxn ang="0">
                <a:pos x="181" y="0"/>
              </a:cxn>
              <a:cxn ang="0">
                <a:pos x="136" y="227"/>
              </a:cxn>
              <a:cxn ang="0">
                <a:pos x="0" y="363"/>
              </a:cxn>
            </a:cxnLst>
            <a:rect l="0" t="0" r="r" b="b"/>
            <a:pathLst>
              <a:path w="181" h="363">
                <a:moveTo>
                  <a:pt x="181" y="0"/>
                </a:moveTo>
                <a:cubicBezTo>
                  <a:pt x="173" y="83"/>
                  <a:pt x="166" y="167"/>
                  <a:pt x="136" y="227"/>
                </a:cubicBezTo>
                <a:cubicBezTo>
                  <a:pt x="106" y="287"/>
                  <a:pt x="23" y="340"/>
                  <a:pt x="0" y="363"/>
                </a:cubicBezTo>
              </a:path>
            </a:pathLst>
          </a:custGeom>
          <a:noFill/>
          <a:ln w="28575" cmpd="sng">
            <a:solidFill>
              <a:srgbClr val="0000FF"/>
            </a:solidFill>
            <a:round/>
            <a:headEnd/>
            <a:tailEnd/>
          </a:ln>
          <a:effectLst/>
        </p:spPr>
        <p:txBody>
          <a:bodyPr/>
          <a:lstStyle/>
          <a:p>
            <a:endParaRPr lang="es-ES"/>
          </a:p>
        </p:txBody>
      </p:sp>
      <p:sp>
        <p:nvSpPr>
          <p:cNvPr id="73769" name="Freeform 41"/>
          <p:cNvSpPr>
            <a:spLocks/>
          </p:cNvSpPr>
          <p:nvPr/>
        </p:nvSpPr>
        <p:spPr bwMode="auto">
          <a:xfrm>
            <a:off x="3779838" y="4292600"/>
            <a:ext cx="71437" cy="431800"/>
          </a:xfrm>
          <a:custGeom>
            <a:avLst/>
            <a:gdLst/>
            <a:ahLst/>
            <a:cxnLst>
              <a:cxn ang="0">
                <a:pos x="0" y="0"/>
              </a:cxn>
              <a:cxn ang="0">
                <a:pos x="45" y="136"/>
              </a:cxn>
              <a:cxn ang="0">
                <a:pos x="0" y="272"/>
              </a:cxn>
            </a:cxnLst>
            <a:rect l="0" t="0" r="r" b="b"/>
            <a:pathLst>
              <a:path w="45" h="272">
                <a:moveTo>
                  <a:pt x="0" y="0"/>
                </a:moveTo>
                <a:cubicBezTo>
                  <a:pt x="22" y="45"/>
                  <a:pt x="45" y="91"/>
                  <a:pt x="45" y="136"/>
                </a:cubicBezTo>
                <a:cubicBezTo>
                  <a:pt x="45" y="181"/>
                  <a:pt x="22" y="226"/>
                  <a:pt x="0" y="272"/>
                </a:cubicBezTo>
              </a:path>
            </a:pathLst>
          </a:custGeom>
          <a:noFill/>
          <a:ln w="28575" cmpd="sng">
            <a:solidFill>
              <a:srgbClr val="0000FF"/>
            </a:solidFill>
            <a:round/>
            <a:headEnd/>
            <a:tailEnd/>
          </a:ln>
          <a:effectLst/>
        </p:spPr>
        <p:txBody>
          <a:bodyPr/>
          <a:lstStyle/>
          <a:p>
            <a:endParaRPr lang="es-ES"/>
          </a:p>
        </p:txBody>
      </p:sp>
      <p:sp>
        <p:nvSpPr>
          <p:cNvPr id="73770" name="Freeform 42"/>
          <p:cNvSpPr>
            <a:spLocks/>
          </p:cNvSpPr>
          <p:nvPr/>
        </p:nvSpPr>
        <p:spPr bwMode="auto">
          <a:xfrm>
            <a:off x="3779838" y="3644900"/>
            <a:ext cx="576262" cy="1079500"/>
          </a:xfrm>
          <a:custGeom>
            <a:avLst/>
            <a:gdLst/>
            <a:ahLst/>
            <a:cxnLst>
              <a:cxn ang="0">
                <a:pos x="363" y="0"/>
              </a:cxn>
              <a:cxn ang="0">
                <a:pos x="318" y="363"/>
              </a:cxn>
              <a:cxn ang="0">
                <a:pos x="227" y="590"/>
              </a:cxn>
              <a:cxn ang="0">
                <a:pos x="0" y="680"/>
              </a:cxn>
            </a:cxnLst>
            <a:rect l="0" t="0" r="r" b="b"/>
            <a:pathLst>
              <a:path w="363" h="680">
                <a:moveTo>
                  <a:pt x="363" y="0"/>
                </a:moveTo>
                <a:cubicBezTo>
                  <a:pt x="352" y="132"/>
                  <a:pt x="341" y="265"/>
                  <a:pt x="318" y="363"/>
                </a:cubicBezTo>
                <a:cubicBezTo>
                  <a:pt x="295" y="461"/>
                  <a:pt x="280" y="537"/>
                  <a:pt x="227" y="590"/>
                </a:cubicBezTo>
                <a:cubicBezTo>
                  <a:pt x="174" y="643"/>
                  <a:pt x="87" y="661"/>
                  <a:pt x="0" y="680"/>
                </a:cubicBezTo>
              </a:path>
            </a:pathLst>
          </a:custGeom>
          <a:noFill/>
          <a:ln w="28575" cmpd="sng">
            <a:solidFill>
              <a:srgbClr val="0000FF"/>
            </a:solidFill>
            <a:round/>
            <a:headEnd/>
            <a:tailEnd/>
          </a:ln>
          <a:effectLst/>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3731"/>
                                        </p:tgtEl>
                                      </p:cBhvr>
                                    </p:animEffect>
                                    <p:set>
                                      <p:cBhvr>
                                        <p:cTn id="7" dur="1" fill="hold">
                                          <p:stCondLst>
                                            <p:cond delay="999"/>
                                          </p:stCondLst>
                                        </p:cTn>
                                        <p:tgtEl>
                                          <p:spTgt spid="7373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3763"/>
                                        </p:tgtEl>
                                        <p:attrNameLst>
                                          <p:attrName>style.visibility</p:attrName>
                                        </p:attrNameLst>
                                      </p:cBhvr>
                                      <p:to>
                                        <p:strVal val="visible"/>
                                      </p:to>
                                    </p:set>
                                    <p:animEffect transition="in" filter="fade">
                                      <p:cBhvr>
                                        <p:cTn id="10" dur="1000"/>
                                        <p:tgtEl>
                                          <p:spTgt spid="7376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3767"/>
                                        </p:tgtEl>
                                        <p:attrNameLst>
                                          <p:attrName>style.visibility</p:attrName>
                                        </p:attrNameLst>
                                      </p:cBhvr>
                                      <p:to>
                                        <p:strVal val="visible"/>
                                      </p:to>
                                    </p:set>
                                    <p:animEffect transition="in" filter="strips(downLeft)">
                                      <p:cBhvr>
                                        <p:cTn id="13" dur="1000"/>
                                        <p:tgtEl>
                                          <p:spTgt spid="7376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3750"/>
                                        </p:tgtEl>
                                        <p:attrNameLst>
                                          <p:attrName>style.visibility</p:attrName>
                                        </p:attrNameLst>
                                      </p:cBhvr>
                                      <p:to>
                                        <p:strVal val="visible"/>
                                      </p:to>
                                    </p:set>
                                    <p:animEffect transition="in" filter="strips(downLeft)">
                                      <p:cBhvr>
                                        <p:cTn id="16" dur="1000"/>
                                        <p:tgtEl>
                                          <p:spTgt spid="737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73763"/>
                                        </p:tgtEl>
                                      </p:cBhvr>
                                    </p:animEffect>
                                    <p:set>
                                      <p:cBhvr>
                                        <p:cTn id="21" dur="1" fill="hold">
                                          <p:stCondLst>
                                            <p:cond delay="999"/>
                                          </p:stCondLst>
                                        </p:cTn>
                                        <p:tgtEl>
                                          <p:spTgt spid="73763"/>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73765"/>
                                        </p:tgtEl>
                                        <p:attrNameLst>
                                          <p:attrName>style.visibility</p:attrName>
                                        </p:attrNameLst>
                                      </p:cBhvr>
                                      <p:to>
                                        <p:strVal val="visible"/>
                                      </p:to>
                                    </p:set>
                                    <p:animEffect transition="in" filter="fade">
                                      <p:cBhvr>
                                        <p:cTn id="24" dur="1000"/>
                                        <p:tgtEl>
                                          <p:spTgt spid="73765"/>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73769"/>
                                        </p:tgtEl>
                                        <p:attrNameLst>
                                          <p:attrName>style.visibility</p:attrName>
                                        </p:attrNameLst>
                                      </p:cBhvr>
                                      <p:to>
                                        <p:strVal val="visible"/>
                                      </p:to>
                                    </p:set>
                                    <p:animEffect transition="in" filter="strips(downLeft)">
                                      <p:cBhvr>
                                        <p:cTn id="27" dur="1000"/>
                                        <p:tgtEl>
                                          <p:spTgt spid="73769"/>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73752"/>
                                        </p:tgtEl>
                                        <p:attrNameLst>
                                          <p:attrName>style.visibility</p:attrName>
                                        </p:attrNameLst>
                                      </p:cBhvr>
                                      <p:to>
                                        <p:strVal val="visible"/>
                                      </p:to>
                                    </p:set>
                                    <p:animEffect transition="in" filter="strips(downLeft)">
                                      <p:cBhvr>
                                        <p:cTn id="30" dur="1000"/>
                                        <p:tgtEl>
                                          <p:spTgt spid="73752"/>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73755"/>
                                        </p:tgtEl>
                                        <p:attrNameLst>
                                          <p:attrName>style.visibility</p:attrName>
                                        </p:attrNameLst>
                                      </p:cBhvr>
                                      <p:to>
                                        <p:strVal val="visible"/>
                                      </p:to>
                                    </p:set>
                                    <p:animEffect transition="in" filter="fade">
                                      <p:cBhvr>
                                        <p:cTn id="34" dur="1000"/>
                                        <p:tgtEl>
                                          <p:spTgt spid="73755"/>
                                        </p:tgtEl>
                                      </p:cBhvr>
                                    </p:animEffect>
                                  </p:childTnLst>
                                </p:cTn>
                              </p:par>
                              <p:par>
                                <p:cTn id="35" presetID="18" presetClass="entr" presetSubtype="6" fill="hold" grpId="0" nodeType="withEffect">
                                  <p:stCondLst>
                                    <p:cond delay="0"/>
                                  </p:stCondLst>
                                  <p:childTnLst>
                                    <p:set>
                                      <p:cBhvr>
                                        <p:cTn id="36" dur="1" fill="hold">
                                          <p:stCondLst>
                                            <p:cond delay="0"/>
                                          </p:stCondLst>
                                        </p:cTn>
                                        <p:tgtEl>
                                          <p:spTgt spid="73754"/>
                                        </p:tgtEl>
                                        <p:attrNameLst>
                                          <p:attrName>style.visibility</p:attrName>
                                        </p:attrNameLst>
                                      </p:cBhvr>
                                      <p:to>
                                        <p:strVal val="visible"/>
                                      </p:to>
                                    </p:set>
                                    <p:animEffect transition="in" filter="strips(downRight)">
                                      <p:cBhvr>
                                        <p:cTn id="37" dur="500"/>
                                        <p:tgtEl>
                                          <p:spTgt spid="7375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73734"/>
                                        </p:tgtEl>
                                        <p:attrNameLst>
                                          <p:attrName>style.visibility</p:attrName>
                                        </p:attrNameLst>
                                      </p:cBhvr>
                                      <p:to>
                                        <p:strVal val="visible"/>
                                      </p:to>
                                    </p:set>
                                    <p:animEffect transition="in" filter="strips(upRight)">
                                      <p:cBhvr>
                                        <p:cTn id="42" dur="1000"/>
                                        <p:tgtEl>
                                          <p:spTgt spid="73734"/>
                                        </p:tgtEl>
                                      </p:cBhvr>
                                    </p:animEffect>
                                  </p:childTnLst>
                                </p:cTn>
                              </p:par>
                              <p:par>
                                <p:cTn id="43" presetID="18" presetClass="entr" presetSubtype="3" fill="hold" nodeType="withEffect">
                                  <p:stCondLst>
                                    <p:cond delay="0"/>
                                  </p:stCondLst>
                                  <p:childTnLst>
                                    <p:set>
                                      <p:cBhvr>
                                        <p:cTn id="44" dur="1" fill="hold">
                                          <p:stCondLst>
                                            <p:cond delay="0"/>
                                          </p:stCondLst>
                                        </p:cTn>
                                        <p:tgtEl>
                                          <p:spTgt spid="73744"/>
                                        </p:tgtEl>
                                        <p:attrNameLst>
                                          <p:attrName>style.visibility</p:attrName>
                                        </p:attrNameLst>
                                      </p:cBhvr>
                                      <p:to>
                                        <p:strVal val="visible"/>
                                      </p:to>
                                    </p:set>
                                    <p:animEffect transition="in" filter="strips(upRight)">
                                      <p:cBhvr>
                                        <p:cTn id="45" dur="1000"/>
                                        <p:tgtEl>
                                          <p:spTgt spid="73744"/>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73756"/>
                                        </p:tgtEl>
                                        <p:attrNameLst>
                                          <p:attrName>style.visibility</p:attrName>
                                        </p:attrNameLst>
                                      </p:cBhvr>
                                      <p:to>
                                        <p:strVal val="visible"/>
                                      </p:to>
                                    </p:set>
                                    <p:animEffect transition="in" filter="fade">
                                      <p:cBhvr>
                                        <p:cTn id="49" dur="1000"/>
                                        <p:tgtEl>
                                          <p:spTgt spid="73756"/>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grpId="0" nodeType="clickEffect">
                                  <p:stCondLst>
                                    <p:cond delay="0"/>
                                  </p:stCondLst>
                                  <p:childTnLst>
                                    <p:set>
                                      <p:cBhvr>
                                        <p:cTn id="53" dur="1" fill="hold">
                                          <p:stCondLst>
                                            <p:cond delay="0"/>
                                          </p:stCondLst>
                                        </p:cTn>
                                        <p:tgtEl>
                                          <p:spTgt spid="73770"/>
                                        </p:tgtEl>
                                        <p:attrNameLst>
                                          <p:attrName>style.visibility</p:attrName>
                                        </p:attrNameLst>
                                      </p:cBhvr>
                                      <p:to>
                                        <p:strVal val="visible"/>
                                      </p:to>
                                    </p:set>
                                    <p:animEffect transition="in" filter="strips(upRight)">
                                      <p:cBhvr>
                                        <p:cTn id="54" dur="1000"/>
                                        <p:tgtEl>
                                          <p:spTgt spid="73770"/>
                                        </p:tgtEl>
                                      </p:cBhvr>
                                    </p:animEffect>
                                  </p:childTnLst>
                                </p:cTn>
                              </p:par>
                              <p:par>
                                <p:cTn id="55" presetID="18" presetClass="entr" presetSubtype="3" fill="hold" grpId="0" nodeType="withEffect">
                                  <p:stCondLst>
                                    <p:cond delay="0"/>
                                  </p:stCondLst>
                                  <p:childTnLst>
                                    <p:set>
                                      <p:cBhvr>
                                        <p:cTn id="56" dur="1" fill="hold">
                                          <p:stCondLst>
                                            <p:cond delay="0"/>
                                          </p:stCondLst>
                                        </p:cTn>
                                        <p:tgtEl>
                                          <p:spTgt spid="73753"/>
                                        </p:tgtEl>
                                        <p:attrNameLst>
                                          <p:attrName>style.visibility</p:attrName>
                                        </p:attrNameLst>
                                      </p:cBhvr>
                                      <p:to>
                                        <p:strVal val="visible"/>
                                      </p:to>
                                    </p:set>
                                    <p:animEffect transition="in" filter="strips(upRight)">
                                      <p:cBhvr>
                                        <p:cTn id="57" dur="1000"/>
                                        <p:tgtEl>
                                          <p:spTgt spid="73753"/>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73757"/>
                                        </p:tgtEl>
                                        <p:attrNameLst>
                                          <p:attrName>style.visibility</p:attrName>
                                        </p:attrNameLst>
                                      </p:cBhvr>
                                      <p:to>
                                        <p:strVal val="visible"/>
                                      </p:to>
                                    </p:set>
                                    <p:animEffect transition="in" filter="fade">
                                      <p:cBhvr>
                                        <p:cTn id="61" dur="1000"/>
                                        <p:tgtEl>
                                          <p:spTgt spid="73757"/>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73751"/>
                                        </p:tgtEl>
                                        <p:attrNameLst>
                                          <p:attrName>style.visibility</p:attrName>
                                        </p:attrNameLst>
                                      </p:cBhvr>
                                      <p:to>
                                        <p:strVal val="visible"/>
                                      </p:to>
                                    </p:set>
                                    <p:animEffect transition="in" filter="wheel(1)">
                                      <p:cBhvr>
                                        <p:cTn id="66" dur="1000"/>
                                        <p:tgtEl>
                                          <p:spTgt spid="73751"/>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73741"/>
                                        </p:tgtEl>
                                        <p:attrNameLst>
                                          <p:attrName>style.visibility</p:attrName>
                                        </p:attrNameLst>
                                      </p:cBhvr>
                                      <p:to>
                                        <p:strVal val="visible"/>
                                      </p:to>
                                    </p:set>
                                    <p:animEffect transition="in" filter="wheel(1)">
                                      <p:cBhvr>
                                        <p:cTn id="69" dur="1000"/>
                                        <p:tgtEl>
                                          <p:spTgt spid="73741"/>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73758"/>
                                        </p:tgtEl>
                                        <p:attrNameLst>
                                          <p:attrName>style.visibility</p:attrName>
                                        </p:attrNameLst>
                                      </p:cBhvr>
                                      <p:to>
                                        <p:strVal val="visible"/>
                                      </p:to>
                                    </p:set>
                                    <p:animEffect transition="in" filter="fade">
                                      <p:cBhvr>
                                        <p:cTn id="73" dur="1000"/>
                                        <p:tgtEl>
                                          <p:spTgt spid="73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1" grpId="0" animBg="1"/>
      <p:bldP spid="73750" grpId="0" animBg="1"/>
      <p:bldP spid="73751" grpId="0" animBg="1"/>
      <p:bldP spid="73752" grpId="0" animBg="1"/>
      <p:bldP spid="73753" grpId="0" animBg="1"/>
      <p:bldP spid="73754" grpId="0" animBg="1"/>
      <p:bldP spid="73755" grpId="0"/>
      <p:bldP spid="73756" grpId="0"/>
      <p:bldP spid="73757" grpId="0"/>
      <p:bldP spid="73758" grpId="0"/>
      <p:bldP spid="73767" grpId="0" animBg="1"/>
      <p:bldP spid="73769" grpId="0" animBg="1"/>
      <p:bldP spid="737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6 Marcador de número de diapositiva"/>
          <p:cNvSpPr>
            <a:spLocks noGrp="1"/>
          </p:cNvSpPr>
          <p:nvPr>
            <p:ph type="sldNum" sz="quarter" idx="12"/>
          </p:nvPr>
        </p:nvSpPr>
        <p:spPr/>
        <p:txBody>
          <a:bodyPr/>
          <a:lstStyle/>
          <a:p>
            <a:fld id="{F30105BF-EEFA-4624-8A42-F596B8FB8369}" type="slidenum">
              <a:rPr lang="es-ES"/>
              <a:pPr/>
              <a:t>24</a:t>
            </a:fld>
            <a:endParaRPr lang="es-ES"/>
          </a:p>
        </p:txBody>
      </p:sp>
      <p:grpSp>
        <p:nvGrpSpPr>
          <p:cNvPr id="69672" name="Group 40"/>
          <p:cNvGrpSpPr>
            <a:grpSpLocks/>
          </p:cNvGrpSpPr>
          <p:nvPr/>
        </p:nvGrpSpPr>
        <p:grpSpPr bwMode="auto">
          <a:xfrm>
            <a:off x="2700338" y="2997200"/>
            <a:ext cx="3205162" cy="2790825"/>
            <a:chOff x="1701" y="1888"/>
            <a:chExt cx="2019" cy="1758"/>
          </a:xfrm>
        </p:grpSpPr>
        <p:pic>
          <p:nvPicPr>
            <p:cNvPr id="69656" name="Picture 24" descr="mov mand-rojo"/>
            <p:cNvPicPr>
              <a:picLocks noChangeAspect="1" noChangeArrowheads="1"/>
            </p:cNvPicPr>
            <p:nvPr/>
          </p:nvPicPr>
          <p:blipFill>
            <a:blip r:embed="rId3"/>
            <a:srcRect/>
            <a:stretch>
              <a:fillRect/>
            </a:stretch>
          </p:blipFill>
          <p:spPr bwMode="auto">
            <a:xfrm rot="368292">
              <a:off x="1701" y="1888"/>
              <a:ext cx="2019" cy="1758"/>
            </a:xfrm>
            <a:prstGeom prst="rect">
              <a:avLst/>
            </a:prstGeom>
            <a:noFill/>
          </p:spPr>
        </p:pic>
        <p:sp>
          <p:nvSpPr>
            <p:cNvPr id="69666" name="Freeform 34"/>
            <p:cNvSpPr>
              <a:spLocks/>
            </p:cNvSpPr>
            <p:nvPr/>
          </p:nvSpPr>
          <p:spPr bwMode="auto">
            <a:xfrm>
              <a:off x="3573" y="2050"/>
              <a:ext cx="55" cy="35"/>
            </a:xfrm>
            <a:custGeom>
              <a:avLst/>
              <a:gdLst/>
              <a:ahLst/>
              <a:cxnLst>
                <a:cxn ang="0">
                  <a:pos x="43" y="6"/>
                </a:cxn>
                <a:cxn ang="0">
                  <a:pos x="15" y="22"/>
                </a:cxn>
                <a:cxn ang="0">
                  <a:pos x="39" y="10"/>
                </a:cxn>
                <a:cxn ang="0">
                  <a:pos x="27" y="30"/>
                </a:cxn>
                <a:cxn ang="0">
                  <a:pos x="43" y="6"/>
                </a:cxn>
              </a:cxnLst>
              <a:rect l="0" t="0" r="r" b="b"/>
              <a:pathLst>
                <a:path w="55" h="35">
                  <a:moveTo>
                    <a:pt x="43" y="6"/>
                  </a:moveTo>
                  <a:cubicBezTo>
                    <a:pt x="26" y="0"/>
                    <a:pt x="21" y="5"/>
                    <a:pt x="15" y="22"/>
                  </a:cubicBezTo>
                  <a:cubicBezTo>
                    <a:pt x="31" y="27"/>
                    <a:pt x="47" y="35"/>
                    <a:pt x="39" y="10"/>
                  </a:cubicBezTo>
                  <a:cubicBezTo>
                    <a:pt x="25" y="13"/>
                    <a:pt x="0" y="21"/>
                    <a:pt x="27" y="30"/>
                  </a:cubicBezTo>
                  <a:cubicBezTo>
                    <a:pt x="55" y="23"/>
                    <a:pt x="34" y="25"/>
                    <a:pt x="43" y="6"/>
                  </a:cubicBezTo>
                  <a:close/>
                </a:path>
              </a:pathLst>
            </a:custGeom>
            <a:solidFill>
              <a:srgbClr val="FF0000"/>
            </a:solidFill>
            <a:ln w="28575" cmpd="sng">
              <a:solidFill>
                <a:srgbClr val="FF0000"/>
              </a:solidFill>
              <a:round/>
              <a:headEnd/>
              <a:tailEnd/>
            </a:ln>
            <a:effectLst/>
          </p:spPr>
          <p:txBody>
            <a:bodyPr/>
            <a:lstStyle/>
            <a:p>
              <a:endParaRPr lang="es-ES"/>
            </a:p>
          </p:txBody>
        </p:sp>
        <p:sp>
          <p:nvSpPr>
            <p:cNvPr id="69669" name="Freeform 37"/>
            <p:cNvSpPr>
              <a:spLocks/>
            </p:cNvSpPr>
            <p:nvPr/>
          </p:nvSpPr>
          <p:spPr bwMode="auto">
            <a:xfrm>
              <a:off x="1956" y="1924"/>
              <a:ext cx="44" cy="28"/>
            </a:xfrm>
            <a:custGeom>
              <a:avLst/>
              <a:gdLst/>
              <a:ahLst/>
              <a:cxnLst>
                <a:cxn ang="0">
                  <a:pos x="20" y="0"/>
                </a:cxn>
                <a:cxn ang="0">
                  <a:pos x="16" y="28"/>
                </a:cxn>
                <a:cxn ang="0">
                  <a:pos x="20" y="0"/>
                </a:cxn>
              </a:cxnLst>
              <a:rect l="0" t="0" r="r" b="b"/>
              <a:pathLst>
                <a:path w="44" h="28">
                  <a:moveTo>
                    <a:pt x="20" y="0"/>
                  </a:moveTo>
                  <a:cubicBezTo>
                    <a:pt x="0" y="7"/>
                    <a:pt x="2" y="14"/>
                    <a:pt x="16" y="28"/>
                  </a:cubicBezTo>
                  <a:cubicBezTo>
                    <a:pt x="32" y="23"/>
                    <a:pt x="44" y="0"/>
                    <a:pt x="20" y="0"/>
                  </a:cubicBezTo>
                  <a:close/>
                </a:path>
              </a:pathLst>
            </a:custGeom>
            <a:solidFill>
              <a:srgbClr val="FF0000"/>
            </a:solidFill>
            <a:ln w="28575" cmpd="sng">
              <a:solidFill>
                <a:srgbClr val="FF0000"/>
              </a:solidFill>
              <a:round/>
              <a:headEnd/>
              <a:tailEnd/>
            </a:ln>
            <a:effectLst/>
          </p:spPr>
          <p:txBody>
            <a:bodyPr/>
            <a:lstStyle/>
            <a:p>
              <a:endParaRPr lang="es-ES"/>
            </a:p>
          </p:txBody>
        </p:sp>
      </p:grpSp>
      <p:grpSp>
        <p:nvGrpSpPr>
          <p:cNvPr id="69671" name="Group 39"/>
          <p:cNvGrpSpPr>
            <a:grpSpLocks/>
          </p:cNvGrpSpPr>
          <p:nvPr/>
        </p:nvGrpSpPr>
        <p:grpSpPr bwMode="auto">
          <a:xfrm>
            <a:off x="2968625" y="2852738"/>
            <a:ext cx="3205163" cy="2790825"/>
            <a:chOff x="1870" y="1797"/>
            <a:chExt cx="2019" cy="1758"/>
          </a:xfrm>
        </p:grpSpPr>
        <p:pic>
          <p:nvPicPr>
            <p:cNvPr id="69657" name="Picture 25" descr="mov mand"/>
            <p:cNvPicPr>
              <a:picLocks noChangeAspect="1" noChangeArrowheads="1"/>
            </p:cNvPicPr>
            <p:nvPr/>
          </p:nvPicPr>
          <p:blipFill>
            <a:blip r:embed="rId4"/>
            <a:srcRect/>
            <a:stretch>
              <a:fillRect/>
            </a:stretch>
          </p:blipFill>
          <p:spPr bwMode="auto">
            <a:xfrm>
              <a:off x="1870" y="1797"/>
              <a:ext cx="2019" cy="1758"/>
            </a:xfrm>
            <a:prstGeom prst="rect">
              <a:avLst/>
            </a:prstGeom>
            <a:noFill/>
          </p:spPr>
        </p:pic>
        <p:sp>
          <p:nvSpPr>
            <p:cNvPr id="69668" name="Freeform 36"/>
            <p:cNvSpPr>
              <a:spLocks/>
            </p:cNvSpPr>
            <p:nvPr/>
          </p:nvSpPr>
          <p:spPr bwMode="auto">
            <a:xfrm>
              <a:off x="3650" y="1876"/>
              <a:ext cx="46" cy="34"/>
            </a:xfrm>
            <a:custGeom>
              <a:avLst/>
              <a:gdLst/>
              <a:ahLst/>
              <a:cxnLst>
                <a:cxn ang="0">
                  <a:pos x="26" y="8"/>
                </a:cxn>
                <a:cxn ang="0">
                  <a:pos x="46" y="20"/>
                </a:cxn>
                <a:cxn ang="0">
                  <a:pos x="10" y="8"/>
                </a:cxn>
                <a:cxn ang="0">
                  <a:pos x="42" y="20"/>
                </a:cxn>
                <a:cxn ang="0">
                  <a:pos x="26" y="8"/>
                </a:cxn>
              </a:cxnLst>
              <a:rect l="0" t="0" r="r" b="b"/>
              <a:pathLst>
                <a:path w="46" h="34">
                  <a:moveTo>
                    <a:pt x="26" y="8"/>
                  </a:moveTo>
                  <a:cubicBezTo>
                    <a:pt x="0" y="34"/>
                    <a:pt x="30" y="23"/>
                    <a:pt x="46" y="20"/>
                  </a:cubicBezTo>
                  <a:cubicBezTo>
                    <a:pt x="39" y="0"/>
                    <a:pt x="28" y="3"/>
                    <a:pt x="10" y="8"/>
                  </a:cubicBezTo>
                  <a:cubicBezTo>
                    <a:pt x="20" y="23"/>
                    <a:pt x="24" y="26"/>
                    <a:pt x="42" y="20"/>
                  </a:cubicBezTo>
                  <a:cubicBezTo>
                    <a:pt x="37" y="4"/>
                    <a:pt x="42" y="8"/>
                    <a:pt x="26" y="8"/>
                  </a:cubicBezTo>
                  <a:close/>
                </a:path>
              </a:pathLst>
            </a:custGeom>
            <a:solidFill>
              <a:schemeClr val="tx1"/>
            </a:solidFill>
            <a:ln w="28575" cmpd="sng">
              <a:solidFill>
                <a:schemeClr val="tx1"/>
              </a:solidFill>
              <a:round/>
              <a:headEnd/>
              <a:tailEnd/>
            </a:ln>
            <a:effectLst/>
          </p:spPr>
          <p:txBody>
            <a:bodyPr/>
            <a:lstStyle/>
            <a:p>
              <a:endParaRPr lang="es-ES"/>
            </a:p>
          </p:txBody>
        </p:sp>
        <p:sp>
          <p:nvSpPr>
            <p:cNvPr id="69670" name="Freeform 38"/>
            <p:cNvSpPr>
              <a:spLocks/>
            </p:cNvSpPr>
            <p:nvPr/>
          </p:nvSpPr>
          <p:spPr bwMode="auto">
            <a:xfrm>
              <a:off x="2049" y="1919"/>
              <a:ext cx="40" cy="31"/>
            </a:xfrm>
            <a:custGeom>
              <a:avLst/>
              <a:gdLst/>
              <a:ahLst/>
              <a:cxnLst>
                <a:cxn ang="0">
                  <a:pos x="7" y="9"/>
                </a:cxn>
                <a:cxn ang="0">
                  <a:pos x="31" y="25"/>
                </a:cxn>
                <a:cxn ang="0">
                  <a:pos x="7" y="9"/>
                </a:cxn>
              </a:cxnLst>
              <a:rect l="0" t="0" r="r" b="b"/>
              <a:pathLst>
                <a:path w="40" h="31">
                  <a:moveTo>
                    <a:pt x="7" y="9"/>
                  </a:moveTo>
                  <a:cubicBezTo>
                    <a:pt x="0" y="31"/>
                    <a:pt x="14" y="29"/>
                    <a:pt x="31" y="25"/>
                  </a:cubicBezTo>
                  <a:cubicBezTo>
                    <a:pt x="37" y="0"/>
                    <a:pt x="40" y="9"/>
                    <a:pt x="7" y="9"/>
                  </a:cubicBezTo>
                  <a:close/>
                </a:path>
              </a:pathLst>
            </a:custGeom>
            <a:solidFill>
              <a:schemeClr val="tx1"/>
            </a:solidFill>
            <a:ln w="28575" cmpd="sng">
              <a:solidFill>
                <a:schemeClr val="tx1"/>
              </a:solidFill>
              <a:round/>
              <a:headEnd/>
              <a:tailEnd/>
            </a:ln>
            <a:effectLst/>
          </p:spPr>
          <p:txBody>
            <a:bodyPr/>
            <a:lstStyle/>
            <a:p>
              <a:endParaRPr lang="es-ES"/>
            </a:p>
          </p:txBody>
        </p:sp>
      </p:grpSp>
      <p:sp>
        <p:nvSpPr>
          <p:cNvPr id="69658" name="Line 26"/>
          <p:cNvSpPr>
            <a:spLocks noChangeShapeType="1"/>
          </p:cNvSpPr>
          <p:nvPr/>
        </p:nvSpPr>
        <p:spPr bwMode="auto">
          <a:xfrm flipH="1">
            <a:off x="4284663" y="5445125"/>
            <a:ext cx="358775" cy="144463"/>
          </a:xfrm>
          <a:prstGeom prst="line">
            <a:avLst/>
          </a:prstGeom>
          <a:noFill/>
          <a:ln w="28575">
            <a:solidFill>
              <a:srgbClr val="0000FF"/>
            </a:solidFill>
            <a:round/>
            <a:headEnd/>
            <a:tailEnd/>
          </a:ln>
          <a:effectLst/>
        </p:spPr>
        <p:txBody>
          <a:bodyPr/>
          <a:lstStyle/>
          <a:p>
            <a:endParaRPr lang="es-ES"/>
          </a:p>
        </p:txBody>
      </p:sp>
      <p:sp>
        <p:nvSpPr>
          <p:cNvPr id="69659" name="Line 27"/>
          <p:cNvSpPr>
            <a:spLocks noChangeShapeType="1"/>
          </p:cNvSpPr>
          <p:nvPr/>
        </p:nvSpPr>
        <p:spPr bwMode="auto">
          <a:xfrm>
            <a:off x="4284663" y="5589588"/>
            <a:ext cx="358775" cy="71437"/>
          </a:xfrm>
          <a:prstGeom prst="line">
            <a:avLst/>
          </a:prstGeom>
          <a:noFill/>
          <a:ln w="28575">
            <a:solidFill>
              <a:srgbClr val="0000FF"/>
            </a:solidFill>
            <a:round/>
            <a:headEnd/>
            <a:tailEnd/>
          </a:ln>
          <a:effectLst/>
        </p:spPr>
        <p:txBody>
          <a:bodyPr/>
          <a:lstStyle/>
          <a:p>
            <a:endParaRPr lang="es-ES"/>
          </a:p>
        </p:txBody>
      </p:sp>
      <p:sp>
        <p:nvSpPr>
          <p:cNvPr id="69662" name="Line 30"/>
          <p:cNvSpPr>
            <a:spLocks noChangeShapeType="1"/>
          </p:cNvSpPr>
          <p:nvPr/>
        </p:nvSpPr>
        <p:spPr bwMode="auto">
          <a:xfrm>
            <a:off x="4643438" y="5445125"/>
            <a:ext cx="360362" cy="144463"/>
          </a:xfrm>
          <a:prstGeom prst="line">
            <a:avLst/>
          </a:prstGeom>
          <a:noFill/>
          <a:ln w="28575">
            <a:solidFill>
              <a:srgbClr val="0000FF"/>
            </a:solidFill>
            <a:round/>
            <a:headEnd/>
            <a:tailEnd/>
          </a:ln>
          <a:effectLst/>
        </p:spPr>
        <p:txBody>
          <a:bodyPr/>
          <a:lstStyle/>
          <a:p>
            <a:endParaRPr lang="es-ES"/>
          </a:p>
        </p:txBody>
      </p:sp>
      <p:sp>
        <p:nvSpPr>
          <p:cNvPr id="69663" name="Line 31"/>
          <p:cNvSpPr>
            <a:spLocks noChangeShapeType="1"/>
          </p:cNvSpPr>
          <p:nvPr/>
        </p:nvSpPr>
        <p:spPr bwMode="auto">
          <a:xfrm flipH="1">
            <a:off x="4643438" y="5589588"/>
            <a:ext cx="360362" cy="71437"/>
          </a:xfrm>
          <a:prstGeom prst="line">
            <a:avLst/>
          </a:prstGeom>
          <a:noFill/>
          <a:ln w="28575">
            <a:solidFill>
              <a:srgbClr val="0000FF"/>
            </a:solidFill>
            <a:round/>
            <a:headEnd/>
            <a:tailEnd/>
          </a:ln>
          <a:effectLst/>
        </p:spPr>
        <p:txBody>
          <a:bodyPr/>
          <a:lstStyle/>
          <a:p>
            <a:endParaRPr lang="es-ES"/>
          </a:p>
        </p:txBody>
      </p:sp>
      <p:sp>
        <p:nvSpPr>
          <p:cNvPr id="69665" name="Line 33"/>
          <p:cNvSpPr>
            <a:spLocks noChangeShapeType="1"/>
          </p:cNvSpPr>
          <p:nvPr/>
        </p:nvSpPr>
        <p:spPr bwMode="auto">
          <a:xfrm flipH="1">
            <a:off x="5724525" y="2420938"/>
            <a:ext cx="0" cy="863600"/>
          </a:xfrm>
          <a:prstGeom prst="line">
            <a:avLst/>
          </a:prstGeom>
          <a:noFill/>
          <a:ln w="28575">
            <a:solidFill>
              <a:srgbClr val="FF0000"/>
            </a:solidFill>
            <a:prstDash val="sysDot"/>
            <a:round/>
            <a:headEnd/>
            <a:tailEnd/>
          </a:ln>
          <a:effectLst/>
        </p:spPr>
        <p:txBody>
          <a:bodyPr/>
          <a:lstStyle/>
          <a:p>
            <a:endParaRPr lang="es-ES"/>
          </a:p>
        </p:txBody>
      </p:sp>
      <p:sp>
        <p:nvSpPr>
          <p:cNvPr id="69667" name="Line 35"/>
          <p:cNvSpPr>
            <a:spLocks noChangeShapeType="1"/>
          </p:cNvSpPr>
          <p:nvPr/>
        </p:nvSpPr>
        <p:spPr bwMode="auto">
          <a:xfrm flipV="1">
            <a:off x="5724525" y="2492375"/>
            <a:ext cx="360363" cy="792163"/>
          </a:xfrm>
          <a:prstGeom prst="line">
            <a:avLst/>
          </a:prstGeom>
          <a:noFill/>
          <a:ln w="28575">
            <a:solidFill>
              <a:schemeClr val="tx1"/>
            </a:solidFill>
            <a:round/>
            <a:headEnd/>
            <a:tailEnd/>
          </a:ln>
          <a:effectLst/>
        </p:spPr>
        <p:txBody>
          <a:bodyPr/>
          <a:lstStyle/>
          <a:p>
            <a:endParaRPr lang="es-ES"/>
          </a:p>
        </p:txBody>
      </p:sp>
      <p:sp>
        <p:nvSpPr>
          <p:cNvPr id="69673" name="Line 41"/>
          <p:cNvSpPr>
            <a:spLocks noChangeShapeType="1"/>
          </p:cNvSpPr>
          <p:nvPr/>
        </p:nvSpPr>
        <p:spPr bwMode="auto">
          <a:xfrm>
            <a:off x="4643438" y="4941888"/>
            <a:ext cx="0" cy="935037"/>
          </a:xfrm>
          <a:prstGeom prst="line">
            <a:avLst/>
          </a:prstGeom>
          <a:noFill/>
          <a:ln w="28575">
            <a:solidFill>
              <a:srgbClr val="0000FF"/>
            </a:solidFill>
            <a:prstDash val="sysDot"/>
            <a:round/>
            <a:headEnd/>
            <a:tailEnd/>
          </a:ln>
          <a:effectLst/>
        </p:spPr>
        <p:txBody>
          <a:bodyPr/>
          <a:lstStyle/>
          <a:p>
            <a:endParaRPr lang="es-ES"/>
          </a:p>
        </p:txBody>
      </p:sp>
      <p:sp>
        <p:nvSpPr>
          <p:cNvPr id="69674" name="AutoShape 42"/>
          <p:cNvSpPr>
            <a:spLocks noChangeArrowheads="1"/>
          </p:cNvSpPr>
          <p:nvPr/>
        </p:nvSpPr>
        <p:spPr bwMode="auto">
          <a:xfrm>
            <a:off x="5435600" y="2708275"/>
            <a:ext cx="792163" cy="360363"/>
          </a:xfrm>
          <a:custGeom>
            <a:avLst/>
            <a:gdLst>
              <a:gd name="G0" fmla="+- -704811 0 0"/>
              <a:gd name="G1" fmla="+- -9312449 0 0"/>
              <a:gd name="G2" fmla="+- -704811 0 -9312449"/>
              <a:gd name="G3" fmla="+- 10800 0 0"/>
              <a:gd name="G4" fmla="+- 0 0 -704811"/>
              <a:gd name="T0" fmla="*/ 360 256 1"/>
              <a:gd name="T1" fmla="*/ 0 256 1"/>
              <a:gd name="G5" fmla="+- G2 T0 T1"/>
              <a:gd name="G6" fmla="?: G2 G2 G5"/>
              <a:gd name="G7" fmla="+- 0 0 G6"/>
              <a:gd name="G8" fmla="+- 8922 0 0"/>
              <a:gd name="G9" fmla="+- 0 0 -9312449"/>
              <a:gd name="G10" fmla="+- 8922 0 2700"/>
              <a:gd name="G11" fmla="cos G10 -704811"/>
              <a:gd name="G12" fmla="sin G10 -704811"/>
              <a:gd name="G13" fmla="cos 13500 -704811"/>
              <a:gd name="G14" fmla="sin 13500 -704811"/>
              <a:gd name="G15" fmla="+- G11 10800 0"/>
              <a:gd name="G16" fmla="+- G12 10800 0"/>
              <a:gd name="G17" fmla="+- G13 10800 0"/>
              <a:gd name="G18" fmla="+- G14 10800 0"/>
              <a:gd name="G19" fmla="*/ 8922 1 2"/>
              <a:gd name="G20" fmla="+- G19 5400 0"/>
              <a:gd name="G21" fmla="cos G20 -704811"/>
              <a:gd name="G22" fmla="sin G20 -704811"/>
              <a:gd name="G23" fmla="+- G21 10800 0"/>
              <a:gd name="G24" fmla="+- G12 G23 G22"/>
              <a:gd name="G25" fmla="+- G22 G23 G11"/>
              <a:gd name="G26" fmla="cos 10800 -704811"/>
              <a:gd name="G27" fmla="sin 10800 -704811"/>
              <a:gd name="G28" fmla="cos 8922 -704811"/>
              <a:gd name="G29" fmla="sin 8922 -704811"/>
              <a:gd name="G30" fmla="+- G26 10800 0"/>
              <a:gd name="G31" fmla="+- G27 10800 0"/>
              <a:gd name="G32" fmla="+- G28 10800 0"/>
              <a:gd name="G33" fmla="+- G29 10800 0"/>
              <a:gd name="G34" fmla="+- G19 5400 0"/>
              <a:gd name="G35" fmla="cos G34 -9312449"/>
              <a:gd name="G36" fmla="sin G34 -9312449"/>
              <a:gd name="G37" fmla="+/ -9312449 -704811 2"/>
              <a:gd name="T2" fmla="*/ 180 256 1"/>
              <a:gd name="T3" fmla="*/ 0 256 1"/>
              <a:gd name="G38" fmla="+- G37 T2 T3"/>
              <a:gd name="G39" fmla="?: G2 G37 G38"/>
              <a:gd name="G40" fmla="cos 10800 G39"/>
              <a:gd name="G41" fmla="sin 10800 G39"/>
              <a:gd name="G42" fmla="cos 8922 G39"/>
              <a:gd name="G43" fmla="sin 8922 G39"/>
              <a:gd name="G44" fmla="+- G40 10800 0"/>
              <a:gd name="G45" fmla="+- G41 10800 0"/>
              <a:gd name="G46" fmla="+- G42 10800 0"/>
              <a:gd name="G47" fmla="+- G43 10800 0"/>
              <a:gd name="G48" fmla="+- G35 10800 0"/>
              <a:gd name="G49" fmla="+- G36 10800 0"/>
              <a:gd name="T4" fmla="*/ 13334 w 21600"/>
              <a:gd name="T5" fmla="*/ 301 h 21600"/>
              <a:gd name="T6" fmla="*/ 3019 w 21600"/>
              <a:gd name="T7" fmla="*/ 4742 h 21600"/>
              <a:gd name="T8" fmla="*/ 12894 w 21600"/>
              <a:gd name="T9" fmla="*/ 2127 h 21600"/>
              <a:gd name="T10" fmla="*/ 24062 w 21600"/>
              <a:gd name="T11" fmla="*/ 8280 h 21600"/>
              <a:gd name="T12" fmla="*/ 21166 w 21600"/>
              <a:gd name="T13" fmla="*/ 12534 h 21600"/>
              <a:gd name="T14" fmla="*/ 16912 w 21600"/>
              <a:gd name="T15" fmla="*/ 963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565" y="9135"/>
                </a:moveTo>
                <a:cubicBezTo>
                  <a:pt x="18765" y="4924"/>
                  <a:pt x="15085" y="1878"/>
                  <a:pt x="10800" y="1878"/>
                </a:cubicBezTo>
                <a:cubicBezTo>
                  <a:pt x="8048" y="1877"/>
                  <a:pt x="5450" y="3147"/>
                  <a:pt x="3760" y="5318"/>
                </a:cubicBezTo>
                <a:lnTo>
                  <a:pt x="2278" y="4165"/>
                </a:lnTo>
                <a:cubicBezTo>
                  <a:pt x="4324" y="1536"/>
                  <a:pt x="7469" y="-1"/>
                  <a:pt x="10800" y="0"/>
                </a:cubicBezTo>
                <a:cubicBezTo>
                  <a:pt x="15987" y="0"/>
                  <a:pt x="20442" y="3688"/>
                  <a:pt x="21410" y="8784"/>
                </a:cubicBezTo>
                <a:lnTo>
                  <a:pt x="24062" y="8280"/>
                </a:lnTo>
                <a:lnTo>
                  <a:pt x="21166" y="12534"/>
                </a:lnTo>
                <a:lnTo>
                  <a:pt x="16912" y="9638"/>
                </a:lnTo>
                <a:lnTo>
                  <a:pt x="19565" y="9135"/>
                </a:lnTo>
                <a:close/>
              </a:path>
            </a:pathLst>
          </a:custGeom>
          <a:solidFill>
            <a:srgbClr val="FF0000"/>
          </a:solidFill>
          <a:ln w="9525">
            <a:solidFill>
              <a:srgbClr val="FF0000"/>
            </a:solidFill>
            <a:miter lim="800000"/>
            <a:headEnd/>
            <a:tailEnd/>
          </a:ln>
          <a:effectLst/>
        </p:spPr>
        <p:txBody>
          <a:bodyPr wrap="none" anchor="ctr"/>
          <a:lstStyle/>
          <a:p>
            <a:endParaRPr lang="es-ES"/>
          </a:p>
        </p:txBody>
      </p:sp>
      <p:sp>
        <p:nvSpPr>
          <p:cNvPr id="69676" name="Line 44"/>
          <p:cNvSpPr>
            <a:spLocks noChangeShapeType="1"/>
          </p:cNvSpPr>
          <p:nvPr/>
        </p:nvSpPr>
        <p:spPr bwMode="auto">
          <a:xfrm flipH="1">
            <a:off x="2987675" y="2781300"/>
            <a:ext cx="360363" cy="0"/>
          </a:xfrm>
          <a:prstGeom prst="line">
            <a:avLst/>
          </a:prstGeom>
          <a:noFill/>
          <a:ln w="57150">
            <a:solidFill>
              <a:schemeClr val="tx1"/>
            </a:solidFill>
            <a:round/>
            <a:headEnd/>
            <a:tailEnd type="triangle" w="med" len="med"/>
          </a:ln>
          <a:effectLst/>
        </p:spPr>
        <p:txBody>
          <a:bodyPr/>
          <a:lstStyle/>
          <a:p>
            <a:endParaRPr lang="es-ES"/>
          </a:p>
        </p:txBody>
      </p:sp>
      <p:sp>
        <p:nvSpPr>
          <p:cNvPr id="69677" name="Text Box 45"/>
          <p:cNvSpPr txBox="1">
            <a:spLocks noChangeArrowheads="1"/>
          </p:cNvSpPr>
          <p:nvPr/>
        </p:nvSpPr>
        <p:spPr bwMode="auto">
          <a:xfrm>
            <a:off x="6156325" y="2492375"/>
            <a:ext cx="936625" cy="730250"/>
          </a:xfrm>
          <a:prstGeom prst="rect">
            <a:avLst/>
          </a:prstGeom>
          <a:noFill/>
          <a:ln w="9525">
            <a:noFill/>
            <a:miter lim="800000"/>
            <a:headEnd/>
            <a:tailEnd/>
          </a:ln>
          <a:effectLst/>
        </p:spPr>
        <p:txBody>
          <a:bodyPr>
            <a:spAutoFit/>
          </a:bodyPr>
          <a:lstStyle/>
          <a:p>
            <a:pPr algn="ctr">
              <a:spcBef>
                <a:spcPct val="50000"/>
              </a:spcBef>
            </a:pPr>
            <a:r>
              <a:rPr lang="es-ES" sz="1400"/>
              <a:t>Angulo de Bennett</a:t>
            </a:r>
          </a:p>
        </p:txBody>
      </p:sp>
      <p:sp>
        <p:nvSpPr>
          <p:cNvPr id="69678" name="AutoShape 46"/>
          <p:cNvSpPr>
            <a:spLocks noGrp="1" noChangeArrowheads="1"/>
          </p:cNvSpPr>
          <p:nvPr>
            <p:ph type="title"/>
          </p:nvPr>
        </p:nvSpPr>
        <p:spPr>
          <a:xfrm>
            <a:off x="762000" y="762000"/>
            <a:ext cx="8705850" cy="1143000"/>
          </a:xfrm>
          <a:noFill/>
          <a:ln/>
        </p:spPr>
        <p:txBody>
          <a:bodyPr/>
          <a:lstStyle/>
          <a:p>
            <a:r>
              <a:rPr lang="es-ES" sz="3200"/>
              <a:t>Posiciones de la Mandíbula y    Movimientos Límites en el Plano Axial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72"/>
                                        </p:tgtEl>
                                        <p:attrNameLst>
                                          <p:attrName>style.visibility</p:attrName>
                                        </p:attrNameLst>
                                      </p:cBhvr>
                                      <p:to>
                                        <p:strVal val="visible"/>
                                      </p:to>
                                    </p:set>
                                    <p:animEffect transition="in" filter="fade">
                                      <p:cBhvr>
                                        <p:cTn id="7" dur="5000"/>
                                        <p:tgtEl>
                                          <p:spTgt spid="69672"/>
                                        </p:tgtEl>
                                      </p:cBhvr>
                                    </p:animEffect>
                                  </p:childTnLst>
                                </p:cTn>
                              </p:par>
                              <p:par>
                                <p:cTn id="8" presetID="0" presetClass="path" presetSubtype="0" accel="50000" decel="50000" fill="hold" nodeType="withEffect">
                                  <p:stCondLst>
                                    <p:cond delay="0"/>
                                  </p:stCondLst>
                                  <p:childTnLst>
                                    <p:animMotion origin="layout" path="M -2.77778E-7 2.96296E-6 L 0.03923 -0.02107 " pathEditMode="relative" ptsTypes="AA">
                                      <p:cBhvr>
                                        <p:cTn id="9" dur="2000" spd="-100000" fill="hold"/>
                                        <p:tgtEl>
                                          <p:spTgt spid="69672"/>
                                        </p:tgtEl>
                                        <p:attrNameLst>
                                          <p:attrName>ppt_x</p:attrName>
                                          <p:attrName>ppt_y</p:attrName>
                                        </p:attrNameLst>
                                      </p:cBhvr>
                                    </p:animMotion>
                                  </p:childTnLst>
                                </p:cTn>
                              </p:par>
                              <p:par>
                                <p:cTn id="10" presetID="18" presetClass="entr" presetSubtype="12" fill="hold" grpId="0" nodeType="withEffect">
                                  <p:stCondLst>
                                    <p:cond delay="0"/>
                                  </p:stCondLst>
                                  <p:childTnLst>
                                    <p:set>
                                      <p:cBhvr>
                                        <p:cTn id="11" dur="1" fill="hold">
                                          <p:stCondLst>
                                            <p:cond delay="0"/>
                                          </p:stCondLst>
                                        </p:cTn>
                                        <p:tgtEl>
                                          <p:spTgt spid="69658"/>
                                        </p:tgtEl>
                                        <p:attrNameLst>
                                          <p:attrName>style.visibility</p:attrName>
                                        </p:attrNameLst>
                                      </p:cBhvr>
                                      <p:to>
                                        <p:strVal val="visible"/>
                                      </p:to>
                                    </p:set>
                                    <p:animEffect transition="in" filter="strips(downLeft)">
                                      <p:cBhvr>
                                        <p:cTn id="12" dur="2000"/>
                                        <p:tgtEl>
                                          <p:spTgt spid="69658"/>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9667"/>
                                        </p:tgtEl>
                                        <p:attrNameLst>
                                          <p:attrName>style.visibility</p:attrName>
                                        </p:attrNameLst>
                                      </p:cBhvr>
                                      <p:to>
                                        <p:strVal val="visible"/>
                                      </p:to>
                                    </p:set>
                                    <p:animEffect transition="in" filter="strips(downLeft)">
                                      <p:cBhvr>
                                        <p:cTn id="15" dur="2000"/>
                                        <p:tgtEl>
                                          <p:spTgt spid="6966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9676"/>
                                        </p:tgtEl>
                                        <p:attrNameLst>
                                          <p:attrName>style.visibility</p:attrName>
                                        </p:attrNameLst>
                                      </p:cBhvr>
                                      <p:to>
                                        <p:strVal val="visible"/>
                                      </p:to>
                                    </p:set>
                                    <p:animEffect transition="in" filter="strips(downLeft)">
                                      <p:cBhvr>
                                        <p:cTn id="18" dur="2000"/>
                                        <p:tgtEl>
                                          <p:spTgt spid="69676"/>
                                        </p:tgtEl>
                                      </p:cBhvr>
                                    </p:animEffect>
                                  </p:childTnLst>
                                </p:cTn>
                              </p:par>
                            </p:childTnLst>
                          </p:cTn>
                        </p:par>
                        <p:par>
                          <p:cTn id="19" fill="hold">
                            <p:stCondLst>
                              <p:cond delay="5000"/>
                            </p:stCondLst>
                            <p:childTnLst>
                              <p:par>
                                <p:cTn id="20" presetID="18" presetClass="entr" presetSubtype="9" fill="hold" grpId="0" nodeType="afterEffect">
                                  <p:stCondLst>
                                    <p:cond delay="0"/>
                                  </p:stCondLst>
                                  <p:childTnLst>
                                    <p:set>
                                      <p:cBhvr>
                                        <p:cTn id="21" dur="1" fill="hold">
                                          <p:stCondLst>
                                            <p:cond delay="0"/>
                                          </p:stCondLst>
                                        </p:cTn>
                                        <p:tgtEl>
                                          <p:spTgt spid="69665"/>
                                        </p:tgtEl>
                                        <p:attrNameLst>
                                          <p:attrName>style.visibility</p:attrName>
                                        </p:attrNameLst>
                                      </p:cBhvr>
                                      <p:to>
                                        <p:strVal val="visible"/>
                                      </p:to>
                                    </p:set>
                                    <p:animEffect transition="in" filter="strips(upLeft)">
                                      <p:cBhvr>
                                        <p:cTn id="22" dur="500"/>
                                        <p:tgtEl>
                                          <p:spTgt spid="69665"/>
                                        </p:tgtEl>
                                      </p:cBhvr>
                                    </p:animEffect>
                                  </p:childTnLst>
                                </p:cTn>
                              </p:par>
                            </p:childTnLst>
                          </p:cTn>
                        </p:par>
                        <p:par>
                          <p:cTn id="23" fill="hold">
                            <p:stCondLst>
                              <p:cond delay="5500"/>
                            </p:stCondLst>
                            <p:childTnLst>
                              <p:par>
                                <p:cTn id="24" presetID="18" presetClass="entr" presetSubtype="6" fill="hold" grpId="0" nodeType="afterEffect">
                                  <p:stCondLst>
                                    <p:cond delay="0"/>
                                  </p:stCondLst>
                                  <p:childTnLst>
                                    <p:set>
                                      <p:cBhvr>
                                        <p:cTn id="25" dur="1" fill="hold">
                                          <p:stCondLst>
                                            <p:cond delay="0"/>
                                          </p:stCondLst>
                                        </p:cTn>
                                        <p:tgtEl>
                                          <p:spTgt spid="69674"/>
                                        </p:tgtEl>
                                        <p:attrNameLst>
                                          <p:attrName>style.visibility</p:attrName>
                                        </p:attrNameLst>
                                      </p:cBhvr>
                                      <p:to>
                                        <p:strVal val="visible"/>
                                      </p:to>
                                    </p:set>
                                    <p:animEffect transition="in" filter="strips(downRight)">
                                      <p:cBhvr>
                                        <p:cTn id="26" dur="500"/>
                                        <p:tgtEl>
                                          <p:spTgt spid="6967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9677"/>
                                        </p:tgtEl>
                                        <p:attrNameLst>
                                          <p:attrName>style.visibility</p:attrName>
                                        </p:attrNameLst>
                                      </p:cBhvr>
                                      <p:to>
                                        <p:strVal val="visible"/>
                                      </p:to>
                                    </p:set>
                                    <p:animEffect transition="in" filter="fade">
                                      <p:cBhvr>
                                        <p:cTn id="29" dur="2000"/>
                                        <p:tgtEl>
                                          <p:spTgt spid="69677"/>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69659"/>
                                        </p:tgtEl>
                                        <p:attrNameLst>
                                          <p:attrName>style.visibility</p:attrName>
                                        </p:attrNameLst>
                                      </p:cBhvr>
                                      <p:to>
                                        <p:strVal val="visible"/>
                                      </p:to>
                                    </p:set>
                                    <p:animEffect transition="in" filter="strips(downRight)">
                                      <p:cBhvr>
                                        <p:cTn id="34" dur="500"/>
                                        <p:tgtEl>
                                          <p:spTgt spid="69659"/>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69662"/>
                                        </p:tgtEl>
                                        <p:attrNameLst>
                                          <p:attrName>style.visibility</p:attrName>
                                        </p:attrNameLst>
                                      </p:cBhvr>
                                      <p:to>
                                        <p:strVal val="visible"/>
                                      </p:to>
                                    </p:set>
                                    <p:animEffect transition="in" filter="strips(downRight)">
                                      <p:cBhvr>
                                        <p:cTn id="39" dur="2000"/>
                                        <p:tgtEl>
                                          <p:spTgt spid="6966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69663"/>
                                        </p:tgtEl>
                                        <p:attrNameLst>
                                          <p:attrName>style.visibility</p:attrName>
                                        </p:attrNameLst>
                                      </p:cBhvr>
                                      <p:to>
                                        <p:strVal val="visible"/>
                                      </p:to>
                                    </p:set>
                                    <p:animEffect transition="in" filter="strips(downLeft)">
                                      <p:cBhvr>
                                        <p:cTn id="44" dur="2000"/>
                                        <p:tgtEl>
                                          <p:spTgt spid="69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8" grpId="0" animBg="1"/>
      <p:bldP spid="69659" grpId="0" animBg="1"/>
      <p:bldP spid="69662" grpId="0" animBg="1"/>
      <p:bldP spid="69663" grpId="0" animBg="1"/>
      <p:bldP spid="69665" grpId="0" animBg="1"/>
      <p:bldP spid="69667" grpId="0" animBg="1"/>
      <p:bldP spid="69674" grpId="0" animBg="1"/>
      <p:bldP spid="69676" grpId="0" animBg="1"/>
      <p:bldP spid="696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6 Marcador de número de diapositiva"/>
          <p:cNvSpPr>
            <a:spLocks noGrp="1"/>
          </p:cNvSpPr>
          <p:nvPr>
            <p:ph type="sldNum" sz="quarter" idx="12"/>
          </p:nvPr>
        </p:nvSpPr>
        <p:spPr/>
        <p:txBody>
          <a:bodyPr/>
          <a:lstStyle/>
          <a:p>
            <a:fld id="{28B8B713-B7D0-488E-A827-F0D529F6964E}" type="slidenum">
              <a:rPr lang="es-ES"/>
              <a:pPr/>
              <a:t>25</a:t>
            </a:fld>
            <a:endParaRPr lang="es-ES"/>
          </a:p>
        </p:txBody>
      </p:sp>
      <p:grpSp>
        <p:nvGrpSpPr>
          <p:cNvPr id="7319" name="Group 151"/>
          <p:cNvGrpSpPr>
            <a:grpSpLocks/>
          </p:cNvGrpSpPr>
          <p:nvPr/>
        </p:nvGrpSpPr>
        <p:grpSpPr bwMode="auto">
          <a:xfrm>
            <a:off x="5003800" y="2492375"/>
            <a:ext cx="2495550" cy="3505200"/>
            <a:chOff x="3152" y="1570"/>
            <a:chExt cx="1572" cy="2208"/>
          </a:xfrm>
        </p:grpSpPr>
        <p:pic>
          <p:nvPicPr>
            <p:cNvPr id="7216" name="Picture 48" descr="ciclo-mandibula"/>
            <p:cNvPicPr>
              <a:picLocks noChangeAspect="1" noChangeArrowheads="1"/>
            </p:cNvPicPr>
            <p:nvPr/>
          </p:nvPicPr>
          <p:blipFill>
            <a:blip r:embed="rId3"/>
            <a:srcRect/>
            <a:stretch>
              <a:fillRect/>
            </a:stretch>
          </p:blipFill>
          <p:spPr bwMode="auto">
            <a:xfrm>
              <a:off x="3152" y="1570"/>
              <a:ext cx="1572" cy="2154"/>
            </a:xfrm>
            <a:prstGeom prst="rect">
              <a:avLst/>
            </a:prstGeom>
            <a:noFill/>
            <a:ln/>
            <a:effectLst/>
          </p:spPr>
        </p:pic>
        <p:sp>
          <p:nvSpPr>
            <p:cNvPr id="7234" name="Text Box 66"/>
            <p:cNvSpPr txBox="1">
              <a:spLocks noChangeArrowheads="1"/>
            </p:cNvSpPr>
            <p:nvPr/>
          </p:nvSpPr>
          <p:spPr bwMode="auto">
            <a:xfrm>
              <a:off x="4331" y="2523"/>
              <a:ext cx="272" cy="192"/>
            </a:xfrm>
            <a:prstGeom prst="rect">
              <a:avLst/>
            </a:prstGeom>
            <a:noFill/>
            <a:ln w="9525">
              <a:noFill/>
              <a:miter lim="800000"/>
              <a:headEnd/>
              <a:tailEnd/>
            </a:ln>
            <a:effectLst/>
          </p:spPr>
          <p:txBody>
            <a:bodyPr>
              <a:spAutoFit/>
            </a:bodyPr>
            <a:lstStyle/>
            <a:p>
              <a:pPr>
                <a:spcBef>
                  <a:spcPct val="50000"/>
                </a:spcBef>
              </a:pPr>
              <a:r>
                <a:rPr lang="es-ES" sz="1400"/>
                <a:t>Li</a:t>
              </a:r>
            </a:p>
          </p:txBody>
        </p:sp>
        <p:sp>
          <p:nvSpPr>
            <p:cNvPr id="7235" name="Text Box 67"/>
            <p:cNvSpPr txBox="1">
              <a:spLocks noChangeArrowheads="1"/>
            </p:cNvSpPr>
            <p:nvPr/>
          </p:nvSpPr>
          <p:spPr bwMode="auto">
            <a:xfrm>
              <a:off x="4150" y="2749"/>
              <a:ext cx="226" cy="192"/>
            </a:xfrm>
            <a:prstGeom prst="rect">
              <a:avLst/>
            </a:prstGeom>
            <a:noFill/>
            <a:ln w="9525">
              <a:noFill/>
              <a:miter lim="800000"/>
              <a:headEnd/>
              <a:tailEnd/>
            </a:ln>
            <a:effectLst/>
          </p:spPr>
          <p:txBody>
            <a:bodyPr>
              <a:spAutoFit/>
            </a:bodyPr>
            <a:lstStyle/>
            <a:p>
              <a:pPr>
                <a:spcBef>
                  <a:spcPct val="50000"/>
                </a:spcBef>
              </a:pPr>
              <a:r>
                <a:rPr lang="es-ES" sz="1400"/>
                <a:t>Fi</a:t>
              </a:r>
            </a:p>
          </p:txBody>
        </p:sp>
        <p:sp>
          <p:nvSpPr>
            <p:cNvPr id="7236" name="Text Box 68"/>
            <p:cNvSpPr txBox="1">
              <a:spLocks noChangeArrowheads="1"/>
            </p:cNvSpPr>
            <p:nvPr/>
          </p:nvSpPr>
          <p:spPr bwMode="auto">
            <a:xfrm>
              <a:off x="3288" y="2523"/>
              <a:ext cx="272" cy="192"/>
            </a:xfrm>
            <a:prstGeom prst="rect">
              <a:avLst/>
            </a:prstGeom>
            <a:noFill/>
            <a:ln w="9525">
              <a:noFill/>
              <a:miter lim="800000"/>
              <a:headEnd/>
              <a:tailEnd/>
            </a:ln>
            <a:effectLst/>
          </p:spPr>
          <p:txBody>
            <a:bodyPr>
              <a:spAutoFit/>
            </a:bodyPr>
            <a:lstStyle/>
            <a:p>
              <a:pPr>
                <a:spcBef>
                  <a:spcPct val="50000"/>
                </a:spcBef>
              </a:pPr>
              <a:r>
                <a:rPr lang="es-ES" sz="1400"/>
                <a:t>Ld</a:t>
              </a:r>
            </a:p>
          </p:txBody>
        </p:sp>
        <p:sp>
          <p:nvSpPr>
            <p:cNvPr id="7237" name="Text Box 69"/>
            <p:cNvSpPr txBox="1">
              <a:spLocks noChangeArrowheads="1"/>
            </p:cNvSpPr>
            <p:nvPr/>
          </p:nvSpPr>
          <p:spPr bwMode="auto">
            <a:xfrm>
              <a:off x="3515" y="2749"/>
              <a:ext cx="317" cy="192"/>
            </a:xfrm>
            <a:prstGeom prst="rect">
              <a:avLst/>
            </a:prstGeom>
            <a:noFill/>
            <a:ln w="9525">
              <a:noFill/>
              <a:miter lim="800000"/>
              <a:headEnd/>
              <a:tailEnd/>
            </a:ln>
            <a:effectLst/>
          </p:spPr>
          <p:txBody>
            <a:bodyPr>
              <a:spAutoFit/>
            </a:bodyPr>
            <a:lstStyle/>
            <a:p>
              <a:pPr>
                <a:spcBef>
                  <a:spcPct val="50000"/>
                </a:spcBef>
              </a:pPr>
              <a:r>
                <a:rPr lang="es-ES" sz="1400"/>
                <a:t>Fd</a:t>
              </a:r>
            </a:p>
          </p:txBody>
        </p:sp>
        <p:sp>
          <p:nvSpPr>
            <p:cNvPr id="7238" name="Text Box 70"/>
            <p:cNvSpPr txBox="1">
              <a:spLocks noChangeArrowheads="1"/>
            </p:cNvSpPr>
            <p:nvPr/>
          </p:nvSpPr>
          <p:spPr bwMode="auto">
            <a:xfrm>
              <a:off x="3741" y="2341"/>
              <a:ext cx="363" cy="212"/>
            </a:xfrm>
            <a:prstGeom prst="rect">
              <a:avLst/>
            </a:prstGeom>
            <a:noFill/>
            <a:ln w="9525">
              <a:noFill/>
              <a:miter lim="800000"/>
              <a:headEnd/>
              <a:tailEnd/>
            </a:ln>
            <a:effectLst/>
          </p:spPr>
          <p:txBody>
            <a:bodyPr>
              <a:spAutoFit/>
            </a:bodyPr>
            <a:lstStyle/>
            <a:p>
              <a:pPr>
                <a:spcBef>
                  <a:spcPct val="50000"/>
                </a:spcBef>
              </a:pPr>
              <a:r>
                <a:rPr lang="es-ES" sz="1600"/>
                <a:t>PMI</a:t>
              </a:r>
            </a:p>
          </p:txBody>
        </p:sp>
        <p:sp>
          <p:nvSpPr>
            <p:cNvPr id="7240" name="Line 72"/>
            <p:cNvSpPr>
              <a:spLocks noChangeShapeType="1"/>
            </p:cNvSpPr>
            <p:nvPr/>
          </p:nvSpPr>
          <p:spPr bwMode="auto">
            <a:xfrm flipH="1">
              <a:off x="3923" y="2386"/>
              <a:ext cx="227" cy="273"/>
            </a:xfrm>
            <a:prstGeom prst="line">
              <a:avLst/>
            </a:prstGeom>
            <a:noFill/>
            <a:ln w="28575">
              <a:solidFill>
                <a:srgbClr val="FF9900"/>
              </a:solidFill>
              <a:round/>
              <a:headEnd/>
              <a:tailEnd type="triangle" w="med" len="med"/>
            </a:ln>
            <a:effectLst/>
          </p:spPr>
          <p:txBody>
            <a:bodyPr/>
            <a:lstStyle/>
            <a:p>
              <a:endParaRPr lang="es-ES"/>
            </a:p>
          </p:txBody>
        </p:sp>
        <p:sp>
          <p:nvSpPr>
            <p:cNvPr id="7241" name="Text Box 73"/>
            <p:cNvSpPr txBox="1">
              <a:spLocks noChangeArrowheads="1"/>
            </p:cNvSpPr>
            <p:nvPr/>
          </p:nvSpPr>
          <p:spPr bwMode="auto">
            <a:xfrm>
              <a:off x="4104" y="2205"/>
              <a:ext cx="272" cy="212"/>
            </a:xfrm>
            <a:prstGeom prst="rect">
              <a:avLst/>
            </a:prstGeom>
            <a:noFill/>
            <a:ln w="9525">
              <a:noFill/>
              <a:miter lim="800000"/>
              <a:headEnd/>
              <a:tailEnd/>
            </a:ln>
            <a:effectLst/>
          </p:spPr>
          <p:txBody>
            <a:bodyPr>
              <a:spAutoFit/>
            </a:bodyPr>
            <a:lstStyle/>
            <a:p>
              <a:pPr>
                <a:spcBef>
                  <a:spcPct val="50000"/>
                </a:spcBef>
              </a:pPr>
              <a:r>
                <a:rPr lang="es-ES" sz="1600"/>
                <a:t>R</a:t>
              </a:r>
            </a:p>
          </p:txBody>
        </p:sp>
        <p:sp>
          <p:nvSpPr>
            <p:cNvPr id="7242" name="Text Box 74"/>
            <p:cNvSpPr txBox="1">
              <a:spLocks noChangeArrowheads="1"/>
            </p:cNvSpPr>
            <p:nvPr/>
          </p:nvSpPr>
          <p:spPr bwMode="auto">
            <a:xfrm>
              <a:off x="3832" y="3566"/>
              <a:ext cx="227" cy="212"/>
            </a:xfrm>
            <a:prstGeom prst="rect">
              <a:avLst/>
            </a:prstGeom>
            <a:noFill/>
            <a:ln w="9525">
              <a:noFill/>
              <a:miter lim="800000"/>
              <a:headEnd/>
              <a:tailEnd/>
            </a:ln>
            <a:effectLst/>
          </p:spPr>
          <p:txBody>
            <a:bodyPr>
              <a:spAutoFit/>
            </a:bodyPr>
            <a:lstStyle/>
            <a:p>
              <a:pPr>
                <a:spcBef>
                  <a:spcPct val="50000"/>
                </a:spcBef>
              </a:pPr>
              <a:r>
                <a:rPr lang="es-ES" sz="1600"/>
                <a:t>D</a:t>
              </a:r>
            </a:p>
          </p:txBody>
        </p:sp>
        <p:sp>
          <p:nvSpPr>
            <p:cNvPr id="7251" name="Freeform 83"/>
            <p:cNvSpPr>
              <a:spLocks/>
            </p:cNvSpPr>
            <p:nvPr/>
          </p:nvSpPr>
          <p:spPr bwMode="auto">
            <a:xfrm>
              <a:off x="3905" y="2550"/>
              <a:ext cx="31" cy="28"/>
            </a:xfrm>
            <a:custGeom>
              <a:avLst/>
              <a:gdLst/>
              <a:ahLst/>
              <a:cxnLst>
                <a:cxn ang="0">
                  <a:pos x="8" y="6"/>
                </a:cxn>
                <a:cxn ang="0">
                  <a:pos x="20" y="24"/>
                </a:cxn>
                <a:cxn ang="0">
                  <a:pos x="17" y="0"/>
                </a:cxn>
                <a:cxn ang="0">
                  <a:pos x="2" y="12"/>
                </a:cxn>
                <a:cxn ang="0">
                  <a:pos x="11" y="18"/>
                </a:cxn>
                <a:cxn ang="0">
                  <a:pos x="8" y="6"/>
                </a:cxn>
              </a:cxnLst>
              <a:rect l="0" t="0" r="r" b="b"/>
              <a:pathLst>
                <a:path w="31" h="28">
                  <a:moveTo>
                    <a:pt x="8" y="6"/>
                  </a:moveTo>
                  <a:cubicBezTo>
                    <a:pt x="3" y="21"/>
                    <a:pt x="2" y="28"/>
                    <a:pt x="20" y="24"/>
                  </a:cubicBezTo>
                  <a:cubicBezTo>
                    <a:pt x="27" y="3"/>
                    <a:pt x="31" y="10"/>
                    <a:pt x="17" y="0"/>
                  </a:cubicBezTo>
                  <a:cubicBezTo>
                    <a:pt x="13" y="1"/>
                    <a:pt x="0" y="4"/>
                    <a:pt x="2" y="12"/>
                  </a:cubicBezTo>
                  <a:cubicBezTo>
                    <a:pt x="3" y="16"/>
                    <a:pt x="8" y="21"/>
                    <a:pt x="11" y="18"/>
                  </a:cubicBezTo>
                  <a:cubicBezTo>
                    <a:pt x="14" y="15"/>
                    <a:pt x="9" y="10"/>
                    <a:pt x="8" y="6"/>
                  </a:cubicBezTo>
                  <a:close/>
                </a:path>
              </a:pathLst>
            </a:custGeom>
            <a:solidFill>
              <a:srgbClr val="FF0000"/>
            </a:solidFill>
            <a:ln w="9525">
              <a:solidFill>
                <a:srgbClr val="FF0000"/>
              </a:solidFill>
              <a:round/>
              <a:headEnd/>
              <a:tailEnd/>
            </a:ln>
            <a:effectLst/>
          </p:spPr>
          <p:txBody>
            <a:bodyPr/>
            <a:lstStyle/>
            <a:p>
              <a:endParaRPr lang="es-ES"/>
            </a:p>
          </p:txBody>
        </p:sp>
        <p:sp>
          <p:nvSpPr>
            <p:cNvPr id="7252" name="Freeform 84"/>
            <p:cNvSpPr>
              <a:spLocks/>
            </p:cNvSpPr>
            <p:nvPr/>
          </p:nvSpPr>
          <p:spPr bwMode="auto">
            <a:xfrm>
              <a:off x="4309" y="2648"/>
              <a:ext cx="43" cy="27"/>
            </a:xfrm>
            <a:custGeom>
              <a:avLst/>
              <a:gdLst/>
              <a:ahLst/>
              <a:cxnLst>
                <a:cxn ang="0">
                  <a:pos x="18" y="4"/>
                </a:cxn>
                <a:cxn ang="0">
                  <a:pos x="9" y="25"/>
                </a:cxn>
                <a:cxn ang="0">
                  <a:pos x="30" y="22"/>
                </a:cxn>
                <a:cxn ang="0">
                  <a:pos x="18" y="1"/>
                </a:cxn>
                <a:cxn ang="0">
                  <a:pos x="6" y="4"/>
                </a:cxn>
                <a:cxn ang="0">
                  <a:pos x="15" y="10"/>
                </a:cxn>
                <a:cxn ang="0">
                  <a:pos x="18" y="4"/>
                </a:cxn>
              </a:cxnLst>
              <a:rect l="0" t="0" r="r" b="b"/>
              <a:pathLst>
                <a:path w="43" h="27">
                  <a:moveTo>
                    <a:pt x="18" y="4"/>
                  </a:moveTo>
                  <a:cubicBezTo>
                    <a:pt x="2" y="8"/>
                    <a:pt x="0" y="11"/>
                    <a:pt x="9" y="25"/>
                  </a:cubicBezTo>
                  <a:cubicBezTo>
                    <a:pt x="16" y="24"/>
                    <a:pt x="25" y="27"/>
                    <a:pt x="30" y="22"/>
                  </a:cubicBezTo>
                  <a:cubicBezTo>
                    <a:pt x="43" y="6"/>
                    <a:pt x="24" y="3"/>
                    <a:pt x="18" y="1"/>
                  </a:cubicBezTo>
                  <a:cubicBezTo>
                    <a:pt x="14" y="2"/>
                    <a:pt x="7" y="0"/>
                    <a:pt x="6" y="4"/>
                  </a:cubicBezTo>
                  <a:cubicBezTo>
                    <a:pt x="5" y="7"/>
                    <a:pt x="11" y="10"/>
                    <a:pt x="15" y="10"/>
                  </a:cubicBezTo>
                  <a:cubicBezTo>
                    <a:pt x="17" y="10"/>
                    <a:pt x="17" y="6"/>
                    <a:pt x="18" y="4"/>
                  </a:cubicBezTo>
                  <a:close/>
                </a:path>
              </a:pathLst>
            </a:custGeom>
            <a:solidFill>
              <a:srgbClr val="FF0000"/>
            </a:solidFill>
            <a:ln w="9525">
              <a:solidFill>
                <a:srgbClr val="FF0000"/>
              </a:solidFill>
              <a:round/>
              <a:headEnd/>
              <a:tailEnd/>
            </a:ln>
            <a:effectLst/>
          </p:spPr>
          <p:txBody>
            <a:bodyPr/>
            <a:lstStyle/>
            <a:p>
              <a:endParaRPr lang="es-ES"/>
            </a:p>
          </p:txBody>
        </p:sp>
        <p:sp>
          <p:nvSpPr>
            <p:cNvPr id="7253" name="Freeform 85"/>
            <p:cNvSpPr>
              <a:spLocks/>
            </p:cNvSpPr>
            <p:nvPr/>
          </p:nvSpPr>
          <p:spPr bwMode="auto">
            <a:xfrm>
              <a:off x="3574" y="2731"/>
              <a:ext cx="47" cy="33"/>
            </a:xfrm>
            <a:custGeom>
              <a:avLst/>
              <a:gdLst/>
              <a:ahLst/>
              <a:cxnLst>
                <a:cxn ang="0">
                  <a:pos x="27" y="5"/>
                </a:cxn>
                <a:cxn ang="0">
                  <a:pos x="21" y="29"/>
                </a:cxn>
                <a:cxn ang="0">
                  <a:pos x="39" y="26"/>
                </a:cxn>
                <a:cxn ang="0">
                  <a:pos x="39" y="2"/>
                </a:cxn>
                <a:cxn ang="0">
                  <a:pos x="27" y="5"/>
                </a:cxn>
              </a:cxnLst>
              <a:rect l="0" t="0" r="r" b="b"/>
              <a:pathLst>
                <a:path w="47" h="33">
                  <a:moveTo>
                    <a:pt x="27" y="5"/>
                  </a:moveTo>
                  <a:cubicBezTo>
                    <a:pt x="19" y="8"/>
                    <a:pt x="0" y="11"/>
                    <a:pt x="21" y="29"/>
                  </a:cubicBezTo>
                  <a:cubicBezTo>
                    <a:pt x="26" y="33"/>
                    <a:pt x="33" y="27"/>
                    <a:pt x="39" y="26"/>
                  </a:cubicBezTo>
                  <a:cubicBezTo>
                    <a:pt x="41" y="20"/>
                    <a:pt x="47" y="7"/>
                    <a:pt x="39" y="2"/>
                  </a:cubicBezTo>
                  <a:cubicBezTo>
                    <a:pt x="36" y="0"/>
                    <a:pt x="23" y="5"/>
                    <a:pt x="27" y="5"/>
                  </a:cubicBezTo>
                  <a:close/>
                </a:path>
              </a:pathLst>
            </a:custGeom>
            <a:solidFill>
              <a:srgbClr val="FF0000"/>
            </a:solidFill>
            <a:ln w="9525">
              <a:solidFill>
                <a:srgbClr val="FF0000"/>
              </a:solidFill>
              <a:round/>
              <a:headEnd/>
              <a:tailEnd/>
            </a:ln>
            <a:effectLst/>
          </p:spPr>
          <p:txBody>
            <a:bodyPr/>
            <a:lstStyle/>
            <a:p>
              <a:endParaRPr lang="es-ES"/>
            </a:p>
          </p:txBody>
        </p:sp>
        <p:sp>
          <p:nvSpPr>
            <p:cNvPr id="7254" name="Freeform 86"/>
            <p:cNvSpPr>
              <a:spLocks/>
            </p:cNvSpPr>
            <p:nvPr/>
          </p:nvSpPr>
          <p:spPr bwMode="auto">
            <a:xfrm>
              <a:off x="4215" y="2733"/>
              <a:ext cx="42" cy="24"/>
            </a:xfrm>
            <a:custGeom>
              <a:avLst/>
              <a:gdLst/>
              <a:ahLst/>
              <a:cxnLst>
                <a:cxn ang="0">
                  <a:pos x="16" y="3"/>
                </a:cxn>
                <a:cxn ang="0">
                  <a:pos x="19" y="24"/>
                </a:cxn>
                <a:cxn ang="0">
                  <a:pos x="22" y="0"/>
                </a:cxn>
                <a:cxn ang="0">
                  <a:pos x="16" y="3"/>
                </a:cxn>
              </a:cxnLst>
              <a:rect l="0" t="0" r="r" b="b"/>
              <a:pathLst>
                <a:path w="42" h="24">
                  <a:moveTo>
                    <a:pt x="16" y="3"/>
                  </a:moveTo>
                  <a:cubicBezTo>
                    <a:pt x="0" y="8"/>
                    <a:pt x="6" y="20"/>
                    <a:pt x="19" y="24"/>
                  </a:cubicBezTo>
                  <a:cubicBezTo>
                    <a:pt x="37" y="20"/>
                    <a:pt x="42" y="7"/>
                    <a:pt x="22" y="0"/>
                  </a:cubicBezTo>
                  <a:cubicBezTo>
                    <a:pt x="12" y="3"/>
                    <a:pt x="10" y="3"/>
                    <a:pt x="16" y="3"/>
                  </a:cubicBezTo>
                  <a:close/>
                </a:path>
              </a:pathLst>
            </a:custGeom>
            <a:solidFill>
              <a:srgbClr val="FF0000"/>
            </a:solidFill>
            <a:ln w="9525">
              <a:solidFill>
                <a:srgbClr val="FF0000"/>
              </a:solidFill>
              <a:round/>
              <a:headEnd/>
              <a:tailEnd/>
            </a:ln>
            <a:effectLst/>
          </p:spPr>
          <p:txBody>
            <a:bodyPr/>
            <a:lstStyle/>
            <a:p>
              <a:endParaRPr lang="es-ES"/>
            </a:p>
          </p:txBody>
        </p:sp>
        <p:sp>
          <p:nvSpPr>
            <p:cNvPr id="7256" name="Freeform 88"/>
            <p:cNvSpPr>
              <a:spLocks/>
            </p:cNvSpPr>
            <p:nvPr/>
          </p:nvSpPr>
          <p:spPr bwMode="auto">
            <a:xfrm>
              <a:off x="3497" y="2649"/>
              <a:ext cx="58" cy="30"/>
            </a:xfrm>
            <a:custGeom>
              <a:avLst/>
              <a:gdLst/>
              <a:ahLst/>
              <a:cxnLst>
                <a:cxn ang="0">
                  <a:pos x="17" y="0"/>
                </a:cxn>
                <a:cxn ang="0">
                  <a:pos x="11" y="24"/>
                </a:cxn>
                <a:cxn ang="0">
                  <a:pos x="29" y="30"/>
                </a:cxn>
                <a:cxn ang="0">
                  <a:pos x="41" y="27"/>
                </a:cxn>
                <a:cxn ang="0">
                  <a:pos x="17" y="0"/>
                </a:cxn>
              </a:cxnLst>
              <a:rect l="0" t="0" r="r" b="b"/>
              <a:pathLst>
                <a:path w="58" h="30">
                  <a:moveTo>
                    <a:pt x="17" y="0"/>
                  </a:moveTo>
                  <a:cubicBezTo>
                    <a:pt x="11" y="6"/>
                    <a:pt x="0" y="13"/>
                    <a:pt x="11" y="24"/>
                  </a:cubicBezTo>
                  <a:cubicBezTo>
                    <a:pt x="15" y="28"/>
                    <a:pt x="29" y="30"/>
                    <a:pt x="29" y="30"/>
                  </a:cubicBezTo>
                  <a:cubicBezTo>
                    <a:pt x="33" y="29"/>
                    <a:pt x="38" y="30"/>
                    <a:pt x="41" y="27"/>
                  </a:cubicBezTo>
                  <a:cubicBezTo>
                    <a:pt x="58" y="13"/>
                    <a:pt x="26" y="0"/>
                    <a:pt x="17" y="0"/>
                  </a:cubicBezTo>
                  <a:close/>
                </a:path>
              </a:pathLst>
            </a:custGeom>
            <a:solidFill>
              <a:srgbClr val="FF0000"/>
            </a:solidFill>
            <a:ln w="9525">
              <a:solidFill>
                <a:srgbClr val="FF0000"/>
              </a:solidFill>
              <a:round/>
              <a:headEnd/>
              <a:tailEnd/>
            </a:ln>
            <a:effectLst/>
          </p:spPr>
          <p:txBody>
            <a:bodyPr/>
            <a:lstStyle/>
            <a:p>
              <a:endParaRPr lang="es-ES"/>
            </a:p>
          </p:txBody>
        </p:sp>
        <p:sp>
          <p:nvSpPr>
            <p:cNvPr id="7257" name="Freeform 89"/>
            <p:cNvSpPr>
              <a:spLocks/>
            </p:cNvSpPr>
            <p:nvPr/>
          </p:nvSpPr>
          <p:spPr bwMode="auto">
            <a:xfrm>
              <a:off x="3906" y="2657"/>
              <a:ext cx="32" cy="38"/>
            </a:xfrm>
            <a:custGeom>
              <a:avLst/>
              <a:gdLst/>
              <a:ahLst/>
              <a:cxnLst>
                <a:cxn ang="0">
                  <a:pos x="10" y="7"/>
                </a:cxn>
                <a:cxn ang="0">
                  <a:pos x="31" y="34"/>
                </a:cxn>
                <a:cxn ang="0">
                  <a:pos x="10" y="7"/>
                </a:cxn>
              </a:cxnLst>
              <a:rect l="0" t="0" r="r" b="b"/>
              <a:pathLst>
                <a:path w="32" h="38">
                  <a:moveTo>
                    <a:pt x="10" y="7"/>
                  </a:moveTo>
                  <a:cubicBezTo>
                    <a:pt x="0" y="38"/>
                    <a:pt x="2" y="38"/>
                    <a:pt x="31" y="34"/>
                  </a:cubicBezTo>
                  <a:cubicBezTo>
                    <a:pt x="28" y="11"/>
                    <a:pt x="32" y="0"/>
                    <a:pt x="10" y="7"/>
                  </a:cubicBezTo>
                  <a:close/>
                </a:path>
              </a:pathLst>
            </a:custGeom>
            <a:solidFill>
              <a:srgbClr val="FF0000"/>
            </a:solidFill>
            <a:ln w="9525">
              <a:solidFill>
                <a:srgbClr val="FF0000"/>
              </a:solidFill>
              <a:round/>
              <a:headEnd/>
              <a:tailEnd/>
            </a:ln>
            <a:effectLst/>
          </p:spPr>
          <p:txBody>
            <a:bodyPr/>
            <a:lstStyle/>
            <a:p>
              <a:endParaRPr lang="es-ES"/>
            </a:p>
          </p:txBody>
        </p:sp>
        <p:sp>
          <p:nvSpPr>
            <p:cNvPr id="7258" name="Freeform 90"/>
            <p:cNvSpPr>
              <a:spLocks/>
            </p:cNvSpPr>
            <p:nvPr/>
          </p:nvSpPr>
          <p:spPr bwMode="auto">
            <a:xfrm>
              <a:off x="3908" y="3549"/>
              <a:ext cx="32" cy="27"/>
            </a:xfrm>
            <a:custGeom>
              <a:avLst/>
              <a:gdLst/>
              <a:ahLst/>
              <a:cxnLst>
                <a:cxn ang="0">
                  <a:pos x="5" y="3"/>
                </a:cxn>
                <a:cxn ang="0">
                  <a:pos x="14" y="27"/>
                </a:cxn>
                <a:cxn ang="0">
                  <a:pos x="14" y="0"/>
                </a:cxn>
                <a:cxn ang="0">
                  <a:pos x="5" y="3"/>
                </a:cxn>
              </a:cxnLst>
              <a:rect l="0" t="0" r="r" b="b"/>
              <a:pathLst>
                <a:path w="32" h="27">
                  <a:moveTo>
                    <a:pt x="5" y="3"/>
                  </a:moveTo>
                  <a:cubicBezTo>
                    <a:pt x="1" y="16"/>
                    <a:pt x="0" y="22"/>
                    <a:pt x="14" y="27"/>
                  </a:cubicBezTo>
                  <a:cubicBezTo>
                    <a:pt x="32" y="21"/>
                    <a:pt x="27" y="9"/>
                    <a:pt x="14" y="0"/>
                  </a:cubicBezTo>
                  <a:cubicBezTo>
                    <a:pt x="11" y="1"/>
                    <a:pt x="5" y="3"/>
                    <a:pt x="5" y="3"/>
                  </a:cubicBezTo>
                  <a:close/>
                </a:path>
              </a:pathLst>
            </a:custGeom>
            <a:solidFill>
              <a:srgbClr val="FF0000"/>
            </a:solidFill>
            <a:ln w="9525">
              <a:solidFill>
                <a:srgbClr val="FF0000"/>
              </a:solidFill>
              <a:round/>
              <a:headEnd/>
              <a:tailEnd/>
            </a:ln>
            <a:effectLst/>
          </p:spPr>
          <p:txBody>
            <a:bodyPr/>
            <a:lstStyle/>
            <a:p>
              <a:endParaRPr lang="es-ES"/>
            </a:p>
          </p:txBody>
        </p:sp>
      </p:grpSp>
      <p:sp>
        <p:nvSpPr>
          <p:cNvPr id="7197" name="AutoShape 29"/>
          <p:cNvSpPr>
            <a:spLocks noGrp="1" noChangeArrowheads="1"/>
          </p:cNvSpPr>
          <p:nvPr>
            <p:ph type="title"/>
          </p:nvPr>
        </p:nvSpPr>
        <p:spPr>
          <a:xfrm>
            <a:off x="762000" y="762000"/>
            <a:ext cx="8382000" cy="1143000"/>
          </a:xfrm>
        </p:spPr>
        <p:txBody>
          <a:bodyPr/>
          <a:lstStyle/>
          <a:p>
            <a:r>
              <a:rPr lang="es-ES" sz="3200"/>
              <a:t>Posiciones de la Mandíbula y Movimientos Límites en el Plano Frontal</a:t>
            </a:r>
          </a:p>
        </p:txBody>
      </p:sp>
      <p:sp>
        <p:nvSpPr>
          <p:cNvPr id="7220" name="Line 52"/>
          <p:cNvSpPr>
            <a:spLocks noChangeShapeType="1"/>
          </p:cNvSpPr>
          <p:nvPr/>
        </p:nvSpPr>
        <p:spPr bwMode="auto">
          <a:xfrm>
            <a:off x="6227763" y="4221163"/>
            <a:ext cx="0" cy="1439862"/>
          </a:xfrm>
          <a:prstGeom prst="line">
            <a:avLst/>
          </a:prstGeom>
          <a:noFill/>
          <a:ln w="28575">
            <a:solidFill>
              <a:srgbClr val="0000FF"/>
            </a:solidFill>
            <a:round/>
            <a:headEnd/>
            <a:tailEnd/>
          </a:ln>
          <a:effectLst/>
        </p:spPr>
        <p:txBody>
          <a:bodyPr/>
          <a:lstStyle/>
          <a:p>
            <a:endParaRPr lang="es-ES"/>
          </a:p>
        </p:txBody>
      </p:sp>
      <p:sp>
        <p:nvSpPr>
          <p:cNvPr id="7222" name="Freeform 54"/>
          <p:cNvSpPr>
            <a:spLocks/>
          </p:cNvSpPr>
          <p:nvPr/>
        </p:nvSpPr>
        <p:spPr bwMode="auto">
          <a:xfrm>
            <a:off x="6227763" y="4221163"/>
            <a:ext cx="660400" cy="1439862"/>
          </a:xfrm>
          <a:custGeom>
            <a:avLst/>
            <a:gdLst/>
            <a:ahLst/>
            <a:cxnLst>
              <a:cxn ang="0">
                <a:pos x="0" y="907"/>
              </a:cxn>
              <a:cxn ang="0">
                <a:pos x="181" y="771"/>
              </a:cxn>
              <a:cxn ang="0">
                <a:pos x="363" y="408"/>
              </a:cxn>
              <a:cxn ang="0">
                <a:pos x="408" y="226"/>
              </a:cxn>
              <a:cxn ang="0">
                <a:pos x="408" y="0"/>
              </a:cxn>
            </a:cxnLst>
            <a:rect l="0" t="0" r="r" b="b"/>
            <a:pathLst>
              <a:path w="416" h="907">
                <a:moveTo>
                  <a:pt x="0" y="907"/>
                </a:moveTo>
                <a:cubicBezTo>
                  <a:pt x="60" y="880"/>
                  <a:pt x="121" y="854"/>
                  <a:pt x="181" y="771"/>
                </a:cubicBezTo>
                <a:cubicBezTo>
                  <a:pt x="241" y="688"/>
                  <a:pt x="325" y="499"/>
                  <a:pt x="363" y="408"/>
                </a:cubicBezTo>
                <a:cubicBezTo>
                  <a:pt x="401" y="317"/>
                  <a:pt x="400" y="294"/>
                  <a:pt x="408" y="226"/>
                </a:cubicBezTo>
                <a:cubicBezTo>
                  <a:pt x="416" y="158"/>
                  <a:pt x="412" y="79"/>
                  <a:pt x="408" y="0"/>
                </a:cubicBezTo>
              </a:path>
            </a:pathLst>
          </a:custGeom>
          <a:noFill/>
          <a:ln w="28575" cmpd="sng">
            <a:solidFill>
              <a:srgbClr val="0000FF"/>
            </a:solidFill>
            <a:round/>
            <a:headEnd/>
            <a:tailEnd/>
          </a:ln>
          <a:effectLst/>
        </p:spPr>
        <p:txBody>
          <a:bodyPr/>
          <a:lstStyle/>
          <a:p>
            <a:endParaRPr lang="es-ES"/>
          </a:p>
        </p:txBody>
      </p:sp>
      <p:sp>
        <p:nvSpPr>
          <p:cNvPr id="7223" name="Freeform 55"/>
          <p:cNvSpPr>
            <a:spLocks/>
          </p:cNvSpPr>
          <p:nvPr/>
        </p:nvSpPr>
        <p:spPr bwMode="auto">
          <a:xfrm flipH="1">
            <a:off x="5580063" y="4221163"/>
            <a:ext cx="647700" cy="1439862"/>
          </a:xfrm>
          <a:custGeom>
            <a:avLst/>
            <a:gdLst/>
            <a:ahLst/>
            <a:cxnLst>
              <a:cxn ang="0">
                <a:pos x="0" y="907"/>
              </a:cxn>
              <a:cxn ang="0">
                <a:pos x="181" y="771"/>
              </a:cxn>
              <a:cxn ang="0">
                <a:pos x="363" y="408"/>
              </a:cxn>
              <a:cxn ang="0">
                <a:pos x="408" y="226"/>
              </a:cxn>
              <a:cxn ang="0">
                <a:pos x="408" y="0"/>
              </a:cxn>
            </a:cxnLst>
            <a:rect l="0" t="0" r="r" b="b"/>
            <a:pathLst>
              <a:path w="416" h="907">
                <a:moveTo>
                  <a:pt x="0" y="907"/>
                </a:moveTo>
                <a:cubicBezTo>
                  <a:pt x="60" y="880"/>
                  <a:pt x="121" y="854"/>
                  <a:pt x="181" y="771"/>
                </a:cubicBezTo>
                <a:cubicBezTo>
                  <a:pt x="241" y="688"/>
                  <a:pt x="325" y="499"/>
                  <a:pt x="363" y="408"/>
                </a:cubicBezTo>
                <a:cubicBezTo>
                  <a:pt x="401" y="317"/>
                  <a:pt x="400" y="294"/>
                  <a:pt x="408" y="226"/>
                </a:cubicBezTo>
                <a:cubicBezTo>
                  <a:pt x="416" y="158"/>
                  <a:pt x="412" y="79"/>
                  <a:pt x="408" y="0"/>
                </a:cubicBezTo>
              </a:path>
            </a:pathLst>
          </a:custGeom>
          <a:noFill/>
          <a:ln w="28575" cmpd="sng">
            <a:solidFill>
              <a:srgbClr val="0000FF"/>
            </a:solidFill>
            <a:round/>
            <a:headEnd/>
            <a:tailEnd/>
          </a:ln>
          <a:effectLst/>
        </p:spPr>
        <p:txBody>
          <a:bodyPr/>
          <a:lstStyle/>
          <a:p>
            <a:endParaRPr lang="es-ES"/>
          </a:p>
        </p:txBody>
      </p:sp>
      <p:sp>
        <p:nvSpPr>
          <p:cNvPr id="7227" name="Freeform 59"/>
          <p:cNvSpPr>
            <a:spLocks/>
          </p:cNvSpPr>
          <p:nvPr/>
        </p:nvSpPr>
        <p:spPr bwMode="auto">
          <a:xfrm>
            <a:off x="6227763" y="4076700"/>
            <a:ext cx="503237" cy="287338"/>
          </a:xfrm>
          <a:custGeom>
            <a:avLst/>
            <a:gdLst/>
            <a:ahLst/>
            <a:cxnLst>
              <a:cxn ang="0">
                <a:pos x="0" y="0"/>
              </a:cxn>
              <a:cxn ang="0">
                <a:pos x="136" y="91"/>
              </a:cxn>
              <a:cxn ang="0">
                <a:pos x="317" y="136"/>
              </a:cxn>
            </a:cxnLst>
            <a:rect l="0" t="0" r="r" b="b"/>
            <a:pathLst>
              <a:path w="317" h="136">
                <a:moveTo>
                  <a:pt x="0" y="0"/>
                </a:moveTo>
                <a:cubicBezTo>
                  <a:pt x="41" y="34"/>
                  <a:pt x="83" y="68"/>
                  <a:pt x="136" y="91"/>
                </a:cubicBezTo>
                <a:cubicBezTo>
                  <a:pt x="189" y="114"/>
                  <a:pt x="287" y="129"/>
                  <a:pt x="317" y="136"/>
                </a:cubicBezTo>
              </a:path>
            </a:pathLst>
          </a:custGeom>
          <a:noFill/>
          <a:ln w="28575" cmpd="sng">
            <a:solidFill>
              <a:srgbClr val="0000FF"/>
            </a:solidFill>
            <a:round/>
            <a:headEnd/>
            <a:tailEnd/>
          </a:ln>
          <a:effectLst/>
        </p:spPr>
        <p:txBody>
          <a:bodyPr/>
          <a:lstStyle/>
          <a:p>
            <a:endParaRPr lang="es-ES"/>
          </a:p>
        </p:txBody>
      </p:sp>
      <p:sp>
        <p:nvSpPr>
          <p:cNvPr id="7228" name="Freeform 60"/>
          <p:cNvSpPr>
            <a:spLocks/>
          </p:cNvSpPr>
          <p:nvPr/>
        </p:nvSpPr>
        <p:spPr bwMode="auto">
          <a:xfrm flipH="1">
            <a:off x="5722938" y="4076700"/>
            <a:ext cx="503237" cy="287338"/>
          </a:xfrm>
          <a:custGeom>
            <a:avLst/>
            <a:gdLst/>
            <a:ahLst/>
            <a:cxnLst>
              <a:cxn ang="0">
                <a:pos x="0" y="0"/>
              </a:cxn>
              <a:cxn ang="0">
                <a:pos x="136" y="91"/>
              </a:cxn>
              <a:cxn ang="0">
                <a:pos x="317" y="136"/>
              </a:cxn>
            </a:cxnLst>
            <a:rect l="0" t="0" r="r" b="b"/>
            <a:pathLst>
              <a:path w="317" h="136">
                <a:moveTo>
                  <a:pt x="0" y="0"/>
                </a:moveTo>
                <a:cubicBezTo>
                  <a:pt x="41" y="34"/>
                  <a:pt x="83" y="68"/>
                  <a:pt x="136" y="91"/>
                </a:cubicBezTo>
                <a:cubicBezTo>
                  <a:pt x="189" y="114"/>
                  <a:pt x="287" y="129"/>
                  <a:pt x="317" y="136"/>
                </a:cubicBezTo>
              </a:path>
            </a:pathLst>
          </a:custGeom>
          <a:noFill/>
          <a:ln w="28575" cmpd="sng">
            <a:solidFill>
              <a:srgbClr val="0000FF"/>
            </a:solidFill>
            <a:round/>
            <a:headEnd/>
            <a:tailEnd/>
          </a:ln>
          <a:effectLst/>
        </p:spPr>
        <p:txBody>
          <a:bodyPr/>
          <a:lstStyle/>
          <a:p>
            <a:endParaRPr lang="es-ES"/>
          </a:p>
        </p:txBody>
      </p:sp>
      <p:sp>
        <p:nvSpPr>
          <p:cNvPr id="7230" name="Line 62"/>
          <p:cNvSpPr>
            <a:spLocks noChangeShapeType="1"/>
          </p:cNvSpPr>
          <p:nvPr/>
        </p:nvSpPr>
        <p:spPr bwMode="auto">
          <a:xfrm flipV="1">
            <a:off x="6731000" y="4221163"/>
            <a:ext cx="0" cy="142875"/>
          </a:xfrm>
          <a:prstGeom prst="line">
            <a:avLst/>
          </a:prstGeom>
          <a:noFill/>
          <a:ln w="28575">
            <a:solidFill>
              <a:srgbClr val="0000FF"/>
            </a:solidFill>
            <a:round/>
            <a:headEnd/>
            <a:tailEnd/>
          </a:ln>
          <a:effectLst/>
        </p:spPr>
        <p:txBody>
          <a:bodyPr/>
          <a:lstStyle/>
          <a:p>
            <a:endParaRPr lang="es-ES"/>
          </a:p>
        </p:txBody>
      </p:sp>
      <p:sp>
        <p:nvSpPr>
          <p:cNvPr id="7231" name="Line 63"/>
          <p:cNvSpPr>
            <a:spLocks noChangeShapeType="1"/>
          </p:cNvSpPr>
          <p:nvPr/>
        </p:nvSpPr>
        <p:spPr bwMode="auto">
          <a:xfrm>
            <a:off x="6731000" y="4221163"/>
            <a:ext cx="144463" cy="0"/>
          </a:xfrm>
          <a:prstGeom prst="line">
            <a:avLst/>
          </a:prstGeom>
          <a:noFill/>
          <a:ln w="28575">
            <a:solidFill>
              <a:srgbClr val="0000FF"/>
            </a:solidFill>
            <a:round/>
            <a:headEnd/>
            <a:tailEnd/>
          </a:ln>
          <a:effectLst/>
        </p:spPr>
        <p:txBody>
          <a:bodyPr/>
          <a:lstStyle/>
          <a:p>
            <a:endParaRPr lang="es-ES"/>
          </a:p>
        </p:txBody>
      </p:sp>
      <p:sp>
        <p:nvSpPr>
          <p:cNvPr id="7232" name="Line 64"/>
          <p:cNvSpPr>
            <a:spLocks noChangeShapeType="1"/>
          </p:cNvSpPr>
          <p:nvPr/>
        </p:nvSpPr>
        <p:spPr bwMode="auto">
          <a:xfrm flipV="1">
            <a:off x="5722938" y="4221163"/>
            <a:ext cx="0" cy="142875"/>
          </a:xfrm>
          <a:prstGeom prst="line">
            <a:avLst/>
          </a:prstGeom>
          <a:noFill/>
          <a:ln w="28575">
            <a:solidFill>
              <a:srgbClr val="0000FF"/>
            </a:solidFill>
            <a:round/>
            <a:headEnd/>
            <a:tailEnd/>
          </a:ln>
          <a:effectLst/>
        </p:spPr>
        <p:txBody>
          <a:bodyPr/>
          <a:lstStyle/>
          <a:p>
            <a:endParaRPr lang="es-ES"/>
          </a:p>
        </p:txBody>
      </p:sp>
      <p:sp>
        <p:nvSpPr>
          <p:cNvPr id="7233" name="Line 65"/>
          <p:cNvSpPr>
            <a:spLocks noChangeShapeType="1"/>
          </p:cNvSpPr>
          <p:nvPr/>
        </p:nvSpPr>
        <p:spPr bwMode="auto">
          <a:xfrm>
            <a:off x="5580063" y="4221163"/>
            <a:ext cx="142875" cy="0"/>
          </a:xfrm>
          <a:prstGeom prst="line">
            <a:avLst/>
          </a:prstGeom>
          <a:noFill/>
          <a:ln w="28575">
            <a:solidFill>
              <a:srgbClr val="0000FF"/>
            </a:solidFill>
            <a:round/>
            <a:headEnd/>
            <a:tailEnd/>
          </a:ln>
          <a:effectLst/>
        </p:spPr>
        <p:txBody>
          <a:bodyPr/>
          <a:lstStyle/>
          <a:p>
            <a:endParaRPr lang="es-ES"/>
          </a:p>
        </p:txBody>
      </p:sp>
      <p:pic>
        <p:nvPicPr>
          <p:cNvPr id="7294" name="Picture 126" descr="ciclo-mandibula"/>
          <p:cNvPicPr>
            <a:picLocks noChangeAspect="1" noChangeArrowheads="1"/>
          </p:cNvPicPr>
          <p:nvPr>
            <p:ph sz="half" idx="1"/>
          </p:nvPr>
        </p:nvPicPr>
        <p:blipFill>
          <a:blip r:embed="rId3"/>
          <a:srcRect/>
          <a:stretch>
            <a:fillRect/>
          </a:stretch>
        </p:blipFill>
        <p:spPr>
          <a:xfrm>
            <a:off x="1619250" y="2565400"/>
            <a:ext cx="2495550" cy="3419475"/>
          </a:xfrm>
          <a:noFill/>
          <a:ln/>
        </p:spPr>
      </p:pic>
      <p:sp>
        <p:nvSpPr>
          <p:cNvPr id="7304" name="Text Box 136"/>
          <p:cNvSpPr txBox="1">
            <a:spLocks noChangeArrowheads="1"/>
          </p:cNvSpPr>
          <p:nvPr/>
        </p:nvSpPr>
        <p:spPr bwMode="auto">
          <a:xfrm>
            <a:off x="3490913" y="4078288"/>
            <a:ext cx="431800" cy="304800"/>
          </a:xfrm>
          <a:prstGeom prst="rect">
            <a:avLst/>
          </a:prstGeom>
          <a:noFill/>
          <a:ln w="9525">
            <a:noFill/>
            <a:miter lim="800000"/>
            <a:headEnd/>
            <a:tailEnd/>
          </a:ln>
          <a:effectLst/>
        </p:spPr>
        <p:txBody>
          <a:bodyPr>
            <a:spAutoFit/>
          </a:bodyPr>
          <a:lstStyle/>
          <a:p>
            <a:pPr>
              <a:spcBef>
                <a:spcPct val="50000"/>
              </a:spcBef>
            </a:pPr>
            <a:r>
              <a:rPr lang="es-ES" sz="1400"/>
              <a:t>Li</a:t>
            </a:r>
          </a:p>
        </p:txBody>
      </p:sp>
      <p:sp>
        <p:nvSpPr>
          <p:cNvPr id="7305" name="Text Box 137"/>
          <p:cNvSpPr txBox="1">
            <a:spLocks noChangeArrowheads="1"/>
          </p:cNvSpPr>
          <p:nvPr/>
        </p:nvSpPr>
        <p:spPr bwMode="auto">
          <a:xfrm>
            <a:off x="3203575" y="4437063"/>
            <a:ext cx="358775" cy="304800"/>
          </a:xfrm>
          <a:prstGeom prst="rect">
            <a:avLst/>
          </a:prstGeom>
          <a:noFill/>
          <a:ln w="9525">
            <a:noFill/>
            <a:miter lim="800000"/>
            <a:headEnd/>
            <a:tailEnd/>
          </a:ln>
          <a:effectLst/>
        </p:spPr>
        <p:txBody>
          <a:bodyPr>
            <a:spAutoFit/>
          </a:bodyPr>
          <a:lstStyle/>
          <a:p>
            <a:pPr>
              <a:spcBef>
                <a:spcPct val="50000"/>
              </a:spcBef>
            </a:pPr>
            <a:r>
              <a:rPr lang="es-ES" sz="1400"/>
              <a:t>Fi</a:t>
            </a:r>
          </a:p>
        </p:txBody>
      </p:sp>
      <p:sp>
        <p:nvSpPr>
          <p:cNvPr id="7306" name="Text Box 138"/>
          <p:cNvSpPr txBox="1">
            <a:spLocks noChangeArrowheads="1"/>
          </p:cNvSpPr>
          <p:nvPr/>
        </p:nvSpPr>
        <p:spPr bwMode="auto">
          <a:xfrm>
            <a:off x="1835150" y="4078288"/>
            <a:ext cx="431800" cy="304800"/>
          </a:xfrm>
          <a:prstGeom prst="rect">
            <a:avLst/>
          </a:prstGeom>
          <a:noFill/>
          <a:ln w="9525">
            <a:noFill/>
            <a:miter lim="800000"/>
            <a:headEnd/>
            <a:tailEnd/>
          </a:ln>
          <a:effectLst/>
        </p:spPr>
        <p:txBody>
          <a:bodyPr>
            <a:spAutoFit/>
          </a:bodyPr>
          <a:lstStyle/>
          <a:p>
            <a:pPr>
              <a:spcBef>
                <a:spcPct val="50000"/>
              </a:spcBef>
            </a:pPr>
            <a:r>
              <a:rPr lang="es-ES" sz="1400"/>
              <a:t>Ld</a:t>
            </a:r>
          </a:p>
        </p:txBody>
      </p:sp>
      <p:sp>
        <p:nvSpPr>
          <p:cNvPr id="7307" name="Text Box 139"/>
          <p:cNvSpPr txBox="1">
            <a:spLocks noChangeArrowheads="1"/>
          </p:cNvSpPr>
          <p:nvPr/>
        </p:nvSpPr>
        <p:spPr bwMode="auto">
          <a:xfrm>
            <a:off x="2195513" y="4437063"/>
            <a:ext cx="503237" cy="304800"/>
          </a:xfrm>
          <a:prstGeom prst="rect">
            <a:avLst/>
          </a:prstGeom>
          <a:noFill/>
          <a:ln w="9525">
            <a:noFill/>
            <a:miter lim="800000"/>
            <a:headEnd/>
            <a:tailEnd/>
          </a:ln>
          <a:effectLst/>
        </p:spPr>
        <p:txBody>
          <a:bodyPr>
            <a:spAutoFit/>
          </a:bodyPr>
          <a:lstStyle/>
          <a:p>
            <a:pPr>
              <a:spcBef>
                <a:spcPct val="50000"/>
              </a:spcBef>
            </a:pPr>
            <a:r>
              <a:rPr lang="es-ES" sz="1400"/>
              <a:t>Fd</a:t>
            </a:r>
          </a:p>
        </p:txBody>
      </p:sp>
      <p:sp>
        <p:nvSpPr>
          <p:cNvPr id="7308" name="Text Box 140"/>
          <p:cNvSpPr txBox="1">
            <a:spLocks noChangeArrowheads="1"/>
          </p:cNvSpPr>
          <p:nvPr/>
        </p:nvSpPr>
        <p:spPr bwMode="auto">
          <a:xfrm>
            <a:off x="2554288" y="3789363"/>
            <a:ext cx="576262" cy="336550"/>
          </a:xfrm>
          <a:prstGeom prst="rect">
            <a:avLst/>
          </a:prstGeom>
          <a:noFill/>
          <a:ln w="9525">
            <a:noFill/>
            <a:miter lim="800000"/>
            <a:headEnd/>
            <a:tailEnd/>
          </a:ln>
          <a:effectLst/>
        </p:spPr>
        <p:txBody>
          <a:bodyPr>
            <a:spAutoFit/>
          </a:bodyPr>
          <a:lstStyle/>
          <a:p>
            <a:pPr>
              <a:spcBef>
                <a:spcPct val="50000"/>
              </a:spcBef>
            </a:pPr>
            <a:r>
              <a:rPr lang="es-ES" sz="1600"/>
              <a:t>PMI</a:t>
            </a:r>
          </a:p>
        </p:txBody>
      </p:sp>
      <p:sp>
        <p:nvSpPr>
          <p:cNvPr id="7309" name="Line 141"/>
          <p:cNvSpPr>
            <a:spLocks noChangeShapeType="1"/>
          </p:cNvSpPr>
          <p:nvPr/>
        </p:nvSpPr>
        <p:spPr bwMode="auto">
          <a:xfrm flipH="1">
            <a:off x="2843213" y="3860800"/>
            <a:ext cx="360362" cy="433388"/>
          </a:xfrm>
          <a:prstGeom prst="line">
            <a:avLst/>
          </a:prstGeom>
          <a:noFill/>
          <a:ln w="28575">
            <a:solidFill>
              <a:srgbClr val="FF9900"/>
            </a:solidFill>
            <a:round/>
            <a:headEnd/>
            <a:tailEnd type="triangle" w="med" len="med"/>
          </a:ln>
          <a:effectLst/>
        </p:spPr>
        <p:txBody>
          <a:bodyPr/>
          <a:lstStyle/>
          <a:p>
            <a:endParaRPr lang="es-ES"/>
          </a:p>
        </p:txBody>
      </p:sp>
      <p:sp>
        <p:nvSpPr>
          <p:cNvPr id="7310" name="Text Box 142"/>
          <p:cNvSpPr txBox="1">
            <a:spLocks noChangeArrowheads="1"/>
          </p:cNvSpPr>
          <p:nvPr/>
        </p:nvSpPr>
        <p:spPr bwMode="auto">
          <a:xfrm>
            <a:off x="3130550" y="3573463"/>
            <a:ext cx="431800" cy="336550"/>
          </a:xfrm>
          <a:prstGeom prst="rect">
            <a:avLst/>
          </a:prstGeom>
          <a:noFill/>
          <a:ln w="9525">
            <a:noFill/>
            <a:miter lim="800000"/>
            <a:headEnd/>
            <a:tailEnd/>
          </a:ln>
          <a:effectLst/>
        </p:spPr>
        <p:txBody>
          <a:bodyPr>
            <a:spAutoFit/>
          </a:bodyPr>
          <a:lstStyle/>
          <a:p>
            <a:pPr>
              <a:spcBef>
                <a:spcPct val="50000"/>
              </a:spcBef>
            </a:pPr>
            <a:r>
              <a:rPr lang="es-ES" sz="1600"/>
              <a:t>R</a:t>
            </a:r>
          </a:p>
        </p:txBody>
      </p:sp>
      <p:sp>
        <p:nvSpPr>
          <p:cNvPr id="7311" name="Text Box 143"/>
          <p:cNvSpPr txBox="1">
            <a:spLocks noChangeArrowheads="1"/>
          </p:cNvSpPr>
          <p:nvPr/>
        </p:nvSpPr>
        <p:spPr bwMode="auto">
          <a:xfrm>
            <a:off x="2698750" y="5734050"/>
            <a:ext cx="360363" cy="336550"/>
          </a:xfrm>
          <a:prstGeom prst="rect">
            <a:avLst/>
          </a:prstGeom>
          <a:noFill/>
          <a:ln w="9525">
            <a:noFill/>
            <a:miter lim="800000"/>
            <a:headEnd/>
            <a:tailEnd/>
          </a:ln>
          <a:effectLst/>
        </p:spPr>
        <p:txBody>
          <a:bodyPr>
            <a:spAutoFit/>
          </a:bodyPr>
          <a:lstStyle/>
          <a:p>
            <a:pPr>
              <a:spcBef>
                <a:spcPct val="50000"/>
              </a:spcBef>
            </a:pPr>
            <a:r>
              <a:rPr lang="es-ES" sz="1600"/>
              <a:t>D</a:t>
            </a:r>
          </a:p>
        </p:txBody>
      </p:sp>
      <p:sp>
        <p:nvSpPr>
          <p:cNvPr id="7312" name="Freeform 144"/>
          <p:cNvSpPr>
            <a:spLocks/>
          </p:cNvSpPr>
          <p:nvPr/>
        </p:nvSpPr>
        <p:spPr bwMode="auto">
          <a:xfrm>
            <a:off x="2814638" y="4121150"/>
            <a:ext cx="49212" cy="44450"/>
          </a:xfrm>
          <a:custGeom>
            <a:avLst/>
            <a:gdLst/>
            <a:ahLst/>
            <a:cxnLst>
              <a:cxn ang="0">
                <a:pos x="8" y="6"/>
              </a:cxn>
              <a:cxn ang="0">
                <a:pos x="20" y="24"/>
              </a:cxn>
              <a:cxn ang="0">
                <a:pos x="17" y="0"/>
              </a:cxn>
              <a:cxn ang="0">
                <a:pos x="2" y="12"/>
              </a:cxn>
              <a:cxn ang="0">
                <a:pos x="11" y="18"/>
              </a:cxn>
              <a:cxn ang="0">
                <a:pos x="8" y="6"/>
              </a:cxn>
            </a:cxnLst>
            <a:rect l="0" t="0" r="r" b="b"/>
            <a:pathLst>
              <a:path w="31" h="28">
                <a:moveTo>
                  <a:pt x="8" y="6"/>
                </a:moveTo>
                <a:cubicBezTo>
                  <a:pt x="3" y="21"/>
                  <a:pt x="2" y="28"/>
                  <a:pt x="20" y="24"/>
                </a:cubicBezTo>
                <a:cubicBezTo>
                  <a:pt x="27" y="3"/>
                  <a:pt x="31" y="10"/>
                  <a:pt x="17" y="0"/>
                </a:cubicBezTo>
                <a:cubicBezTo>
                  <a:pt x="13" y="1"/>
                  <a:pt x="0" y="4"/>
                  <a:pt x="2" y="12"/>
                </a:cubicBezTo>
                <a:cubicBezTo>
                  <a:pt x="3" y="16"/>
                  <a:pt x="8" y="21"/>
                  <a:pt x="11" y="18"/>
                </a:cubicBezTo>
                <a:cubicBezTo>
                  <a:pt x="14" y="15"/>
                  <a:pt x="9" y="10"/>
                  <a:pt x="8" y="6"/>
                </a:cubicBezTo>
                <a:close/>
              </a:path>
            </a:pathLst>
          </a:custGeom>
          <a:solidFill>
            <a:srgbClr val="FF0000"/>
          </a:solidFill>
          <a:ln w="9525">
            <a:solidFill>
              <a:srgbClr val="FF0000"/>
            </a:solidFill>
            <a:round/>
            <a:headEnd/>
            <a:tailEnd/>
          </a:ln>
          <a:effectLst/>
        </p:spPr>
        <p:txBody>
          <a:bodyPr/>
          <a:lstStyle/>
          <a:p>
            <a:endParaRPr lang="es-ES"/>
          </a:p>
        </p:txBody>
      </p:sp>
      <p:sp>
        <p:nvSpPr>
          <p:cNvPr id="7313" name="Freeform 145"/>
          <p:cNvSpPr>
            <a:spLocks/>
          </p:cNvSpPr>
          <p:nvPr/>
        </p:nvSpPr>
        <p:spPr bwMode="auto">
          <a:xfrm>
            <a:off x="3455988" y="4276725"/>
            <a:ext cx="68262" cy="42863"/>
          </a:xfrm>
          <a:custGeom>
            <a:avLst/>
            <a:gdLst/>
            <a:ahLst/>
            <a:cxnLst>
              <a:cxn ang="0">
                <a:pos x="18" y="4"/>
              </a:cxn>
              <a:cxn ang="0">
                <a:pos x="9" y="25"/>
              </a:cxn>
              <a:cxn ang="0">
                <a:pos x="30" y="22"/>
              </a:cxn>
              <a:cxn ang="0">
                <a:pos x="18" y="1"/>
              </a:cxn>
              <a:cxn ang="0">
                <a:pos x="6" y="4"/>
              </a:cxn>
              <a:cxn ang="0">
                <a:pos x="15" y="10"/>
              </a:cxn>
              <a:cxn ang="0">
                <a:pos x="18" y="4"/>
              </a:cxn>
            </a:cxnLst>
            <a:rect l="0" t="0" r="r" b="b"/>
            <a:pathLst>
              <a:path w="43" h="27">
                <a:moveTo>
                  <a:pt x="18" y="4"/>
                </a:moveTo>
                <a:cubicBezTo>
                  <a:pt x="2" y="8"/>
                  <a:pt x="0" y="11"/>
                  <a:pt x="9" y="25"/>
                </a:cubicBezTo>
                <a:cubicBezTo>
                  <a:pt x="16" y="24"/>
                  <a:pt x="25" y="27"/>
                  <a:pt x="30" y="22"/>
                </a:cubicBezTo>
                <a:cubicBezTo>
                  <a:pt x="43" y="6"/>
                  <a:pt x="24" y="3"/>
                  <a:pt x="18" y="1"/>
                </a:cubicBezTo>
                <a:cubicBezTo>
                  <a:pt x="14" y="2"/>
                  <a:pt x="7" y="0"/>
                  <a:pt x="6" y="4"/>
                </a:cubicBezTo>
                <a:cubicBezTo>
                  <a:pt x="5" y="7"/>
                  <a:pt x="11" y="10"/>
                  <a:pt x="15" y="10"/>
                </a:cubicBezTo>
                <a:cubicBezTo>
                  <a:pt x="17" y="10"/>
                  <a:pt x="17" y="6"/>
                  <a:pt x="18" y="4"/>
                </a:cubicBezTo>
                <a:close/>
              </a:path>
            </a:pathLst>
          </a:custGeom>
          <a:solidFill>
            <a:srgbClr val="FF0000"/>
          </a:solidFill>
          <a:ln w="9525">
            <a:solidFill>
              <a:srgbClr val="FF0000"/>
            </a:solidFill>
            <a:round/>
            <a:headEnd/>
            <a:tailEnd/>
          </a:ln>
          <a:effectLst/>
        </p:spPr>
        <p:txBody>
          <a:bodyPr/>
          <a:lstStyle/>
          <a:p>
            <a:endParaRPr lang="es-ES"/>
          </a:p>
        </p:txBody>
      </p:sp>
      <p:sp>
        <p:nvSpPr>
          <p:cNvPr id="7314" name="Freeform 146"/>
          <p:cNvSpPr>
            <a:spLocks/>
          </p:cNvSpPr>
          <p:nvPr/>
        </p:nvSpPr>
        <p:spPr bwMode="auto">
          <a:xfrm>
            <a:off x="2289175" y="4408488"/>
            <a:ext cx="74613" cy="52387"/>
          </a:xfrm>
          <a:custGeom>
            <a:avLst/>
            <a:gdLst/>
            <a:ahLst/>
            <a:cxnLst>
              <a:cxn ang="0">
                <a:pos x="27" y="5"/>
              </a:cxn>
              <a:cxn ang="0">
                <a:pos x="21" y="29"/>
              </a:cxn>
              <a:cxn ang="0">
                <a:pos x="39" y="26"/>
              </a:cxn>
              <a:cxn ang="0">
                <a:pos x="39" y="2"/>
              </a:cxn>
              <a:cxn ang="0">
                <a:pos x="27" y="5"/>
              </a:cxn>
            </a:cxnLst>
            <a:rect l="0" t="0" r="r" b="b"/>
            <a:pathLst>
              <a:path w="47" h="33">
                <a:moveTo>
                  <a:pt x="27" y="5"/>
                </a:moveTo>
                <a:cubicBezTo>
                  <a:pt x="19" y="8"/>
                  <a:pt x="0" y="11"/>
                  <a:pt x="21" y="29"/>
                </a:cubicBezTo>
                <a:cubicBezTo>
                  <a:pt x="26" y="33"/>
                  <a:pt x="33" y="27"/>
                  <a:pt x="39" y="26"/>
                </a:cubicBezTo>
                <a:cubicBezTo>
                  <a:pt x="41" y="20"/>
                  <a:pt x="47" y="7"/>
                  <a:pt x="39" y="2"/>
                </a:cubicBezTo>
                <a:cubicBezTo>
                  <a:pt x="36" y="0"/>
                  <a:pt x="23" y="5"/>
                  <a:pt x="27" y="5"/>
                </a:cubicBezTo>
                <a:close/>
              </a:path>
            </a:pathLst>
          </a:custGeom>
          <a:solidFill>
            <a:srgbClr val="FF0000"/>
          </a:solidFill>
          <a:ln w="9525">
            <a:solidFill>
              <a:srgbClr val="FF0000"/>
            </a:solidFill>
            <a:round/>
            <a:headEnd/>
            <a:tailEnd/>
          </a:ln>
          <a:effectLst/>
        </p:spPr>
        <p:txBody>
          <a:bodyPr/>
          <a:lstStyle/>
          <a:p>
            <a:endParaRPr lang="es-ES"/>
          </a:p>
        </p:txBody>
      </p:sp>
      <p:sp>
        <p:nvSpPr>
          <p:cNvPr id="7315" name="Freeform 147"/>
          <p:cNvSpPr>
            <a:spLocks/>
          </p:cNvSpPr>
          <p:nvPr/>
        </p:nvSpPr>
        <p:spPr bwMode="auto">
          <a:xfrm>
            <a:off x="3306763" y="4411663"/>
            <a:ext cx="66675" cy="38100"/>
          </a:xfrm>
          <a:custGeom>
            <a:avLst/>
            <a:gdLst/>
            <a:ahLst/>
            <a:cxnLst>
              <a:cxn ang="0">
                <a:pos x="16" y="3"/>
              </a:cxn>
              <a:cxn ang="0">
                <a:pos x="19" y="24"/>
              </a:cxn>
              <a:cxn ang="0">
                <a:pos x="22" y="0"/>
              </a:cxn>
              <a:cxn ang="0">
                <a:pos x="16" y="3"/>
              </a:cxn>
            </a:cxnLst>
            <a:rect l="0" t="0" r="r" b="b"/>
            <a:pathLst>
              <a:path w="42" h="24">
                <a:moveTo>
                  <a:pt x="16" y="3"/>
                </a:moveTo>
                <a:cubicBezTo>
                  <a:pt x="0" y="8"/>
                  <a:pt x="6" y="20"/>
                  <a:pt x="19" y="24"/>
                </a:cubicBezTo>
                <a:cubicBezTo>
                  <a:pt x="37" y="20"/>
                  <a:pt x="42" y="7"/>
                  <a:pt x="22" y="0"/>
                </a:cubicBezTo>
                <a:cubicBezTo>
                  <a:pt x="12" y="3"/>
                  <a:pt x="10" y="3"/>
                  <a:pt x="16" y="3"/>
                </a:cubicBezTo>
                <a:close/>
              </a:path>
            </a:pathLst>
          </a:custGeom>
          <a:solidFill>
            <a:srgbClr val="FF0000"/>
          </a:solidFill>
          <a:ln w="9525">
            <a:solidFill>
              <a:srgbClr val="FF0000"/>
            </a:solidFill>
            <a:round/>
            <a:headEnd/>
            <a:tailEnd/>
          </a:ln>
          <a:effectLst/>
        </p:spPr>
        <p:txBody>
          <a:bodyPr/>
          <a:lstStyle/>
          <a:p>
            <a:endParaRPr lang="es-ES"/>
          </a:p>
        </p:txBody>
      </p:sp>
      <p:sp>
        <p:nvSpPr>
          <p:cNvPr id="7316" name="Freeform 148"/>
          <p:cNvSpPr>
            <a:spLocks/>
          </p:cNvSpPr>
          <p:nvPr/>
        </p:nvSpPr>
        <p:spPr bwMode="auto">
          <a:xfrm>
            <a:off x="2166938" y="4278313"/>
            <a:ext cx="92075" cy="47625"/>
          </a:xfrm>
          <a:custGeom>
            <a:avLst/>
            <a:gdLst/>
            <a:ahLst/>
            <a:cxnLst>
              <a:cxn ang="0">
                <a:pos x="17" y="0"/>
              </a:cxn>
              <a:cxn ang="0">
                <a:pos x="11" y="24"/>
              </a:cxn>
              <a:cxn ang="0">
                <a:pos x="29" y="30"/>
              </a:cxn>
              <a:cxn ang="0">
                <a:pos x="41" y="27"/>
              </a:cxn>
              <a:cxn ang="0">
                <a:pos x="17" y="0"/>
              </a:cxn>
            </a:cxnLst>
            <a:rect l="0" t="0" r="r" b="b"/>
            <a:pathLst>
              <a:path w="58" h="30">
                <a:moveTo>
                  <a:pt x="17" y="0"/>
                </a:moveTo>
                <a:cubicBezTo>
                  <a:pt x="11" y="6"/>
                  <a:pt x="0" y="13"/>
                  <a:pt x="11" y="24"/>
                </a:cubicBezTo>
                <a:cubicBezTo>
                  <a:pt x="15" y="28"/>
                  <a:pt x="29" y="30"/>
                  <a:pt x="29" y="30"/>
                </a:cubicBezTo>
                <a:cubicBezTo>
                  <a:pt x="33" y="29"/>
                  <a:pt x="38" y="30"/>
                  <a:pt x="41" y="27"/>
                </a:cubicBezTo>
                <a:cubicBezTo>
                  <a:pt x="58" y="13"/>
                  <a:pt x="26" y="0"/>
                  <a:pt x="17" y="0"/>
                </a:cubicBezTo>
                <a:close/>
              </a:path>
            </a:pathLst>
          </a:custGeom>
          <a:solidFill>
            <a:srgbClr val="FF0000"/>
          </a:solidFill>
          <a:ln w="9525">
            <a:solidFill>
              <a:srgbClr val="FF0000"/>
            </a:solidFill>
            <a:round/>
            <a:headEnd/>
            <a:tailEnd/>
          </a:ln>
          <a:effectLst/>
        </p:spPr>
        <p:txBody>
          <a:bodyPr/>
          <a:lstStyle/>
          <a:p>
            <a:endParaRPr lang="es-ES"/>
          </a:p>
        </p:txBody>
      </p:sp>
      <p:sp>
        <p:nvSpPr>
          <p:cNvPr id="7317" name="Freeform 149"/>
          <p:cNvSpPr>
            <a:spLocks/>
          </p:cNvSpPr>
          <p:nvPr/>
        </p:nvSpPr>
        <p:spPr bwMode="auto">
          <a:xfrm>
            <a:off x="2816225" y="4291013"/>
            <a:ext cx="50800" cy="60325"/>
          </a:xfrm>
          <a:custGeom>
            <a:avLst/>
            <a:gdLst/>
            <a:ahLst/>
            <a:cxnLst>
              <a:cxn ang="0">
                <a:pos x="10" y="7"/>
              </a:cxn>
              <a:cxn ang="0">
                <a:pos x="31" y="34"/>
              </a:cxn>
              <a:cxn ang="0">
                <a:pos x="10" y="7"/>
              </a:cxn>
            </a:cxnLst>
            <a:rect l="0" t="0" r="r" b="b"/>
            <a:pathLst>
              <a:path w="32" h="38">
                <a:moveTo>
                  <a:pt x="10" y="7"/>
                </a:moveTo>
                <a:cubicBezTo>
                  <a:pt x="0" y="38"/>
                  <a:pt x="2" y="38"/>
                  <a:pt x="31" y="34"/>
                </a:cubicBezTo>
                <a:cubicBezTo>
                  <a:pt x="28" y="11"/>
                  <a:pt x="32" y="0"/>
                  <a:pt x="10" y="7"/>
                </a:cubicBezTo>
                <a:close/>
              </a:path>
            </a:pathLst>
          </a:custGeom>
          <a:solidFill>
            <a:srgbClr val="FF0000"/>
          </a:solidFill>
          <a:ln w="9525">
            <a:solidFill>
              <a:srgbClr val="FF0000"/>
            </a:solidFill>
            <a:round/>
            <a:headEnd/>
            <a:tailEnd/>
          </a:ln>
          <a:effectLst/>
        </p:spPr>
        <p:txBody>
          <a:bodyPr/>
          <a:lstStyle/>
          <a:p>
            <a:endParaRPr lang="es-ES"/>
          </a:p>
        </p:txBody>
      </p:sp>
      <p:sp>
        <p:nvSpPr>
          <p:cNvPr id="7318" name="Freeform 150"/>
          <p:cNvSpPr>
            <a:spLocks/>
          </p:cNvSpPr>
          <p:nvPr/>
        </p:nvSpPr>
        <p:spPr bwMode="auto">
          <a:xfrm>
            <a:off x="2819400" y="5707063"/>
            <a:ext cx="50800" cy="42862"/>
          </a:xfrm>
          <a:custGeom>
            <a:avLst/>
            <a:gdLst/>
            <a:ahLst/>
            <a:cxnLst>
              <a:cxn ang="0">
                <a:pos x="5" y="3"/>
              </a:cxn>
              <a:cxn ang="0">
                <a:pos x="14" y="27"/>
              </a:cxn>
              <a:cxn ang="0">
                <a:pos x="14" y="0"/>
              </a:cxn>
              <a:cxn ang="0">
                <a:pos x="5" y="3"/>
              </a:cxn>
            </a:cxnLst>
            <a:rect l="0" t="0" r="r" b="b"/>
            <a:pathLst>
              <a:path w="32" h="27">
                <a:moveTo>
                  <a:pt x="5" y="3"/>
                </a:moveTo>
                <a:cubicBezTo>
                  <a:pt x="1" y="16"/>
                  <a:pt x="0" y="22"/>
                  <a:pt x="14" y="27"/>
                </a:cubicBezTo>
                <a:cubicBezTo>
                  <a:pt x="32" y="21"/>
                  <a:pt x="27" y="9"/>
                  <a:pt x="14" y="0"/>
                </a:cubicBezTo>
                <a:cubicBezTo>
                  <a:pt x="11" y="1"/>
                  <a:pt x="5" y="3"/>
                  <a:pt x="5" y="3"/>
                </a:cubicBezTo>
                <a:close/>
              </a:path>
            </a:pathLst>
          </a:custGeom>
          <a:solidFill>
            <a:srgbClr val="FF0000"/>
          </a:solidFill>
          <a:ln w="9525">
            <a:solidFill>
              <a:srgbClr val="FF0000"/>
            </a:solidFill>
            <a:round/>
            <a:headEnd/>
            <a:tailEnd/>
          </a:ln>
          <a:effectLst/>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312"/>
                                        </p:tgtEl>
                                        <p:attrNameLst>
                                          <p:attrName>style.visibility</p:attrName>
                                        </p:attrNameLst>
                                      </p:cBhvr>
                                      <p:to>
                                        <p:strVal val="visible"/>
                                      </p:to>
                                    </p:set>
                                    <p:anim calcmode="lin" valueType="num">
                                      <p:cBhvr>
                                        <p:cTn id="7" dur="2000" fill="hold"/>
                                        <p:tgtEl>
                                          <p:spTgt spid="7312"/>
                                        </p:tgtEl>
                                        <p:attrNameLst>
                                          <p:attrName>ppt_w</p:attrName>
                                        </p:attrNameLst>
                                      </p:cBhvr>
                                      <p:tavLst>
                                        <p:tav tm="0">
                                          <p:val>
                                            <p:fltVal val="0"/>
                                          </p:val>
                                        </p:tav>
                                        <p:tav tm="100000">
                                          <p:val>
                                            <p:strVal val="#ppt_w"/>
                                          </p:val>
                                        </p:tav>
                                      </p:tavLst>
                                    </p:anim>
                                    <p:anim calcmode="lin" valueType="num">
                                      <p:cBhvr>
                                        <p:cTn id="8" dur="2000" fill="hold"/>
                                        <p:tgtEl>
                                          <p:spTgt spid="7312"/>
                                        </p:tgtEl>
                                        <p:attrNameLst>
                                          <p:attrName>ppt_h</p:attrName>
                                        </p:attrNameLst>
                                      </p:cBhvr>
                                      <p:tavLst>
                                        <p:tav tm="0">
                                          <p:val>
                                            <p:fltVal val="0"/>
                                          </p:val>
                                        </p:tav>
                                        <p:tav tm="100000">
                                          <p:val>
                                            <p:strVal val="#ppt_h"/>
                                          </p:val>
                                        </p:tav>
                                      </p:tavLst>
                                    </p:anim>
                                    <p:animEffect transition="in" filter="fade">
                                      <p:cBhvr>
                                        <p:cTn id="9" dur="2000"/>
                                        <p:tgtEl>
                                          <p:spTgt spid="731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308"/>
                                        </p:tgtEl>
                                        <p:attrNameLst>
                                          <p:attrName>style.visibility</p:attrName>
                                        </p:attrNameLst>
                                      </p:cBhvr>
                                      <p:to>
                                        <p:strVal val="visible"/>
                                      </p:to>
                                    </p:set>
                                    <p:anim calcmode="lin" valueType="num">
                                      <p:cBhvr>
                                        <p:cTn id="12" dur="2000" fill="hold"/>
                                        <p:tgtEl>
                                          <p:spTgt spid="7308"/>
                                        </p:tgtEl>
                                        <p:attrNameLst>
                                          <p:attrName>ppt_w</p:attrName>
                                        </p:attrNameLst>
                                      </p:cBhvr>
                                      <p:tavLst>
                                        <p:tav tm="0">
                                          <p:val>
                                            <p:fltVal val="0"/>
                                          </p:val>
                                        </p:tav>
                                        <p:tav tm="100000">
                                          <p:val>
                                            <p:strVal val="#ppt_w"/>
                                          </p:val>
                                        </p:tav>
                                      </p:tavLst>
                                    </p:anim>
                                    <p:anim calcmode="lin" valueType="num">
                                      <p:cBhvr>
                                        <p:cTn id="13" dur="2000" fill="hold"/>
                                        <p:tgtEl>
                                          <p:spTgt spid="7308"/>
                                        </p:tgtEl>
                                        <p:attrNameLst>
                                          <p:attrName>ppt_h</p:attrName>
                                        </p:attrNameLst>
                                      </p:cBhvr>
                                      <p:tavLst>
                                        <p:tav tm="0">
                                          <p:val>
                                            <p:fltVal val="0"/>
                                          </p:val>
                                        </p:tav>
                                        <p:tav tm="100000">
                                          <p:val>
                                            <p:strVal val="#ppt_h"/>
                                          </p:val>
                                        </p:tav>
                                      </p:tavLst>
                                    </p:anim>
                                    <p:animEffect transition="in" filter="fade">
                                      <p:cBhvr>
                                        <p:cTn id="14" dur="2000"/>
                                        <p:tgtEl>
                                          <p:spTgt spid="730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317"/>
                                        </p:tgtEl>
                                        <p:attrNameLst>
                                          <p:attrName>style.visibility</p:attrName>
                                        </p:attrNameLst>
                                      </p:cBhvr>
                                      <p:to>
                                        <p:strVal val="visible"/>
                                      </p:to>
                                    </p:set>
                                    <p:anim calcmode="lin" valueType="num">
                                      <p:cBhvr>
                                        <p:cTn id="19" dur="2000" fill="hold"/>
                                        <p:tgtEl>
                                          <p:spTgt spid="7317"/>
                                        </p:tgtEl>
                                        <p:attrNameLst>
                                          <p:attrName>ppt_w</p:attrName>
                                        </p:attrNameLst>
                                      </p:cBhvr>
                                      <p:tavLst>
                                        <p:tav tm="0">
                                          <p:val>
                                            <p:fltVal val="0"/>
                                          </p:val>
                                        </p:tav>
                                        <p:tav tm="100000">
                                          <p:val>
                                            <p:strVal val="#ppt_w"/>
                                          </p:val>
                                        </p:tav>
                                      </p:tavLst>
                                    </p:anim>
                                    <p:anim calcmode="lin" valueType="num">
                                      <p:cBhvr>
                                        <p:cTn id="20" dur="2000" fill="hold"/>
                                        <p:tgtEl>
                                          <p:spTgt spid="7317"/>
                                        </p:tgtEl>
                                        <p:attrNameLst>
                                          <p:attrName>ppt_h</p:attrName>
                                        </p:attrNameLst>
                                      </p:cBhvr>
                                      <p:tavLst>
                                        <p:tav tm="0">
                                          <p:val>
                                            <p:fltVal val="0"/>
                                          </p:val>
                                        </p:tav>
                                        <p:tav tm="100000">
                                          <p:val>
                                            <p:strVal val="#ppt_h"/>
                                          </p:val>
                                        </p:tav>
                                      </p:tavLst>
                                    </p:anim>
                                    <p:animEffect transition="in" filter="fade">
                                      <p:cBhvr>
                                        <p:cTn id="21" dur="2000"/>
                                        <p:tgtEl>
                                          <p:spTgt spid="7317"/>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7309"/>
                                        </p:tgtEl>
                                        <p:attrNameLst>
                                          <p:attrName>style.visibility</p:attrName>
                                        </p:attrNameLst>
                                      </p:cBhvr>
                                      <p:to>
                                        <p:strVal val="visible"/>
                                      </p:to>
                                    </p:set>
                                    <p:anim calcmode="lin" valueType="num">
                                      <p:cBhvr>
                                        <p:cTn id="24" dur="2000" fill="hold"/>
                                        <p:tgtEl>
                                          <p:spTgt spid="7309"/>
                                        </p:tgtEl>
                                        <p:attrNameLst>
                                          <p:attrName>ppt_w</p:attrName>
                                        </p:attrNameLst>
                                      </p:cBhvr>
                                      <p:tavLst>
                                        <p:tav tm="0">
                                          <p:val>
                                            <p:fltVal val="0"/>
                                          </p:val>
                                        </p:tav>
                                        <p:tav tm="100000">
                                          <p:val>
                                            <p:strVal val="#ppt_w"/>
                                          </p:val>
                                        </p:tav>
                                      </p:tavLst>
                                    </p:anim>
                                    <p:anim calcmode="lin" valueType="num">
                                      <p:cBhvr>
                                        <p:cTn id="25" dur="2000" fill="hold"/>
                                        <p:tgtEl>
                                          <p:spTgt spid="7309"/>
                                        </p:tgtEl>
                                        <p:attrNameLst>
                                          <p:attrName>ppt_h</p:attrName>
                                        </p:attrNameLst>
                                      </p:cBhvr>
                                      <p:tavLst>
                                        <p:tav tm="0">
                                          <p:val>
                                            <p:fltVal val="0"/>
                                          </p:val>
                                        </p:tav>
                                        <p:tav tm="100000">
                                          <p:val>
                                            <p:strVal val="#ppt_h"/>
                                          </p:val>
                                        </p:tav>
                                      </p:tavLst>
                                    </p:anim>
                                    <p:animEffect transition="in" filter="fade">
                                      <p:cBhvr>
                                        <p:cTn id="26" dur="2000"/>
                                        <p:tgtEl>
                                          <p:spTgt spid="7309"/>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7310"/>
                                        </p:tgtEl>
                                        <p:attrNameLst>
                                          <p:attrName>style.visibility</p:attrName>
                                        </p:attrNameLst>
                                      </p:cBhvr>
                                      <p:to>
                                        <p:strVal val="visible"/>
                                      </p:to>
                                    </p:set>
                                    <p:anim calcmode="lin" valueType="num">
                                      <p:cBhvr>
                                        <p:cTn id="29" dur="2000" fill="hold"/>
                                        <p:tgtEl>
                                          <p:spTgt spid="7310"/>
                                        </p:tgtEl>
                                        <p:attrNameLst>
                                          <p:attrName>ppt_w</p:attrName>
                                        </p:attrNameLst>
                                      </p:cBhvr>
                                      <p:tavLst>
                                        <p:tav tm="0">
                                          <p:val>
                                            <p:fltVal val="0"/>
                                          </p:val>
                                        </p:tav>
                                        <p:tav tm="100000">
                                          <p:val>
                                            <p:strVal val="#ppt_w"/>
                                          </p:val>
                                        </p:tav>
                                      </p:tavLst>
                                    </p:anim>
                                    <p:anim calcmode="lin" valueType="num">
                                      <p:cBhvr>
                                        <p:cTn id="30" dur="2000" fill="hold"/>
                                        <p:tgtEl>
                                          <p:spTgt spid="7310"/>
                                        </p:tgtEl>
                                        <p:attrNameLst>
                                          <p:attrName>ppt_h</p:attrName>
                                        </p:attrNameLst>
                                      </p:cBhvr>
                                      <p:tavLst>
                                        <p:tav tm="0">
                                          <p:val>
                                            <p:fltVal val="0"/>
                                          </p:val>
                                        </p:tav>
                                        <p:tav tm="100000">
                                          <p:val>
                                            <p:strVal val="#ppt_h"/>
                                          </p:val>
                                        </p:tav>
                                      </p:tavLst>
                                    </p:anim>
                                    <p:animEffect transition="in" filter="fade">
                                      <p:cBhvr>
                                        <p:cTn id="31" dur="2000"/>
                                        <p:tgtEl>
                                          <p:spTgt spid="73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7318"/>
                                        </p:tgtEl>
                                        <p:attrNameLst>
                                          <p:attrName>style.visibility</p:attrName>
                                        </p:attrNameLst>
                                      </p:cBhvr>
                                      <p:to>
                                        <p:strVal val="visible"/>
                                      </p:to>
                                    </p:set>
                                    <p:anim calcmode="lin" valueType="num">
                                      <p:cBhvr>
                                        <p:cTn id="36" dur="2000" fill="hold"/>
                                        <p:tgtEl>
                                          <p:spTgt spid="7318"/>
                                        </p:tgtEl>
                                        <p:attrNameLst>
                                          <p:attrName>ppt_w</p:attrName>
                                        </p:attrNameLst>
                                      </p:cBhvr>
                                      <p:tavLst>
                                        <p:tav tm="0">
                                          <p:val>
                                            <p:fltVal val="0"/>
                                          </p:val>
                                        </p:tav>
                                        <p:tav tm="100000">
                                          <p:val>
                                            <p:strVal val="#ppt_w"/>
                                          </p:val>
                                        </p:tav>
                                      </p:tavLst>
                                    </p:anim>
                                    <p:anim calcmode="lin" valueType="num">
                                      <p:cBhvr>
                                        <p:cTn id="37" dur="2000" fill="hold"/>
                                        <p:tgtEl>
                                          <p:spTgt spid="7318"/>
                                        </p:tgtEl>
                                        <p:attrNameLst>
                                          <p:attrName>ppt_h</p:attrName>
                                        </p:attrNameLst>
                                      </p:cBhvr>
                                      <p:tavLst>
                                        <p:tav tm="0">
                                          <p:val>
                                            <p:fltVal val="0"/>
                                          </p:val>
                                        </p:tav>
                                        <p:tav tm="100000">
                                          <p:val>
                                            <p:strVal val="#ppt_h"/>
                                          </p:val>
                                        </p:tav>
                                      </p:tavLst>
                                    </p:anim>
                                    <p:animEffect transition="in" filter="fade">
                                      <p:cBhvr>
                                        <p:cTn id="38" dur="2000"/>
                                        <p:tgtEl>
                                          <p:spTgt spid="7318"/>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7311"/>
                                        </p:tgtEl>
                                        <p:attrNameLst>
                                          <p:attrName>style.visibility</p:attrName>
                                        </p:attrNameLst>
                                      </p:cBhvr>
                                      <p:to>
                                        <p:strVal val="visible"/>
                                      </p:to>
                                    </p:set>
                                    <p:anim calcmode="lin" valueType="num">
                                      <p:cBhvr>
                                        <p:cTn id="41" dur="2000" fill="hold"/>
                                        <p:tgtEl>
                                          <p:spTgt spid="7311"/>
                                        </p:tgtEl>
                                        <p:attrNameLst>
                                          <p:attrName>ppt_w</p:attrName>
                                        </p:attrNameLst>
                                      </p:cBhvr>
                                      <p:tavLst>
                                        <p:tav tm="0">
                                          <p:val>
                                            <p:fltVal val="0"/>
                                          </p:val>
                                        </p:tav>
                                        <p:tav tm="100000">
                                          <p:val>
                                            <p:strVal val="#ppt_w"/>
                                          </p:val>
                                        </p:tav>
                                      </p:tavLst>
                                    </p:anim>
                                    <p:anim calcmode="lin" valueType="num">
                                      <p:cBhvr>
                                        <p:cTn id="42" dur="2000" fill="hold"/>
                                        <p:tgtEl>
                                          <p:spTgt spid="7311"/>
                                        </p:tgtEl>
                                        <p:attrNameLst>
                                          <p:attrName>ppt_h</p:attrName>
                                        </p:attrNameLst>
                                      </p:cBhvr>
                                      <p:tavLst>
                                        <p:tav tm="0">
                                          <p:val>
                                            <p:fltVal val="0"/>
                                          </p:val>
                                        </p:tav>
                                        <p:tav tm="100000">
                                          <p:val>
                                            <p:strVal val="#ppt_h"/>
                                          </p:val>
                                        </p:tav>
                                      </p:tavLst>
                                    </p:anim>
                                    <p:animEffect transition="in" filter="fade">
                                      <p:cBhvr>
                                        <p:cTn id="43" dur="2000"/>
                                        <p:tgtEl>
                                          <p:spTgt spid="73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7314"/>
                                        </p:tgtEl>
                                        <p:attrNameLst>
                                          <p:attrName>style.visibility</p:attrName>
                                        </p:attrNameLst>
                                      </p:cBhvr>
                                      <p:to>
                                        <p:strVal val="visible"/>
                                      </p:to>
                                    </p:set>
                                    <p:anim calcmode="lin" valueType="num">
                                      <p:cBhvr>
                                        <p:cTn id="48" dur="2000" fill="hold"/>
                                        <p:tgtEl>
                                          <p:spTgt spid="7314"/>
                                        </p:tgtEl>
                                        <p:attrNameLst>
                                          <p:attrName>ppt_w</p:attrName>
                                        </p:attrNameLst>
                                      </p:cBhvr>
                                      <p:tavLst>
                                        <p:tav tm="0">
                                          <p:val>
                                            <p:fltVal val="0"/>
                                          </p:val>
                                        </p:tav>
                                        <p:tav tm="100000">
                                          <p:val>
                                            <p:strVal val="#ppt_w"/>
                                          </p:val>
                                        </p:tav>
                                      </p:tavLst>
                                    </p:anim>
                                    <p:anim calcmode="lin" valueType="num">
                                      <p:cBhvr>
                                        <p:cTn id="49" dur="2000" fill="hold"/>
                                        <p:tgtEl>
                                          <p:spTgt spid="7314"/>
                                        </p:tgtEl>
                                        <p:attrNameLst>
                                          <p:attrName>ppt_h</p:attrName>
                                        </p:attrNameLst>
                                      </p:cBhvr>
                                      <p:tavLst>
                                        <p:tav tm="0">
                                          <p:val>
                                            <p:fltVal val="0"/>
                                          </p:val>
                                        </p:tav>
                                        <p:tav tm="100000">
                                          <p:val>
                                            <p:strVal val="#ppt_h"/>
                                          </p:val>
                                        </p:tav>
                                      </p:tavLst>
                                    </p:anim>
                                    <p:animEffect transition="in" filter="fade">
                                      <p:cBhvr>
                                        <p:cTn id="50" dur="2000"/>
                                        <p:tgtEl>
                                          <p:spTgt spid="7314"/>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7307"/>
                                        </p:tgtEl>
                                        <p:attrNameLst>
                                          <p:attrName>style.visibility</p:attrName>
                                        </p:attrNameLst>
                                      </p:cBhvr>
                                      <p:to>
                                        <p:strVal val="visible"/>
                                      </p:to>
                                    </p:set>
                                    <p:anim calcmode="lin" valueType="num">
                                      <p:cBhvr>
                                        <p:cTn id="53" dur="2000" fill="hold"/>
                                        <p:tgtEl>
                                          <p:spTgt spid="7307"/>
                                        </p:tgtEl>
                                        <p:attrNameLst>
                                          <p:attrName>ppt_w</p:attrName>
                                        </p:attrNameLst>
                                      </p:cBhvr>
                                      <p:tavLst>
                                        <p:tav tm="0">
                                          <p:val>
                                            <p:fltVal val="0"/>
                                          </p:val>
                                        </p:tav>
                                        <p:tav tm="100000">
                                          <p:val>
                                            <p:strVal val="#ppt_w"/>
                                          </p:val>
                                        </p:tav>
                                      </p:tavLst>
                                    </p:anim>
                                    <p:anim calcmode="lin" valueType="num">
                                      <p:cBhvr>
                                        <p:cTn id="54" dur="2000" fill="hold"/>
                                        <p:tgtEl>
                                          <p:spTgt spid="7307"/>
                                        </p:tgtEl>
                                        <p:attrNameLst>
                                          <p:attrName>ppt_h</p:attrName>
                                        </p:attrNameLst>
                                      </p:cBhvr>
                                      <p:tavLst>
                                        <p:tav tm="0">
                                          <p:val>
                                            <p:fltVal val="0"/>
                                          </p:val>
                                        </p:tav>
                                        <p:tav tm="100000">
                                          <p:val>
                                            <p:strVal val="#ppt_h"/>
                                          </p:val>
                                        </p:tav>
                                      </p:tavLst>
                                    </p:anim>
                                    <p:animEffect transition="in" filter="fade">
                                      <p:cBhvr>
                                        <p:cTn id="55" dur="2000"/>
                                        <p:tgtEl>
                                          <p:spTgt spid="730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7315"/>
                                        </p:tgtEl>
                                        <p:attrNameLst>
                                          <p:attrName>style.visibility</p:attrName>
                                        </p:attrNameLst>
                                      </p:cBhvr>
                                      <p:to>
                                        <p:strVal val="visible"/>
                                      </p:to>
                                    </p:set>
                                    <p:anim calcmode="lin" valueType="num">
                                      <p:cBhvr>
                                        <p:cTn id="60" dur="2000" fill="hold"/>
                                        <p:tgtEl>
                                          <p:spTgt spid="7315"/>
                                        </p:tgtEl>
                                        <p:attrNameLst>
                                          <p:attrName>ppt_w</p:attrName>
                                        </p:attrNameLst>
                                      </p:cBhvr>
                                      <p:tavLst>
                                        <p:tav tm="0">
                                          <p:val>
                                            <p:fltVal val="0"/>
                                          </p:val>
                                        </p:tav>
                                        <p:tav tm="100000">
                                          <p:val>
                                            <p:strVal val="#ppt_w"/>
                                          </p:val>
                                        </p:tav>
                                      </p:tavLst>
                                    </p:anim>
                                    <p:anim calcmode="lin" valueType="num">
                                      <p:cBhvr>
                                        <p:cTn id="61" dur="2000" fill="hold"/>
                                        <p:tgtEl>
                                          <p:spTgt spid="7315"/>
                                        </p:tgtEl>
                                        <p:attrNameLst>
                                          <p:attrName>ppt_h</p:attrName>
                                        </p:attrNameLst>
                                      </p:cBhvr>
                                      <p:tavLst>
                                        <p:tav tm="0">
                                          <p:val>
                                            <p:fltVal val="0"/>
                                          </p:val>
                                        </p:tav>
                                        <p:tav tm="100000">
                                          <p:val>
                                            <p:strVal val="#ppt_h"/>
                                          </p:val>
                                        </p:tav>
                                      </p:tavLst>
                                    </p:anim>
                                    <p:animEffect transition="in" filter="fade">
                                      <p:cBhvr>
                                        <p:cTn id="62" dur="2000"/>
                                        <p:tgtEl>
                                          <p:spTgt spid="7315"/>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7305"/>
                                        </p:tgtEl>
                                        <p:attrNameLst>
                                          <p:attrName>style.visibility</p:attrName>
                                        </p:attrNameLst>
                                      </p:cBhvr>
                                      <p:to>
                                        <p:strVal val="visible"/>
                                      </p:to>
                                    </p:set>
                                    <p:anim calcmode="lin" valueType="num">
                                      <p:cBhvr>
                                        <p:cTn id="65" dur="2000" fill="hold"/>
                                        <p:tgtEl>
                                          <p:spTgt spid="7305"/>
                                        </p:tgtEl>
                                        <p:attrNameLst>
                                          <p:attrName>ppt_w</p:attrName>
                                        </p:attrNameLst>
                                      </p:cBhvr>
                                      <p:tavLst>
                                        <p:tav tm="0">
                                          <p:val>
                                            <p:fltVal val="0"/>
                                          </p:val>
                                        </p:tav>
                                        <p:tav tm="100000">
                                          <p:val>
                                            <p:strVal val="#ppt_w"/>
                                          </p:val>
                                        </p:tav>
                                      </p:tavLst>
                                    </p:anim>
                                    <p:anim calcmode="lin" valueType="num">
                                      <p:cBhvr>
                                        <p:cTn id="66" dur="2000" fill="hold"/>
                                        <p:tgtEl>
                                          <p:spTgt spid="7305"/>
                                        </p:tgtEl>
                                        <p:attrNameLst>
                                          <p:attrName>ppt_h</p:attrName>
                                        </p:attrNameLst>
                                      </p:cBhvr>
                                      <p:tavLst>
                                        <p:tav tm="0">
                                          <p:val>
                                            <p:fltVal val="0"/>
                                          </p:val>
                                        </p:tav>
                                        <p:tav tm="100000">
                                          <p:val>
                                            <p:strVal val="#ppt_h"/>
                                          </p:val>
                                        </p:tav>
                                      </p:tavLst>
                                    </p:anim>
                                    <p:animEffect transition="in" filter="fade">
                                      <p:cBhvr>
                                        <p:cTn id="67" dur="2000"/>
                                        <p:tgtEl>
                                          <p:spTgt spid="730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7316"/>
                                        </p:tgtEl>
                                        <p:attrNameLst>
                                          <p:attrName>style.visibility</p:attrName>
                                        </p:attrNameLst>
                                      </p:cBhvr>
                                      <p:to>
                                        <p:strVal val="visible"/>
                                      </p:to>
                                    </p:set>
                                    <p:anim calcmode="lin" valueType="num">
                                      <p:cBhvr>
                                        <p:cTn id="72" dur="2000" fill="hold"/>
                                        <p:tgtEl>
                                          <p:spTgt spid="7316"/>
                                        </p:tgtEl>
                                        <p:attrNameLst>
                                          <p:attrName>ppt_w</p:attrName>
                                        </p:attrNameLst>
                                      </p:cBhvr>
                                      <p:tavLst>
                                        <p:tav tm="0">
                                          <p:val>
                                            <p:fltVal val="0"/>
                                          </p:val>
                                        </p:tav>
                                        <p:tav tm="100000">
                                          <p:val>
                                            <p:strVal val="#ppt_w"/>
                                          </p:val>
                                        </p:tav>
                                      </p:tavLst>
                                    </p:anim>
                                    <p:anim calcmode="lin" valueType="num">
                                      <p:cBhvr>
                                        <p:cTn id="73" dur="2000" fill="hold"/>
                                        <p:tgtEl>
                                          <p:spTgt spid="7316"/>
                                        </p:tgtEl>
                                        <p:attrNameLst>
                                          <p:attrName>ppt_h</p:attrName>
                                        </p:attrNameLst>
                                      </p:cBhvr>
                                      <p:tavLst>
                                        <p:tav tm="0">
                                          <p:val>
                                            <p:fltVal val="0"/>
                                          </p:val>
                                        </p:tav>
                                        <p:tav tm="100000">
                                          <p:val>
                                            <p:strVal val="#ppt_h"/>
                                          </p:val>
                                        </p:tav>
                                      </p:tavLst>
                                    </p:anim>
                                    <p:animEffect transition="in" filter="fade">
                                      <p:cBhvr>
                                        <p:cTn id="74" dur="2000"/>
                                        <p:tgtEl>
                                          <p:spTgt spid="7316"/>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7306"/>
                                        </p:tgtEl>
                                        <p:attrNameLst>
                                          <p:attrName>style.visibility</p:attrName>
                                        </p:attrNameLst>
                                      </p:cBhvr>
                                      <p:to>
                                        <p:strVal val="visible"/>
                                      </p:to>
                                    </p:set>
                                    <p:anim calcmode="lin" valueType="num">
                                      <p:cBhvr>
                                        <p:cTn id="77" dur="2000" fill="hold"/>
                                        <p:tgtEl>
                                          <p:spTgt spid="7306"/>
                                        </p:tgtEl>
                                        <p:attrNameLst>
                                          <p:attrName>ppt_w</p:attrName>
                                        </p:attrNameLst>
                                      </p:cBhvr>
                                      <p:tavLst>
                                        <p:tav tm="0">
                                          <p:val>
                                            <p:fltVal val="0"/>
                                          </p:val>
                                        </p:tav>
                                        <p:tav tm="100000">
                                          <p:val>
                                            <p:strVal val="#ppt_w"/>
                                          </p:val>
                                        </p:tav>
                                      </p:tavLst>
                                    </p:anim>
                                    <p:anim calcmode="lin" valueType="num">
                                      <p:cBhvr>
                                        <p:cTn id="78" dur="2000" fill="hold"/>
                                        <p:tgtEl>
                                          <p:spTgt spid="7306"/>
                                        </p:tgtEl>
                                        <p:attrNameLst>
                                          <p:attrName>ppt_h</p:attrName>
                                        </p:attrNameLst>
                                      </p:cBhvr>
                                      <p:tavLst>
                                        <p:tav tm="0">
                                          <p:val>
                                            <p:fltVal val="0"/>
                                          </p:val>
                                        </p:tav>
                                        <p:tav tm="100000">
                                          <p:val>
                                            <p:strVal val="#ppt_h"/>
                                          </p:val>
                                        </p:tav>
                                      </p:tavLst>
                                    </p:anim>
                                    <p:animEffect transition="in" filter="fade">
                                      <p:cBhvr>
                                        <p:cTn id="79" dur="2000"/>
                                        <p:tgtEl>
                                          <p:spTgt spid="730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7313"/>
                                        </p:tgtEl>
                                        <p:attrNameLst>
                                          <p:attrName>style.visibility</p:attrName>
                                        </p:attrNameLst>
                                      </p:cBhvr>
                                      <p:to>
                                        <p:strVal val="visible"/>
                                      </p:to>
                                    </p:set>
                                    <p:anim calcmode="lin" valueType="num">
                                      <p:cBhvr>
                                        <p:cTn id="84" dur="2000" fill="hold"/>
                                        <p:tgtEl>
                                          <p:spTgt spid="7313"/>
                                        </p:tgtEl>
                                        <p:attrNameLst>
                                          <p:attrName>ppt_w</p:attrName>
                                        </p:attrNameLst>
                                      </p:cBhvr>
                                      <p:tavLst>
                                        <p:tav tm="0">
                                          <p:val>
                                            <p:fltVal val="0"/>
                                          </p:val>
                                        </p:tav>
                                        <p:tav tm="100000">
                                          <p:val>
                                            <p:strVal val="#ppt_w"/>
                                          </p:val>
                                        </p:tav>
                                      </p:tavLst>
                                    </p:anim>
                                    <p:anim calcmode="lin" valueType="num">
                                      <p:cBhvr>
                                        <p:cTn id="85" dur="2000" fill="hold"/>
                                        <p:tgtEl>
                                          <p:spTgt spid="7313"/>
                                        </p:tgtEl>
                                        <p:attrNameLst>
                                          <p:attrName>ppt_h</p:attrName>
                                        </p:attrNameLst>
                                      </p:cBhvr>
                                      <p:tavLst>
                                        <p:tav tm="0">
                                          <p:val>
                                            <p:fltVal val="0"/>
                                          </p:val>
                                        </p:tav>
                                        <p:tav tm="100000">
                                          <p:val>
                                            <p:strVal val="#ppt_h"/>
                                          </p:val>
                                        </p:tav>
                                      </p:tavLst>
                                    </p:anim>
                                    <p:animEffect transition="in" filter="fade">
                                      <p:cBhvr>
                                        <p:cTn id="86" dur="2000"/>
                                        <p:tgtEl>
                                          <p:spTgt spid="7313"/>
                                        </p:tgtEl>
                                      </p:cBhvr>
                                    </p:animEffect>
                                  </p:childTnLst>
                                </p:cTn>
                              </p:par>
                              <p:par>
                                <p:cTn id="87" presetID="53" presetClass="entr" presetSubtype="0" fill="hold" grpId="0" nodeType="withEffect">
                                  <p:stCondLst>
                                    <p:cond delay="0"/>
                                  </p:stCondLst>
                                  <p:childTnLst>
                                    <p:set>
                                      <p:cBhvr>
                                        <p:cTn id="88" dur="1" fill="hold">
                                          <p:stCondLst>
                                            <p:cond delay="0"/>
                                          </p:stCondLst>
                                        </p:cTn>
                                        <p:tgtEl>
                                          <p:spTgt spid="7304"/>
                                        </p:tgtEl>
                                        <p:attrNameLst>
                                          <p:attrName>style.visibility</p:attrName>
                                        </p:attrNameLst>
                                      </p:cBhvr>
                                      <p:to>
                                        <p:strVal val="visible"/>
                                      </p:to>
                                    </p:set>
                                    <p:anim calcmode="lin" valueType="num">
                                      <p:cBhvr>
                                        <p:cTn id="89" dur="2000" fill="hold"/>
                                        <p:tgtEl>
                                          <p:spTgt spid="7304"/>
                                        </p:tgtEl>
                                        <p:attrNameLst>
                                          <p:attrName>ppt_w</p:attrName>
                                        </p:attrNameLst>
                                      </p:cBhvr>
                                      <p:tavLst>
                                        <p:tav tm="0">
                                          <p:val>
                                            <p:fltVal val="0"/>
                                          </p:val>
                                        </p:tav>
                                        <p:tav tm="100000">
                                          <p:val>
                                            <p:strVal val="#ppt_w"/>
                                          </p:val>
                                        </p:tav>
                                      </p:tavLst>
                                    </p:anim>
                                    <p:anim calcmode="lin" valueType="num">
                                      <p:cBhvr>
                                        <p:cTn id="90" dur="2000" fill="hold"/>
                                        <p:tgtEl>
                                          <p:spTgt spid="7304"/>
                                        </p:tgtEl>
                                        <p:attrNameLst>
                                          <p:attrName>ppt_h</p:attrName>
                                        </p:attrNameLst>
                                      </p:cBhvr>
                                      <p:tavLst>
                                        <p:tav tm="0">
                                          <p:val>
                                            <p:fltVal val="0"/>
                                          </p:val>
                                        </p:tav>
                                        <p:tav tm="100000">
                                          <p:val>
                                            <p:strVal val="#ppt_h"/>
                                          </p:val>
                                        </p:tav>
                                      </p:tavLst>
                                    </p:anim>
                                    <p:animEffect transition="in" filter="fade">
                                      <p:cBhvr>
                                        <p:cTn id="91" dur="2000"/>
                                        <p:tgtEl>
                                          <p:spTgt spid="7304"/>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0" fill="hold" nodeType="clickEffect">
                                  <p:stCondLst>
                                    <p:cond delay="0"/>
                                  </p:stCondLst>
                                  <p:childTnLst>
                                    <p:set>
                                      <p:cBhvr>
                                        <p:cTn id="95" dur="1" fill="hold">
                                          <p:stCondLst>
                                            <p:cond delay="0"/>
                                          </p:stCondLst>
                                        </p:cTn>
                                        <p:tgtEl>
                                          <p:spTgt spid="7319"/>
                                        </p:tgtEl>
                                        <p:attrNameLst>
                                          <p:attrName>style.visibility</p:attrName>
                                        </p:attrNameLst>
                                      </p:cBhvr>
                                      <p:to>
                                        <p:strVal val="visible"/>
                                      </p:to>
                                    </p:set>
                                    <p:anim calcmode="lin" valueType="num">
                                      <p:cBhvr>
                                        <p:cTn id="96" dur="2000" fill="hold"/>
                                        <p:tgtEl>
                                          <p:spTgt spid="7319"/>
                                        </p:tgtEl>
                                        <p:attrNameLst>
                                          <p:attrName>ppt_w</p:attrName>
                                        </p:attrNameLst>
                                      </p:cBhvr>
                                      <p:tavLst>
                                        <p:tav tm="0">
                                          <p:val>
                                            <p:fltVal val="0"/>
                                          </p:val>
                                        </p:tav>
                                        <p:tav tm="100000">
                                          <p:val>
                                            <p:strVal val="#ppt_w"/>
                                          </p:val>
                                        </p:tav>
                                      </p:tavLst>
                                    </p:anim>
                                    <p:anim calcmode="lin" valueType="num">
                                      <p:cBhvr>
                                        <p:cTn id="97" dur="2000" fill="hold"/>
                                        <p:tgtEl>
                                          <p:spTgt spid="7319"/>
                                        </p:tgtEl>
                                        <p:attrNameLst>
                                          <p:attrName>ppt_h</p:attrName>
                                        </p:attrNameLst>
                                      </p:cBhvr>
                                      <p:tavLst>
                                        <p:tav tm="0">
                                          <p:val>
                                            <p:fltVal val="0"/>
                                          </p:val>
                                        </p:tav>
                                        <p:tav tm="100000">
                                          <p:val>
                                            <p:strVal val="#ppt_h"/>
                                          </p:val>
                                        </p:tav>
                                      </p:tavLst>
                                    </p:anim>
                                    <p:animEffect transition="in" filter="fade">
                                      <p:cBhvr>
                                        <p:cTn id="98" dur="2000"/>
                                        <p:tgtEl>
                                          <p:spTgt spid="7319"/>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1" fill="hold" grpId="0" nodeType="clickEffect">
                                  <p:stCondLst>
                                    <p:cond delay="0"/>
                                  </p:stCondLst>
                                  <p:childTnLst>
                                    <p:set>
                                      <p:cBhvr>
                                        <p:cTn id="102" dur="1" fill="hold">
                                          <p:stCondLst>
                                            <p:cond delay="0"/>
                                          </p:stCondLst>
                                        </p:cTn>
                                        <p:tgtEl>
                                          <p:spTgt spid="7220"/>
                                        </p:tgtEl>
                                        <p:attrNameLst>
                                          <p:attrName>style.visibility</p:attrName>
                                        </p:attrNameLst>
                                      </p:cBhvr>
                                      <p:to>
                                        <p:strVal val="visible"/>
                                      </p:to>
                                    </p:set>
                                    <p:animEffect transition="in" filter="slide(fromTop)">
                                      <p:cBhvr>
                                        <p:cTn id="103" dur="2000"/>
                                        <p:tgtEl>
                                          <p:spTgt spid="7220"/>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12" fill="hold" grpId="0" nodeType="clickEffect">
                                  <p:stCondLst>
                                    <p:cond delay="0"/>
                                  </p:stCondLst>
                                  <p:childTnLst>
                                    <p:set>
                                      <p:cBhvr>
                                        <p:cTn id="107" dur="1" fill="hold">
                                          <p:stCondLst>
                                            <p:cond delay="0"/>
                                          </p:stCondLst>
                                        </p:cTn>
                                        <p:tgtEl>
                                          <p:spTgt spid="7228"/>
                                        </p:tgtEl>
                                        <p:attrNameLst>
                                          <p:attrName>style.visibility</p:attrName>
                                        </p:attrNameLst>
                                      </p:cBhvr>
                                      <p:to>
                                        <p:strVal val="visible"/>
                                      </p:to>
                                    </p:set>
                                    <p:animEffect transition="in" filter="strips(downLeft)">
                                      <p:cBhvr>
                                        <p:cTn id="108" dur="2000"/>
                                        <p:tgtEl>
                                          <p:spTgt spid="7228"/>
                                        </p:tgtEl>
                                      </p:cBhvr>
                                    </p:animEffect>
                                  </p:childTnLst>
                                </p:cTn>
                              </p:par>
                            </p:childTnLst>
                          </p:cTn>
                        </p:par>
                        <p:par>
                          <p:cTn id="109" fill="hold">
                            <p:stCondLst>
                              <p:cond delay="2000"/>
                            </p:stCondLst>
                            <p:childTnLst>
                              <p:par>
                                <p:cTn id="110" presetID="18" presetClass="entr" presetSubtype="9" fill="hold" grpId="0" nodeType="afterEffect">
                                  <p:stCondLst>
                                    <p:cond delay="0"/>
                                  </p:stCondLst>
                                  <p:childTnLst>
                                    <p:set>
                                      <p:cBhvr>
                                        <p:cTn id="111" dur="1" fill="hold">
                                          <p:stCondLst>
                                            <p:cond delay="0"/>
                                          </p:stCondLst>
                                        </p:cTn>
                                        <p:tgtEl>
                                          <p:spTgt spid="7232"/>
                                        </p:tgtEl>
                                        <p:attrNameLst>
                                          <p:attrName>style.visibility</p:attrName>
                                        </p:attrNameLst>
                                      </p:cBhvr>
                                      <p:to>
                                        <p:strVal val="visible"/>
                                      </p:to>
                                    </p:set>
                                    <p:animEffect transition="in" filter="strips(upLeft)">
                                      <p:cBhvr>
                                        <p:cTn id="112" dur="2000"/>
                                        <p:tgtEl>
                                          <p:spTgt spid="7232"/>
                                        </p:tgtEl>
                                      </p:cBhvr>
                                    </p:animEffect>
                                  </p:childTnLst>
                                </p:cTn>
                              </p:par>
                            </p:childTnLst>
                          </p:cTn>
                        </p:par>
                        <p:par>
                          <p:cTn id="113" fill="hold">
                            <p:stCondLst>
                              <p:cond delay="4000"/>
                            </p:stCondLst>
                            <p:childTnLst>
                              <p:par>
                                <p:cTn id="114" presetID="18" presetClass="entr" presetSubtype="12" fill="hold" grpId="0" nodeType="afterEffect">
                                  <p:stCondLst>
                                    <p:cond delay="0"/>
                                  </p:stCondLst>
                                  <p:childTnLst>
                                    <p:set>
                                      <p:cBhvr>
                                        <p:cTn id="115" dur="1" fill="hold">
                                          <p:stCondLst>
                                            <p:cond delay="0"/>
                                          </p:stCondLst>
                                        </p:cTn>
                                        <p:tgtEl>
                                          <p:spTgt spid="7233"/>
                                        </p:tgtEl>
                                        <p:attrNameLst>
                                          <p:attrName>style.visibility</p:attrName>
                                        </p:attrNameLst>
                                      </p:cBhvr>
                                      <p:to>
                                        <p:strVal val="visible"/>
                                      </p:to>
                                    </p:set>
                                    <p:animEffect transition="in" filter="strips(downLeft)">
                                      <p:cBhvr>
                                        <p:cTn id="116" dur="2000"/>
                                        <p:tgtEl>
                                          <p:spTgt spid="7233"/>
                                        </p:tgtEl>
                                      </p:cBhvr>
                                    </p:animEffect>
                                  </p:childTnLst>
                                </p:cTn>
                              </p:par>
                            </p:childTnLst>
                          </p:cTn>
                        </p:par>
                      </p:childTnLst>
                    </p:cTn>
                  </p:par>
                  <p:par>
                    <p:cTn id="117" fill="hold">
                      <p:stCondLst>
                        <p:cond delay="indefinite"/>
                      </p:stCondLst>
                      <p:childTnLst>
                        <p:par>
                          <p:cTn id="118" fill="hold">
                            <p:stCondLst>
                              <p:cond delay="0"/>
                            </p:stCondLst>
                            <p:childTnLst>
                              <p:par>
                                <p:cTn id="119" presetID="18" presetClass="entr" presetSubtype="12" fill="hold" grpId="0" nodeType="clickEffect">
                                  <p:stCondLst>
                                    <p:cond delay="0"/>
                                  </p:stCondLst>
                                  <p:childTnLst>
                                    <p:set>
                                      <p:cBhvr>
                                        <p:cTn id="120" dur="1" fill="hold">
                                          <p:stCondLst>
                                            <p:cond delay="0"/>
                                          </p:stCondLst>
                                        </p:cTn>
                                        <p:tgtEl>
                                          <p:spTgt spid="7223"/>
                                        </p:tgtEl>
                                        <p:attrNameLst>
                                          <p:attrName>style.visibility</p:attrName>
                                        </p:attrNameLst>
                                      </p:cBhvr>
                                      <p:to>
                                        <p:strVal val="visible"/>
                                      </p:to>
                                    </p:set>
                                    <p:animEffect transition="in" filter="strips(downLeft)">
                                      <p:cBhvr>
                                        <p:cTn id="121" dur="2000"/>
                                        <p:tgtEl>
                                          <p:spTgt spid="7223"/>
                                        </p:tgtEl>
                                      </p:cBhvr>
                                    </p:animEffect>
                                  </p:childTnLst>
                                </p:cTn>
                              </p:par>
                            </p:childTnLst>
                          </p:cTn>
                        </p:par>
                      </p:childTnLst>
                    </p:cTn>
                  </p:par>
                  <p:par>
                    <p:cTn id="122" fill="hold">
                      <p:stCondLst>
                        <p:cond delay="indefinite"/>
                      </p:stCondLst>
                      <p:childTnLst>
                        <p:par>
                          <p:cTn id="123" fill="hold">
                            <p:stCondLst>
                              <p:cond delay="0"/>
                            </p:stCondLst>
                            <p:childTnLst>
                              <p:par>
                                <p:cTn id="124" presetID="18" presetClass="entr" presetSubtype="6" fill="hold" grpId="0" nodeType="clickEffect">
                                  <p:stCondLst>
                                    <p:cond delay="0"/>
                                  </p:stCondLst>
                                  <p:childTnLst>
                                    <p:set>
                                      <p:cBhvr>
                                        <p:cTn id="125" dur="1" fill="hold">
                                          <p:stCondLst>
                                            <p:cond delay="0"/>
                                          </p:stCondLst>
                                        </p:cTn>
                                        <p:tgtEl>
                                          <p:spTgt spid="7227"/>
                                        </p:tgtEl>
                                        <p:attrNameLst>
                                          <p:attrName>style.visibility</p:attrName>
                                        </p:attrNameLst>
                                      </p:cBhvr>
                                      <p:to>
                                        <p:strVal val="visible"/>
                                      </p:to>
                                    </p:set>
                                    <p:animEffect transition="in" filter="strips(downRight)">
                                      <p:cBhvr>
                                        <p:cTn id="126" dur="2000"/>
                                        <p:tgtEl>
                                          <p:spTgt spid="7227"/>
                                        </p:tgtEl>
                                      </p:cBhvr>
                                    </p:animEffect>
                                  </p:childTnLst>
                                </p:cTn>
                              </p:par>
                            </p:childTnLst>
                          </p:cTn>
                        </p:par>
                        <p:par>
                          <p:cTn id="127" fill="hold">
                            <p:stCondLst>
                              <p:cond delay="2000"/>
                            </p:stCondLst>
                            <p:childTnLst>
                              <p:par>
                                <p:cTn id="128" presetID="18" presetClass="entr" presetSubtype="3" fill="hold" grpId="0" nodeType="afterEffect">
                                  <p:stCondLst>
                                    <p:cond delay="0"/>
                                  </p:stCondLst>
                                  <p:childTnLst>
                                    <p:set>
                                      <p:cBhvr>
                                        <p:cTn id="129" dur="1" fill="hold">
                                          <p:stCondLst>
                                            <p:cond delay="0"/>
                                          </p:stCondLst>
                                        </p:cTn>
                                        <p:tgtEl>
                                          <p:spTgt spid="7230"/>
                                        </p:tgtEl>
                                        <p:attrNameLst>
                                          <p:attrName>style.visibility</p:attrName>
                                        </p:attrNameLst>
                                      </p:cBhvr>
                                      <p:to>
                                        <p:strVal val="visible"/>
                                      </p:to>
                                    </p:set>
                                    <p:animEffect transition="in" filter="strips(upRight)">
                                      <p:cBhvr>
                                        <p:cTn id="130" dur="2000"/>
                                        <p:tgtEl>
                                          <p:spTgt spid="7230"/>
                                        </p:tgtEl>
                                      </p:cBhvr>
                                    </p:animEffect>
                                  </p:childTnLst>
                                </p:cTn>
                              </p:par>
                            </p:childTnLst>
                          </p:cTn>
                        </p:par>
                        <p:par>
                          <p:cTn id="131" fill="hold">
                            <p:stCondLst>
                              <p:cond delay="4000"/>
                            </p:stCondLst>
                            <p:childTnLst>
                              <p:par>
                                <p:cTn id="132" presetID="18" presetClass="entr" presetSubtype="3" fill="hold" grpId="0" nodeType="afterEffect">
                                  <p:stCondLst>
                                    <p:cond delay="0"/>
                                  </p:stCondLst>
                                  <p:childTnLst>
                                    <p:set>
                                      <p:cBhvr>
                                        <p:cTn id="133" dur="1" fill="hold">
                                          <p:stCondLst>
                                            <p:cond delay="0"/>
                                          </p:stCondLst>
                                        </p:cTn>
                                        <p:tgtEl>
                                          <p:spTgt spid="7231"/>
                                        </p:tgtEl>
                                        <p:attrNameLst>
                                          <p:attrName>style.visibility</p:attrName>
                                        </p:attrNameLst>
                                      </p:cBhvr>
                                      <p:to>
                                        <p:strVal val="visible"/>
                                      </p:to>
                                    </p:set>
                                    <p:animEffect transition="in" filter="strips(upRight)">
                                      <p:cBhvr>
                                        <p:cTn id="134" dur="2000"/>
                                        <p:tgtEl>
                                          <p:spTgt spid="7231"/>
                                        </p:tgtEl>
                                      </p:cBhvr>
                                    </p:animEffect>
                                  </p:childTnLst>
                                </p:cTn>
                              </p:par>
                            </p:childTnLst>
                          </p:cTn>
                        </p:par>
                      </p:childTnLst>
                    </p:cTn>
                  </p:par>
                  <p:par>
                    <p:cTn id="135" fill="hold">
                      <p:stCondLst>
                        <p:cond delay="indefinite"/>
                      </p:stCondLst>
                      <p:childTnLst>
                        <p:par>
                          <p:cTn id="136" fill="hold">
                            <p:stCondLst>
                              <p:cond delay="0"/>
                            </p:stCondLst>
                            <p:childTnLst>
                              <p:par>
                                <p:cTn id="137" presetID="18" presetClass="entr" presetSubtype="12" fill="hold" grpId="0" nodeType="clickEffect">
                                  <p:stCondLst>
                                    <p:cond delay="0"/>
                                  </p:stCondLst>
                                  <p:childTnLst>
                                    <p:set>
                                      <p:cBhvr>
                                        <p:cTn id="138" dur="1" fill="hold">
                                          <p:stCondLst>
                                            <p:cond delay="0"/>
                                          </p:stCondLst>
                                        </p:cTn>
                                        <p:tgtEl>
                                          <p:spTgt spid="7222"/>
                                        </p:tgtEl>
                                        <p:attrNameLst>
                                          <p:attrName>style.visibility</p:attrName>
                                        </p:attrNameLst>
                                      </p:cBhvr>
                                      <p:to>
                                        <p:strVal val="visible"/>
                                      </p:to>
                                    </p:set>
                                    <p:animEffect transition="in" filter="strips(downLeft)">
                                      <p:cBhvr>
                                        <p:cTn id="139" dur="2000"/>
                                        <p:tgtEl>
                                          <p:spTgt spid="7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0" grpId="0" animBg="1"/>
      <p:bldP spid="7222" grpId="0" animBg="1"/>
      <p:bldP spid="7223" grpId="0" animBg="1"/>
      <p:bldP spid="7227" grpId="0" animBg="1"/>
      <p:bldP spid="7228" grpId="0" animBg="1"/>
      <p:bldP spid="7230" grpId="0" animBg="1"/>
      <p:bldP spid="7231" grpId="0" animBg="1"/>
      <p:bldP spid="7232" grpId="0" animBg="1"/>
      <p:bldP spid="7233" grpId="0" animBg="1"/>
      <p:bldP spid="7304" grpId="0"/>
      <p:bldP spid="7305" grpId="0"/>
      <p:bldP spid="7306" grpId="0"/>
      <p:bldP spid="7307" grpId="0"/>
      <p:bldP spid="7308" grpId="0"/>
      <p:bldP spid="7309" grpId="0" animBg="1"/>
      <p:bldP spid="7310" grpId="0"/>
      <p:bldP spid="7311" grpId="0"/>
      <p:bldP spid="7312" grpId="0" animBg="1"/>
      <p:bldP spid="7313" grpId="0" animBg="1"/>
      <p:bldP spid="7314" grpId="0" animBg="1"/>
      <p:bldP spid="7315" grpId="0" animBg="1"/>
      <p:bldP spid="7316" grpId="0" animBg="1"/>
      <p:bldP spid="7317" grpId="0" animBg="1"/>
      <p:bldP spid="73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5 Marcador de número de diapositiva"/>
          <p:cNvSpPr>
            <a:spLocks noGrp="1"/>
          </p:cNvSpPr>
          <p:nvPr>
            <p:ph type="sldNum" sz="quarter" idx="12"/>
          </p:nvPr>
        </p:nvSpPr>
        <p:spPr/>
        <p:txBody>
          <a:bodyPr/>
          <a:lstStyle/>
          <a:p>
            <a:fld id="{58C1A54D-09FF-4C0C-8C78-C7403DD2ABA2}" type="slidenum">
              <a:rPr lang="es-ES"/>
              <a:pPr/>
              <a:t>26</a:t>
            </a:fld>
            <a:endParaRPr lang="es-ES"/>
          </a:p>
        </p:txBody>
      </p:sp>
      <p:pic>
        <p:nvPicPr>
          <p:cNvPr id="36893" name="Picture 29" descr="ciclo-mandibula"/>
          <p:cNvPicPr>
            <a:picLocks noChangeAspect="1" noChangeArrowheads="1"/>
          </p:cNvPicPr>
          <p:nvPr>
            <p:ph idx="1"/>
          </p:nvPr>
        </p:nvPicPr>
        <p:blipFill>
          <a:blip r:embed="rId3"/>
          <a:srcRect/>
          <a:stretch>
            <a:fillRect/>
          </a:stretch>
        </p:blipFill>
        <p:spPr>
          <a:xfrm>
            <a:off x="4716463" y="2420938"/>
            <a:ext cx="2495550" cy="3419475"/>
          </a:xfrm>
          <a:noFill/>
          <a:ln/>
        </p:spPr>
      </p:pic>
      <p:sp>
        <p:nvSpPr>
          <p:cNvPr id="36894" name="AutoShape 30"/>
          <p:cNvSpPr>
            <a:spLocks noGrp="1" noChangeArrowheads="1"/>
          </p:cNvSpPr>
          <p:nvPr>
            <p:ph type="title"/>
          </p:nvPr>
        </p:nvSpPr>
        <p:spPr/>
        <p:txBody>
          <a:bodyPr/>
          <a:lstStyle/>
          <a:p>
            <a:r>
              <a:rPr lang="es-ES" sz="3200"/>
              <a:t>Registros Gráficos                               del Ciclo Masticatorio </a:t>
            </a:r>
          </a:p>
        </p:txBody>
      </p:sp>
      <p:pic>
        <p:nvPicPr>
          <p:cNvPr id="36868" name="Picture 4" descr="ciclo-mandibula"/>
          <p:cNvPicPr>
            <a:picLocks noChangeAspect="1" noChangeArrowheads="1"/>
          </p:cNvPicPr>
          <p:nvPr/>
        </p:nvPicPr>
        <p:blipFill>
          <a:blip r:embed="rId3"/>
          <a:srcRect/>
          <a:stretch>
            <a:fillRect/>
          </a:stretch>
        </p:blipFill>
        <p:spPr bwMode="auto">
          <a:xfrm>
            <a:off x="4716463" y="2420938"/>
            <a:ext cx="2495550" cy="3419475"/>
          </a:xfrm>
          <a:prstGeom prst="rect">
            <a:avLst/>
          </a:prstGeom>
          <a:noFill/>
          <a:ln w="9525">
            <a:noFill/>
            <a:miter lim="800000"/>
            <a:headEnd/>
            <a:tailEnd/>
          </a:ln>
        </p:spPr>
      </p:pic>
      <p:sp>
        <p:nvSpPr>
          <p:cNvPr id="36869" name="Line 5"/>
          <p:cNvSpPr>
            <a:spLocks noChangeShapeType="1"/>
          </p:cNvSpPr>
          <p:nvPr/>
        </p:nvSpPr>
        <p:spPr bwMode="auto">
          <a:xfrm>
            <a:off x="5940425" y="4149725"/>
            <a:ext cx="0" cy="1439863"/>
          </a:xfrm>
          <a:prstGeom prst="line">
            <a:avLst/>
          </a:prstGeom>
          <a:noFill/>
          <a:ln w="28575">
            <a:solidFill>
              <a:srgbClr val="0000FF"/>
            </a:solidFill>
            <a:round/>
            <a:headEnd/>
            <a:tailEnd/>
          </a:ln>
          <a:effectLst/>
        </p:spPr>
        <p:txBody>
          <a:bodyPr/>
          <a:lstStyle/>
          <a:p>
            <a:endParaRPr lang="es-ES"/>
          </a:p>
        </p:txBody>
      </p:sp>
      <p:sp>
        <p:nvSpPr>
          <p:cNvPr id="36870" name="Freeform 6"/>
          <p:cNvSpPr>
            <a:spLocks/>
          </p:cNvSpPr>
          <p:nvPr/>
        </p:nvSpPr>
        <p:spPr bwMode="auto">
          <a:xfrm>
            <a:off x="5940425" y="4149725"/>
            <a:ext cx="660400" cy="1439863"/>
          </a:xfrm>
          <a:custGeom>
            <a:avLst/>
            <a:gdLst/>
            <a:ahLst/>
            <a:cxnLst>
              <a:cxn ang="0">
                <a:pos x="0" y="907"/>
              </a:cxn>
              <a:cxn ang="0">
                <a:pos x="181" y="771"/>
              </a:cxn>
              <a:cxn ang="0">
                <a:pos x="363" y="408"/>
              </a:cxn>
              <a:cxn ang="0">
                <a:pos x="408" y="226"/>
              </a:cxn>
              <a:cxn ang="0">
                <a:pos x="408" y="0"/>
              </a:cxn>
            </a:cxnLst>
            <a:rect l="0" t="0" r="r" b="b"/>
            <a:pathLst>
              <a:path w="416" h="907">
                <a:moveTo>
                  <a:pt x="0" y="907"/>
                </a:moveTo>
                <a:cubicBezTo>
                  <a:pt x="60" y="880"/>
                  <a:pt x="121" y="854"/>
                  <a:pt x="181" y="771"/>
                </a:cubicBezTo>
                <a:cubicBezTo>
                  <a:pt x="241" y="688"/>
                  <a:pt x="325" y="499"/>
                  <a:pt x="363" y="408"/>
                </a:cubicBezTo>
                <a:cubicBezTo>
                  <a:pt x="401" y="317"/>
                  <a:pt x="400" y="294"/>
                  <a:pt x="408" y="226"/>
                </a:cubicBezTo>
                <a:cubicBezTo>
                  <a:pt x="416" y="158"/>
                  <a:pt x="412" y="79"/>
                  <a:pt x="408" y="0"/>
                </a:cubicBezTo>
              </a:path>
            </a:pathLst>
          </a:custGeom>
          <a:noFill/>
          <a:ln w="28575" cmpd="sng">
            <a:solidFill>
              <a:srgbClr val="0000FF"/>
            </a:solidFill>
            <a:round/>
            <a:headEnd/>
            <a:tailEnd/>
          </a:ln>
          <a:effectLst/>
        </p:spPr>
        <p:txBody>
          <a:bodyPr/>
          <a:lstStyle/>
          <a:p>
            <a:endParaRPr lang="es-ES"/>
          </a:p>
        </p:txBody>
      </p:sp>
      <p:sp>
        <p:nvSpPr>
          <p:cNvPr id="36871" name="Freeform 7"/>
          <p:cNvSpPr>
            <a:spLocks/>
          </p:cNvSpPr>
          <p:nvPr/>
        </p:nvSpPr>
        <p:spPr bwMode="auto">
          <a:xfrm flipH="1">
            <a:off x="5292725" y="4149725"/>
            <a:ext cx="647700" cy="1439863"/>
          </a:xfrm>
          <a:custGeom>
            <a:avLst/>
            <a:gdLst/>
            <a:ahLst/>
            <a:cxnLst>
              <a:cxn ang="0">
                <a:pos x="0" y="907"/>
              </a:cxn>
              <a:cxn ang="0">
                <a:pos x="181" y="771"/>
              </a:cxn>
              <a:cxn ang="0">
                <a:pos x="363" y="408"/>
              </a:cxn>
              <a:cxn ang="0">
                <a:pos x="408" y="226"/>
              </a:cxn>
              <a:cxn ang="0">
                <a:pos x="408" y="0"/>
              </a:cxn>
            </a:cxnLst>
            <a:rect l="0" t="0" r="r" b="b"/>
            <a:pathLst>
              <a:path w="416" h="907">
                <a:moveTo>
                  <a:pt x="0" y="907"/>
                </a:moveTo>
                <a:cubicBezTo>
                  <a:pt x="60" y="880"/>
                  <a:pt x="121" y="854"/>
                  <a:pt x="181" y="771"/>
                </a:cubicBezTo>
                <a:cubicBezTo>
                  <a:pt x="241" y="688"/>
                  <a:pt x="325" y="499"/>
                  <a:pt x="363" y="408"/>
                </a:cubicBezTo>
                <a:cubicBezTo>
                  <a:pt x="401" y="317"/>
                  <a:pt x="400" y="294"/>
                  <a:pt x="408" y="226"/>
                </a:cubicBezTo>
                <a:cubicBezTo>
                  <a:pt x="416" y="158"/>
                  <a:pt x="412" y="79"/>
                  <a:pt x="408" y="0"/>
                </a:cubicBezTo>
              </a:path>
            </a:pathLst>
          </a:custGeom>
          <a:noFill/>
          <a:ln w="28575" cmpd="sng">
            <a:solidFill>
              <a:srgbClr val="0000FF"/>
            </a:solidFill>
            <a:round/>
            <a:headEnd/>
            <a:tailEnd/>
          </a:ln>
          <a:effectLst/>
        </p:spPr>
        <p:txBody>
          <a:bodyPr/>
          <a:lstStyle/>
          <a:p>
            <a:endParaRPr lang="es-ES"/>
          </a:p>
        </p:txBody>
      </p:sp>
      <p:sp>
        <p:nvSpPr>
          <p:cNvPr id="36872" name="Freeform 8"/>
          <p:cNvSpPr>
            <a:spLocks/>
          </p:cNvSpPr>
          <p:nvPr/>
        </p:nvSpPr>
        <p:spPr bwMode="auto">
          <a:xfrm>
            <a:off x="5940425" y="4005263"/>
            <a:ext cx="503238" cy="287337"/>
          </a:xfrm>
          <a:custGeom>
            <a:avLst/>
            <a:gdLst/>
            <a:ahLst/>
            <a:cxnLst>
              <a:cxn ang="0">
                <a:pos x="0" y="0"/>
              </a:cxn>
              <a:cxn ang="0">
                <a:pos x="136" y="91"/>
              </a:cxn>
              <a:cxn ang="0">
                <a:pos x="317" y="136"/>
              </a:cxn>
            </a:cxnLst>
            <a:rect l="0" t="0" r="r" b="b"/>
            <a:pathLst>
              <a:path w="317" h="136">
                <a:moveTo>
                  <a:pt x="0" y="0"/>
                </a:moveTo>
                <a:cubicBezTo>
                  <a:pt x="41" y="34"/>
                  <a:pt x="83" y="68"/>
                  <a:pt x="136" y="91"/>
                </a:cubicBezTo>
                <a:cubicBezTo>
                  <a:pt x="189" y="114"/>
                  <a:pt x="287" y="129"/>
                  <a:pt x="317" y="136"/>
                </a:cubicBezTo>
              </a:path>
            </a:pathLst>
          </a:custGeom>
          <a:noFill/>
          <a:ln w="28575" cmpd="sng">
            <a:solidFill>
              <a:srgbClr val="0000FF"/>
            </a:solidFill>
            <a:round/>
            <a:headEnd/>
            <a:tailEnd/>
          </a:ln>
          <a:effectLst/>
        </p:spPr>
        <p:txBody>
          <a:bodyPr/>
          <a:lstStyle/>
          <a:p>
            <a:endParaRPr lang="es-ES"/>
          </a:p>
        </p:txBody>
      </p:sp>
      <p:sp>
        <p:nvSpPr>
          <p:cNvPr id="36873" name="Freeform 9"/>
          <p:cNvSpPr>
            <a:spLocks/>
          </p:cNvSpPr>
          <p:nvPr/>
        </p:nvSpPr>
        <p:spPr bwMode="auto">
          <a:xfrm flipH="1">
            <a:off x="5435600" y="4005263"/>
            <a:ext cx="503238" cy="287337"/>
          </a:xfrm>
          <a:custGeom>
            <a:avLst/>
            <a:gdLst/>
            <a:ahLst/>
            <a:cxnLst>
              <a:cxn ang="0">
                <a:pos x="0" y="0"/>
              </a:cxn>
              <a:cxn ang="0">
                <a:pos x="136" y="91"/>
              </a:cxn>
              <a:cxn ang="0">
                <a:pos x="317" y="136"/>
              </a:cxn>
            </a:cxnLst>
            <a:rect l="0" t="0" r="r" b="b"/>
            <a:pathLst>
              <a:path w="317" h="136">
                <a:moveTo>
                  <a:pt x="0" y="0"/>
                </a:moveTo>
                <a:cubicBezTo>
                  <a:pt x="41" y="34"/>
                  <a:pt x="83" y="68"/>
                  <a:pt x="136" y="91"/>
                </a:cubicBezTo>
                <a:cubicBezTo>
                  <a:pt x="189" y="114"/>
                  <a:pt x="287" y="129"/>
                  <a:pt x="317" y="136"/>
                </a:cubicBezTo>
              </a:path>
            </a:pathLst>
          </a:custGeom>
          <a:noFill/>
          <a:ln w="28575" cmpd="sng">
            <a:solidFill>
              <a:srgbClr val="0000FF"/>
            </a:solidFill>
            <a:round/>
            <a:headEnd/>
            <a:tailEnd/>
          </a:ln>
          <a:effectLst/>
        </p:spPr>
        <p:txBody>
          <a:bodyPr/>
          <a:lstStyle/>
          <a:p>
            <a:endParaRPr lang="es-ES"/>
          </a:p>
        </p:txBody>
      </p:sp>
      <p:sp>
        <p:nvSpPr>
          <p:cNvPr id="36874" name="Line 10"/>
          <p:cNvSpPr>
            <a:spLocks noChangeShapeType="1"/>
          </p:cNvSpPr>
          <p:nvPr/>
        </p:nvSpPr>
        <p:spPr bwMode="auto">
          <a:xfrm flipV="1">
            <a:off x="6443663" y="4149725"/>
            <a:ext cx="0" cy="142875"/>
          </a:xfrm>
          <a:prstGeom prst="line">
            <a:avLst/>
          </a:prstGeom>
          <a:noFill/>
          <a:ln w="28575">
            <a:solidFill>
              <a:srgbClr val="0000FF"/>
            </a:solidFill>
            <a:round/>
            <a:headEnd/>
            <a:tailEnd/>
          </a:ln>
          <a:effectLst/>
        </p:spPr>
        <p:txBody>
          <a:bodyPr/>
          <a:lstStyle/>
          <a:p>
            <a:endParaRPr lang="es-ES"/>
          </a:p>
        </p:txBody>
      </p:sp>
      <p:sp>
        <p:nvSpPr>
          <p:cNvPr id="36875" name="Line 11"/>
          <p:cNvSpPr>
            <a:spLocks noChangeShapeType="1"/>
          </p:cNvSpPr>
          <p:nvPr/>
        </p:nvSpPr>
        <p:spPr bwMode="auto">
          <a:xfrm>
            <a:off x="6443663" y="4149725"/>
            <a:ext cx="144462" cy="0"/>
          </a:xfrm>
          <a:prstGeom prst="line">
            <a:avLst/>
          </a:prstGeom>
          <a:noFill/>
          <a:ln w="28575">
            <a:solidFill>
              <a:srgbClr val="0000FF"/>
            </a:solidFill>
            <a:round/>
            <a:headEnd/>
            <a:tailEnd/>
          </a:ln>
          <a:effectLst/>
        </p:spPr>
        <p:txBody>
          <a:bodyPr/>
          <a:lstStyle/>
          <a:p>
            <a:endParaRPr lang="es-ES"/>
          </a:p>
        </p:txBody>
      </p:sp>
      <p:sp>
        <p:nvSpPr>
          <p:cNvPr id="36876" name="Line 12"/>
          <p:cNvSpPr>
            <a:spLocks noChangeShapeType="1"/>
          </p:cNvSpPr>
          <p:nvPr/>
        </p:nvSpPr>
        <p:spPr bwMode="auto">
          <a:xfrm flipV="1">
            <a:off x="5435600" y="4149725"/>
            <a:ext cx="0" cy="142875"/>
          </a:xfrm>
          <a:prstGeom prst="line">
            <a:avLst/>
          </a:prstGeom>
          <a:noFill/>
          <a:ln w="28575">
            <a:solidFill>
              <a:srgbClr val="0000FF"/>
            </a:solidFill>
            <a:round/>
            <a:headEnd/>
            <a:tailEnd/>
          </a:ln>
          <a:effectLst/>
        </p:spPr>
        <p:txBody>
          <a:bodyPr/>
          <a:lstStyle/>
          <a:p>
            <a:endParaRPr lang="es-ES"/>
          </a:p>
        </p:txBody>
      </p:sp>
      <p:sp>
        <p:nvSpPr>
          <p:cNvPr id="36877" name="Line 13"/>
          <p:cNvSpPr>
            <a:spLocks noChangeShapeType="1"/>
          </p:cNvSpPr>
          <p:nvPr/>
        </p:nvSpPr>
        <p:spPr bwMode="auto">
          <a:xfrm>
            <a:off x="5292725" y="4149725"/>
            <a:ext cx="142875" cy="0"/>
          </a:xfrm>
          <a:prstGeom prst="line">
            <a:avLst/>
          </a:prstGeom>
          <a:noFill/>
          <a:ln w="28575">
            <a:solidFill>
              <a:srgbClr val="0000FF"/>
            </a:solidFill>
            <a:round/>
            <a:headEnd/>
            <a:tailEnd/>
          </a:ln>
          <a:effectLst/>
        </p:spPr>
        <p:txBody>
          <a:bodyPr/>
          <a:lstStyle/>
          <a:p>
            <a:endParaRPr lang="es-ES"/>
          </a:p>
        </p:txBody>
      </p:sp>
      <p:sp>
        <p:nvSpPr>
          <p:cNvPr id="36882" name="Text Box 18"/>
          <p:cNvSpPr txBox="1">
            <a:spLocks noChangeArrowheads="1"/>
          </p:cNvSpPr>
          <p:nvPr/>
        </p:nvSpPr>
        <p:spPr bwMode="auto">
          <a:xfrm>
            <a:off x="5651500" y="3644900"/>
            <a:ext cx="576263" cy="336550"/>
          </a:xfrm>
          <a:prstGeom prst="rect">
            <a:avLst/>
          </a:prstGeom>
          <a:noFill/>
          <a:ln w="9525">
            <a:noFill/>
            <a:miter lim="800000"/>
            <a:headEnd/>
            <a:tailEnd/>
          </a:ln>
          <a:effectLst/>
        </p:spPr>
        <p:txBody>
          <a:bodyPr>
            <a:spAutoFit/>
          </a:bodyPr>
          <a:lstStyle/>
          <a:p>
            <a:pPr>
              <a:spcBef>
                <a:spcPct val="50000"/>
              </a:spcBef>
            </a:pPr>
            <a:r>
              <a:rPr lang="es-ES" sz="1600"/>
              <a:t>PMI</a:t>
            </a:r>
          </a:p>
        </p:txBody>
      </p:sp>
      <p:sp>
        <p:nvSpPr>
          <p:cNvPr id="36885" name="Text Box 21"/>
          <p:cNvSpPr txBox="1">
            <a:spLocks noChangeArrowheads="1"/>
          </p:cNvSpPr>
          <p:nvPr/>
        </p:nvSpPr>
        <p:spPr bwMode="auto">
          <a:xfrm>
            <a:off x="5795963" y="5589588"/>
            <a:ext cx="360362" cy="336550"/>
          </a:xfrm>
          <a:prstGeom prst="rect">
            <a:avLst/>
          </a:prstGeom>
          <a:noFill/>
          <a:ln w="9525">
            <a:noFill/>
            <a:miter lim="800000"/>
            <a:headEnd/>
            <a:tailEnd/>
          </a:ln>
          <a:effectLst/>
        </p:spPr>
        <p:txBody>
          <a:bodyPr>
            <a:spAutoFit/>
          </a:bodyPr>
          <a:lstStyle/>
          <a:p>
            <a:pPr>
              <a:spcBef>
                <a:spcPct val="50000"/>
              </a:spcBef>
            </a:pPr>
            <a:r>
              <a:rPr lang="es-ES" sz="1600"/>
              <a:t>D</a:t>
            </a:r>
          </a:p>
        </p:txBody>
      </p:sp>
      <p:sp>
        <p:nvSpPr>
          <p:cNvPr id="36886" name="Freeform 22"/>
          <p:cNvSpPr>
            <a:spLocks/>
          </p:cNvSpPr>
          <p:nvPr/>
        </p:nvSpPr>
        <p:spPr bwMode="auto">
          <a:xfrm>
            <a:off x="5911850" y="3976688"/>
            <a:ext cx="49213" cy="44450"/>
          </a:xfrm>
          <a:custGeom>
            <a:avLst/>
            <a:gdLst/>
            <a:ahLst/>
            <a:cxnLst>
              <a:cxn ang="0">
                <a:pos x="8" y="6"/>
              </a:cxn>
              <a:cxn ang="0">
                <a:pos x="20" y="24"/>
              </a:cxn>
              <a:cxn ang="0">
                <a:pos x="17" y="0"/>
              </a:cxn>
              <a:cxn ang="0">
                <a:pos x="2" y="12"/>
              </a:cxn>
              <a:cxn ang="0">
                <a:pos x="11" y="18"/>
              </a:cxn>
              <a:cxn ang="0">
                <a:pos x="8" y="6"/>
              </a:cxn>
            </a:cxnLst>
            <a:rect l="0" t="0" r="r" b="b"/>
            <a:pathLst>
              <a:path w="31" h="28">
                <a:moveTo>
                  <a:pt x="8" y="6"/>
                </a:moveTo>
                <a:cubicBezTo>
                  <a:pt x="3" y="21"/>
                  <a:pt x="2" y="28"/>
                  <a:pt x="20" y="24"/>
                </a:cubicBezTo>
                <a:cubicBezTo>
                  <a:pt x="27" y="3"/>
                  <a:pt x="31" y="10"/>
                  <a:pt x="17" y="0"/>
                </a:cubicBezTo>
                <a:cubicBezTo>
                  <a:pt x="13" y="1"/>
                  <a:pt x="0" y="4"/>
                  <a:pt x="2" y="12"/>
                </a:cubicBezTo>
                <a:cubicBezTo>
                  <a:pt x="3" y="16"/>
                  <a:pt x="8" y="21"/>
                  <a:pt x="11" y="18"/>
                </a:cubicBezTo>
                <a:cubicBezTo>
                  <a:pt x="14" y="15"/>
                  <a:pt x="9" y="10"/>
                  <a:pt x="8" y="6"/>
                </a:cubicBezTo>
                <a:close/>
              </a:path>
            </a:pathLst>
          </a:custGeom>
          <a:solidFill>
            <a:srgbClr val="FF0000"/>
          </a:solidFill>
          <a:ln w="9525">
            <a:solidFill>
              <a:srgbClr val="FF0000"/>
            </a:solidFill>
            <a:round/>
            <a:headEnd/>
            <a:tailEnd/>
          </a:ln>
          <a:effectLst/>
        </p:spPr>
        <p:txBody>
          <a:bodyPr/>
          <a:lstStyle/>
          <a:p>
            <a:endParaRPr lang="es-ES"/>
          </a:p>
        </p:txBody>
      </p:sp>
      <p:sp>
        <p:nvSpPr>
          <p:cNvPr id="36887" name="Freeform 23"/>
          <p:cNvSpPr>
            <a:spLocks/>
          </p:cNvSpPr>
          <p:nvPr/>
        </p:nvSpPr>
        <p:spPr bwMode="auto">
          <a:xfrm>
            <a:off x="6553200" y="4132263"/>
            <a:ext cx="68263" cy="42862"/>
          </a:xfrm>
          <a:custGeom>
            <a:avLst/>
            <a:gdLst/>
            <a:ahLst/>
            <a:cxnLst>
              <a:cxn ang="0">
                <a:pos x="18" y="4"/>
              </a:cxn>
              <a:cxn ang="0">
                <a:pos x="9" y="25"/>
              </a:cxn>
              <a:cxn ang="0">
                <a:pos x="30" y="22"/>
              </a:cxn>
              <a:cxn ang="0">
                <a:pos x="18" y="1"/>
              </a:cxn>
              <a:cxn ang="0">
                <a:pos x="6" y="4"/>
              </a:cxn>
              <a:cxn ang="0">
                <a:pos x="15" y="10"/>
              </a:cxn>
              <a:cxn ang="0">
                <a:pos x="18" y="4"/>
              </a:cxn>
            </a:cxnLst>
            <a:rect l="0" t="0" r="r" b="b"/>
            <a:pathLst>
              <a:path w="43" h="27">
                <a:moveTo>
                  <a:pt x="18" y="4"/>
                </a:moveTo>
                <a:cubicBezTo>
                  <a:pt x="2" y="8"/>
                  <a:pt x="0" y="11"/>
                  <a:pt x="9" y="25"/>
                </a:cubicBezTo>
                <a:cubicBezTo>
                  <a:pt x="16" y="24"/>
                  <a:pt x="25" y="27"/>
                  <a:pt x="30" y="22"/>
                </a:cubicBezTo>
                <a:cubicBezTo>
                  <a:pt x="43" y="6"/>
                  <a:pt x="24" y="3"/>
                  <a:pt x="18" y="1"/>
                </a:cubicBezTo>
                <a:cubicBezTo>
                  <a:pt x="14" y="2"/>
                  <a:pt x="7" y="0"/>
                  <a:pt x="6" y="4"/>
                </a:cubicBezTo>
                <a:cubicBezTo>
                  <a:pt x="5" y="7"/>
                  <a:pt x="11" y="10"/>
                  <a:pt x="15" y="10"/>
                </a:cubicBezTo>
                <a:cubicBezTo>
                  <a:pt x="17" y="10"/>
                  <a:pt x="17" y="6"/>
                  <a:pt x="18" y="4"/>
                </a:cubicBezTo>
                <a:close/>
              </a:path>
            </a:pathLst>
          </a:custGeom>
          <a:solidFill>
            <a:srgbClr val="FF0000"/>
          </a:solidFill>
          <a:ln w="9525">
            <a:solidFill>
              <a:srgbClr val="FF0000"/>
            </a:solidFill>
            <a:round/>
            <a:headEnd/>
            <a:tailEnd/>
          </a:ln>
          <a:effectLst/>
        </p:spPr>
        <p:txBody>
          <a:bodyPr/>
          <a:lstStyle/>
          <a:p>
            <a:endParaRPr lang="es-ES"/>
          </a:p>
        </p:txBody>
      </p:sp>
      <p:sp>
        <p:nvSpPr>
          <p:cNvPr id="36888" name="Freeform 24"/>
          <p:cNvSpPr>
            <a:spLocks/>
          </p:cNvSpPr>
          <p:nvPr/>
        </p:nvSpPr>
        <p:spPr bwMode="auto">
          <a:xfrm>
            <a:off x="5386388" y="4264025"/>
            <a:ext cx="74612" cy="52388"/>
          </a:xfrm>
          <a:custGeom>
            <a:avLst/>
            <a:gdLst/>
            <a:ahLst/>
            <a:cxnLst>
              <a:cxn ang="0">
                <a:pos x="27" y="5"/>
              </a:cxn>
              <a:cxn ang="0">
                <a:pos x="21" y="29"/>
              </a:cxn>
              <a:cxn ang="0">
                <a:pos x="39" y="26"/>
              </a:cxn>
              <a:cxn ang="0">
                <a:pos x="39" y="2"/>
              </a:cxn>
              <a:cxn ang="0">
                <a:pos x="27" y="5"/>
              </a:cxn>
            </a:cxnLst>
            <a:rect l="0" t="0" r="r" b="b"/>
            <a:pathLst>
              <a:path w="47" h="33">
                <a:moveTo>
                  <a:pt x="27" y="5"/>
                </a:moveTo>
                <a:cubicBezTo>
                  <a:pt x="19" y="8"/>
                  <a:pt x="0" y="11"/>
                  <a:pt x="21" y="29"/>
                </a:cubicBezTo>
                <a:cubicBezTo>
                  <a:pt x="26" y="33"/>
                  <a:pt x="33" y="27"/>
                  <a:pt x="39" y="26"/>
                </a:cubicBezTo>
                <a:cubicBezTo>
                  <a:pt x="41" y="20"/>
                  <a:pt x="47" y="7"/>
                  <a:pt x="39" y="2"/>
                </a:cubicBezTo>
                <a:cubicBezTo>
                  <a:pt x="36" y="0"/>
                  <a:pt x="23" y="5"/>
                  <a:pt x="27" y="5"/>
                </a:cubicBezTo>
                <a:close/>
              </a:path>
            </a:pathLst>
          </a:custGeom>
          <a:solidFill>
            <a:srgbClr val="FF0000"/>
          </a:solidFill>
          <a:ln w="9525">
            <a:solidFill>
              <a:srgbClr val="FF0000"/>
            </a:solidFill>
            <a:round/>
            <a:headEnd/>
            <a:tailEnd/>
          </a:ln>
          <a:effectLst/>
        </p:spPr>
        <p:txBody>
          <a:bodyPr/>
          <a:lstStyle/>
          <a:p>
            <a:endParaRPr lang="es-ES"/>
          </a:p>
        </p:txBody>
      </p:sp>
      <p:sp>
        <p:nvSpPr>
          <p:cNvPr id="36889" name="Freeform 25"/>
          <p:cNvSpPr>
            <a:spLocks/>
          </p:cNvSpPr>
          <p:nvPr/>
        </p:nvSpPr>
        <p:spPr bwMode="auto">
          <a:xfrm>
            <a:off x="6403975" y="4267200"/>
            <a:ext cx="66675" cy="38100"/>
          </a:xfrm>
          <a:custGeom>
            <a:avLst/>
            <a:gdLst/>
            <a:ahLst/>
            <a:cxnLst>
              <a:cxn ang="0">
                <a:pos x="16" y="3"/>
              </a:cxn>
              <a:cxn ang="0">
                <a:pos x="19" y="24"/>
              </a:cxn>
              <a:cxn ang="0">
                <a:pos x="22" y="0"/>
              </a:cxn>
              <a:cxn ang="0">
                <a:pos x="16" y="3"/>
              </a:cxn>
            </a:cxnLst>
            <a:rect l="0" t="0" r="r" b="b"/>
            <a:pathLst>
              <a:path w="42" h="24">
                <a:moveTo>
                  <a:pt x="16" y="3"/>
                </a:moveTo>
                <a:cubicBezTo>
                  <a:pt x="0" y="8"/>
                  <a:pt x="6" y="20"/>
                  <a:pt x="19" y="24"/>
                </a:cubicBezTo>
                <a:cubicBezTo>
                  <a:pt x="37" y="20"/>
                  <a:pt x="42" y="7"/>
                  <a:pt x="22" y="0"/>
                </a:cubicBezTo>
                <a:cubicBezTo>
                  <a:pt x="12" y="3"/>
                  <a:pt x="10" y="3"/>
                  <a:pt x="16" y="3"/>
                </a:cubicBezTo>
                <a:close/>
              </a:path>
            </a:pathLst>
          </a:custGeom>
          <a:solidFill>
            <a:srgbClr val="FF0000"/>
          </a:solidFill>
          <a:ln w="9525">
            <a:solidFill>
              <a:srgbClr val="FF0000"/>
            </a:solidFill>
            <a:round/>
            <a:headEnd/>
            <a:tailEnd/>
          </a:ln>
          <a:effectLst/>
        </p:spPr>
        <p:txBody>
          <a:bodyPr/>
          <a:lstStyle/>
          <a:p>
            <a:endParaRPr lang="es-ES"/>
          </a:p>
        </p:txBody>
      </p:sp>
      <p:sp>
        <p:nvSpPr>
          <p:cNvPr id="36890" name="Freeform 26"/>
          <p:cNvSpPr>
            <a:spLocks/>
          </p:cNvSpPr>
          <p:nvPr/>
        </p:nvSpPr>
        <p:spPr bwMode="auto">
          <a:xfrm>
            <a:off x="5264150" y="4133850"/>
            <a:ext cx="92075" cy="47625"/>
          </a:xfrm>
          <a:custGeom>
            <a:avLst/>
            <a:gdLst/>
            <a:ahLst/>
            <a:cxnLst>
              <a:cxn ang="0">
                <a:pos x="17" y="0"/>
              </a:cxn>
              <a:cxn ang="0">
                <a:pos x="11" y="24"/>
              </a:cxn>
              <a:cxn ang="0">
                <a:pos x="29" y="30"/>
              </a:cxn>
              <a:cxn ang="0">
                <a:pos x="41" y="27"/>
              </a:cxn>
              <a:cxn ang="0">
                <a:pos x="17" y="0"/>
              </a:cxn>
            </a:cxnLst>
            <a:rect l="0" t="0" r="r" b="b"/>
            <a:pathLst>
              <a:path w="58" h="30">
                <a:moveTo>
                  <a:pt x="17" y="0"/>
                </a:moveTo>
                <a:cubicBezTo>
                  <a:pt x="11" y="6"/>
                  <a:pt x="0" y="13"/>
                  <a:pt x="11" y="24"/>
                </a:cubicBezTo>
                <a:cubicBezTo>
                  <a:pt x="15" y="28"/>
                  <a:pt x="29" y="30"/>
                  <a:pt x="29" y="30"/>
                </a:cubicBezTo>
                <a:cubicBezTo>
                  <a:pt x="33" y="29"/>
                  <a:pt x="38" y="30"/>
                  <a:pt x="41" y="27"/>
                </a:cubicBezTo>
                <a:cubicBezTo>
                  <a:pt x="58" y="13"/>
                  <a:pt x="26" y="0"/>
                  <a:pt x="17" y="0"/>
                </a:cubicBezTo>
                <a:close/>
              </a:path>
            </a:pathLst>
          </a:custGeom>
          <a:solidFill>
            <a:srgbClr val="FF0000"/>
          </a:solidFill>
          <a:ln w="9525">
            <a:solidFill>
              <a:srgbClr val="FF0000"/>
            </a:solidFill>
            <a:round/>
            <a:headEnd/>
            <a:tailEnd/>
          </a:ln>
          <a:effectLst/>
        </p:spPr>
        <p:txBody>
          <a:bodyPr/>
          <a:lstStyle/>
          <a:p>
            <a:endParaRPr lang="es-ES"/>
          </a:p>
        </p:txBody>
      </p:sp>
      <p:sp>
        <p:nvSpPr>
          <p:cNvPr id="36891" name="Freeform 27"/>
          <p:cNvSpPr>
            <a:spLocks/>
          </p:cNvSpPr>
          <p:nvPr/>
        </p:nvSpPr>
        <p:spPr bwMode="auto">
          <a:xfrm>
            <a:off x="5913438" y="4146550"/>
            <a:ext cx="50800" cy="60325"/>
          </a:xfrm>
          <a:custGeom>
            <a:avLst/>
            <a:gdLst/>
            <a:ahLst/>
            <a:cxnLst>
              <a:cxn ang="0">
                <a:pos x="10" y="7"/>
              </a:cxn>
              <a:cxn ang="0">
                <a:pos x="31" y="34"/>
              </a:cxn>
              <a:cxn ang="0">
                <a:pos x="10" y="7"/>
              </a:cxn>
            </a:cxnLst>
            <a:rect l="0" t="0" r="r" b="b"/>
            <a:pathLst>
              <a:path w="32" h="38">
                <a:moveTo>
                  <a:pt x="10" y="7"/>
                </a:moveTo>
                <a:cubicBezTo>
                  <a:pt x="0" y="38"/>
                  <a:pt x="2" y="38"/>
                  <a:pt x="31" y="34"/>
                </a:cubicBezTo>
                <a:cubicBezTo>
                  <a:pt x="28" y="11"/>
                  <a:pt x="32" y="0"/>
                  <a:pt x="10" y="7"/>
                </a:cubicBezTo>
                <a:close/>
              </a:path>
            </a:pathLst>
          </a:custGeom>
          <a:solidFill>
            <a:srgbClr val="FF0000"/>
          </a:solidFill>
          <a:ln w="9525">
            <a:solidFill>
              <a:srgbClr val="FF0000"/>
            </a:solidFill>
            <a:round/>
            <a:headEnd/>
            <a:tailEnd/>
          </a:ln>
          <a:effectLst/>
        </p:spPr>
        <p:txBody>
          <a:bodyPr/>
          <a:lstStyle/>
          <a:p>
            <a:endParaRPr lang="es-ES"/>
          </a:p>
        </p:txBody>
      </p:sp>
      <p:sp>
        <p:nvSpPr>
          <p:cNvPr id="36892" name="Freeform 28"/>
          <p:cNvSpPr>
            <a:spLocks/>
          </p:cNvSpPr>
          <p:nvPr/>
        </p:nvSpPr>
        <p:spPr bwMode="auto">
          <a:xfrm>
            <a:off x="5916613" y="5562600"/>
            <a:ext cx="50800" cy="42863"/>
          </a:xfrm>
          <a:custGeom>
            <a:avLst/>
            <a:gdLst/>
            <a:ahLst/>
            <a:cxnLst>
              <a:cxn ang="0">
                <a:pos x="5" y="3"/>
              </a:cxn>
              <a:cxn ang="0">
                <a:pos x="14" y="27"/>
              </a:cxn>
              <a:cxn ang="0">
                <a:pos x="14" y="0"/>
              </a:cxn>
              <a:cxn ang="0">
                <a:pos x="5" y="3"/>
              </a:cxn>
            </a:cxnLst>
            <a:rect l="0" t="0" r="r" b="b"/>
            <a:pathLst>
              <a:path w="32" h="27">
                <a:moveTo>
                  <a:pt x="5" y="3"/>
                </a:moveTo>
                <a:cubicBezTo>
                  <a:pt x="1" y="16"/>
                  <a:pt x="0" y="22"/>
                  <a:pt x="14" y="27"/>
                </a:cubicBezTo>
                <a:cubicBezTo>
                  <a:pt x="32" y="21"/>
                  <a:pt x="27" y="9"/>
                  <a:pt x="14" y="0"/>
                </a:cubicBezTo>
                <a:cubicBezTo>
                  <a:pt x="11" y="1"/>
                  <a:pt x="5" y="3"/>
                  <a:pt x="5" y="3"/>
                </a:cubicBezTo>
                <a:close/>
              </a:path>
            </a:pathLst>
          </a:custGeom>
          <a:solidFill>
            <a:srgbClr val="FF0000"/>
          </a:solidFill>
          <a:ln w="9525">
            <a:solidFill>
              <a:srgbClr val="FF0000"/>
            </a:solidFill>
            <a:round/>
            <a:headEnd/>
            <a:tailEnd/>
          </a:ln>
          <a:effectLst/>
        </p:spPr>
        <p:txBody>
          <a:bodyPr/>
          <a:lstStyle/>
          <a:p>
            <a:endParaRPr lang="es-ES"/>
          </a:p>
        </p:txBody>
      </p:sp>
      <p:sp>
        <p:nvSpPr>
          <p:cNvPr id="36897" name="Freeform 33"/>
          <p:cNvSpPr>
            <a:spLocks/>
          </p:cNvSpPr>
          <p:nvPr/>
        </p:nvSpPr>
        <p:spPr bwMode="auto">
          <a:xfrm flipH="1">
            <a:off x="5578475" y="4149725"/>
            <a:ext cx="358775" cy="428625"/>
          </a:xfrm>
          <a:custGeom>
            <a:avLst/>
            <a:gdLst/>
            <a:ahLst/>
            <a:cxnLst>
              <a:cxn ang="0">
                <a:pos x="0" y="0"/>
              </a:cxn>
              <a:cxn ang="0">
                <a:pos x="6" y="126"/>
              </a:cxn>
              <a:cxn ang="0">
                <a:pos x="96" y="240"/>
              </a:cxn>
              <a:cxn ang="0">
                <a:pos x="150" y="270"/>
              </a:cxn>
              <a:cxn ang="0">
                <a:pos x="186" y="264"/>
              </a:cxn>
              <a:cxn ang="0">
                <a:pos x="234" y="198"/>
              </a:cxn>
              <a:cxn ang="0">
                <a:pos x="180" y="108"/>
              </a:cxn>
              <a:cxn ang="0">
                <a:pos x="72" y="30"/>
              </a:cxn>
              <a:cxn ang="0">
                <a:pos x="0" y="0"/>
              </a:cxn>
            </a:cxnLst>
            <a:rect l="0" t="0" r="r" b="b"/>
            <a:pathLst>
              <a:path w="234" h="270">
                <a:moveTo>
                  <a:pt x="0" y="0"/>
                </a:moveTo>
                <a:cubicBezTo>
                  <a:pt x="2" y="42"/>
                  <a:pt x="3" y="84"/>
                  <a:pt x="6" y="126"/>
                </a:cubicBezTo>
                <a:cubicBezTo>
                  <a:pt x="9" y="159"/>
                  <a:pt x="64" y="229"/>
                  <a:pt x="96" y="240"/>
                </a:cubicBezTo>
                <a:cubicBezTo>
                  <a:pt x="111" y="263"/>
                  <a:pt x="125" y="262"/>
                  <a:pt x="150" y="270"/>
                </a:cubicBezTo>
                <a:cubicBezTo>
                  <a:pt x="162" y="268"/>
                  <a:pt x="174" y="268"/>
                  <a:pt x="186" y="264"/>
                </a:cubicBezTo>
                <a:cubicBezTo>
                  <a:pt x="214" y="255"/>
                  <a:pt x="220" y="220"/>
                  <a:pt x="234" y="198"/>
                </a:cubicBezTo>
                <a:cubicBezTo>
                  <a:pt x="229" y="154"/>
                  <a:pt x="225" y="123"/>
                  <a:pt x="180" y="108"/>
                </a:cubicBezTo>
                <a:cubicBezTo>
                  <a:pt x="153" y="68"/>
                  <a:pt x="112" y="54"/>
                  <a:pt x="72" y="30"/>
                </a:cubicBezTo>
                <a:cubicBezTo>
                  <a:pt x="40" y="11"/>
                  <a:pt x="35" y="0"/>
                  <a:pt x="0" y="0"/>
                </a:cubicBezTo>
                <a:close/>
              </a:path>
            </a:pathLst>
          </a:custGeom>
          <a:noFill/>
          <a:ln w="28575" cmpd="sng">
            <a:solidFill>
              <a:schemeClr val="tx1"/>
            </a:solidFill>
            <a:round/>
            <a:headEnd/>
            <a:tailEnd/>
          </a:ln>
          <a:effectLst/>
        </p:spPr>
        <p:txBody>
          <a:bodyPr/>
          <a:lstStyle/>
          <a:p>
            <a:endParaRPr lang="es-ES"/>
          </a:p>
        </p:txBody>
      </p:sp>
      <p:sp>
        <p:nvSpPr>
          <p:cNvPr id="36898" name="Freeform 34"/>
          <p:cNvSpPr>
            <a:spLocks/>
          </p:cNvSpPr>
          <p:nvPr/>
        </p:nvSpPr>
        <p:spPr bwMode="auto">
          <a:xfrm flipH="1">
            <a:off x="5362575" y="4149725"/>
            <a:ext cx="576263" cy="647700"/>
          </a:xfrm>
          <a:custGeom>
            <a:avLst/>
            <a:gdLst/>
            <a:ahLst/>
            <a:cxnLst>
              <a:cxn ang="0">
                <a:pos x="19" y="12"/>
              </a:cxn>
              <a:cxn ang="0">
                <a:pos x="37" y="234"/>
              </a:cxn>
              <a:cxn ang="0">
                <a:pos x="73" y="312"/>
              </a:cxn>
              <a:cxn ang="0">
                <a:pos x="103" y="366"/>
              </a:cxn>
              <a:cxn ang="0">
                <a:pos x="175" y="408"/>
              </a:cxn>
              <a:cxn ang="0">
                <a:pos x="235" y="402"/>
              </a:cxn>
              <a:cxn ang="0">
                <a:pos x="259" y="348"/>
              </a:cxn>
              <a:cxn ang="0">
                <a:pos x="217" y="210"/>
              </a:cxn>
              <a:cxn ang="0">
                <a:pos x="187" y="162"/>
              </a:cxn>
              <a:cxn ang="0">
                <a:pos x="85" y="54"/>
              </a:cxn>
              <a:cxn ang="0">
                <a:pos x="19" y="12"/>
              </a:cxn>
            </a:cxnLst>
            <a:rect l="0" t="0" r="r" b="b"/>
            <a:pathLst>
              <a:path w="259" h="408">
                <a:moveTo>
                  <a:pt x="19" y="12"/>
                </a:moveTo>
                <a:cubicBezTo>
                  <a:pt x="0" y="69"/>
                  <a:pt x="0" y="178"/>
                  <a:pt x="37" y="234"/>
                </a:cubicBezTo>
                <a:cubicBezTo>
                  <a:pt x="44" y="263"/>
                  <a:pt x="60" y="285"/>
                  <a:pt x="73" y="312"/>
                </a:cubicBezTo>
                <a:cubicBezTo>
                  <a:pt x="84" y="334"/>
                  <a:pt x="75" y="347"/>
                  <a:pt x="103" y="366"/>
                </a:cubicBezTo>
                <a:cubicBezTo>
                  <a:pt x="128" y="383"/>
                  <a:pt x="151" y="392"/>
                  <a:pt x="175" y="408"/>
                </a:cubicBezTo>
                <a:cubicBezTo>
                  <a:pt x="195" y="406"/>
                  <a:pt x="216" y="408"/>
                  <a:pt x="235" y="402"/>
                </a:cubicBezTo>
                <a:cubicBezTo>
                  <a:pt x="254" y="396"/>
                  <a:pt x="259" y="348"/>
                  <a:pt x="259" y="348"/>
                </a:cubicBezTo>
                <a:cubicBezTo>
                  <a:pt x="253" y="285"/>
                  <a:pt x="241" y="264"/>
                  <a:pt x="217" y="210"/>
                </a:cubicBezTo>
                <a:cubicBezTo>
                  <a:pt x="196" y="163"/>
                  <a:pt x="219" y="184"/>
                  <a:pt x="187" y="162"/>
                </a:cubicBezTo>
                <a:cubicBezTo>
                  <a:pt x="169" y="107"/>
                  <a:pt x="122" y="91"/>
                  <a:pt x="85" y="54"/>
                </a:cubicBezTo>
                <a:cubicBezTo>
                  <a:pt x="63" y="32"/>
                  <a:pt x="55" y="0"/>
                  <a:pt x="19" y="12"/>
                </a:cubicBezTo>
                <a:close/>
              </a:path>
            </a:pathLst>
          </a:custGeom>
          <a:noFill/>
          <a:ln w="28575" cmpd="sng">
            <a:solidFill>
              <a:schemeClr val="tx1"/>
            </a:solidFill>
            <a:round/>
            <a:headEnd/>
            <a:tailEnd/>
          </a:ln>
          <a:effectLst/>
        </p:spPr>
        <p:txBody>
          <a:bodyPr/>
          <a:lstStyle/>
          <a:p>
            <a:endParaRPr lang="es-ES"/>
          </a:p>
        </p:txBody>
      </p:sp>
      <p:sp>
        <p:nvSpPr>
          <p:cNvPr id="36899" name="Freeform 35"/>
          <p:cNvSpPr>
            <a:spLocks/>
          </p:cNvSpPr>
          <p:nvPr/>
        </p:nvSpPr>
        <p:spPr bwMode="auto">
          <a:xfrm flipH="1">
            <a:off x="5507038" y="4149725"/>
            <a:ext cx="431800" cy="720725"/>
          </a:xfrm>
          <a:custGeom>
            <a:avLst/>
            <a:gdLst/>
            <a:ahLst/>
            <a:cxnLst>
              <a:cxn ang="0">
                <a:pos x="9" y="0"/>
              </a:cxn>
              <a:cxn ang="0">
                <a:pos x="15" y="72"/>
              </a:cxn>
              <a:cxn ang="0">
                <a:pos x="45" y="192"/>
              </a:cxn>
              <a:cxn ang="0">
                <a:pos x="81" y="348"/>
              </a:cxn>
              <a:cxn ang="0">
                <a:pos x="225" y="432"/>
              </a:cxn>
              <a:cxn ang="0">
                <a:pos x="291" y="378"/>
              </a:cxn>
              <a:cxn ang="0">
                <a:pos x="279" y="204"/>
              </a:cxn>
              <a:cxn ang="0">
                <a:pos x="243" y="174"/>
              </a:cxn>
              <a:cxn ang="0">
                <a:pos x="153" y="108"/>
              </a:cxn>
              <a:cxn ang="0">
                <a:pos x="117" y="78"/>
              </a:cxn>
              <a:cxn ang="0">
                <a:pos x="105" y="60"/>
              </a:cxn>
              <a:cxn ang="0">
                <a:pos x="87" y="54"/>
              </a:cxn>
              <a:cxn ang="0">
                <a:pos x="69" y="42"/>
              </a:cxn>
              <a:cxn ang="0">
                <a:pos x="9" y="0"/>
              </a:cxn>
            </a:cxnLst>
            <a:rect l="0" t="0" r="r" b="b"/>
            <a:pathLst>
              <a:path w="314" h="432">
                <a:moveTo>
                  <a:pt x="9" y="0"/>
                </a:moveTo>
                <a:cubicBezTo>
                  <a:pt x="0" y="26"/>
                  <a:pt x="7" y="47"/>
                  <a:pt x="15" y="72"/>
                </a:cubicBezTo>
                <a:cubicBezTo>
                  <a:pt x="21" y="113"/>
                  <a:pt x="32" y="153"/>
                  <a:pt x="45" y="192"/>
                </a:cubicBezTo>
                <a:cubicBezTo>
                  <a:pt x="48" y="223"/>
                  <a:pt x="62" y="320"/>
                  <a:pt x="81" y="348"/>
                </a:cubicBezTo>
                <a:cubicBezTo>
                  <a:pt x="99" y="375"/>
                  <a:pt x="193" y="421"/>
                  <a:pt x="225" y="432"/>
                </a:cubicBezTo>
                <a:cubicBezTo>
                  <a:pt x="272" y="420"/>
                  <a:pt x="261" y="408"/>
                  <a:pt x="291" y="378"/>
                </a:cubicBezTo>
                <a:cubicBezTo>
                  <a:pt x="309" y="324"/>
                  <a:pt x="314" y="253"/>
                  <a:pt x="279" y="204"/>
                </a:cubicBezTo>
                <a:cubicBezTo>
                  <a:pt x="261" y="179"/>
                  <a:pt x="264" y="192"/>
                  <a:pt x="243" y="174"/>
                </a:cubicBezTo>
                <a:cubicBezTo>
                  <a:pt x="212" y="147"/>
                  <a:pt x="193" y="121"/>
                  <a:pt x="153" y="108"/>
                </a:cubicBezTo>
                <a:cubicBezTo>
                  <a:pt x="142" y="97"/>
                  <a:pt x="128" y="89"/>
                  <a:pt x="117" y="78"/>
                </a:cubicBezTo>
                <a:cubicBezTo>
                  <a:pt x="112" y="73"/>
                  <a:pt x="111" y="65"/>
                  <a:pt x="105" y="60"/>
                </a:cubicBezTo>
                <a:cubicBezTo>
                  <a:pt x="100" y="56"/>
                  <a:pt x="93" y="57"/>
                  <a:pt x="87" y="54"/>
                </a:cubicBezTo>
                <a:cubicBezTo>
                  <a:pt x="81" y="51"/>
                  <a:pt x="75" y="47"/>
                  <a:pt x="69" y="42"/>
                </a:cubicBezTo>
                <a:cubicBezTo>
                  <a:pt x="51" y="27"/>
                  <a:pt x="35" y="0"/>
                  <a:pt x="9" y="0"/>
                </a:cubicBezTo>
                <a:close/>
              </a:path>
            </a:pathLst>
          </a:custGeom>
          <a:noFill/>
          <a:ln w="28575" cmpd="sng">
            <a:solidFill>
              <a:schemeClr val="tx1"/>
            </a:solidFill>
            <a:round/>
            <a:headEnd/>
            <a:tailEnd/>
          </a:ln>
          <a:effectLst/>
        </p:spPr>
        <p:txBody>
          <a:bodyPr/>
          <a:lstStyle/>
          <a:p>
            <a:endParaRPr lang="es-ES"/>
          </a:p>
        </p:txBody>
      </p:sp>
      <p:sp>
        <p:nvSpPr>
          <p:cNvPr id="36900" name="Freeform 36"/>
          <p:cNvSpPr>
            <a:spLocks/>
          </p:cNvSpPr>
          <p:nvPr/>
        </p:nvSpPr>
        <p:spPr bwMode="auto">
          <a:xfrm flipH="1">
            <a:off x="5651500" y="4149725"/>
            <a:ext cx="288925" cy="419100"/>
          </a:xfrm>
          <a:custGeom>
            <a:avLst/>
            <a:gdLst/>
            <a:ahLst/>
            <a:cxnLst>
              <a:cxn ang="0">
                <a:pos x="22" y="0"/>
              </a:cxn>
              <a:cxn ang="0">
                <a:pos x="16" y="78"/>
              </a:cxn>
              <a:cxn ang="0">
                <a:pos x="106" y="264"/>
              </a:cxn>
              <a:cxn ang="0">
                <a:pos x="178" y="228"/>
              </a:cxn>
              <a:cxn ang="0">
                <a:pos x="172" y="186"/>
              </a:cxn>
              <a:cxn ang="0">
                <a:pos x="130" y="132"/>
              </a:cxn>
              <a:cxn ang="0">
                <a:pos x="70" y="42"/>
              </a:cxn>
              <a:cxn ang="0">
                <a:pos x="22" y="0"/>
              </a:cxn>
            </a:cxnLst>
            <a:rect l="0" t="0" r="r" b="b"/>
            <a:pathLst>
              <a:path w="178" h="264">
                <a:moveTo>
                  <a:pt x="22" y="0"/>
                </a:moveTo>
                <a:cubicBezTo>
                  <a:pt x="0" y="32"/>
                  <a:pt x="5" y="18"/>
                  <a:pt x="16" y="78"/>
                </a:cubicBezTo>
                <a:cubicBezTo>
                  <a:pt x="26" y="130"/>
                  <a:pt x="51" y="246"/>
                  <a:pt x="106" y="264"/>
                </a:cubicBezTo>
                <a:cubicBezTo>
                  <a:pt x="146" y="258"/>
                  <a:pt x="157" y="260"/>
                  <a:pt x="178" y="228"/>
                </a:cubicBezTo>
                <a:cubicBezTo>
                  <a:pt x="176" y="214"/>
                  <a:pt x="177" y="199"/>
                  <a:pt x="172" y="186"/>
                </a:cubicBezTo>
                <a:cubicBezTo>
                  <a:pt x="159" y="152"/>
                  <a:pt x="149" y="155"/>
                  <a:pt x="130" y="132"/>
                </a:cubicBezTo>
                <a:cubicBezTo>
                  <a:pt x="106" y="103"/>
                  <a:pt x="86" y="75"/>
                  <a:pt x="70" y="42"/>
                </a:cubicBezTo>
                <a:cubicBezTo>
                  <a:pt x="61" y="24"/>
                  <a:pt x="22" y="6"/>
                  <a:pt x="22" y="0"/>
                </a:cubicBezTo>
                <a:close/>
              </a:path>
            </a:pathLst>
          </a:custGeom>
          <a:noFill/>
          <a:ln w="28575" cmpd="sng">
            <a:solidFill>
              <a:schemeClr val="tx1"/>
            </a:solidFill>
            <a:round/>
            <a:headEnd/>
            <a:tailEnd/>
          </a:ln>
          <a:effectLst/>
        </p:spPr>
        <p:txBody>
          <a:bodyPr/>
          <a:lstStyle/>
          <a:p>
            <a:endParaRPr lang="es-ES"/>
          </a:p>
        </p:txBody>
      </p:sp>
      <p:sp>
        <p:nvSpPr>
          <p:cNvPr id="36901" name="Freeform 37"/>
          <p:cNvSpPr>
            <a:spLocks/>
          </p:cNvSpPr>
          <p:nvPr/>
        </p:nvSpPr>
        <p:spPr bwMode="auto">
          <a:xfrm flipH="1">
            <a:off x="5578475" y="4149725"/>
            <a:ext cx="360363" cy="576263"/>
          </a:xfrm>
          <a:custGeom>
            <a:avLst/>
            <a:gdLst/>
            <a:ahLst/>
            <a:cxnLst>
              <a:cxn ang="0">
                <a:pos x="0" y="0"/>
              </a:cxn>
              <a:cxn ang="0">
                <a:pos x="18" y="168"/>
              </a:cxn>
              <a:cxn ang="0">
                <a:pos x="84" y="324"/>
              </a:cxn>
              <a:cxn ang="0">
                <a:pos x="186" y="246"/>
              </a:cxn>
              <a:cxn ang="0">
                <a:pos x="144" y="150"/>
              </a:cxn>
              <a:cxn ang="0">
                <a:pos x="96" y="84"/>
              </a:cxn>
              <a:cxn ang="0">
                <a:pos x="36" y="18"/>
              </a:cxn>
              <a:cxn ang="0">
                <a:pos x="0" y="0"/>
              </a:cxn>
            </a:cxnLst>
            <a:rect l="0" t="0" r="r" b="b"/>
            <a:pathLst>
              <a:path w="186" h="327">
                <a:moveTo>
                  <a:pt x="0" y="0"/>
                </a:moveTo>
                <a:cubicBezTo>
                  <a:pt x="6" y="60"/>
                  <a:pt x="14" y="106"/>
                  <a:pt x="18" y="168"/>
                </a:cubicBezTo>
                <a:cubicBezTo>
                  <a:pt x="22" y="229"/>
                  <a:pt x="12" y="306"/>
                  <a:pt x="84" y="324"/>
                </a:cubicBezTo>
                <a:cubicBezTo>
                  <a:pt x="179" y="317"/>
                  <a:pt x="172" y="327"/>
                  <a:pt x="186" y="246"/>
                </a:cubicBezTo>
                <a:cubicBezTo>
                  <a:pt x="180" y="207"/>
                  <a:pt x="172" y="178"/>
                  <a:pt x="144" y="150"/>
                </a:cubicBezTo>
                <a:cubicBezTo>
                  <a:pt x="136" y="127"/>
                  <a:pt x="115" y="97"/>
                  <a:pt x="96" y="84"/>
                </a:cubicBezTo>
                <a:cubicBezTo>
                  <a:pt x="81" y="62"/>
                  <a:pt x="60" y="30"/>
                  <a:pt x="36" y="18"/>
                </a:cubicBezTo>
                <a:cubicBezTo>
                  <a:pt x="24" y="12"/>
                  <a:pt x="0" y="0"/>
                  <a:pt x="0" y="0"/>
                </a:cubicBezTo>
                <a:close/>
              </a:path>
            </a:pathLst>
          </a:custGeom>
          <a:noFill/>
          <a:ln w="28575" cmpd="sng">
            <a:solidFill>
              <a:schemeClr val="tx1"/>
            </a:solidFill>
            <a:round/>
            <a:headEnd/>
            <a:tailEnd/>
          </a:ln>
          <a:effectLst/>
        </p:spPr>
        <p:txBody>
          <a:bodyPr/>
          <a:lstStyle/>
          <a:p>
            <a:endParaRPr lang="es-ES"/>
          </a:p>
        </p:txBody>
      </p:sp>
      <p:sp>
        <p:nvSpPr>
          <p:cNvPr id="36903" name="Text Box 39"/>
          <p:cNvSpPr txBox="1">
            <a:spLocks noChangeArrowheads="1"/>
          </p:cNvSpPr>
          <p:nvPr/>
        </p:nvSpPr>
        <p:spPr bwMode="auto">
          <a:xfrm>
            <a:off x="827088" y="3429000"/>
            <a:ext cx="3744912" cy="2014538"/>
          </a:xfrm>
          <a:prstGeom prst="rect">
            <a:avLst/>
          </a:prstGeom>
          <a:noFill/>
          <a:ln w="9525">
            <a:noFill/>
            <a:miter lim="800000"/>
            <a:headEnd/>
            <a:tailEnd/>
          </a:ln>
          <a:effectLst/>
        </p:spPr>
        <p:txBody>
          <a:bodyPr>
            <a:spAutoFit/>
          </a:bodyPr>
          <a:lstStyle/>
          <a:p>
            <a:pPr algn="ctr">
              <a:spcBef>
                <a:spcPct val="50000"/>
              </a:spcBef>
            </a:pPr>
            <a:r>
              <a:rPr lang="es-ES"/>
              <a:t>El registro de los movimientos en el plano frontal permite integrar una idea mas completa de los movimientos mandibulares y es por lo tanto fundamental en el estudio de los movimientos masticatorios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5000" accel="50000" decel="50000" fill="hold" nodeType="clickEffect">
                                  <p:stCondLst>
                                    <p:cond delay="0"/>
                                  </p:stCondLst>
                                  <p:childTnLst>
                                    <p:animMotion origin="layout" path="M -4.16667E-6 1.85185E-6 C -0.0033 0.0132 0.00139 -0.00277 -0.00555 0.01111 C -0.00642 0.01273 -0.00573 0.01551 -0.00694 0.01667 C -0.00937 0.01898 -0.01528 0.02037 -0.01528 0.02037 C -0.01788 0.00973 -0.01545 0.01158 -0.00972 0.00741 C 0.0007 -0.00023 -0.00503 1.85185E-6 -4.16667E-6 1.85185E-6 Z " pathEditMode="relative" ptsTypes="ffffff">
                                      <p:cBhvr>
                                        <p:cTn id="6" dur="2000" fill="hold"/>
                                        <p:tgtEl>
                                          <p:spTgt spid="3689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6898"/>
                                        </p:tgtEl>
                                        <p:attrNameLst>
                                          <p:attrName>style.visibility</p:attrName>
                                        </p:attrNameLst>
                                      </p:cBhvr>
                                      <p:to>
                                        <p:strVal val="visible"/>
                                      </p:to>
                                    </p:set>
                                    <p:animEffect transition="in" filter="wheel(1)">
                                      <p:cBhvr>
                                        <p:cTn id="11" dur="3000"/>
                                        <p:tgtEl>
                                          <p:spTgt spid="36898"/>
                                        </p:tgtEl>
                                      </p:cBhvr>
                                    </p:animEffect>
                                  </p:childTnLst>
                                </p:cTn>
                              </p:par>
                            </p:childTnLst>
                          </p:cTn>
                        </p:par>
                        <p:par>
                          <p:cTn id="12" fill="hold">
                            <p:stCondLst>
                              <p:cond delay="3000"/>
                            </p:stCondLst>
                            <p:childTnLst>
                              <p:par>
                                <p:cTn id="13" presetID="21" presetClass="entr" presetSubtype="1" fill="hold" grpId="0" nodeType="afterEffect">
                                  <p:stCondLst>
                                    <p:cond delay="0"/>
                                  </p:stCondLst>
                                  <p:childTnLst>
                                    <p:set>
                                      <p:cBhvr>
                                        <p:cTn id="14" dur="1" fill="hold">
                                          <p:stCondLst>
                                            <p:cond delay="0"/>
                                          </p:stCondLst>
                                        </p:cTn>
                                        <p:tgtEl>
                                          <p:spTgt spid="36899"/>
                                        </p:tgtEl>
                                        <p:attrNameLst>
                                          <p:attrName>style.visibility</p:attrName>
                                        </p:attrNameLst>
                                      </p:cBhvr>
                                      <p:to>
                                        <p:strVal val="visible"/>
                                      </p:to>
                                    </p:set>
                                    <p:animEffect transition="in" filter="wheel(1)">
                                      <p:cBhvr>
                                        <p:cTn id="15" dur="3000"/>
                                        <p:tgtEl>
                                          <p:spTgt spid="36899"/>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6901"/>
                                        </p:tgtEl>
                                        <p:attrNameLst>
                                          <p:attrName>style.visibility</p:attrName>
                                        </p:attrNameLst>
                                      </p:cBhvr>
                                      <p:to>
                                        <p:strVal val="visible"/>
                                      </p:to>
                                    </p:set>
                                    <p:animEffect transition="in" filter="wheel(1)">
                                      <p:cBhvr>
                                        <p:cTn id="19" dur="3000"/>
                                        <p:tgtEl>
                                          <p:spTgt spid="36901"/>
                                        </p:tgtEl>
                                      </p:cBhvr>
                                    </p:animEffect>
                                  </p:childTnLst>
                                </p:cTn>
                              </p:par>
                            </p:childTnLst>
                          </p:cTn>
                        </p:par>
                        <p:par>
                          <p:cTn id="20" fill="hold">
                            <p:stCondLst>
                              <p:cond delay="9000"/>
                            </p:stCondLst>
                            <p:childTnLst>
                              <p:par>
                                <p:cTn id="21" presetID="21" presetClass="entr" presetSubtype="1" fill="hold" grpId="0" nodeType="afterEffect">
                                  <p:stCondLst>
                                    <p:cond delay="0"/>
                                  </p:stCondLst>
                                  <p:childTnLst>
                                    <p:set>
                                      <p:cBhvr>
                                        <p:cTn id="22" dur="1" fill="hold">
                                          <p:stCondLst>
                                            <p:cond delay="0"/>
                                          </p:stCondLst>
                                        </p:cTn>
                                        <p:tgtEl>
                                          <p:spTgt spid="36897"/>
                                        </p:tgtEl>
                                        <p:attrNameLst>
                                          <p:attrName>style.visibility</p:attrName>
                                        </p:attrNameLst>
                                      </p:cBhvr>
                                      <p:to>
                                        <p:strVal val="visible"/>
                                      </p:to>
                                    </p:set>
                                    <p:animEffect transition="in" filter="wheel(1)">
                                      <p:cBhvr>
                                        <p:cTn id="23" dur="3000"/>
                                        <p:tgtEl>
                                          <p:spTgt spid="36897"/>
                                        </p:tgtEl>
                                      </p:cBhvr>
                                    </p:animEffect>
                                  </p:childTnLst>
                                </p:cTn>
                              </p:par>
                            </p:childTnLst>
                          </p:cTn>
                        </p:par>
                        <p:par>
                          <p:cTn id="24" fill="hold">
                            <p:stCondLst>
                              <p:cond delay="12000"/>
                            </p:stCondLst>
                            <p:childTnLst>
                              <p:par>
                                <p:cTn id="25" presetID="21" presetClass="entr" presetSubtype="1" fill="hold" grpId="0" nodeType="afterEffect">
                                  <p:stCondLst>
                                    <p:cond delay="0"/>
                                  </p:stCondLst>
                                  <p:childTnLst>
                                    <p:set>
                                      <p:cBhvr>
                                        <p:cTn id="26" dur="1" fill="hold">
                                          <p:stCondLst>
                                            <p:cond delay="0"/>
                                          </p:stCondLst>
                                        </p:cTn>
                                        <p:tgtEl>
                                          <p:spTgt spid="36900"/>
                                        </p:tgtEl>
                                        <p:attrNameLst>
                                          <p:attrName>style.visibility</p:attrName>
                                        </p:attrNameLst>
                                      </p:cBhvr>
                                      <p:to>
                                        <p:strVal val="visible"/>
                                      </p:to>
                                    </p:set>
                                    <p:animEffect transition="in" filter="wheel(1)">
                                      <p:cBhvr>
                                        <p:cTn id="27" dur="3000"/>
                                        <p:tgtEl>
                                          <p:spTgt spid="36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7" grpId="0" animBg="1"/>
      <p:bldP spid="36898" grpId="0" animBg="1"/>
      <p:bldP spid="36899" grpId="0" animBg="1"/>
      <p:bldP spid="36900" grpId="0" animBg="1"/>
      <p:bldP spid="3690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9B962043-8BD7-4735-89FC-0B683DD37DBC}" type="slidenum">
              <a:rPr lang="es-ES"/>
              <a:pPr/>
              <a:t>27</a:t>
            </a:fld>
            <a:endParaRPr lang="es-ES"/>
          </a:p>
        </p:txBody>
      </p:sp>
      <p:sp>
        <p:nvSpPr>
          <p:cNvPr id="46082" name="AutoShape 2"/>
          <p:cNvSpPr>
            <a:spLocks noGrp="1" noChangeArrowheads="1"/>
          </p:cNvSpPr>
          <p:nvPr>
            <p:ph type="title"/>
          </p:nvPr>
        </p:nvSpPr>
        <p:spPr/>
        <p:txBody>
          <a:bodyPr/>
          <a:lstStyle/>
          <a:p>
            <a:r>
              <a:rPr lang="es-ES"/>
              <a:t>Adaptación Masticatoria</a:t>
            </a:r>
          </a:p>
        </p:txBody>
      </p:sp>
      <p:sp>
        <p:nvSpPr>
          <p:cNvPr id="46083" name="Rectangle 3"/>
          <p:cNvSpPr>
            <a:spLocks noGrp="1" noChangeArrowheads="1"/>
          </p:cNvSpPr>
          <p:nvPr>
            <p:ph type="body" idx="1"/>
          </p:nvPr>
        </p:nvSpPr>
        <p:spPr/>
        <p:txBody>
          <a:bodyPr/>
          <a:lstStyle/>
          <a:p>
            <a:r>
              <a:rPr lang="es-ES"/>
              <a:t>Desgaste funcional de la coronas dentarias </a:t>
            </a:r>
          </a:p>
          <a:p>
            <a:r>
              <a:rPr lang="es-ES"/>
              <a:t>Erupción ocluso-mesial continua </a:t>
            </a:r>
          </a:p>
          <a:p>
            <a:r>
              <a:rPr lang="es-ES"/>
              <a:t>Migraciones dentarias</a:t>
            </a:r>
          </a:p>
          <a:p>
            <a:r>
              <a:rPr lang="es-ES"/>
              <a:t>Reubicación de áreas de contacto antagonistas</a:t>
            </a:r>
          </a:p>
          <a:p>
            <a:r>
              <a:rPr lang="es-ES"/>
              <a:t>Factores traumáticos</a:t>
            </a:r>
          </a:p>
          <a:p>
            <a:r>
              <a:rPr lang="es-ES"/>
              <a:t>Factores patológicos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 calcmode="lin" valueType="num">
                                      <p:cBhvr additive="base">
                                        <p:cTn id="37" dur="50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460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ADDD0F0C-C3F9-4DAA-BCF6-07DC0B548DD0}" type="slidenum">
              <a:rPr lang="es-ES"/>
              <a:pPr/>
              <a:t>28</a:t>
            </a:fld>
            <a:endParaRPr lang="es-ES"/>
          </a:p>
        </p:txBody>
      </p:sp>
      <p:sp>
        <p:nvSpPr>
          <p:cNvPr id="47106" name="AutoShape 2"/>
          <p:cNvSpPr>
            <a:spLocks noGrp="1" noChangeArrowheads="1"/>
          </p:cNvSpPr>
          <p:nvPr>
            <p:ph type="title"/>
          </p:nvPr>
        </p:nvSpPr>
        <p:spPr/>
        <p:txBody>
          <a:bodyPr/>
          <a:lstStyle/>
          <a:p>
            <a:r>
              <a:rPr lang="es-ES"/>
              <a:t>Actividad Muscular</a:t>
            </a:r>
          </a:p>
        </p:txBody>
      </p:sp>
      <p:pic>
        <p:nvPicPr>
          <p:cNvPr id="47108" name="Picture 4" descr="Musculos 1"/>
          <p:cNvPicPr>
            <a:picLocks noChangeAspect="1" noChangeArrowheads="1"/>
          </p:cNvPicPr>
          <p:nvPr>
            <p:ph idx="1"/>
          </p:nvPr>
        </p:nvPicPr>
        <p:blipFill>
          <a:blip r:embed="rId2"/>
          <a:srcRect/>
          <a:stretch>
            <a:fillRect/>
          </a:stretch>
        </p:blipFill>
        <p:spPr>
          <a:xfrm>
            <a:off x="5508625" y="2781300"/>
            <a:ext cx="3025775" cy="3008313"/>
          </a:xfrm>
          <a:noFill/>
          <a:ln/>
        </p:spPr>
      </p:pic>
      <p:sp>
        <p:nvSpPr>
          <p:cNvPr id="47110" name="Text Box 6"/>
          <p:cNvSpPr txBox="1">
            <a:spLocks noChangeArrowheads="1"/>
          </p:cNvSpPr>
          <p:nvPr/>
        </p:nvSpPr>
        <p:spPr bwMode="auto">
          <a:xfrm>
            <a:off x="827088" y="2371725"/>
            <a:ext cx="4392612" cy="4486275"/>
          </a:xfrm>
          <a:prstGeom prst="rect">
            <a:avLst/>
          </a:prstGeom>
          <a:noFill/>
          <a:ln w="9525">
            <a:noFill/>
            <a:miter lim="800000"/>
            <a:headEnd/>
            <a:tailEnd/>
          </a:ln>
          <a:effectLst/>
        </p:spPr>
        <p:txBody>
          <a:bodyPr>
            <a:spAutoFit/>
          </a:bodyPr>
          <a:lstStyle/>
          <a:p>
            <a:r>
              <a:rPr lang="es-ES"/>
              <a:t>La actividad muscular en la masticación ha sido estudiada por técnicas electromiográficas y se ha comprobado que la situación esencial es la actividad reciproca coordinada entre los músculos elevadores o de cierre y los depresores o de apertura. En el cierre o elevación, la contracción del músculo pterigoideo medial precede a la de los músculos masetero y  temporal.</a:t>
            </a:r>
          </a:p>
          <a:p>
            <a:r>
              <a:rPr lang="es-ES"/>
              <a:t>La actividad del músculo pterigoideo lateral en la apertura o descenso, la protrusión y la lateralidad durante la masticación, no solo ocurre en el lado de acción, sino que es bilateral aunque con diferente intensidad algunas veces.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47110"/>
                                        </p:tgtEl>
                                        <p:attrNameLst>
                                          <p:attrName>style.visibility</p:attrName>
                                        </p:attrNameLst>
                                      </p:cBhvr>
                                      <p:to>
                                        <p:strVal val="visible"/>
                                      </p:to>
                                    </p:set>
                                    <p:anim calcmode="lin" valueType="num">
                                      <p:cBhvr additive="base">
                                        <p:cTn id="7" dur="5000" fill="hold"/>
                                        <p:tgtEl>
                                          <p:spTgt spid="47110"/>
                                        </p:tgtEl>
                                        <p:attrNameLst>
                                          <p:attrName>ppt_x</p:attrName>
                                        </p:attrNameLst>
                                      </p:cBhvr>
                                      <p:tavLst>
                                        <p:tav tm="0">
                                          <p:val>
                                            <p:strVal val="#ppt_x"/>
                                          </p:val>
                                        </p:tav>
                                        <p:tav tm="100000">
                                          <p:val>
                                            <p:strVal val="#ppt_x"/>
                                          </p:val>
                                        </p:tav>
                                      </p:tavLst>
                                    </p:anim>
                                    <p:anim calcmode="lin" valueType="num">
                                      <p:cBhvr additive="base">
                                        <p:cTn id="8" dur="5000" fill="hold"/>
                                        <p:tgtEl>
                                          <p:spTgt spid="47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C025551A-0FAD-472C-9F34-CB8830CE3573}" type="slidenum">
              <a:rPr lang="es-ES"/>
              <a:pPr/>
              <a:t>29</a:t>
            </a:fld>
            <a:endParaRPr lang="es-ES"/>
          </a:p>
        </p:txBody>
      </p:sp>
      <p:sp>
        <p:nvSpPr>
          <p:cNvPr id="48134" name="Text Box 6"/>
          <p:cNvSpPr txBox="1">
            <a:spLocks noChangeArrowheads="1"/>
          </p:cNvSpPr>
          <p:nvPr/>
        </p:nvSpPr>
        <p:spPr bwMode="auto">
          <a:xfrm>
            <a:off x="827088" y="2420938"/>
            <a:ext cx="7993062" cy="3825875"/>
          </a:xfrm>
          <a:prstGeom prst="rect">
            <a:avLst/>
          </a:prstGeom>
          <a:noFill/>
          <a:ln w="9525">
            <a:noFill/>
            <a:miter lim="800000"/>
            <a:headEnd/>
            <a:tailEnd/>
          </a:ln>
          <a:effectLst/>
        </p:spPr>
        <p:txBody>
          <a:bodyPr>
            <a:spAutoFit/>
          </a:bodyPr>
          <a:lstStyle/>
          <a:p>
            <a:pPr>
              <a:lnSpc>
                <a:spcPct val="170000"/>
              </a:lnSpc>
            </a:pPr>
            <a:r>
              <a:rPr lang="es-ES"/>
              <a:t>A los reflejos posturales y dinámicos de la actividad masticatoria, contribuye la función sensora de:</a:t>
            </a:r>
          </a:p>
          <a:p>
            <a:pPr>
              <a:lnSpc>
                <a:spcPct val="170000"/>
              </a:lnSpc>
              <a:buClr>
                <a:srgbClr val="FF9900"/>
              </a:buClr>
              <a:buSzPct val="130000"/>
              <a:buFont typeface="Wingdings" pitchFamily="2" charset="2"/>
              <a:buChar char="Ø"/>
            </a:pPr>
            <a:r>
              <a:rPr lang="es-ES"/>
              <a:t> Receptores de la mucosa bucal</a:t>
            </a:r>
          </a:p>
          <a:p>
            <a:pPr>
              <a:lnSpc>
                <a:spcPct val="170000"/>
              </a:lnSpc>
              <a:buClr>
                <a:srgbClr val="FF9900"/>
              </a:buClr>
              <a:buSzPct val="130000"/>
              <a:buFont typeface="Wingdings" pitchFamily="2" charset="2"/>
              <a:buChar char="Ø"/>
            </a:pPr>
            <a:r>
              <a:rPr lang="es-ES"/>
              <a:t> Receptores de la pulpa dentaria</a:t>
            </a:r>
          </a:p>
          <a:p>
            <a:pPr>
              <a:lnSpc>
                <a:spcPct val="170000"/>
              </a:lnSpc>
              <a:buClr>
                <a:srgbClr val="FF9900"/>
              </a:buClr>
              <a:buSzPct val="130000"/>
              <a:buFont typeface="Wingdings" pitchFamily="2" charset="2"/>
              <a:buChar char="Ø"/>
            </a:pPr>
            <a:r>
              <a:rPr lang="es-ES"/>
              <a:t> Receptores del periodonto</a:t>
            </a:r>
          </a:p>
          <a:p>
            <a:pPr>
              <a:lnSpc>
                <a:spcPct val="170000"/>
              </a:lnSpc>
              <a:buClr>
                <a:srgbClr val="FF9900"/>
              </a:buClr>
              <a:buSzPct val="130000"/>
              <a:buFont typeface="Wingdings" pitchFamily="2" charset="2"/>
              <a:buChar char="Ø"/>
            </a:pPr>
            <a:r>
              <a:rPr lang="es-ES"/>
              <a:t> Propioceptores musculares</a:t>
            </a:r>
          </a:p>
          <a:p>
            <a:pPr>
              <a:lnSpc>
                <a:spcPct val="170000"/>
              </a:lnSpc>
              <a:buClr>
                <a:srgbClr val="FF9900"/>
              </a:buClr>
              <a:buSzPct val="130000"/>
              <a:buFont typeface="Wingdings" pitchFamily="2" charset="2"/>
              <a:buChar char="Ø"/>
            </a:pPr>
            <a:r>
              <a:rPr lang="es-ES"/>
              <a:t> Propioceptores tendinosos </a:t>
            </a:r>
          </a:p>
          <a:p>
            <a:pPr>
              <a:lnSpc>
                <a:spcPct val="170000"/>
              </a:lnSpc>
              <a:buClr>
                <a:srgbClr val="FF9900"/>
              </a:buClr>
              <a:buSzPct val="130000"/>
              <a:buFont typeface="Wingdings" pitchFamily="2" charset="2"/>
              <a:buChar char="Ø"/>
            </a:pPr>
            <a:r>
              <a:rPr lang="es-ES"/>
              <a:t> Propioceptores de los ligamentos capsulares de la ATM.</a:t>
            </a:r>
          </a:p>
        </p:txBody>
      </p:sp>
      <p:sp>
        <p:nvSpPr>
          <p:cNvPr id="48130" name="AutoShape 2"/>
          <p:cNvSpPr>
            <a:spLocks noGrp="1" noChangeArrowheads="1"/>
          </p:cNvSpPr>
          <p:nvPr>
            <p:ph type="title"/>
          </p:nvPr>
        </p:nvSpPr>
        <p:spPr/>
        <p:txBody>
          <a:bodyPr/>
          <a:lstStyle/>
          <a:p>
            <a:r>
              <a:rPr lang="es-ES" sz="3200"/>
              <a:t>Reflejos y Neuroreceptores del Ciclo Masticatorio</a:t>
            </a:r>
          </a:p>
        </p:txBody>
      </p:sp>
      <p:pic>
        <p:nvPicPr>
          <p:cNvPr id="48132" name="Picture 4" descr="Neurona"/>
          <p:cNvPicPr>
            <a:picLocks noChangeAspect="1" noChangeArrowheads="1"/>
          </p:cNvPicPr>
          <p:nvPr>
            <p:ph idx="1"/>
          </p:nvPr>
        </p:nvPicPr>
        <p:blipFill>
          <a:blip r:embed="rId3"/>
          <a:srcRect/>
          <a:stretch>
            <a:fillRect/>
          </a:stretch>
        </p:blipFill>
        <p:spPr>
          <a:xfrm>
            <a:off x="4572000" y="2852738"/>
            <a:ext cx="4572000" cy="269716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fade">
                                      <p:cBhvr>
                                        <p:cTn id="7" dur="2000"/>
                                        <p:tgtEl>
                                          <p:spTgt spid="48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48134"/>
                                        </p:tgtEl>
                                        <p:attrNameLst>
                                          <p:attrName>style.visibility</p:attrName>
                                        </p:attrNameLst>
                                      </p:cBhvr>
                                      <p:to>
                                        <p:strVal val="visible"/>
                                      </p:to>
                                    </p:set>
                                    <p:animEffect transition="in" filter="fade">
                                      <p:cBhvr>
                                        <p:cTn id="12" dur="10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7F546142-9C38-4111-9334-8EF62BDD88BD}" type="slidenum">
              <a:rPr lang="es-ES"/>
              <a:pPr/>
              <a:t>3</a:t>
            </a:fld>
            <a:endParaRPr lang="es-ES"/>
          </a:p>
        </p:txBody>
      </p:sp>
      <p:sp>
        <p:nvSpPr>
          <p:cNvPr id="6152" name="AutoShape 8"/>
          <p:cNvSpPr>
            <a:spLocks noGrp="1" noChangeArrowheads="1"/>
          </p:cNvSpPr>
          <p:nvPr>
            <p:ph type="title"/>
          </p:nvPr>
        </p:nvSpPr>
        <p:spPr/>
        <p:txBody>
          <a:bodyPr/>
          <a:lstStyle/>
          <a:p>
            <a:r>
              <a:rPr lang="es-ES"/>
              <a:t>Fases de la Masticación</a:t>
            </a:r>
          </a:p>
        </p:txBody>
      </p:sp>
      <p:sp>
        <p:nvSpPr>
          <p:cNvPr id="6158" name="Rectangle 14"/>
          <p:cNvSpPr>
            <a:spLocks noGrp="1" noChangeArrowheads="1"/>
          </p:cNvSpPr>
          <p:nvPr>
            <p:ph type="body" idx="1"/>
          </p:nvPr>
        </p:nvSpPr>
        <p:spPr>
          <a:xfrm>
            <a:off x="725488" y="2349500"/>
            <a:ext cx="7693025" cy="3724275"/>
          </a:xfrm>
        </p:spPr>
        <p:txBody>
          <a:bodyPr/>
          <a:lstStyle/>
          <a:p>
            <a:pPr marL="533400" indent="-533400"/>
            <a:endParaRPr lang="es-ES"/>
          </a:p>
          <a:p>
            <a:pPr marL="533400" indent="-533400">
              <a:buClr>
                <a:srgbClr val="0000FF"/>
              </a:buClr>
              <a:buSzTx/>
              <a:buFont typeface="Wingdings" pitchFamily="2" charset="2"/>
              <a:buAutoNum type="arabicPeriod"/>
            </a:pPr>
            <a:r>
              <a:rPr lang="es-ES"/>
              <a:t>Incisión </a:t>
            </a:r>
          </a:p>
          <a:p>
            <a:pPr marL="533400" indent="-533400">
              <a:buClr>
                <a:srgbClr val="0000FF"/>
              </a:buClr>
              <a:buSzTx/>
              <a:buFont typeface="Wingdings" pitchFamily="2" charset="2"/>
              <a:buAutoNum type="arabicPeriod"/>
            </a:pPr>
            <a:r>
              <a:rPr lang="es-ES"/>
              <a:t>Desmenuzamiento de las partículas grandes</a:t>
            </a:r>
          </a:p>
          <a:p>
            <a:pPr marL="533400" indent="-533400">
              <a:buClr>
                <a:srgbClr val="0000FF"/>
              </a:buClr>
              <a:buSzTx/>
              <a:buFont typeface="Wingdings" pitchFamily="2" charset="2"/>
              <a:buAutoNum type="arabicPeriod"/>
            </a:pPr>
            <a:r>
              <a:rPr lang="es-ES"/>
              <a:t>Trituración y molienda del alimento para que quede listo para la deglución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6158">
                                            <p:txEl>
                                              <p:pRg st="1" end="1"/>
                                            </p:txEl>
                                          </p:spTgt>
                                        </p:tgtEl>
                                        <p:attrNameLst>
                                          <p:attrName>style.visibility</p:attrName>
                                        </p:attrNameLst>
                                      </p:cBhvr>
                                      <p:to>
                                        <p:strVal val="visible"/>
                                      </p:to>
                                    </p:set>
                                    <p:anim calcmode="lin" valueType="num">
                                      <p:cBhvr additive="base">
                                        <p:cTn id="7" dur="3000" fill="hold"/>
                                        <p:tgtEl>
                                          <p:spTgt spid="6158">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61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158">
                                            <p:txEl>
                                              <p:pRg st="2" end="2"/>
                                            </p:txEl>
                                          </p:spTgt>
                                        </p:tgtEl>
                                        <p:attrNameLst>
                                          <p:attrName>style.visibility</p:attrName>
                                        </p:attrNameLst>
                                      </p:cBhvr>
                                      <p:to>
                                        <p:strVal val="visible"/>
                                      </p:to>
                                    </p:set>
                                    <p:anim calcmode="lin" valueType="num">
                                      <p:cBhvr additive="base">
                                        <p:cTn id="13" dur="3000" fill="hold"/>
                                        <p:tgtEl>
                                          <p:spTgt spid="6158">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61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6158">
                                            <p:txEl>
                                              <p:pRg st="3" end="3"/>
                                            </p:txEl>
                                          </p:spTgt>
                                        </p:tgtEl>
                                        <p:attrNameLst>
                                          <p:attrName>style.visibility</p:attrName>
                                        </p:attrNameLst>
                                      </p:cBhvr>
                                      <p:to>
                                        <p:strVal val="visible"/>
                                      </p:to>
                                    </p:set>
                                    <p:anim calcmode="lin" valueType="num">
                                      <p:cBhvr additive="base">
                                        <p:cTn id="19" dur="3000" fill="hold"/>
                                        <p:tgtEl>
                                          <p:spTgt spid="6158">
                                            <p:txEl>
                                              <p:pRg st="3" end="3"/>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61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2EC4745B-81D5-4699-B17D-4F1B18A7B342}" type="slidenum">
              <a:rPr lang="es-ES"/>
              <a:pPr/>
              <a:t>30</a:t>
            </a:fld>
            <a:endParaRPr lang="es-ES"/>
          </a:p>
        </p:txBody>
      </p:sp>
      <p:sp>
        <p:nvSpPr>
          <p:cNvPr id="81922" name="AutoShape 2"/>
          <p:cNvSpPr>
            <a:spLocks noGrp="1" noChangeArrowheads="1"/>
          </p:cNvSpPr>
          <p:nvPr>
            <p:ph type="title"/>
          </p:nvPr>
        </p:nvSpPr>
        <p:spPr/>
        <p:txBody>
          <a:bodyPr/>
          <a:lstStyle/>
          <a:p>
            <a:r>
              <a:rPr lang="es-ES"/>
              <a:t>Eficiencia Masticatoria</a:t>
            </a:r>
          </a:p>
        </p:txBody>
      </p:sp>
      <p:sp>
        <p:nvSpPr>
          <p:cNvPr id="81923" name="Rectangle 3"/>
          <p:cNvSpPr>
            <a:spLocks noGrp="1" noChangeArrowheads="1"/>
          </p:cNvSpPr>
          <p:nvPr>
            <p:ph type="body" idx="1"/>
          </p:nvPr>
        </p:nvSpPr>
        <p:spPr>
          <a:xfrm>
            <a:off x="838200" y="2636838"/>
            <a:ext cx="8305800" cy="3724275"/>
          </a:xfrm>
        </p:spPr>
        <p:txBody>
          <a:bodyPr/>
          <a:lstStyle/>
          <a:p>
            <a:pPr>
              <a:lnSpc>
                <a:spcPct val="200000"/>
              </a:lnSpc>
              <a:buFont typeface="Wingdings" pitchFamily="2" charset="2"/>
              <a:buNone/>
            </a:pPr>
            <a:r>
              <a:rPr lang="es-ES" sz="2400"/>
              <a:t>Se entiende por eficacia masticatoria de una dentadura, el grado de desmenuzamiento que es capaz de producir a cada impacto masticatorio.  </a:t>
            </a:r>
          </a:p>
          <a:p>
            <a:pPr algn="r">
              <a:lnSpc>
                <a:spcPct val="200000"/>
              </a:lnSpc>
              <a:buFont typeface="Wingdings" pitchFamily="2" charset="2"/>
              <a:buNone/>
            </a:pPr>
            <a:r>
              <a:rPr lang="es-ES" sz="2400"/>
              <a:t>Christiansen.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FFFF"/>
            </a:gs>
            <a:gs pos="50000">
              <a:srgbClr val="3399FF"/>
            </a:gs>
            <a:gs pos="100000">
              <a:srgbClr val="FFFFFF"/>
            </a:gs>
          </a:gsLst>
          <a:lin ang="5400000" scaled="1"/>
        </a:gradFill>
        <a:effectLst/>
      </p:bgPr>
    </p:bg>
    <p:spTree>
      <p:nvGrpSpPr>
        <p:cNvPr id="1" name=""/>
        <p:cNvGrpSpPr/>
        <p:nvPr/>
      </p:nvGrpSpPr>
      <p:grpSpPr>
        <a:xfrm>
          <a:off x="0" y="0"/>
          <a:ext cx="0" cy="0"/>
          <a:chOff x="0" y="0"/>
          <a:chExt cx="0" cy="0"/>
        </a:xfrm>
      </p:grpSpPr>
      <p:sp>
        <p:nvSpPr>
          <p:cNvPr id="83972" name="WordArt 4"/>
          <p:cNvSpPr>
            <a:spLocks noChangeArrowheads="1" noChangeShapeType="1" noTextEdit="1"/>
          </p:cNvSpPr>
          <p:nvPr/>
        </p:nvSpPr>
        <p:spPr bwMode="auto">
          <a:xfrm>
            <a:off x="1530350" y="3052763"/>
            <a:ext cx="6081713" cy="750887"/>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Muchas Gracias...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p:cTn id="7" dur="1000" fill="hold"/>
                                        <p:tgtEl>
                                          <p:spTgt spid="83972"/>
                                        </p:tgtEl>
                                        <p:attrNameLst>
                                          <p:attrName>ppt_x</p:attrName>
                                        </p:attrNameLst>
                                      </p:cBhvr>
                                      <p:tavLst>
                                        <p:tav tm="0">
                                          <p:val>
                                            <p:strVal val="#ppt_x-.2"/>
                                          </p:val>
                                        </p:tav>
                                        <p:tav tm="100000">
                                          <p:val>
                                            <p:strVal val="#ppt_x"/>
                                          </p:val>
                                        </p:tav>
                                      </p:tavLst>
                                    </p:anim>
                                    <p:anim calcmode="lin" valueType="num">
                                      <p:cBhvr>
                                        <p:cTn id="8" dur="1000" fill="hold"/>
                                        <p:tgtEl>
                                          <p:spTgt spid="83972"/>
                                        </p:tgtEl>
                                        <p:attrNameLst>
                                          <p:attrName>ppt_y</p:attrName>
                                        </p:attrNameLst>
                                      </p:cBhvr>
                                      <p:tavLst>
                                        <p:tav tm="0">
                                          <p:val>
                                            <p:strVal val="#ppt_y"/>
                                          </p:val>
                                        </p:tav>
                                        <p:tav tm="100000">
                                          <p:val>
                                            <p:strVal val="#ppt_y"/>
                                          </p:val>
                                        </p:tav>
                                      </p:tavLst>
                                    </p:anim>
                                    <p:animEffect transition="in" filter="wipe(right)" prLst="gradientSize: 0.1">
                                      <p:cBhvr>
                                        <p:cTn id="9" dur="10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5 Marcador de número de diapositiva"/>
          <p:cNvSpPr>
            <a:spLocks noGrp="1"/>
          </p:cNvSpPr>
          <p:nvPr>
            <p:ph type="sldNum" sz="quarter" idx="12"/>
          </p:nvPr>
        </p:nvSpPr>
        <p:spPr/>
        <p:txBody>
          <a:bodyPr/>
          <a:lstStyle/>
          <a:p>
            <a:fld id="{652DB0C2-1830-4C6E-9D45-711278DCF02B}" type="slidenum">
              <a:rPr lang="es-ES"/>
              <a:pPr/>
              <a:t>4</a:t>
            </a:fld>
            <a:endParaRPr lang="es-ES"/>
          </a:p>
        </p:txBody>
      </p:sp>
      <p:sp>
        <p:nvSpPr>
          <p:cNvPr id="45058" name="AutoShape 2"/>
          <p:cNvSpPr>
            <a:spLocks noGrp="1" noChangeArrowheads="1"/>
          </p:cNvSpPr>
          <p:nvPr>
            <p:ph type="title"/>
          </p:nvPr>
        </p:nvSpPr>
        <p:spPr/>
        <p:txBody>
          <a:bodyPr/>
          <a:lstStyle/>
          <a:p>
            <a:r>
              <a:rPr lang="es-ES" sz="3200"/>
              <a:t>Cantidad y Duración de los Contactos Oclusales Durante el C. Masticatorio</a:t>
            </a:r>
          </a:p>
        </p:txBody>
      </p:sp>
      <p:sp>
        <p:nvSpPr>
          <p:cNvPr id="45063" name="Text Box 7"/>
          <p:cNvSpPr txBox="1">
            <a:spLocks noChangeArrowheads="1"/>
          </p:cNvSpPr>
          <p:nvPr/>
        </p:nvSpPr>
        <p:spPr bwMode="auto">
          <a:xfrm>
            <a:off x="900113" y="2781300"/>
            <a:ext cx="935037" cy="425450"/>
          </a:xfrm>
          <a:prstGeom prst="rect">
            <a:avLst/>
          </a:prstGeom>
          <a:noFill/>
          <a:ln w="28575">
            <a:solidFill>
              <a:srgbClr val="0000FF"/>
            </a:solidFill>
            <a:miter lim="800000"/>
            <a:headEnd/>
            <a:tailEnd/>
          </a:ln>
          <a:effectLst/>
        </p:spPr>
        <p:txBody>
          <a:bodyPr>
            <a:spAutoFit/>
          </a:bodyPr>
          <a:lstStyle/>
          <a:p>
            <a:pPr algn="ctr">
              <a:spcBef>
                <a:spcPct val="50000"/>
              </a:spcBef>
            </a:pPr>
            <a:r>
              <a:rPr lang="es-ES" sz="2000" b="1">
                <a:solidFill>
                  <a:srgbClr val="FF0000"/>
                </a:solidFill>
              </a:rPr>
              <a:t>Inicio</a:t>
            </a:r>
          </a:p>
        </p:txBody>
      </p:sp>
      <p:sp>
        <p:nvSpPr>
          <p:cNvPr id="45065" name="Text Box 9"/>
          <p:cNvSpPr txBox="1">
            <a:spLocks noChangeArrowheads="1"/>
          </p:cNvSpPr>
          <p:nvPr/>
        </p:nvSpPr>
        <p:spPr bwMode="auto">
          <a:xfrm>
            <a:off x="2771775" y="2781300"/>
            <a:ext cx="2592388" cy="425450"/>
          </a:xfrm>
          <a:prstGeom prst="rect">
            <a:avLst/>
          </a:prstGeom>
          <a:noFill/>
          <a:ln w="28575">
            <a:solidFill>
              <a:srgbClr val="0000FF"/>
            </a:solidFill>
            <a:miter lim="800000"/>
            <a:headEnd/>
            <a:tailEnd/>
          </a:ln>
          <a:effectLst/>
        </p:spPr>
        <p:txBody>
          <a:bodyPr>
            <a:spAutoFit/>
          </a:bodyPr>
          <a:lstStyle/>
          <a:p>
            <a:pPr algn="ctr">
              <a:spcBef>
                <a:spcPct val="50000"/>
              </a:spcBef>
            </a:pPr>
            <a:r>
              <a:rPr lang="es-ES" sz="2000"/>
              <a:t>Partículas grandes</a:t>
            </a:r>
          </a:p>
        </p:txBody>
      </p:sp>
      <p:sp>
        <p:nvSpPr>
          <p:cNvPr id="45066" name="Text Box 10"/>
          <p:cNvSpPr txBox="1">
            <a:spLocks noChangeArrowheads="1"/>
          </p:cNvSpPr>
          <p:nvPr/>
        </p:nvSpPr>
        <p:spPr bwMode="auto">
          <a:xfrm>
            <a:off x="6588125" y="2781300"/>
            <a:ext cx="2233613" cy="425450"/>
          </a:xfrm>
          <a:prstGeom prst="rect">
            <a:avLst/>
          </a:prstGeom>
          <a:noFill/>
          <a:ln w="28575">
            <a:solidFill>
              <a:srgbClr val="FF0000"/>
            </a:solidFill>
            <a:miter lim="800000"/>
            <a:headEnd/>
            <a:tailEnd/>
          </a:ln>
          <a:effectLst/>
        </p:spPr>
        <p:txBody>
          <a:bodyPr>
            <a:spAutoFit/>
          </a:bodyPr>
          <a:lstStyle/>
          <a:p>
            <a:pPr algn="ctr">
              <a:spcBef>
                <a:spcPct val="50000"/>
              </a:spcBef>
            </a:pPr>
            <a:r>
              <a:rPr lang="es-ES" sz="2000"/>
              <a:t>Pocos contactos</a:t>
            </a:r>
          </a:p>
        </p:txBody>
      </p:sp>
      <p:sp>
        <p:nvSpPr>
          <p:cNvPr id="45067" name="AutoShape 11"/>
          <p:cNvSpPr>
            <a:spLocks noChangeArrowheads="1"/>
          </p:cNvSpPr>
          <p:nvPr/>
        </p:nvSpPr>
        <p:spPr bwMode="auto">
          <a:xfrm>
            <a:off x="1979613" y="2852738"/>
            <a:ext cx="647700" cy="287337"/>
          </a:xfrm>
          <a:prstGeom prst="rightArrow">
            <a:avLst>
              <a:gd name="adj1" fmla="val 50000"/>
              <a:gd name="adj2" fmla="val 56354"/>
            </a:avLst>
          </a:prstGeom>
          <a:solidFill>
            <a:srgbClr val="66FFFF"/>
          </a:solidFill>
          <a:ln w="28575">
            <a:solidFill>
              <a:schemeClr val="tx1"/>
            </a:solidFill>
            <a:miter lim="800000"/>
            <a:headEnd/>
            <a:tailEnd/>
          </a:ln>
          <a:effectLst/>
        </p:spPr>
        <p:txBody>
          <a:bodyPr wrap="none" anchor="ctr"/>
          <a:lstStyle/>
          <a:p>
            <a:endParaRPr lang="es-ES"/>
          </a:p>
        </p:txBody>
      </p:sp>
      <p:sp>
        <p:nvSpPr>
          <p:cNvPr id="45068" name="AutoShape 12"/>
          <p:cNvSpPr>
            <a:spLocks noChangeArrowheads="1"/>
          </p:cNvSpPr>
          <p:nvPr/>
        </p:nvSpPr>
        <p:spPr bwMode="auto">
          <a:xfrm>
            <a:off x="2627313" y="3789363"/>
            <a:ext cx="647700" cy="287337"/>
          </a:xfrm>
          <a:prstGeom prst="rightArrow">
            <a:avLst>
              <a:gd name="adj1" fmla="val 50000"/>
              <a:gd name="adj2" fmla="val 56354"/>
            </a:avLst>
          </a:prstGeom>
          <a:solidFill>
            <a:srgbClr val="66FFFF"/>
          </a:solidFill>
          <a:ln w="28575">
            <a:solidFill>
              <a:schemeClr val="tx1"/>
            </a:solidFill>
            <a:miter lim="800000"/>
            <a:headEnd/>
            <a:tailEnd/>
          </a:ln>
          <a:effectLst/>
        </p:spPr>
        <p:txBody>
          <a:bodyPr wrap="none" anchor="ctr"/>
          <a:lstStyle/>
          <a:p>
            <a:endParaRPr lang="es-ES"/>
          </a:p>
        </p:txBody>
      </p:sp>
      <p:sp>
        <p:nvSpPr>
          <p:cNvPr id="45071" name="AutoShape 15"/>
          <p:cNvSpPr>
            <a:spLocks noChangeArrowheads="1"/>
          </p:cNvSpPr>
          <p:nvPr/>
        </p:nvSpPr>
        <p:spPr bwMode="auto">
          <a:xfrm>
            <a:off x="5867400" y="3789363"/>
            <a:ext cx="576263" cy="287337"/>
          </a:xfrm>
          <a:prstGeom prst="rightArrow">
            <a:avLst>
              <a:gd name="adj1" fmla="val 50000"/>
              <a:gd name="adj2" fmla="val 50138"/>
            </a:avLst>
          </a:prstGeom>
          <a:solidFill>
            <a:srgbClr val="66FFFF"/>
          </a:solidFill>
          <a:ln w="28575">
            <a:solidFill>
              <a:schemeClr val="tx1"/>
            </a:solidFill>
            <a:miter lim="800000"/>
            <a:headEnd/>
            <a:tailEnd/>
          </a:ln>
          <a:effectLst/>
        </p:spPr>
        <p:txBody>
          <a:bodyPr wrap="none" anchor="ctr"/>
          <a:lstStyle/>
          <a:p>
            <a:endParaRPr lang="es-ES"/>
          </a:p>
        </p:txBody>
      </p:sp>
      <p:sp>
        <p:nvSpPr>
          <p:cNvPr id="45072" name="AutoShape 16"/>
          <p:cNvSpPr>
            <a:spLocks noChangeArrowheads="1"/>
          </p:cNvSpPr>
          <p:nvPr/>
        </p:nvSpPr>
        <p:spPr bwMode="auto">
          <a:xfrm>
            <a:off x="5580063" y="2852738"/>
            <a:ext cx="647700" cy="287337"/>
          </a:xfrm>
          <a:prstGeom prst="rightArrow">
            <a:avLst>
              <a:gd name="adj1" fmla="val 50000"/>
              <a:gd name="adj2" fmla="val 56354"/>
            </a:avLst>
          </a:prstGeom>
          <a:solidFill>
            <a:srgbClr val="66FFFF"/>
          </a:solidFill>
          <a:ln w="28575">
            <a:solidFill>
              <a:schemeClr val="tx1"/>
            </a:solidFill>
            <a:miter lim="800000"/>
            <a:headEnd/>
            <a:tailEnd/>
          </a:ln>
          <a:effectLst/>
        </p:spPr>
        <p:txBody>
          <a:bodyPr wrap="none" anchor="ctr"/>
          <a:lstStyle/>
          <a:p>
            <a:endParaRPr lang="es-ES"/>
          </a:p>
        </p:txBody>
      </p:sp>
      <p:sp>
        <p:nvSpPr>
          <p:cNvPr id="45073" name="Text Box 17"/>
          <p:cNvSpPr txBox="1">
            <a:spLocks noChangeArrowheads="1"/>
          </p:cNvSpPr>
          <p:nvPr/>
        </p:nvSpPr>
        <p:spPr bwMode="auto">
          <a:xfrm>
            <a:off x="898525" y="3573463"/>
            <a:ext cx="1584325" cy="730250"/>
          </a:xfrm>
          <a:prstGeom prst="rect">
            <a:avLst/>
          </a:prstGeom>
          <a:noFill/>
          <a:ln w="28575">
            <a:solidFill>
              <a:srgbClr val="0000FF"/>
            </a:solidFill>
            <a:miter lim="800000"/>
            <a:headEnd/>
            <a:tailEnd/>
          </a:ln>
          <a:effectLst/>
        </p:spPr>
        <p:txBody>
          <a:bodyPr>
            <a:spAutoFit/>
          </a:bodyPr>
          <a:lstStyle/>
          <a:p>
            <a:pPr>
              <a:spcBef>
                <a:spcPct val="50000"/>
              </a:spcBef>
            </a:pPr>
            <a:r>
              <a:rPr lang="es-ES" sz="2000"/>
              <a:t>Progresa la masticación </a:t>
            </a:r>
          </a:p>
        </p:txBody>
      </p:sp>
      <p:sp>
        <p:nvSpPr>
          <p:cNvPr id="45074" name="Text Box 18"/>
          <p:cNvSpPr txBox="1">
            <a:spLocks noChangeArrowheads="1"/>
          </p:cNvSpPr>
          <p:nvPr/>
        </p:nvSpPr>
        <p:spPr bwMode="auto">
          <a:xfrm>
            <a:off x="3419475" y="3429000"/>
            <a:ext cx="2303463" cy="1035050"/>
          </a:xfrm>
          <a:prstGeom prst="rect">
            <a:avLst/>
          </a:prstGeom>
          <a:noFill/>
          <a:ln w="28575">
            <a:solidFill>
              <a:srgbClr val="0000FF"/>
            </a:solidFill>
            <a:miter lim="800000"/>
            <a:headEnd/>
            <a:tailEnd/>
          </a:ln>
          <a:effectLst/>
        </p:spPr>
        <p:txBody>
          <a:bodyPr>
            <a:spAutoFit/>
          </a:bodyPr>
          <a:lstStyle/>
          <a:p>
            <a:pPr algn="ctr">
              <a:spcBef>
                <a:spcPct val="50000"/>
              </a:spcBef>
            </a:pPr>
            <a:r>
              <a:rPr lang="es-ES" sz="2000"/>
              <a:t>Progresa la fragmentación del alimento</a:t>
            </a:r>
          </a:p>
        </p:txBody>
      </p:sp>
      <p:sp>
        <p:nvSpPr>
          <p:cNvPr id="45075" name="Text Box 19"/>
          <p:cNvSpPr txBox="1">
            <a:spLocks noChangeArrowheads="1"/>
          </p:cNvSpPr>
          <p:nvPr/>
        </p:nvSpPr>
        <p:spPr bwMode="auto">
          <a:xfrm>
            <a:off x="6586538" y="3429000"/>
            <a:ext cx="2232025" cy="1035050"/>
          </a:xfrm>
          <a:prstGeom prst="rect">
            <a:avLst/>
          </a:prstGeom>
          <a:noFill/>
          <a:ln w="28575">
            <a:solidFill>
              <a:srgbClr val="FF0000"/>
            </a:solidFill>
            <a:miter lim="800000"/>
            <a:headEnd/>
            <a:tailEnd/>
          </a:ln>
          <a:effectLst/>
        </p:spPr>
        <p:txBody>
          <a:bodyPr>
            <a:spAutoFit/>
          </a:bodyPr>
          <a:lstStyle/>
          <a:p>
            <a:pPr algn="ctr">
              <a:spcBef>
                <a:spcPct val="50000"/>
              </a:spcBef>
            </a:pPr>
            <a:r>
              <a:rPr lang="es-ES" sz="2000"/>
              <a:t>Aumentan los contactos progresivamente</a:t>
            </a:r>
          </a:p>
        </p:txBody>
      </p:sp>
      <p:sp>
        <p:nvSpPr>
          <p:cNvPr id="45076" name="Text Box 20"/>
          <p:cNvSpPr txBox="1">
            <a:spLocks noChangeArrowheads="1"/>
          </p:cNvSpPr>
          <p:nvPr/>
        </p:nvSpPr>
        <p:spPr bwMode="auto">
          <a:xfrm>
            <a:off x="3851275" y="5013325"/>
            <a:ext cx="1439863" cy="425450"/>
          </a:xfrm>
          <a:prstGeom prst="rect">
            <a:avLst/>
          </a:prstGeom>
          <a:noFill/>
          <a:ln w="28575">
            <a:solidFill>
              <a:srgbClr val="0000FF"/>
            </a:solidFill>
            <a:miter lim="800000"/>
            <a:headEnd/>
            <a:tailEnd/>
          </a:ln>
          <a:effectLst/>
        </p:spPr>
        <p:txBody>
          <a:bodyPr>
            <a:spAutoFit/>
          </a:bodyPr>
          <a:lstStyle/>
          <a:p>
            <a:pPr>
              <a:spcBef>
                <a:spcPct val="50000"/>
              </a:spcBef>
            </a:pPr>
            <a:r>
              <a:rPr lang="es-ES" sz="2000">
                <a:solidFill>
                  <a:srgbClr val="FF0000"/>
                </a:solidFill>
              </a:rPr>
              <a:t>Deglución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fade">
                                      <p:cBhvr>
                                        <p:cTn id="7" dur="2000"/>
                                        <p:tgtEl>
                                          <p:spTgt spid="4506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5067"/>
                                        </p:tgtEl>
                                        <p:attrNameLst>
                                          <p:attrName>style.visibility</p:attrName>
                                        </p:attrNameLst>
                                      </p:cBhvr>
                                      <p:to>
                                        <p:strVal val="visible"/>
                                      </p:to>
                                    </p:set>
                                    <p:animEffect transition="in" filter="wipe(left)">
                                      <p:cBhvr>
                                        <p:cTn id="11" dur="500"/>
                                        <p:tgtEl>
                                          <p:spTgt spid="45067"/>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45065"/>
                                        </p:tgtEl>
                                        <p:attrNameLst>
                                          <p:attrName>style.visibility</p:attrName>
                                        </p:attrNameLst>
                                      </p:cBhvr>
                                      <p:to>
                                        <p:strVal val="visible"/>
                                      </p:to>
                                    </p:set>
                                    <p:animEffect transition="in" filter="wipe(left)">
                                      <p:cBhvr>
                                        <p:cTn id="15" dur="500"/>
                                        <p:tgtEl>
                                          <p:spTgt spid="45065"/>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45072"/>
                                        </p:tgtEl>
                                        <p:attrNameLst>
                                          <p:attrName>style.visibility</p:attrName>
                                        </p:attrNameLst>
                                      </p:cBhvr>
                                      <p:to>
                                        <p:strVal val="visible"/>
                                      </p:to>
                                    </p:set>
                                    <p:animEffect transition="in" filter="wipe(left)">
                                      <p:cBhvr>
                                        <p:cTn id="19" dur="500"/>
                                        <p:tgtEl>
                                          <p:spTgt spid="45072"/>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45066"/>
                                        </p:tgtEl>
                                        <p:attrNameLst>
                                          <p:attrName>style.visibility</p:attrName>
                                        </p:attrNameLst>
                                      </p:cBhvr>
                                      <p:to>
                                        <p:strVal val="visible"/>
                                      </p:to>
                                    </p:set>
                                    <p:animEffect transition="in" filter="wipe(left)">
                                      <p:cBhvr>
                                        <p:cTn id="23" dur="500"/>
                                        <p:tgtEl>
                                          <p:spTgt spid="4506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5073"/>
                                        </p:tgtEl>
                                        <p:attrNameLst>
                                          <p:attrName>style.visibility</p:attrName>
                                        </p:attrNameLst>
                                      </p:cBhvr>
                                      <p:to>
                                        <p:strVal val="visible"/>
                                      </p:to>
                                    </p:set>
                                    <p:animEffect transition="in" filter="wipe(left)">
                                      <p:cBhvr>
                                        <p:cTn id="28" dur="500"/>
                                        <p:tgtEl>
                                          <p:spTgt spid="45073"/>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5068"/>
                                        </p:tgtEl>
                                        <p:attrNameLst>
                                          <p:attrName>style.visibility</p:attrName>
                                        </p:attrNameLst>
                                      </p:cBhvr>
                                      <p:to>
                                        <p:strVal val="visible"/>
                                      </p:to>
                                    </p:set>
                                    <p:animEffect transition="in" filter="wipe(left)">
                                      <p:cBhvr>
                                        <p:cTn id="32" dur="500"/>
                                        <p:tgtEl>
                                          <p:spTgt spid="4506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5074"/>
                                        </p:tgtEl>
                                        <p:attrNameLst>
                                          <p:attrName>style.visibility</p:attrName>
                                        </p:attrNameLst>
                                      </p:cBhvr>
                                      <p:to>
                                        <p:strVal val="visible"/>
                                      </p:to>
                                    </p:set>
                                    <p:animEffect transition="in" filter="wipe(left)">
                                      <p:cBhvr>
                                        <p:cTn id="36" dur="500"/>
                                        <p:tgtEl>
                                          <p:spTgt spid="45074"/>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45071"/>
                                        </p:tgtEl>
                                        <p:attrNameLst>
                                          <p:attrName>style.visibility</p:attrName>
                                        </p:attrNameLst>
                                      </p:cBhvr>
                                      <p:to>
                                        <p:strVal val="visible"/>
                                      </p:to>
                                    </p:set>
                                    <p:animEffect transition="in" filter="wipe(left)">
                                      <p:cBhvr>
                                        <p:cTn id="40" dur="500"/>
                                        <p:tgtEl>
                                          <p:spTgt spid="45071"/>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45075"/>
                                        </p:tgtEl>
                                        <p:attrNameLst>
                                          <p:attrName>style.visibility</p:attrName>
                                        </p:attrNameLst>
                                      </p:cBhvr>
                                      <p:to>
                                        <p:strVal val="visible"/>
                                      </p:to>
                                    </p:set>
                                    <p:animEffect transition="in" filter="wipe(left)">
                                      <p:cBhvr>
                                        <p:cTn id="44" dur="500"/>
                                        <p:tgtEl>
                                          <p:spTgt spid="45075"/>
                                        </p:tgtEl>
                                      </p:cBhvr>
                                    </p:animEffect>
                                  </p:childTnLst>
                                </p:cTn>
                              </p:par>
                            </p:childTnLst>
                          </p:cTn>
                        </p:par>
                        <p:par>
                          <p:cTn id="45" fill="hold">
                            <p:stCondLst>
                              <p:cond delay="2500"/>
                            </p:stCondLst>
                            <p:childTnLst>
                              <p:par>
                                <p:cTn id="46" presetID="47" presetClass="entr" presetSubtype="0" fill="hold" grpId="0" nodeType="afterEffect">
                                  <p:stCondLst>
                                    <p:cond delay="2000"/>
                                  </p:stCondLst>
                                  <p:childTnLst>
                                    <p:set>
                                      <p:cBhvr>
                                        <p:cTn id="47" dur="1" fill="hold">
                                          <p:stCondLst>
                                            <p:cond delay="0"/>
                                          </p:stCondLst>
                                        </p:cTn>
                                        <p:tgtEl>
                                          <p:spTgt spid="45076"/>
                                        </p:tgtEl>
                                        <p:attrNameLst>
                                          <p:attrName>style.visibility</p:attrName>
                                        </p:attrNameLst>
                                      </p:cBhvr>
                                      <p:to>
                                        <p:strVal val="visible"/>
                                      </p:to>
                                    </p:set>
                                    <p:animEffect transition="in" filter="fade">
                                      <p:cBhvr>
                                        <p:cTn id="48" dur="1000"/>
                                        <p:tgtEl>
                                          <p:spTgt spid="45076"/>
                                        </p:tgtEl>
                                      </p:cBhvr>
                                    </p:animEffect>
                                    <p:anim calcmode="lin" valueType="num">
                                      <p:cBhvr>
                                        <p:cTn id="49" dur="1000" fill="hold"/>
                                        <p:tgtEl>
                                          <p:spTgt spid="45076"/>
                                        </p:tgtEl>
                                        <p:attrNameLst>
                                          <p:attrName>ppt_x</p:attrName>
                                        </p:attrNameLst>
                                      </p:cBhvr>
                                      <p:tavLst>
                                        <p:tav tm="0">
                                          <p:val>
                                            <p:strVal val="#ppt_x"/>
                                          </p:val>
                                        </p:tav>
                                        <p:tav tm="100000">
                                          <p:val>
                                            <p:strVal val="#ppt_x"/>
                                          </p:val>
                                        </p:tav>
                                      </p:tavLst>
                                    </p:anim>
                                    <p:anim calcmode="lin" valueType="num">
                                      <p:cBhvr>
                                        <p:cTn id="50" dur="1000" fill="hold"/>
                                        <p:tgtEl>
                                          <p:spTgt spid="45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nimBg="1"/>
      <p:bldP spid="45065" grpId="0" animBg="1"/>
      <p:bldP spid="45066" grpId="0" animBg="1"/>
      <p:bldP spid="45067" grpId="0" animBg="1"/>
      <p:bldP spid="45068" grpId="0" animBg="1"/>
      <p:bldP spid="45071" grpId="0" animBg="1"/>
      <p:bldP spid="45072" grpId="0" animBg="1"/>
      <p:bldP spid="45073" grpId="0" animBg="1"/>
      <p:bldP spid="45074" grpId="0" animBg="1"/>
      <p:bldP spid="45075" grpId="0" animBg="1"/>
      <p:bldP spid="450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1AAF1D2A-286F-44E5-9D66-94DEA42BE408}" type="slidenum">
              <a:rPr lang="es-ES"/>
              <a:pPr/>
              <a:t>5</a:t>
            </a:fld>
            <a:endParaRPr lang="es-ES"/>
          </a:p>
        </p:txBody>
      </p:sp>
      <p:sp>
        <p:nvSpPr>
          <p:cNvPr id="50178" name="AutoShape 2"/>
          <p:cNvSpPr>
            <a:spLocks noGrp="1" noChangeArrowheads="1"/>
          </p:cNvSpPr>
          <p:nvPr>
            <p:ph type="title"/>
          </p:nvPr>
        </p:nvSpPr>
        <p:spPr/>
        <p:txBody>
          <a:bodyPr/>
          <a:lstStyle/>
          <a:p>
            <a:r>
              <a:rPr lang="es-ES" sz="3200"/>
              <a:t>Factores que Influyen en la Cantidad y Duración de los Contactos Oclusales</a:t>
            </a:r>
          </a:p>
        </p:txBody>
      </p:sp>
      <p:sp>
        <p:nvSpPr>
          <p:cNvPr id="50179" name="Rectangle 3"/>
          <p:cNvSpPr>
            <a:spLocks noGrp="1" noChangeArrowheads="1"/>
          </p:cNvSpPr>
          <p:nvPr>
            <p:ph type="body" idx="1"/>
          </p:nvPr>
        </p:nvSpPr>
        <p:spPr/>
        <p:txBody>
          <a:bodyPr/>
          <a:lstStyle/>
          <a:p>
            <a:pPr>
              <a:lnSpc>
                <a:spcPct val="180000"/>
              </a:lnSpc>
            </a:pPr>
            <a:r>
              <a:rPr lang="es-ES"/>
              <a:t>Textura y composición de alimento</a:t>
            </a:r>
          </a:p>
          <a:p>
            <a:pPr>
              <a:lnSpc>
                <a:spcPct val="180000"/>
              </a:lnSpc>
            </a:pPr>
            <a:r>
              <a:rPr lang="es-ES"/>
              <a:t>Presencia o no, de interferencias oclusales</a:t>
            </a:r>
          </a:p>
          <a:p>
            <a:pPr>
              <a:lnSpc>
                <a:spcPct val="180000"/>
              </a:lnSpc>
            </a:pPr>
            <a:r>
              <a:rPr lang="es-ES"/>
              <a:t>Grado de desgaste dentario</a:t>
            </a:r>
          </a:p>
          <a:p>
            <a:pPr>
              <a:lnSpc>
                <a:spcPct val="180000"/>
              </a:lnSpc>
            </a:pPr>
            <a:r>
              <a:rPr lang="es-ES"/>
              <a:t>Comodidad individual en la masticación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30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30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30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30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FDF2B739-44E5-433B-905C-FF7435CF89D7}" type="slidenum">
              <a:rPr lang="es-ES"/>
              <a:pPr/>
              <a:t>6</a:t>
            </a:fld>
            <a:endParaRPr lang="es-ES"/>
          </a:p>
        </p:txBody>
      </p:sp>
      <p:sp>
        <p:nvSpPr>
          <p:cNvPr id="38914" name="AutoShape 2"/>
          <p:cNvSpPr>
            <a:spLocks noGrp="1" noChangeArrowheads="1"/>
          </p:cNvSpPr>
          <p:nvPr>
            <p:ph type="title"/>
          </p:nvPr>
        </p:nvSpPr>
        <p:spPr/>
        <p:txBody>
          <a:bodyPr/>
          <a:lstStyle/>
          <a:p>
            <a:r>
              <a:rPr lang="es-ES"/>
              <a:t>Etapas del Ciclo Masticatorio</a:t>
            </a:r>
          </a:p>
        </p:txBody>
      </p:sp>
      <p:sp>
        <p:nvSpPr>
          <p:cNvPr id="38915" name="Rectangle 3"/>
          <p:cNvSpPr>
            <a:spLocks noGrp="1" noChangeArrowheads="1"/>
          </p:cNvSpPr>
          <p:nvPr>
            <p:ph type="body" idx="1"/>
          </p:nvPr>
        </p:nvSpPr>
        <p:spPr/>
        <p:txBody>
          <a:bodyPr/>
          <a:lstStyle/>
          <a:p>
            <a:pPr marL="533400" indent="-533400">
              <a:lnSpc>
                <a:spcPct val="380000"/>
              </a:lnSpc>
            </a:pPr>
            <a:r>
              <a:rPr lang="es-ES"/>
              <a:t>Ciclo Masticatorio de Acción Incisiva.</a:t>
            </a:r>
          </a:p>
          <a:p>
            <a:pPr marL="533400" indent="-533400">
              <a:lnSpc>
                <a:spcPct val="130000"/>
              </a:lnSpc>
            </a:pPr>
            <a:r>
              <a:rPr lang="es-ES"/>
              <a:t>Ciclo Masticatorio de Acción Molar.</a:t>
            </a:r>
          </a:p>
          <a:p>
            <a:pPr marL="533400" indent="-533400">
              <a:lnSpc>
                <a:spcPct val="130000"/>
              </a:lnSpc>
            </a:pPr>
            <a:endParaRPr lang="es-ES"/>
          </a:p>
          <a:p>
            <a:pPr marL="533400" indent="-533400">
              <a:lnSpc>
                <a:spcPct val="130000"/>
              </a:lnSpc>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3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3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número de diapositiva"/>
          <p:cNvSpPr>
            <a:spLocks noGrp="1"/>
          </p:cNvSpPr>
          <p:nvPr>
            <p:ph type="sldNum" sz="quarter" idx="12"/>
          </p:nvPr>
        </p:nvSpPr>
        <p:spPr/>
        <p:txBody>
          <a:bodyPr/>
          <a:lstStyle/>
          <a:p>
            <a:fld id="{C7D91D63-A134-45C3-9456-55E8B85BB73C}" type="slidenum">
              <a:rPr lang="es-ES"/>
              <a:pPr/>
              <a:t>7</a:t>
            </a:fld>
            <a:endParaRPr lang="es-ES"/>
          </a:p>
        </p:txBody>
      </p:sp>
      <p:sp>
        <p:nvSpPr>
          <p:cNvPr id="128025" name="Oval 25"/>
          <p:cNvSpPr>
            <a:spLocks noChangeArrowheads="1"/>
          </p:cNvSpPr>
          <p:nvPr/>
        </p:nvSpPr>
        <p:spPr bwMode="auto">
          <a:xfrm>
            <a:off x="5651500" y="3860800"/>
            <a:ext cx="1150938" cy="288925"/>
          </a:xfrm>
          <a:prstGeom prst="ellipse">
            <a:avLst/>
          </a:prstGeom>
          <a:solidFill>
            <a:srgbClr val="FFFF99"/>
          </a:solidFill>
          <a:ln w="9525">
            <a:solidFill>
              <a:schemeClr val="tx1"/>
            </a:solidFill>
            <a:round/>
            <a:headEnd/>
            <a:tailEnd/>
          </a:ln>
          <a:effectLst/>
        </p:spPr>
        <p:txBody>
          <a:bodyPr wrap="none" anchor="ctr"/>
          <a:lstStyle/>
          <a:p>
            <a:endParaRPr lang="es-ES"/>
          </a:p>
        </p:txBody>
      </p:sp>
      <p:sp>
        <p:nvSpPr>
          <p:cNvPr id="128004" name="AutoShape 4"/>
          <p:cNvSpPr>
            <a:spLocks noGrp="1" noChangeArrowheads="1"/>
          </p:cNvSpPr>
          <p:nvPr>
            <p:ph type="title"/>
          </p:nvPr>
        </p:nvSpPr>
        <p:spPr/>
        <p:txBody>
          <a:bodyPr/>
          <a:lstStyle/>
          <a:p>
            <a:r>
              <a:rPr lang="es-ES"/>
              <a:t>Ciclo de Acción Incisiva</a:t>
            </a:r>
          </a:p>
        </p:txBody>
      </p:sp>
      <p:pic>
        <p:nvPicPr>
          <p:cNvPr id="128015" name="Picture 15" descr="incisivo superior"/>
          <p:cNvPicPr>
            <a:picLocks noChangeAspect="1" noChangeArrowheads="1"/>
          </p:cNvPicPr>
          <p:nvPr/>
        </p:nvPicPr>
        <p:blipFill>
          <a:blip r:embed="rId3"/>
          <a:srcRect/>
          <a:stretch>
            <a:fillRect/>
          </a:stretch>
        </p:blipFill>
        <p:spPr bwMode="auto">
          <a:xfrm>
            <a:off x="2052638" y="2565400"/>
            <a:ext cx="1085850" cy="1377950"/>
          </a:xfrm>
          <a:prstGeom prst="rect">
            <a:avLst/>
          </a:prstGeom>
          <a:noFill/>
        </p:spPr>
      </p:pic>
      <p:pic>
        <p:nvPicPr>
          <p:cNvPr id="128016" name="Picture 16" descr="incisivo inferior"/>
          <p:cNvPicPr>
            <a:picLocks noChangeAspect="1" noChangeArrowheads="1"/>
          </p:cNvPicPr>
          <p:nvPr/>
        </p:nvPicPr>
        <p:blipFill>
          <a:blip r:embed="rId4"/>
          <a:srcRect/>
          <a:stretch>
            <a:fillRect/>
          </a:stretch>
        </p:blipFill>
        <p:spPr bwMode="auto">
          <a:xfrm>
            <a:off x="2124075" y="3429000"/>
            <a:ext cx="1033463" cy="1541463"/>
          </a:xfrm>
          <a:prstGeom prst="rect">
            <a:avLst/>
          </a:prstGeom>
          <a:noFill/>
        </p:spPr>
      </p:pic>
      <p:sp>
        <p:nvSpPr>
          <p:cNvPr id="128019" name="Text Box 19"/>
          <p:cNvSpPr txBox="1">
            <a:spLocks noChangeArrowheads="1"/>
          </p:cNvSpPr>
          <p:nvPr/>
        </p:nvSpPr>
        <p:spPr bwMode="auto">
          <a:xfrm>
            <a:off x="1835150" y="5516563"/>
            <a:ext cx="1871663" cy="366712"/>
          </a:xfrm>
          <a:prstGeom prst="rect">
            <a:avLst/>
          </a:prstGeom>
          <a:noFill/>
          <a:ln w="9525">
            <a:noFill/>
            <a:miter lim="800000"/>
            <a:headEnd/>
            <a:tailEnd/>
          </a:ln>
          <a:effectLst/>
        </p:spPr>
        <p:txBody>
          <a:bodyPr>
            <a:spAutoFit/>
          </a:bodyPr>
          <a:lstStyle/>
          <a:p>
            <a:pPr algn="ctr">
              <a:spcBef>
                <a:spcPct val="50000"/>
              </a:spcBef>
            </a:pPr>
            <a:r>
              <a:rPr lang="es-ES" b="1"/>
              <a:t>Primer Tiempo</a:t>
            </a:r>
          </a:p>
        </p:txBody>
      </p:sp>
      <p:pic>
        <p:nvPicPr>
          <p:cNvPr id="128020" name="Picture 20" descr="incisivo superior"/>
          <p:cNvPicPr>
            <a:picLocks noChangeAspect="1" noChangeArrowheads="1"/>
          </p:cNvPicPr>
          <p:nvPr/>
        </p:nvPicPr>
        <p:blipFill>
          <a:blip r:embed="rId3"/>
          <a:srcRect/>
          <a:stretch>
            <a:fillRect/>
          </a:stretch>
        </p:blipFill>
        <p:spPr bwMode="auto">
          <a:xfrm>
            <a:off x="6229350" y="2565400"/>
            <a:ext cx="1085850" cy="1377950"/>
          </a:xfrm>
          <a:prstGeom prst="rect">
            <a:avLst/>
          </a:prstGeom>
          <a:noFill/>
        </p:spPr>
      </p:pic>
      <p:pic>
        <p:nvPicPr>
          <p:cNvPr id="128021" name="Picture 21" descr="incisivo inferior"/>
          <p:cNvPicPr>
            <a:picLocks noChangeAspect="1" noChangeArrowheads="1"/>
          </p:cNvPicPr>
          <p:nvPr/>
        </p:nvPicPr>
        <p:blipFill>
          <a:blip r:embed="rId4"/>
          <a:srcRect/>
          <a:stretch>
            <a:fillRect/>
          </a:stretch>
        </p:blipFill>
        <p:spPr bwMode="auto">
          <a:xfrm>
            <a:off x="6011863" y="4149725"/>
            <a:ext cx="1033462" cy="1541463"/>
          </a:xfrm>
          <a:prstGeom prst="rect">
            <a:avLst/>
          </a:prstGeom>
          <a:noFill/>
        </p:spPr>
      </p:pic>
      <p:sp>
        <p:nvSpPr>
          <p:cNvPr id="128022" name="Text Box 22"/>
          <p:cNvSpPr txBox="1">
            <a:spLocks noChangeArrowheads="1"/>
          </p:cNvSpPr>
          <p:nvPr/>
        </p:nvSpPr>
        <p:spPr bwMode="auto">
          <a:xfrm>
            <a:off x="5724525" y="5516563"/>
            <a:ext cx="2376488" cy="366712"/>
          </a:xfrm>
          <a:prstGeom prst="rect">
            <a:avLst/>
          </a:prstGeom>
          <a:noFill/>
          <a:ln w="9525">
            <a:noFill/>
            <a:miter lim="800000"/>
            <a:headEnd/>
            <a:tailEnd/>
          </a:ln>
          <a:effectLst/>
        </p:spPr>
        <p:txBody>
          <a:bodyPr>
            <a:spAutoFit/>
          </a:bodyPr>
          <a:lstStyle/>
          <a:p>
            <a:pPr algn="ctr">
              <a:spcBef>
                <a:spcPct val="50000"/>
              </a:spcBef>
            </a:pPr>
            <a:r>
              <a:rPr lang="es-ES" b="1"/>
              <a:t>Segundo Tiempo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9.16667E-6 -2.96296E-6 C 0.00086 0.02616 0.0019 0.05255 -0.00278 0.07037 C -0.00747 0.0882 -0.01771 0.09769 -0.02778 0.10741 " pathEditMode="relative" ptsTypes="aaA">
                                      <p:cBhvr>
                                        <p:cTn id="6" dur="2000" fill="hold"/>
                                        <p:tgtEl>
                                          <p:spTgt spid="12801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88889E-6 -2.96296E-6 L 3.88889E-6 -0.03148 " pathEditMode="relative" ptsTypes="AA">
                                      <p:cBhvr>
                                        <p:cTn id="10" dur="2000" fill="hold"/>
                                        <p:tgtEl>
                                          <p:spTgt spid="128021"/>
                                        </p:tgtEl>
                                        <p:attrNameLst>
                                          <p:attrName>ppt_x</p:attrName>
                                          <p:attrName>ppt_y</p:attrName>
                                        </p:attrNameLst>
                                      </p:cBhvr>
                                    </p:animMotion>
                                  </p:childTnLst>
                                </p:cTn>
                              </p:par>
                              <p:par>
                                <p:cTn id="11" presetID="9" presetClass="entr" presetSubtype="0" fill="hold" grpId="0" nodeType="withEffect">
                                  <p:stCondLst>
                                    <p:cond delay="0"/>
                                  </p:stCondLst>
                                  <p:childTnLst>
                                    <p:set>
                                      <p:cBhvr>
                                        <p:cTn id="12" dur="1" fill="hold">
                                          <p:stCondLst>
                                            <p:cond delay="0"/>
                                          </p:stCondLst>
                                        </p:cTn>
                                        <p:tgtEl>
                                          <p:spTgt spid="128025"/>
                                        </p:tgtEl>
                                        <p:attrNameLst>
                                          <p:attrName>style.visibility</p:attrName>
                                        </p:attrNameLst>
                                      </p:cBhvr>
                                      <p:to>
                                        <p:strVal val="visible"/>
                                      </p:to>
                                    </p:set>
                                    <p:animEffect transition="in" filter="dissolve">
                                      <p:cBhvr>
                                        <p:cTn id="13" dur="500"/>
                                        <p:tgtEl>
                                          <p:spTgt spid="128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número de diapositiva"/>
          <p:cNvSpPr>
            <a:spLocks noGrp="1"/>
          </p:cNvSpPr>
          <p:nvPr>
            <p:ph type="sldNum" sz="quarter" idx="12"/>
          </p:nvPr>
        </p:nvSpPr>
        <p:spPr/>
        <p:txBody>
          <a:bodyPr/>
          <a:lstStyle/>
          <a:p>
            <a:fld id="{A6800563-E14B-4CB2-9DF3-969F740D6E3D}" type="slidenum">
              <a:rPr lang="es-ES"/>
              <a:pPr/>
              <a:t>8</a:t>
            </a:fld>
            <a:endParaRPr lang="es-ES"/>
          </a:p>
        </p:txBody>
      </p:sp>
      <p:sp>
        <p:nvSpPr>
          <p:cNvPr id="130052" name="AutoShape 4"/>
          <p:cNvSpPr>
            <a:spLocks noGrp="1" noChangeArrowheads="1"/>
          </p:cNvSpPr>
          <p:nvPr>
            <p:ph type="title"/>
          </p:nvPr>
        </p:nvSpPr>
        <p:spPr/>
        <p:txBody>
          <a:bodyPr/>
          <a:lstStyle/>
          <a:p>
            <a:r>
              <a:rPr lang="es-ES"/>
              <a:t>Ciclo de Acción Incisiva</a:t>
            </a:r>
          </a:p>
        </p:txBody>
      </p:sp>
      <p:sp>
        <p:nvSpPr>
          <p:cNvPr id="130053" name="Oval 5"/>
          <p:cNvSpPr>
            <a:spLocks noChangeArrowheads="1"/>
          </p:cNvSpPr>
          <p:nvPr/>
        </p:nvSpPr>
        <p:spPr bwMode="auto">
          <a:xfrm>
            <a:off x="1331913" y="3860800"/>
            <a:ext cx="1150937" cy="288925"/>
          </a:xfrm>
          <a:prstGeom prst="ellipse">
            <a:avLst/>
          </a:prstGeom>
          <a:solidFill>
            <a:srgbClr val="FFFF99"/>
          </a:solidFill>
          <a:ln w="9525">
            <a:solidFill>
              <a:schemeClr val="tx1"/>
            </a:solidFill>
            <a:round/>
            <a:headEnd/>
            <a:tailEnd/>
          </a:ln>
          <a:effectLst/>
        </p:spPr>
        <p:txBody>
          <a:bodyPr wrap="none" anchor="ctr"/>
          <a:lstStyle/>
          <a:p>
            <a:endParaRPr lang="es-ES"/>
          </a:p>
        </p:txBody>
      </p:sp>
      <p:pic>
        <p:nvPicPr>
          <p:cNvPr id="130054" name="Picture 6" descr="incisivo superior"/>
          <p:cNvPicPr>
            <a:picLocks noChangeAspect="1" noChangeArrowheads="1"/>
          </p:cNvPicPr>
          <p:nvPr/>
        </p:nvPicPr>
        <p:blipFill>
          <a:blip r:embed="rId3"/>
          <a:srcRect/>
          <a:stretch>
            <a:fillRect/>
          </a:stretch>
        </p:blipFill>
        <p:spPr bwMode="auto">
          <a:xfrm>
            <a:off x="1909763" y="2565400"/>
            <a:ext cx="1085850" cy="1377950"/>
          </a:xfrm>
          <a:prstGeom prst="rect">
            <a:avLst/>
          </a:prstGeom>
          <a:noFill/>
        </p:spPr>
      </p:pic>
      <p:pic>
        <p:nvPicPr>
          <p:cNvPr id="130055" name="Picture 7" descr="incisivo inferior"/>
          <p:cNvPicPr>
            <a:picLocks noChangeAspect="1" noChangeArrowheads="1"/>
          </p:cNvPicPr>
          <p:nvPr/>
        </p:nvPicPr>
        <p:blipFill>
          <a:blip r:embed="rId4"/>
          <a:srcRect/>
          <a:stretch>
            <a:fillRect/>
          </a:stretch>
        </p:blipFill>
        <p:spPr bwMode="auto">
          <a:xfrm>
            <a:off x="1763713" y="3933825"/>
            <a:ext cx="1033462" cy="1541463"/>
          </a:xfrm>
          <a:prstGeom prst="rect">
            <a:avLst/>
          </a:prstGeom>
          <a:noFill/>
        </p:spPr>
      </p:pic>
      <p:sp>
        <p:nvSpPr>
          <p:cNvPr id="130056" name="Text Box 8"/>
          <p:cNvSpPr txBox="1">
            <a:spLocks noChangeArrowheads="1"/>
          </p:cNvSpPr>
          <p:nvPr/>
        </p:nvSpPr>
        <p:spPr bwMode="auto">
          <a:xfrm>
            <a:off x="1404938" y="5516563"/>
            <a:ext cx="2376487" cy="366712"/>
          </a:xfrm>
          <a:prstGeom prst="rect">
            <a:avLst/>
          </a:prstGeom>
          <a:noFill/>
          <a:ln w="9525">
            <a:noFill/>
            <a:miter lim="800000"/>
            <a:headEnd/>
            <a:tailEnd/>
          </a:ln>
          <a:effectLst/>
        </p:spPr>
        <p:txBody>
          <a:bodyPr>
            <a:spAutoFit/>
          </a:bodyPr>
          <a:lstStyle/>
          <a:p>
            <a:pPr algn="ctr">
              <a:spcBef>
                <a:spcPct val="50000"/>
              </a:spcBef>
            </a:pPr>
            <a:r>
              <a:rPr lang="es-ES" b="1"/>
              <a:t>Tercer Tiempo</a:t>
            </a:r>
          </a:p>
        </p:txBody>
      </p:sp>
      <p:pic>
        <p:nvPicPr>
          <p:cNvPr id="130058" name="Picture 10" descr="incisivo superior"/>
          <p:cNvPicPr>
            <a:picLocks noChangeAspect="1" noChangeArrowheads="1"/>
          </p:cNvPicPr>
          <p:nvPr/>
        </p:nvPicPr>
        <p:blipFill>
          <a:blip r:embed="rId3"/>
          <a:srcRect/>
          <a:stretch>
            <a:fillRect/>
          </a:stretch>
        </p:blipFill>
        <p:spPr bwMode="auto">
          <a:xfrm>
            <a:off x="5940425" y="2565400"/>
            <a:ext cx="1085850" cy="1377950"/>
          </a:xfrm>
          <a:prstGeom prst="rect">
            <a:avLst/>
          </a:prstGeom>
          <a:noFill/>
        </p:spPr>
      </p:pic>
      <p:pic>
        <p:nvPicPr>
          <p:cNvPr id="130059" name="Picture 11" descr="incisivo inferior"/>
          <p:cNvPicPr>
            <a:picLocks noChangeAspect="1" noChangeArrowheads="1"/>
          </p:cNvPicPr>
          <p:nvPr/>
        </p:nvPicPr>
        <p:blipFill>
          <a:blip r:embed="rId4"/>
          <a:srcRect/>
          <a:stretch>
            <a:fillRect/>
          </a:stretch>
        </p:blipFill>
        <p:spPr bwMode="auto">
          <a:xfrm>
            <a:off x="5795963" y="3716338"/>
            <a:ext cx="1033462" cy="1541462"/>
          </a:xfrm>
          <a:prstGeom prst="rect">
            <a:avLst/>
          </a:prstGeom>
          <a:noFill/>
        </p:spPr>
      </p:pic>
      <p:sp>
        <p:nvSpPr>
          <p:cNvPr id="130060" name="Text Box 12"/>
          <p:cNvSpPr txBox="1">
            <a:spLocks noChangeArrowheads="1"/>
          </p:cNvSpPr>
          <p:nvPr/>
        </p:nvSpPr>
        <p:spPr bwMode="auto">
          <a:xfrm>
            <a:off x="5435600" y="5516563"/>
            <a:ext cx="2376488" cy="366712"/>
          </a:xfrm>
          <a:prstGeom prst="rect">
            <a:avLst/>
          </a:prstGeom>
          <a:noFill/>
          <a:ln w="9525">
            <a:noFill/>
            <a:miter lim="800000"/>
            <a:headEnd/>
            <a:tailEnd/>
          </a:ln>
          <a:effectLst/>
        </p:spPr>
        <p:txBody>
          <a:bodyPr>
            <a:spAutoFit/>
          </a:bodyPr>
          <a:lstStyle/>
          <a:p>
            <a:pPr algn="ctr">
              <a:spcBef>
                <a:spcPct val="50000"/>
              </a:spcBef>
            </a:pPr>
            <a:r>
              <a:rPr lang="es-ES" b="1"/>
              <a:t>Cuarto Tiempo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11111E-6 -2.96296E-6 L -6.11111E-6 -0.03148 " pathEditMode="relative" ptsTypes="AA">
                                      <p:cBhvr>
                                        <p:cTn id="6" dur="2000" fill="hold"/>
                                        <p:tgtEl>
                                          <p:spTgt spid="13005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6.11111E-6 -4.44444E-6 L 0.02361 -0.04213 " pathEditMode="relative" ptsTypes="AA">
                                      <p:cBhvr>
                                        <p:cTn id="10" dur="2000" fill="hold"/>
                                        <p:tgtEl>
                                          <p:spTgt spid="13005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B2D6EEA9-01A4-4102-9E38-9C325C11F056}" type="slidenum">
              <a:rPr lang="es-ES"/>
              <a:pPr/>
              <a:t>9</a:t>
            </a:fld>
            <a:endParaRPr lang="es-ES"/>
          </a:p>
        </p:txBody>
      </p:sp>
      <p:sp>
        <p:nvSpPr>
          <p:cNvPr id="132105" name="AutoShape 9"/>
          <p:cNvSpPr>
            <a:spLocks noGrp="1" noChangeArrowheads="1"/>
          </p:cNvSpPr>
          <p:nvPr>
            <p:ph type="title"/>
          </p:nvPr>
        </p:nvSpPr>
        <p:spPr/>
        <p:txBody>
          <a:bodyPr/>
          <a:lstStyle/>
          <a:p>
            <a:r>
              <a:rPr lang="es-ES"/>
              <a:t>Ciclo de Acción Incisiva</a:t>
            </a:r>
          </a:p>
        </p:txBody>
      </p:sp>
      <p:pic>
        <p:nvPicPr>
          <p:cNvPr id="132101" name="Picture 5" descr="2-anteriores copia"/>
          <p:cNvPicPr>
            <a:picLocks noChangeAspect="1" noChangeArrowheads="1"/>
          </p:cNvPicPr>
          <p:nvPr>
            <p:ph sz="half" idx="1"/>
          </p:nvPr>
        </p:nvPicPr>
        <p:blipFill>
          <a:blip r:embed="rId3"/>
          <a:srcRect/>
          <a:stretch>
            <a:fillRect/>
          </a:stretch>
        </p:blipFill>
        <p:spPr>
          <a:xfrm rot="21473597">
            <a:off x="2686050" y="2852738"/>
            <a:ext cx="3770313" cy="2081212"/>
          </a:xfrm>
          <a:noFill/>
          <a:ln/>
        </p:spPr>
      </p:pic>
      <p:pic>
        <p:nvPicPr>
          <p:cNvPr id="132104" name="Picture 8" descr="1-anteriores copia"/>
          <p:cNvPicPr>
            <a:picLocks noChangeAspect="1" noChangeArrowheads="1"/>
          </p:cNvPicPr>
          <p:nvPr>
            <p:ph sz="half" idx="2"/>
          </p:nvPr>
        </p:nvPicPr>
        <p:blipFill>
          <a:blip r:embed="rId4"/>
          <a:srcRect/>
          <a:stretch>
            <a:fillRect/>
          </a:stretch>
        </p:blipFill>
        <p:spPr>
          <a:xfrm rot="21459137">
            <a:off x="2686050" y="3716338"/>
            <a:ext cx="3770313" cy="139223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10000" accel="50000" decel="50000" fill="hold" nodeType="clickEffect">
                                  <p:stCondLst>
                                    <p:cond delay="0"/>
                                  </p:stCondLst>
                                  <p:childTnLst>
                                    <p:animMotion origin="layout" path="M -5.83333E-6 -4.81481E-6 C -0.01529 0.00347 -0.0073 0.00162 -0.0014 -4.81481E-6 C 0.00381 -0.00162 0.00728 -0.00324 -5.83333E-6 -4.81481E-6 Z " pathEditMode="relative" ptsTypes="fff">
                                      <p:cBhvr>
                                        <p:cTn id="6" dur="500" fill="hold"/>
                                        <p:tgtEl>
                                          <p:spTgt spid="13210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iclo Masticatorio Arreglado">
  <a:themeElements>
    <a:clrScheme name="Cápsula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ápsu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ápsula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ápsula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ápsula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ápsula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ápsula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ápsula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ápsula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ápsula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Ciclo Masticatorio Arreglado</Template>
  <TotalTime>3</TotalTime>
  <Words>2715</Words>
  <Application>Microsoft PowerPoint</Application>
  <PresentationFormat>Presentación en pantalla (4:3)</PresentationFormat>
  <Paragraphs>237</Paragraphs>
  <Slides>31</Slides>
  <Notes>22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Wingdings</vt:lpstr>
      <vt:lpstr>Times New Roman</vt:lpstr>
      <vt:lpstr>Ciclo Masticatorio Arreglado</vt:lpstr>
      <vt:lpstr>Ciclo Masticatorio</vt:lpstr>
      <vt:lpstr>Ciclo Masticatorio</vt:lpstr>
      <vt:lpstr>Fases de la Masticación</vt:lpstr>
      <vt:lpstr>Cantidad y Duración de los Contactos Oclusales Durante el C. Masticatorio</vt:lpstr>
      <vt:lpstr>Factores que Influyen en la Cantidad y Duración de los Contactos Oclusales</vt:lpstr>
      <vt:lpstr>Etapas del Ciclo Masticatorio</vt:lpstr>
      <vt:lpstr>Ciclo de Acción Incisiva</vt:lpstr>
      <vt:lpstr>Ciclo de Acción Incisiva</vt:lpstr>
      <vt:lpstr>Ciclo de Acción Incisiva</vt:lpstr>
      <vt:lpstr>Ciclo de Acción Molar</vt:lpstr>
      <vt:lpstr>Ciclo de Acción Molar</vt:lpstr>
      <vt:lpstr>Ciclo de Acción Molar</vt:lpstr>
      <vt:lpstr>Ciclo de Acción Molar</vt:lpstr>
      <vt:lpstr>Ciclo de Acción Molar</vt:lpstr>
      <vt:lpstr>Ciclo de Acción Molar</vt:lpstr>
      <vt:lpstr>Ciclo de Acción Molar</vt:lpstr>
      <vt:lpstr>Ciclo de Acción Molar</vt:lpstr>
      <vt:lpstr>Ciclo de Acción Molar</vt:lpstr>
      <vt:lpstr>Ciclo de Acción Molar</vt:lpstr>
      <vt:lpstr>Ciclo de Acción Molar </vt:lpstr>
      <vt:lpstr>Tipos de Masticación </vt:lpstr>
      <vt:lpstr>Patrones de Movimiento</vt:lpstr>
      <vt:lpstr>Posiciones de la Mandíbula y Movimientos Límites en el Plano Sagital</vt:lpstr>
      <vt:lpstr>Posiciones de la Mandíbula y    Movimientos Límites en el Plano Axial</vt:lpstr>
      <vt:lpstr>Posiciones de la Mandíbula y Movimientos Límites en el Plano Frontal</vt:lpstr>
      <vt:lpstr>Registros Gráficos                               del Ciclo Masticatorio </vt:lpstr>
      <vt:lpstr>Adaptación Masticatoria</vt:lpstr>
      <vt:lpstr>Actividad Muscular</vt:lpstr>
      <vt:lpstr>Reflejos y Neuroreceptores del Ciclo Masticatorio</vt:lpstr>
      <vt:lpstr>Eficiencia Masticatoria</vt:lpstr>
      <vt:lpstr>Diapositiva 31</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Ciclo Masticatorio</dc:title>
  <dc:creator>Centor</dc:creator>
  <cp:lastModifiedBy>Centor</cp:lastModifiedBy>
  <cp:revision>1</cp:revision>
  <dcterms:created xsi:type="dcterms:W3CDTF">2002-01-01T06:01:14Z</dcterms:created>
  <dcterms:modified xsi:type="dcterms:W3CDTF">2002-01-01T06:05:07Z</dcterms:modified>
</cp:coreProperties>
</file>