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69F69-AF0F-4A15-9C13-7B8D4003F969}" type="datetimeFigureOut">
              <a:rPr lang="es-ES_tradnl" smtClean="0"/>
              <a:t>17/03/2017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CAA4C-B17C-49EC-ADEB-F6509E7A79C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75954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69F69-AF0F-4A15-9C13-7B8D4003F969}" type="datetimeFigureOut">
              <a:rPr lang="es-ES_tradnl" smtClean="0"/>
              <a:t>17/03/2017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CAA4C-B17C-49EC-ADEB-F6509E7A79C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150247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69F69-AF0F-4A15-9C13-7B8D4003F969}" type="datetimeFigureOut">
              <a:rPr lang="es-ES_tradnl" smtClean="0"/>
              <a:t>17/03/2017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CAA4C-B17C-49EC-ADEB-F6509E7A79C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162704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69F69-AF0F-4A15-9C13-7B8D4003F969}" type="datetimeFigureOut">
              <a:rPr lang="es-ES_tradnl" smtClean="0"/>
              <a:t>17/03/2017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CAA4C-B17C-49EC-ADEB-F6509E7A79C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00602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69F69-AF0F-4A15-9C13-7B8D4003F969}" type="datetimeFigureOut">
              <a:rPr lang="es-ES_tradnl" smtClean="0"/>
              <a:t>17/03/2017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CAA4C-B17C-49EC-ADEB-F6509E7A79C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624310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69F69-AF0F-4A15-9C13-7B8D4003F969}" type="datetimeFigureOut">
              <a:rPr lang="es-ES_tradnl" smtClean="0"/>
              <a:t>17/03/2017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CAA4C-B17C-49EC-ADEB-F6509E7A79C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03714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69F69-AF0F-4A15-9C13-7B8D4003F969}" type="datetimeFigureOut">
              <a:rPr lang="es-ES_tradnl" smtClean="0"/>
              <a:t>17/03/2017</a:t>
            </a:fld>
            <a:endParaRPr lang="es-ES_tradn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CAA4C-B17C-49EC-ADEB-F6509E7A79C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166176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69F69-AF0F-4A15-9C13-7B8D4003F969}" type="datetimeFigureOut">
              <a:rPr lang="es-ES_tradnl" smtClean="0"/>
              <a:t>17/03/2017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CAA4C-B17C-49EC-ADEB-F6509E7A79C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875454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69F69-AF0F-4A15-9C13-7B8D4003F969}" type="datetimeFigureOut">
              <a:rPr lang="es-ES_tradnl" smtClean="0"/>
              <a:t>17/03/2017</a:t>
            </a:fld>
            <a:endParaRPr lang="es-ES_tradn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CAA4C-B17C-49EC-ADEB-F6509E7A79C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6435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69F69-AF0F-4A15-9C13-7B8D4003F969}" type="datetimeFigureOut">
              <a:rPr lang="es-ES_tradnl" smtClean="0"/>
              <a:t>17/03/2017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CAA4C-B17C-49EC-ADEB-F6509E7A79C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668004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69F69-AF0F-4A15-9C13-7B8D4003F969}" type="datetimeFigureOut">
              <a:rPr lang="es-ES_tradnl" smtClean="0"/>
              <a:t>17/03/2017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CAA4C-B17C-49EC-ADEB-F6509E7A79C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20110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469F69-AF0F-4A15-9C13-7B8D4003F969}" type="datetimeFigureOut">
              <a:rPr lang="es-ES_tradnl" smtClean="0"/>
              <a:t>17/03/2017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5CAA4C-B17C-49EC-ADEB-F6509E7A79C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346258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Presentaci&#243;n%20jornada%20GT.pptx#-1,6,Presentaci&#243;n de PowerPoint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 b="1" i="1" dirty="0" smtClean="0"/>
              <a:t>Embarazo ectópico</a:t>
            </a:r>
            <a:endParaRPr lang="es-ES_tradnl" b="1" i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s-ES_tradnl" dirty="0" smtClean="0"/>
              <a:t>Dra. Mercedes Piloto Padrón</a:t>
            </a:r>
          </a:p>
          <a:p>
            <a:r>
              <a:rPr lang="es-ES_tradnl" dirty="0" smtClean="0"/>
              <a:t>Programa Materno Infantil. MINSAP</a:t>
            </a:r>
          </a:p>
          <a:p>
            <a:endParaRPr lang="es-ES_tradnl" dirty="0"/>
          </a:p>
          <a:p>
            <a:r>
              <a:rPr lang="es-ES_tradnl" dirty="0" smtClean="0"/>
              <a:t>Marzo 2017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906242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62000" y="285751"/>
            <a:ext cx="10972800" cy="69532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s-MX" sz="2800" dirty="0" smtClean="0">
                <a:hlinkClick r:id="rId2" action="ppaction://hlinkpres?slideindex=6&amp;slidetitle=Presentación de PowerPoint"/>
              </a:rPr>
              <a:t>Embarazo ectópico</a:t>
            </a:r>
            <a:endParaRPr lang="es-MX" sz="2800" dirty="0"/>
          </a:p>
        </p:txBody>
      </p:sp>
      <p:sp>
        <p:nvSpPr>
          <p:cNvPr id="3" name="2 CuadroTexto"/>
          <p:cNvSpPr txBox="1"/>
          <p:nvPr/>
        </p:nvSpPr>
        <p:spPr>
          <a:xfrm>
            <a:off x="762001" y="1428751"/>
            <a:ext cx="10572751" cy="409342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es-MX" sz="2000" dirty="0">
                <a:solidFill>
                  <a:prstClr val="black"/>
                </a:solidFill>
                <a:latin typeface="+mn-lt"/>
                <a:cs typeface="+mn-cs"/>
              </a:rPr>
              <a:t>Ocurre en el 1% de los embarazos.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Courier New" pitchFamily="49" charset="0"/>
              <a:buChar char="o"/>
              <a:defRPr/>
            </a:pPr>
            <a:endParaRPr lang="es-MX" sz="2000" dirty="0">
              <a:solidFill>
                <a:prstClr val="black"/>
              </a:solidFill>
              <a:latin typeface="+mn-lt"/>
              <a:cs typeface="+mn-cs"/>
            </a:endParaRP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es-MX" sz="2000" dirty="0">
                <a:solidFill>
                  <a:prstClr val="black"/>
                </a:solidFill>
                <a:latin typeface="+mn-lt"/>
                <a:cs typeface="+mn-cs"/>
              </a:rPr>
              <a:t>Contribuye de un 10-15% a la mortalidad materna en países desarrollados cuando se asocia a rotura </a:t>
            </a:r>
            <a:r>
              <a:rPr lang="es-MX" sz="2000" dirty="0" err="1">
                <a:solidFill>
                  <a:prstClr val="black"/>
                </a:solidFill>
                <a:latin typeface="+mn-lt"/>
                <a:cs typeface="+mn-cs"/>
              </a:rPr>
              <a:t>tubaria</a:t>
            </a:r>
            <a:r>
              <a:rPr lang="es-MX" sz="2000" dirty="0">
                <a:solidFill>
                  <a:prstClr val="black"/>
                </a:solidFill>
                <a:latin typeface="+mn-lt"/>
                <a:cs typeface="+mn-cs"/>
              </a:rPr>
              <a:t>.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Courier New" pitchFamily="49" charset="0"/>
              <a:buChar char="o"/>
              <a:defRPr/>
            </a:pPr>
            <a:endParaRPr lang="es-MX" sz="2000" dirty="0">
              <a:solidFill>
                <a:prstClr val="black"/>
              </a:solidFill>
              <a:latin typeface="+mn-lt"/>
              <a:cs typeface="+mn-cs"/>
            </a:endParaRP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es-MX" sz="2000" b="1" dirty="0">
                <a:solidFill>
                  <a:prstClr val="black"/>
                </a:solidFill>
                <a:latin typeface="+mn-lt"/>
                <a:cs typeface="+mn-cs"/>
              </a:rPr>
              <a:t>La mayoría de las pacientes se presenta con síntomas inespecíficos.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Courier New" pitchFamily="49" charset="0"/>
              <a:buChar char="o"/>
              <a:defRPr/>
            </a:pPr>
            <a:endParaRPr lang="es-MX" sz="2000" b="1" dirty="0">
              <a:solidFill>
                <a:prstClr val="black"/>
              </a:solidFill>
              <a:latin typeface="+mn-lt"/>
              <a:cs typeface="+mn-cs"/>
            </a:endParaRP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es-MX" sz="2000" b="1" dirty="0">
                <a:solidFill>
                  <a:prstClr val="black"/>
                </a:solidFill>
                <a:latin typeface="+mn-lt"/>
                <a:cs typeface="+mn-cs"/>
              </a:rPr>
              <a:t>La triada clásica dolor, sangramiento y amenorrea se presenta en menos de un 50%.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Courier New" pitchFamily="49" charset="0"/>
              <a:buChar char="o"/>
              <a:defRPr/>
            </a:pPr>
            <a:endParaRPr lang="es-MX" sz="2000" b="1" dirty="0">
              <a:solidFill>
                <a:prstClr val="black"/>
              </a:solidFill>
              <a:latin typeface="+mn-lt"/>
              <a:cs typeface="+mn-cs"/>
            </a:endParaRP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es-MX" sz="2000" b="1" dirty="0">
                <a:solidFill>
                  <a:prstClr val="black"/>
                </a:solidFill>
                <a:latin typeface="+mn-lt"/>
                <a:cs typeface="+mn-cs"/>
              </a:rPr>
              <a:t>Por ecografía hasta un 35% de los embarazos ectópicos puede no mostrar anomalías </a:t>
            </a:r>
            <a:r>
              <a:rPr lang="es-MX" sz="2000" b="1" dirty="0" err="1">
                <a:solidFill>
                  <a:prstClr val="black"/>
                </a:solidFill>
                <a:latin typeface="+mn-lt"/>
                <a:cs typeface="+mn-cs"/>
              </a:rPr>
              <a:t>anexiales</a:t>
            </a:r>
            <a:r>
              <a:rPr lang="es-MX" sz="2000" b="1" dirty="0">
                <a:solidFill>
                  <a:prstClr val="black"/>
                </a:solidFill>
                <a:latin typeface="+mn-lt"/>
                <a:cs typeface="+mn-cs"/>
              </a:rPr>
              <a:t>.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Courier New" pitchFamily="49" charset="0"/>
              <a:buChar char="o"/>
              <a:defRPr/>
            </a:pPr>
            <a:endParaRPr lang="es-MX" sz="2000" dirty="0">
              <a:solidFill>
                <a:prstClr val="black"/>
              </a:solidFill>
              <a:latin typeface="+mn-lt"/>
              <a:cs typeface="+mn-cs"/>
            </a:endParaRP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es-MX" sz="2000" dirty="0">
                <a:solidFill>
                  <a:prstClr val="black"/>
                </a:solidFill>
                <a:latin typeface="+mn-lt"/>
                <a:cs typeface="+mn-cs"/>
              </a:rPr>
              <a:t>En el país en el </a:t>
            </a:r>
            <a:r>
              <a:rPr lang="es-MX" sz="2000" dirty="0" smtClean="0">
                <a:solidFill>
                  <a:prstClr val="black"/>
                </a:solidFill>
                <a:latin typeface="+mn-lt"/>
                <a:cs typeface="+mn-cs"/>
              </a:rPr>
              <a:t>2015 </a:t>
            </a:r>
            <a:r>
              <a:rPr lang="es-MX" sz="2000" dirty="0">
                <a:solidFill>
                  <a:prstClr val="black"/>
                </a:solidFill>
                <a:latin typeface="+mn-lt"/>
                <a:cs typeface="+mn-cs"/>
              </a:rPr>
              <a:t>se realizaron </a:t>
            </a:r>
            <a:r>
              <a:rPr lang="es-MX" sz="2000" b="1" dirty="0" smtClean="0">
                <a:solidFill>
                  <a:prstClr val="black"/>
                </a:solidFill>
                <a:latin typeface="+mn-lt"/>
                <a:cs typeface="+mn-cs"/>
              </a:rPr>
              <a:t>494  </a:t>
            </a:r>
            <a:r>
              <a:rPr lang="es-MX" sz="2000" b="1" dirty="0">
                <a:solidFill>
                  <a:prstClr val="black"/>
                </a:solidFill>
                <a:latin typeface="+mn-lt"/>
                <a:cs typeface="+mn-cs"/>
              </a:rPr>
              <a:t>cirugías más </a:t>
            </a:r>
            <a:r>
              <a:rPr lang="es-MX" sz="2000" dirty="0">
                <a:solidFill>
                  <a:prstClr val="black"/>
                </a:solidFill>
                <a:latin typeface="+mn-lt"/>
                <a:cs typeface="+mn-cs"/>
              </a:rPr>
              <a:t>por embarazo ectópico que en </a:t>
            </a:r>
            <a:r>
              <a:rPr lang="es-MX" sz="2000" dirty="0" smtClean="0">
                <a:solidFill>
                  <a:prstClr val="black"/>
                </a:solidFill>
                <a:latin typeface="+mn-lt"/>
                <a:cs typeface="+mn-cs"/>
              </a:rPr>
              <a:t>2014.</a:t>
            </a:r>
            <a:endParaRPr lang="es-MX" sz="2000" dirty="0">
              <a:solidFill>
                <a:prstClr val="black"/>
              </a:solidFill>
              <a:latin typeface="+mn-lt"/>
              <a:cs typeface="+mn-cs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2000" dirty="0">
              <a:solidFill>
                <a:prstClr val="black"/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9016693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3099515" y="433313"/>
            <a:ext cx="6096000" cy="1000274"/>
          </a:xfrm>
          <a:prstGeom prst="rect">
            <a:avLst/>
          </a:prstGeom>
        </p:spPr>
        <p:txBody>
          <a:bodyPr>
            <a:spAutoFit/>
          </a:bodyPr>
          <a:lstStyle/>
          <a:p>
            <a:pPr marL="160020" marR="0" indent="-160020" algn="ctr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es-ES_tradnl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FLUJOGRAMA DE EMBARAZO ECTÓPICO.</a:t>
            </a:r>
            <a:endParaRPr lang="en-US" sz="16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60020" marR="0" indent="-160020" algn="ctr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es-ES_tradnl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ATENCION PRIMARIA DE SALUD</a:t>
            </a:r>
            <a:endParaRPr 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1193800" y="1685925"/>
            <a:ext cx="10522800" cy="41395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5730" indent="-285750" algn="just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_tradnl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Mantener alto grado de sospecha ante toda mujer en edad fértil con dolor abdominal. </a:t>
            </a:r>
          </a:p>
          <a:p>
            <a:pPr marL="125730" indent="-285750" algn="just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_tradnl" b="1" u="sng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Requiere siempre atención de urgencia, prueba de embarazo, ultrasonografía transvaginal y evaluación por especialista</a:t>
            </a:r>
            <a:r>
              <a:rPr lang="es-ES_tradnl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125730" indent="-285750" algn="just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_tradnl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 antecedente de aborto, regulación menstrual o </a:t>
            </a:r>
            <a:r>
              <a:rPr lang="es-ES_tradnl" b="1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Salpingectomia</a:t>
            </a:r>
            <a:r>
              <a:rPr lang="es-ES_tradnl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Parcial Bilateral no excluye este diagnóstico. </a:t>
            </a:r>
          </a:p>
          <a:p>
            <a:pPr marL="125730" indent="-285750" algn="just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_tradnl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presencia de fiebre, dolor pleurítico, síntomas gastrointestinales, etc. lleva con frecuencia a errores diagnósticos (enfermedad inflamatoria pélvica, apendicitis, infección </a:t>
            </a:r>
            <a:r>
              <a:rPr lang="es-ES_tradnl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s-ES_tradnl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rinaria, gastroenterocolitis, cólera, neumonías). </a:t>
            </a:r>
          </a:p>
          <a:p>
            <a:pPr marL="125730" indent="-285750" algn="just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_tradnl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 DESCRIBE COMO EL GRAN SIMULADOR.</a:t>
            </a:r>
            <a:endParaRPr 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6543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/>
          <a:srcRect l="26904" t="21259" r="21130" b="8143"/>
          <a:stretch/>
        </p:blipFill>
        <p:spPr>
          <a:xfrm>
            <a:off x="2112134" y="515155"/>
            <a:ext cx="8016857" cy="6123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49861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204</Words>
  <Application>Microsoft Office PowerPoint</Application>
  <PresentationFormat>Panorámica</PresentationFormat>
  <Paragraphs>24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Courier New</vt:lpstr>
      <vt:lpstr>Times New Roman</vt:lpstr>
      <vt:lpstr>Tema de Office</vt:lpstr>
      <vt:lpstr>Embarazo ectópico</vt:lpstr>
      <vt:lpstr>Embarazo ectópico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Embarazo ectópico</dc:title>
  <dc:creator>Mercy</dc:creator>
  <cp:lastModifiedBy>Mercy</cp:lastModifiedBy>
  <cp:revision>5</cp:revision>
  <dcterms:created xsi:type="dcterms:W3CDTF">2017-03-17T02:12:25Z</dcterms:created>
  <dcterms:modified xsi:type="dcterms:W3CDTF">2017-03-18T00:47:51Z</dcterms:modified>
</cp:coreProperties>
</file>