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  <p:sldMasterId id="2147483732" r:id="rId4"/>
  </p:sldMasterIdLst>
  <p:notesMasterIdLst>
    <p:notesMasterId r:id="rId15"/>
  </p:notesMasterIdLst>
  <p:sldIdLst>
    <p:sldId id="260" r:id="rId5"/>
    <p:sldId id="261" r:id="rId6"/>
    <p:sldId id="262" r:id="rId7"/>
    <p:sldId id="258" r:id="rId8"/>
    <p:sldId id="256" r:id="rId9"/>
    <p:sldId id="268" r:id="rId10"/>
    <p:sldId id="263" r:id="rId11"/>
    <p:sldId id="264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0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4248C-823A-45B9-8DCF-7D98028FAF0E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B0230-C696-43A4-BE36-0D88A906EC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30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>
              <a:defRPr/>
            </a:pPr>
            <a:fld id="{CEB33DD9-DB18-454F-90B5-316939D10FE5}" type="slidenum">
              <a:rPr lang="en-CA" smtClean="0">
                <a:solidFill>
                  <a:prstClr val="black"/>
                </a:solidFill>
              </a:rPr>
              <a:pPr defTabSz="457200">
                <a:defRPr/>
              </a:pPr>
              <a:t>2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804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just">
              <a:buFont typeface="Symbol" panose="05050102010706020507" pitchFamily="18" charset="2"/>
              <a:buChar char="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En DL 133/92 esto no fue incluido, sino en una norma propia de la Comisión Nacional de Grados Científicos.</a:t>
            </a:r>
          </a:p>
          <a:p>
            <a:pPr marL="171450" indent="-171450" algn="just">
              <a:buFont typeface="Symbol" panose="05050102010706020507" pitchFamily="18" charset="2"/>
              <a:buChar char="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Se dan casos de profesores, investigadores y directivos de universidades y entidades de ciencia e innovación tecnológica que utilizan otros atributos como Dr., PhD, Dra. C., Dra. entre otros. </a:t>
            </a:r>
          </a:p>
          <a:p>
            <a:pPr marL="171450" indent="-171450" algn="just">
              <a:buFont typeface="Symbol" panose="05050102010706020507" pitchFamily="18" charset="2"/>
              <a:buChar char="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Esta legislación gubernamental obliga a utilizar estos atributos para la firma y referencia en documentos legales y de divulgación.</a:t>
            </a:r>
            <a:endParaRPr lang="en-C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>
              <a:defRPr/>
            </a:pPr>
            <a:fld id="{CEB33DD9-DB18-454F-90B5-316939D10FE5}" type="slidenum">
              <a:rPr lang="en-CA" smtClean="0">
                <a:solidFill>
                  <a:prstClr val="black"/>
                </a:solidFill>
              </a:rPr>
              <a:pPr defTabSz="457200">
                <a:defRPr/>
              </a:pPr>
              <a:t>3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438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F23E-2632-46D0-A3BD-108DD3CB75E1}" type="datetimeFigureOut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10/5/2021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1081-0E73-48F7-8373-02E6D1CDCE50}" type="slidenum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221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F23E-2632-46D0-A3BD-108DD3CB75E1}" type="datetimeFigureOut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10/5/2021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1081-0E73-48F7-8373-02E6D1CDCE50}" type="slidenum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56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F23E-2632-46D0-A3BD-108DD3CB75E1}" type="datetimeFigureOut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10/5/2021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1081-0E73-48F7-8373-02E6D1CDCE50}" type="slidenum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944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FAB73BC-B049-4115-A692-8D63A059BFB8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00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D62CEF3B-A037-46D0-B02C-1428F07E9383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CE482DC-2269-4F26-9D2A-7E44B1A4CD85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595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FAB73BC-B049-4115-A692-8D63A059BFB8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994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FAB73BC-B049-4115-A692-8D63A059BFB8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29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FAB73BC-B049-4115-A692-8D63A059BFB8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532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FAB73BC-B049-4115-A692-8D63A059BFB8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4366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defTabSz="342900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FAB73BC-B049-4115-A692-8D63A059BFB8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8570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defTabSz="342900">
              <a:defRPr/>
            </a:pPr>
            <a:endParaRPr lang="en-US" dirty="0">
              <a:solidFill>
                <a:srgbClr val="3440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defTabSz="342900">
              <a:defRPr/>
            </a:pPr>
            <a:fld id="{4FAB73BC-B049-4115-A692-8D63A059BFB8}" type="slidenum">
              <a:rPr lang="en-US" smtClean="0">
                <a:solidFill>
                  <a:srgbClr val="344068"/>
                </a:solidFill>
              </a:rPr>
              <a:pPr defTabSz="342900">
                <a:defRPr/>
              </a:pPr>
              <a:t>‹Nº›</a:t>
            </a:fld>
            <a:endParaRPr lang="en-US" dirty="0">
              <a:solidFill>
                <a:srgbClr val="3440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6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F23E-2632-46D0-A3BD-108DD3CB75E1}" type="datetimeFigureOut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10/5/2021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1081-0E73-48F7-8373-02E6D1CDCE50}" type="slidenum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6635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FAB73BC-B049-4115-A692-8D63A059BFB8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6569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FAB73BC-B049-4115-A692-8D63A059BFB8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4805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FAB73BC-B049-4115-A692-8D63A059BFB8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0682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FAB73BC-B049-4115-A692-8D63A059BFB8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02738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D62CEF3B-A037-46D0-B02C-1428F07E9383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CE482DC-2269-4F26-9D2A-7E44B1A4CD85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3615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FAB73BC-B049-4115-A692-8D63A059BFB8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87955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FAB73BC-B049-4115-A692-8D63A059BFB8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7667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FAB73BC-B049-4115-A692-8D63A059BFB8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0016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FAB73BC-B049-4115-A692-8D63A059BFB8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445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defTabSz="342900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FAB73BC-B049-4115-A692-8D63A059BFB8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86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F23E-2632-46D0-A3BD-108DD3CB75E1}" type="datetimeFigureOut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10/5/2021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1081-0E73-48F7-8373-02E6D1CDCE50}" type="slidenum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7053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defTabSz="342900">
              <a:defRPr/>
            </a:pPr>
            <a:endParaRPr lang="en-US" dirty="0">
              <a:solidFill>
                <a:srgbClr val="3440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defTabSz="342900">
              <a:defRPr/>
            </a:pPr>
            <a:fld id="{4FAB73BC-B049-4115-A692-8D63A059BFB8}" type="slidenum">
              <a:rPr lang="en-US" smtClean="0">
                <a:solidFill>
                  <a:srgbClr val="344068"/>
                </a:solidFill>
              </a:rPr>
              <a:pPr defTabSz="342900">
                <a:defRPr/>
              </a:pPr>
              <a:t>‹Nº›</a:t>
            </a:fld>
            <a:endParaRPr lang="en-US" dirty="0">
              <a:solidFill>
                <a:srgbClr val="3440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063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FAB73BC-B049-4115-A692-8D63A059BFB8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908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FAB73BC-B049-4115-A692-8D63A059BFB8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3761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>
              <a:defRPr/>
            </a:pPr>
            <a:fld id="{96DFF08F-DC6B-4601-B491-B0F83F6DD2DA}" type="datetimeFigureOut">
              <a:rPr lang="en-US" smtClean="0"/>
              <a:pPr defTabSz="342900">
                <a:defRPr/>
              </a:pPr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4FAB73BC-B049-4115-A692-8D63A059BFB8}" type="slidenum">
              <a:rPr lang="en-US" smtClean="0"/>
              <a:pPr defTabSz="342900"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4428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BBDB-9FDF-4686-9E6E-59DD1FD3665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46D6-E966-41B2-BE91-BFF1C31CB1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79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BBDB-9FDF-4686-9E6E-59DD1FD3665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46D6-E966-41B2-BE91-BFF1C31CB1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7753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BBDB-9FDF-4686-9E6E-59DD1FD3665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46D6-E966-41B2-BE91-BFF1C31CB1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053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BBDB-9FDF-4686-9E6E-59DD1FD3665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46D6-E966-41B2-BE91-BFF1C31CB1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211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BBDB-9FDF-4686-9E6E-59DD1FD3665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46D6-E966-41B2-BE91-BFF1C31CB1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10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BBDB-9FDF-4686-9E6E-59DD1FD3665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46D6-E966-41B2-BE91-BFF1C31CB1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9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F23E-2632-46D0-A3BD-108DD3CB75E1}" type="datetimeFigureOut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10/5/2021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1081-0E73-48F7-8373-02E6D1CDCE50}" type="slidenum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1238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BBDB-9FDF-4686-9E6E-59DD1FD3665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46D6-E966-41B2-BE91-BFF1C31CB1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5261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BBDB-9FDF-4686-9E6E-59DD1FD3665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46D6-E966-41B2-BE91-BFF1C31CB1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739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BBDB-9FDF-4686-9E6E-59DD1FD3665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46D6-E966-41B2-BE91-BFF1C31CB1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626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BBDB-9FDF-4686-9E6E-59DD1FD3665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46D6-E966-41B2-BE91-BFF1C31CB1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09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BBDB-9FDF-4686-9E6E-59DD1FD3665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46D6-E966-41B2-BE91-BFF1C31CB1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70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F23E-2632-46D0-A3BD-108DD3CB75E1}" type="datetimeFigureOut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10/5/2021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1081-0E73-48F7-8373-02E6D1CDCE50}" type="slidenum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6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F23E-2632-46D0-A3BD-108DD3CB75E1}" type="datetimeFigureOut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10/5/2021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1081-0E73-48F7-8373-02E6D1CDCE50}" type="slidenum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39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F23E-2632-46D0-A3BD-108DD3CB75E1}" type="datetimeFigureOut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10/5/2021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1081-0E73-48F7-8373-02E6D1CDCE50}" type="slidenum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041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F23E-2632-46D0-A3BD-108DD3CB75E1}" type="datetimeFigureOut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10/5/2021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1081-0E73-48F7-8373-02E6D1CDCE50}" type="slidenum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61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F23E-2632-46D0-A3BD-108DD3CB75E1}" type="datetimeFigureOut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10/5/2021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1081-0E73-48F7-8373-02E6D1CDCE50}" type="slidenum">
              <a:rPr lang="es-CU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87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5BBDB-9FDF-4686-9E6E-59DD1FD3665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A46D6-E966-41B2-BE91-BFF1C31CB1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94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945BBDB-9FDF-4686-9E6E-59DD1FD3665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37A46D6-E966-41B2-BE91-BFF1C31CB100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397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945BBDB-9FDF-4686-9E6E-59DD1FD3665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37A46D6-E966-41B2-BE91-BFF1C31CB100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058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5BBDB-9FDF-4686-9E6E-59DD1FD3665B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A46D6-E966-41B2-BE91-BFF1C31CB1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17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845003" y="834118"/>
            <a:ext cx="7456715" cy="4723720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 DE CIENCIAS MEDICAS DE LA HABANA</a:t>
            </a:r>
          </a:p>
          <a:p>
            <a:pPr algn="ctr"/>
            <a:r>
              <a:rPr lang="es-E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Facultad de Estomatologia</a:t>
            </a:r>
          </a:p>
          <a:p>
            <a:pPr algn="ctr"/>
            <a:r>
              <a:rPr lang="es-E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Departamento de Postgrado </a:t>
            </a:r>
          </a:p>
          <a:p>
            <a:pPr algn="ctr"/>
            <a:endParaRPr lang="es-E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Regulaciones para la Formación Doctoral</a:t>
            </a:r>
            <a:endParaRPr lang="es-CU" sz="3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U" sz="21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45003" y="5928632"/>
            <a:ext cx="743889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50" i="1" dirty="0">
                <a:solidFill>
                  <a:prstClr val="black"/>
                </a:solidFill>
              </a:rPr>
              <a:t>Dr</a:t>
            </a:r>
            <a:r>
              <a:rPr lang="es-CU" sz="1350" i="1" dirty="0">
                <a:solidFill>
                  <a:prstClr val="black"/>
                </a:solidFill>
              </a:rPr>
              <a:t>. C </a:t>
            </a:r>
            <a:r>
              <a:rPr lang="es-ES" sz="1350" i="1" dirty="0">
                <a:solidFill>
                  <a:prstClr val="black"/>
                </a:solidFill>
              </a:rPr>
              <a:t>María Elena Gutiérrez </a:t>
            </a:r>
            <a:r>
              <a:rPr lang="es-ES" sz="1350" i="1" dirty="0" err="1">
                <a:solidFill>
                  <a:prstClr val="black"/>
                </a:solidFill>
              </a:rPr>
              <a:t>Hdez</a:t>
            </a:r>
            <a:r>
              <a:rPr lang="es-CU" sz="1350" i="1" dirty="0">
                <a:solidFill>
                  <a:prstClr val="black"/>
                </a:solidFill>
              </a:rPr>
              <a:t>. </a:t>
            </a:r>
            <a:r>
              <a:rPr lang="es-ES" sz="1350" i="1" dirty="0">
                <a:solidFill>
                  <a:prstClr val="black"/>
                </a:solidFill>
              </a:rPr>
              <a:t>Asesora Metodológica </a:t>
            </a:r>
            <a:r>
              <a:rPr lang="es-CU" sz="1350" i="1" dirty="0">
                <a:solidFill>
                  <a:prstClr val="black"/>
                </a:solidFill>
              </a:rPr>
              <a:t>de Grado Científico. Facultad de </a:t>
            </a:r>
            <a:r>
              <a:rPr lang="es-ES" sz="1350" i="1" dirty="0">
                <a:solidFill>
                  <a:prstClr val="black"/>
                </a:solidFill>
              </a:rPr>
              <a:t>Estomatologia</a:t>
            </a:r>
            <a:endParaRPr lang="es-CU" sz="135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320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457573"/>
              </p:ext>
            </p:extLst>
          </p:nvPr>
        </p:nvGraphicFramePr>
        <p:xfrm>
          <a:off x="600075" y="1832993"/>
          <a:ext cx="8058150" cy="37677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2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9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348"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 DE INDIZACIÓN </a:t>
                      </a:r>
                    </a:p>
                    <a:p>
                      <a:pPr algn="ctr"/>
                      <a:r>
                        <a:rPr lang="es-MX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RESUMEN ADMITIDOS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 DEL CONOCIMIENTO</a:t>
                      </a:r>
                    </a:p>
                    <a:p>
                      <a:pPr algn="ctr"/>
                      <a:r>
                        <a:rPr lang="es-E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BIOMEDICINA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003">
                <a:tc gridSpan="2">
                  <a:txBody>
                    <a:bodyPr/>
                    <a:lstStyle/>
                    <a:p>
                      <a:r>
                        <a:rPr lang="es-MX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SISTEMAS DE INDIZACIÓN Y RESUMEN REGIONALES 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00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4.1.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SciELO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Medio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003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 </a:t>
                      </a:r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Redalyc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Mínimo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003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4.3. Lilacs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Mínimo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003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4.4. IME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Mínimo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003">
                <a:tc gridSpan="2">
                  <a:txBody>
                    <a:bodyPr/>
                    <a:lstStyle/>
                    <a:p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Sistema de </a:t>
                      </a:r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certificación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publicaciones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cientificas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nacional</a:t>
                      </a:r>
                      <a:r>
                        <a:rPr 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9247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Certificación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Citma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Mínimo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600075" y="5861671"/>
            <a:ext cx="80581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prstClr val="black"/>
                </a:solidFill>
              </a:rPr>
              <a:t>DECIMO QUINTO: El contenido de esta normativa es de estricto cumplimiento para los doctorandos que realicen sus predefensas a partir del  1 de julio de 2021.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600076" y="1050131"/>
            <a:ext cx="8058149" cy="6536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100" b="1" dirty="0">
                <a:solidFill>
                  <a:srgbClr val="002060"/>
                </a:solidFill>
              </a:rPr>
              <a:t>DECIMO CUARTO: Los criterios de clasificación, adoptados para el cumplimiento del requisito de publicaciones …..</a:t>
            </a:r>
            <a:endParaRPr lang="en-US" sz="21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39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951937-B874-45A4-AC3A-1F6BB7292D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0309" y="1524346"/>
            <a:ext cx="8403220" cy="2674620"/>
          </a:xfrm>
        </p:spPr>
        <p:txBody>
          <a:bodyPr>
            <a:normAutofit/>
          </a:bodyPr>
          <a:lstStyle/>
          <a:p>
            <a:r>
              <a:rPr lang="en-US" altLang="x-none" sz="2700" b="1" dirty="0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</a:t>
            </a:r>
            <a:r>
              <a:rPr lang="en-US" altLang="x-none" sz="3600" b="1" dirty="0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 </a:t>
            </a:r>
            <a:r>
              <a:rPr lang="en-US" altLang="x-none" sz="3600" b="1" i="1" dirty="0" err="1">
                <a:solidFill>
                  <a:schemeClr val="accent1">
                    <a:lumMod val="50000"/>
                  </a:schemeClr>
                </a:solidFill>
              </a:rPr>
              <a:t>Decreto</a:t>
            </a:r>
            <a:r>
              <a:rPr lang="en-US" altLang="x-none" sz="3600" b="1" i="1" dirty="0">
                <a:solidFill>
                  <a:schemeClr val="accent1">
                    <a:lumMod val="50000"/>
                  </a:schemeClr>
                </a:solidFill>
              </a:rPr>
              <a:t> Ley 372/2019 </a:t>
            </a:r>
            <a:r>
              <a:rPr lang="en-US" altLang="x-none" sz="2700" b="1" i="1" dirty="0">
                <a:solidFill>
                  <a:schemeClr val="accent1">
                    <a:lumMod val="50000"/>
                  </a:schemeClr>
                </a:solidFill>
              </a:rPr>
              <a:t>del </a:t>
            </a:r>
            <a:r>
              <a:rPr lang="en-US" altLang="x-none" sz="2700" b="1" i="1" dirty="0" err="1">
                <a:solidFill>
                  <a:schemeClr val="accent1">
                    <a:lumMod val="50000"/>
                  </a:schemeClr>
                </a:solidFill>
              </a:rPr>
              <a:t>Consejo</a:t>
            </a:r>
            <a:r>
              <a:rPr lang="en-US" altLang="x-none" sz="2700" b="1" i="1" dirty="0">
                <a:solidFill>
                  <a:schemeClr val="accent1">
                    <a:lumMod val="50000"/>
                  </a:schemeClr>
                </a:solidFill>
              </a:rPr>
              <a:t> de Estado</a:t>
            </a:r>
            <a:br>
              <a:rPr lang="en-US" altLang="x-none" sz="3600" b="1" i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altLang="x-none" sz="2700" b="1" dirty="0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 </a:t>
            </a:r>
            <a:r>
              <a:rPr lang="en-US" altLang="x-none" sz="2700" b="1" i="1" dirty="0" err="1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Resolucion</a:t>
            </a:r>
            <a:r>
              <a:rPr lang="en-US" altLang="x-none" sz="2700" b="1" i="1" dirty="0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 1 /2020</a:t>
            </a:r>
            <a:br>
              <a:rPr lang="en-US" altLang="x-none" sz="3600" b="1" i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US" altLang="x-none" sz="3600" b="1" i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altLang="x-none" sz="2700" b="1" i="1" dirty="0" err="1">
                <a:solidFill>
                  <a:schemeClr val="accent1">
                    <a:lumMod val="50000"/>
                  </a:schemeClr>
                </a:solidFill>
              </a:rPr>
              <a:t>Regulaciones</a:t>
            </a:r>
            <a:r>
              <a:rPr lang="en-US" altLang="x-none" sz="27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x-none" sz="2700" b="1" i="1" dirty="0" err="1">
                <a:solidFill>
                  <a:schemeClr val="accent1">
                    <a:lumMod val="50000"/>
                  </a:schemeClr>
                </a:solidFill>
              </a:rPr>
              <a:t>sobre</a:t>
            </a:r>
            <a:r>
              <a:rPr lang="en-US" altLang="x-none" sz="2700" b="1" i="1" dirty="0">
                <a:solidFill>
                  <a:schemeClr val="accent1">
                    <a:lumMod val="50000"/>
                  </a:schemeClr>
                </a:solidFill>
              </a:rPr>
              <a:t> grados </a:t>
            </a:r>
            <a:r>
              <a:rPr lang="en-US" altLang="x-none" sz="2700" b="1" i="1" dirty="0" err="1">
                <a:solidFill>
                  <a:schemeClr val="accent1">
                    <a:lumMod val="50000"/>
                  </a:schemeClr>
                </a:solidFill>
              </a:rPr>
              <a:t>científicos</a:t>
            </a:r>
            <a:r>
              <a:rPr lang="en-US" altLang="x-none" sz="2700" b="1" i="1" dirty="0">
                <a:solidFill>
                  <a:schemeClr val="accent1">
                    <a:lumMod val="50000"/>
                  </a:schemeClr>
                </a:solidFill>
              </a:rPr>
              <a:t> en </a:t>
            </a:r>
            <a:r>
              <a:rPr lang="en-US" altLang="x-none" sz="2700" b="1" i="1" dirty="0" err="1">
                <a:solidFill>
                  <a:schemeClr val="accent1">
                    <a:lumMod val="50000"/>
                  </a:schemeClr>
                </a:solidFill>
              </a:rPr>
              <a:t>Gaceta</a:t>
            </a:r>
            <a:r>
              <a:rPr lang="en-US" altLang="x-none" sz="27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x-none" sz="2700" b="1" i="1" dirty="0" err="1">
                <a:solidFill>
                  <a:schemeClr val="accent1">
                    <a:lumMod val="50000"/>
                  </a:schemeClr>
                </a:solidFill>
              </a:rPr>
              <a:t>Oficial</a:t>
            </a:r>
            <a:r>
              <a:rPr lang="en-US" altLang="x-none" sz="2700" b="1" i="1" dirty="0">
                <a:solidFill>
                  <a:schemeClr val="accent1">
                    <a:lumMod val="50000"/>
                  </a:schemeClr>
                </a:solidFill>
              </a:rPr>
              <a:t> No. 65 </a:t>
            </a:r>
            <a:r>
              <a:rPr lang="en-US" altLang="x-none" sz="2700" b="1" i="1" dirty="0" err="1">
                <a:solidFill>
                  <a:schemeClr val="accent1">
                    <a:lumMod val="50000"/>
                  </a:schemeClr>
                </a:solidFill>
              </a:rPr>
              <a:t>Ordinaria</a:t>
            </a:r>
            <a:r>
              <a:rPr lang="en-US" altLang="x-none" sz="2700" b="1" i="1" dirty="0">
                <a:solidFill>
                  <a:schemeClr val="accent1">
                    <a:lumMod val="50000"/>
                  </a:schemeClr>
                </a:solidFill>
              </a:rPr>
              <a:t> del 5 de </a:t>
            </a:r>
            <a:r>
              <a:rPr lang="en-US" altLang="x-none" sz="2700" b="1" i="1" dirty="0" err="1">
                <a:solidFill>
                  <a:schemeClr val="accent1">
                    <a:lumMod val="50000"/>
                  </a:schemeClr>
                </a:solidFill>
              </a:rPr>
              <a:t>septiembre</a:t>
            </a:r>
            <a:r>
              <a:rPr lang="en-US" altLang="x-none" sz="2700" b="1" i="1" dirty="0">
                <a:solidFill>
                  <a:schemeClr val="accent1">
                    <a:lumMod val="50000"/>
                  </a:schemeClr>
                </a:solidFill>
              </a:rPr>
              <a:t> de 2019</a:t>
            </a:r>
            <a:endParaRPr lang="x-non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41245C-CF25-4F6D-9C1A-7C213C05E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0309" y="4355225"/>
            <a:ext cx="7986189" cy="857250"/>
          </a:xfrm>
        </p:spPr>
        <p:txBody>
          <a:bodyPr>
            <a:normAutofit/>
          </a:bodyPr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610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072203"/>
            <a:ext cx="7543800" cy="608008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Atributos para la firma de los doctores (DL 372/19)</a:t>
            </a:r>
            <a:endParaRPr lang="en-CA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60704" y="2250695"/>
            <a:ext cx="3703320" cy="1806956"/>
          </a:xfrm>
        </p:spPr>
        <p:txBody>
          <a:bodyPr>
            <a:normAutofit/>
          </a:bodyPr>
          <a:lstStyle/>
          <a:p>
            <a:pPr marL="136922" indent="-136922" algn="just">
              <a:buFont typeface="Arial" panose="020B0604020202020204" pitchFamily="34" charset="0"/>
              <a:buChar char="•"/>
            </a:pPr>
            <a:r>
              <a:rPr lang="es-ES" sz="2100" dirty="0">
                <a:latin typeface="Arial" panose="020B0604020202020204" pitchFamily="34" charset="0"/>
                <a:cs typeface="Arial" panose="020B0604020202020204" pitchFamily="34" charset="0"/>
              </a:rPr>
              <a:t>Doctor en determinada área del conocimiento</a:t>
            </a:r>
          </a:p>
          <a:p>
            <a:pPr marL="0" indent="0" algn="just">
              <a:buNone/>
            </a:pPr>
            <a:endParaRPr lang="es-E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6922" indent="-136922" algn="just">
              <a:buFont typeface="Arial" panose="020B0604020202020204" pitchFamily="34" charset="0"/>
              <a:buChar char="•"/>
            </a:pPr>
            <a:r>
              <a:rPr lang="es-ES" sz="2100" dirty="0">
                <a:latin typeface="Arial" panose="020B0604020202020204" pitchFamily="34" charset="0"/>
                <a:cs typeface="Arial" panose="020B0604020202020204" pitchFamily="34" charset="0"/>
              </a:rPr>
              <a:t>Doctor en ciencias</a:t>
            </a:r>
            <a:endParaRPr lang="en-CA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965192" y="2250694"/>
            <a:ext cx="4032504" cy="18069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1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   </a:t>
            </a:r>
            <a:r>
              <a:rPr lang="es-ES" sz="2100" dirty="0">
                <a:latin typeface="Arial" panose="020B0604020202020204" pitchFamily="34" charset="0"/>
                <a:cs typeface="Arial" panose="020B0604020202020204" pitchFamily="34" charset="0"/>
              </a:rPr>
              <a:t>Dr. C.</a:t>
            </a:r>
          </a:p>
          <a:p>
            <a:pPr marL="265510" indent="-265510">
              <a:buFont typeface="Arial" panose="020B0604020202020204" pitchFamily="34" charset="0"/>
              <a:buChar char="•"/>
            </a:pPr>
            <a:endParaRPr lang="es-E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" sz="21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   </a:t>
            </a:r>
            <a:r>
              <a:rPr lang="es-ES" sz="2100" dirty="0">
                <a:latin typeface="Arial" panose="020B0604020202020204" pitchFamily="34" charset="0"/>
                <a:cs typeface="Arial" panose="020B0604020202020204" pitchFamily="34" charset="0"/>
              </a:rPr>
              <a:t>Dr. Cs. </a:t>
            </a:r>
            <a:endParaRPr lang="en-CA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0008" y="4194810"/>
            <a:ext cx="3456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>
              <a:defRPr/>
            </a:pP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dirty="0">
                <a:solidFill>
                  <a:srgbClr val="1CADE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 372/19, Art. 8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CA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792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n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409" y="1471675"/>
            <a:ext cx="2126676" cy="1595375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251" y="3534014"/>
            <a:ext cx="2814743" cy="2581036"/>
          </a:xfrm>
          <a:prstGeom prst="rect">
            <a:avLst/>
          </a:prstGeom>
        </p:spPr>
      </p:pic>
      <p:grpSp>
        <p:nvGrpSpPr>
          <p:cNvPr id="23" name="Grupo 22"/>
          <p:cNvGrpSpPr/>
          <p:nvPr/>
        </p:nvGrpSpPr>
        <p:grpSpPr>
          <a:xfrm>
            <a:off x="5270301" y="1991380"/>
            <a:ext cx="2573536" cy="1791236"/>
            <a:chOff x="251460" y="544001"/>
            <a:chExt cx="2263140" cy="1437093"/>
          </a:xfrm>
        </p:grpSpPr>
        <p:sp>
          <p:nvSpPr>
            <p:cNvPr id="24" name="Rectángulo redondeado 23"/>
            <p:cNvSpPr/>
            <p:nvPr/>
          </p:nvSpPr>
          <p:spPr>
            <a:xfrm>
              <a:off x="251460" y="544001"/>
              <a:ext cx="2263140" cy="1437093"/>
            </a:xfrm>
            <a:prstGeom prst="roundRect">
              <a:avLst>
                <a:gd name="adj" fmla="val 10000"/>
              </a:avLst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28575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25" name="Rectángulo 24"/>
            <p:cNvSpPr/>
            <p:nvPr/>
          </p:nvSpPr>
          <p:spPr>
            <a:xfrm>
              <a:off x="293551" y="586092"/>
              <a:ext cx="2178958" cy="135291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  <a:effectLst/>
          </p:spPr>
          <p:txBody>
            <a:bodyPr spcFirstLastPara="0" vert="horz" wrap="square" lIns="51435" tIns="51435" rIns="51435" bIns="51435" numCol="1" spcCol="1270" anchor="ctr" anchorCtr="0">
              <a:noAutofit/>
            </a:bodyPr>
            <a:lstStyle/>
            <a:p>
              <a:pPr algn="ctr"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US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COMISION DE GRADO CIENTIFICO</a:t>
              </a:r>
            </a:p>
            <a:p>
              <a:pPr algn="ctr"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US" sz="1050" b="1" dirty="0" err="1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Admisión</a:t>
              </a:r>
              <a:r>
                <a:rPr lang="en-US" sz="105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del </a:t>
              </a:r>
              <a:r>
                <a:rPr lang="en-US" sz="1050" b="1" dirty="0" err="1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solicitante</a:t>
              </a:r>
              <a:endParaRPr lang="en-US" sz="1050" b="1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6" name="Imagen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7793" y="4157901"/>
            <a:ext cx="2636044" cy="1771412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cxnSp>
        <p:nvCxnSpPr>
          <p:cNvPr id="27" name="Conector recto de flecha 26"/>
          <p:cNvCxnSpPr/>
          <p:nvPr/>
        </p:nvCxnSpPr>
        <p:spPr>
          <a:xfrm flipV="1">
            <a:off x="3254085" y="2410065"/>
            <a:ext cx="1932278" cy="1011425"/>
          </a:xfrm>
          <a:prstGeom prst="straightConnector1">
            <a:avLst/>
          </a:prstGeom>
          <a:noFill/>
          <a:ln w="38100" cap="flat" cmpd="sng" algn="ctr">
            <a:solidFill>
              <a:srgbClr val="5B9BD5">
                <a:lumMod val="50000"/>
              </a:srgbClr>
            </a:solidFill>
            <a:prstDash val="dash"/>
            <a:miter lim="800000"/>
            <a:tailEnd type="triangle"/>
          </a:ln>
          <a:effectLst/>
        </p:spPr>
      </p:cxnSp>
      <p:cxnSp>
        <p:nvCxnSpPr>
          <p:cNvPr id="28" name="Conector recto de flecha 27"/>
          <p:cNvCxnSpPr/>
          <p:nvPr/>
        </p:nvCxnSpPr>
        <p:spPr>
          <a:xfrm flipH="1">
            <a:off x="3526339" y="2614355"/>
            <a:ext cx="1716881" cy="899631"/>
          </a:xfrm>
          <a:prstGeom prst="straightConnector1">
            <a:avLst/>
          </a:prstGeom>
          <a:noFill/>
          <a:ln w="38100" cap="flat" cmpd="sng" algn="ctr">
            <a:solidFill>
              <a:srgbClr val="5B9BD5">
                <a:lumMod val="50000"/>
              </a:srgbClr>
            </a:solidFill>
            <a:prstDash val="dash"/>
            <a:miter lim="800000"/>
            <a:tailEnd type="triangle"/>
          </a:ln>
          <a:effectLst/>
        </p:spPr>
      </p:cxnSp>
      <p:cxnSp>
        <p:nvCxnSpPr>
          <p:cNvPr id="29" name="Conector recto de flecha 28"/>
          <p:cNvCxnSpPr>
            <a:stCxn id="22" idx="3"/>
          </p:cNvCxnSpPr>
          <p:nvPr/>
        </p:nvCxnSpPr>
        <p:spPr>
          <a:xfrm>
            <a:off x="3786994" y="4824532"/>
            <a:ext cx="1371596" cy="347306"/>
          </a:xfrm>
          <a:prstGeom prst="straightConnector1">
            <a:avLst/>
          </a:prstGeom>
          <a:noFill/>
          <a:ln w="38100" cap="flat" cmpd="sng" algn="ctr">
            <a:solidFill>
              <a:srgbClr val="5B9BD5">
                <a:lumMod val="50000"/>
              </a:srgbClr>
            </a:solidFill>
            <a:prstDash val="dash"/>
            <a:miter lim="800000"/>
            <a:tailEnd type="triangle"/>
          </a:ln>
          <a:effectLst/>
        </p:spPr>
      </p:cxnSp>
      <p:cxnSp>
        <p:nvCxnSpPr>
          <p:cNvPr id="30" name="Conector recto de flecha 29"/>
          <p:cNvCxnSpPr/>
          <p:nvPr/>
        </p:nvCxnSpPr>
        <p:spPr>
          <a:xfrm flipH="1">
            <a:off x="3843851" y="3426168"/>
            <a:ext cx="1438478" cy="617323"/>
          </a:xfrm>
          <a:prstGeom prst="straightConnector1">
            <a:avLst/>
          </a:prstGeom>
          <a:noFill/>
          <a:ln w="76200" cap="flat" cmpd="thinThick" algn="ctr">
            <a:solidFill>
              <a:srgbClr val="ED7D31">
                <a:lumMod val="50000"/>
              </a:srgbClr>
            </a:solidFill>
            <a:prstDash val="solid"/>
            <a:miter lim="800000"/>
            <a:tailEnd type="diamond"/>
          </a:ln>
          <a:effectLst/>
        </p:spPr>
      </p:cxnSp>
      <p:cxnSp>
        <p:nvCxnSpPr>
          <p:cNvPr id="31" name="Conector recto de flecha 30"/>
          <p:cNvCxnSpPr/>
          <p:nvPr/>
        </p:nvCxnSpPr>
        <p:spPr>
          <a:xfrm flipV="1">
            <a:off x="3800988" y="3747529"/>
            <a:ext cx="1361269" cy="587571"/>
          </a:xfrm>
          <a:prstGeom prst="straightConnector1">
            <a:avLst/>
          </a:prstGeom>
          <a:noFill/>
          <a:ln w="76200" cap="flat" cmpd="thickThin" algn="ctr">
            <a:solidFill>
              <a:srgbClr val="ED7D31">
                <a:lumMod val="50000"/>
              </a:srgbClr>
            </a:solidFill>
            <a:prstDash val="solid"/>
            <a:miter lim="800000"/>
            <a:tailEnd type="diamond"/>
          </a:ln>
          <a:effectLst/>
        </p:spPr>
      </p:cxnSp>
      <p:cxnSp>
        <p:nvCxnSpPr>
          <p:cNvPr id="32" name="Conector recto de flecha 31"/>
          <p:cNvCxnSpPr/>
          <p:nvPr/>
        </p:nvCxnSpPr>
        <p:spPr>
          <a:xfrm flipH="1" flipV="1">
            <a:off x="3786994" y="5171838"/>
            <a:ext cx="1231105" cy="316231"/>
          </a:xfrm>
          <a:prstGeom prst="straightConnector1">
            <a:avLst/>
          </a:prstGeom>
          <a:noFill/>
          <a:ln w="38100" cap="flat" cmpd="sng" algn="ctr">
            <a:solidFill>
              <a:srgbClr val="5B9BD5">
                <a:lumMod val="50000"/>
              </a:srgbClr>
            </a:solidFill>
            <a:prstDash val="dash"/>
            <a:miter lim="800000"/>
            <a:tailEnd type="triangle"/>
          </a:ln>
          <a:effectLst/>
        </p:spPr>
      </p:cxnSp>
      <p:cxnSp>
        <p:nvCxnSpPr>
          <p:cNvPr id="14" name="Conector recto de flecha 13"/>
          <p:cNvCxnSpPr/>
          <p:nvPr/>
        </p:nvCxnSpPr>
        <p:spPr>
          <a:xfrm flipH="1">
            <a:off x="2622744" y="3067050"/>
            <a:ext cx="13097" cy="466964"/>
          </a:xfrm>
          <a:prstGeom prst="straightConnector1">
            <a:avLst/>
          </a:prstGeom>
          <a:noFill/>
          <a:ln w="38100" cap="flat" cmpd="sng" algn="ctr">
            <a:solidFill>
              <a:srgbClr val="5B9BD5">
                <a:lumMod val="50000"/>
              </a:srgbClr>
            </a:solidFill>
            <a:prstDash val="dash"/>
            <a:miter lim="800000"/>
            <a:tailEnd type="triangle"/>
          </a:ln>
          <a:effectLst/>
        </p:spPr>
      </p:cxnSp>
      <p:cxnSp>
        <p:nvCxnSpPr>
          <p:cNvPr id="4" name="Conector recto 3"/>
          <p:cNvCxnSpPr/>
          <p:nvPr/>
        </p:nvCxnSpPr>
        <p:spPr>
          <a:xfrm flipV="1">
            <a:off x="243097" y="982836"/>
            <a:ext cx="8318897" cy="57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215367" y="537415"/>
            <a:ext cx="85325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b="1" dirty="0">
                <a:latin typeface="Arial" panose="020B0604020202020204" pitchFamily="34" charset="0"/>
                <a:cs typeface="Arial" panose="020B0604020202020204" pitchFamily="34" charset="0"/>
              </a:rPr>
              <a:t>PROCEDIMIENTOS DE LA FORMACIÓN DOCTORAL. UCMH. 2021 (Remitirse a la presentación anterior)</a:t>
            </a:r>
            <a:endParaRPr lang="en-US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513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/>
          <a:stretch>
            <a:fillRect/>
          </a:stretch>
        </p:blipFill>
        <p:spPr>
          <a:xfrm>
            <a:off x="660796" y="1221580"/>
            <a:ext cx="7711679" cy="5007769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15367" y="537415"/>
            <a:ext cx="85325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b="1" dirty="0">
                <a:latin typeface="Arial" panose="020B0604020202020204" pitchFamily="34" charset="0"/>
                <a:cs typeface="Arial" panose="020B0604020202020204" pitchFamily="34" charset="0"/>
              </a:rPr>
              <a:t>PROCEDIMIENTOS DE LA FORMACIÓN DOCTORAL. UCMH. 2021</a:t>
            </a:r>
            <a:endParaRPr lang="en-US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ector recto 4"/>
          <p:cNvCxnSpPr/>
          <p:nvPr/>
        </p:nvCxnSpPr>
        <p:spPr>
          <a:xfrm flipV="1">
            <a:off x="243097" y="982836"/>
            <a:ext cx="8318897" cy="57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00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71575" y="1743076"/>
            <a:ext cx="6629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REQUISITO DE LAS PUBLICACIONES</a:t>
            </a:r>
          </a:p>
          <a:p>
            <a:pPr algn="ctr"/>
            <a:endParaRPr lang="es-E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CIENTIFICO</a:t>
            </a: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057275" y="957263"/>
            <a:ext cx="6943725" cy="5043487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759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35793" y="1551846"/>
            <a:ext cx="74652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SEGUNDO: </a:t>
            </a:r>
          </a:p>
          <a:p>
            <a:pPr algn="just"/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 algn="just">
              <a:buFont typeface="Wingdings" panose="05000000000000000000" pitchFamily="2" charset="2"/>
              <a:buChar char="q"/>
            </a:pPr>
            <a:r>
              <a:rPr lang="es-MX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MÍNIMO UNA DE LAS PUBLICACIONES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DE LOS RESULTADOS ESENCIALES DE LA INVESTIGACIÓN CIENTÍFICA DEL TEMA DE DOCTORADO, DURANTE LA FORMACIÓN DOCTORAL, </a:t>
            </a:r>
          </a:p>
          <a:p>
            <a:pPr algn="just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 algn="just">
              <a:buFont typeface="Wingdings" panose="05000000000000000000" pitchFamily="2" charset="2"/>
              <a:buChar char="q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ESTA REGISTRADA O INDEXADA EN ALGUNO DE LOS SISTEMAS DE INDIZACIÓN Y RESUMEN REGIONALES E INTERNACIONALES ADMITIDOS EN ESTA NORMATIVA,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s-MX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MÁXIMA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PARA EL ÁREA DEL CONOCIMIENTO CORRESPONDIENTE. </a:t>
            </a:r>
          </a:p>
          <a:p>
            <a:pPr marL="257175" indent="-257175" algn="just">
              <a:buFont typeface="Wingdings" panose="05000000000000000000" pitchFamily="2" charset="2"/>
              <a:buChar char="q"/>
            </a:pP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xplosión 1 3"/>
          <p:cNvSpPr/>
          <p:nvPr/>
        </p:nvSpPr>
        <p:spPr>
          <a:xfrm>
            <a:off x="8101013" y="1950244"/>
            <a:ext cx="685800" cy="68580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267706"/>
            <a:ext cx="94717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100" b="1" dirty="0">
                <a:latin typeface="Arial" panose="020B0604020202020204" pitchFamily="34" charset="0"/>
                <a:cs typeface="Arial" panose="020B0604020202020204" pitchFamily="34" charset="0"/>
              </a:rPr>
              <a:t>REQUISITO DE PUBLICACION DE GRADO CIENTIFICO. </a:t>
            </a:r>
          </a:p>
          <a:p>
            <a:pPr algn="ctr"/>
            <a:r>
              <a:rPr lang="es-ES" sz="2100" b="1" dirty="0">
                <a:latin typeface="Arial" panose="020B0604020202020204" pitchFamily="34" charset="0"/>
                <a:cs typeface="Arial" panose="020B0604020202020204" pitchFamily="34" charset="0"/>
              </a:rPr>
              <a:t>UCMH. 2021</a:t>
            </a:r>
            <a:endParaRPr lang="en-US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 flipV="1">
            <a:off x="243097" y="982836"/>
            <a:ext cx="8318897" cy="57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388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5095" y="1776875"/>
            <a:ext cx="74652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TERCERO</a:t>
            </a:r>
            <a:r>
              <a:rPr lang="es-MX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Las dos publicaciones establecidas de los resultados esenciales de la investigación científica del tema de doctorado, durante la formación doctoral, están publicadas o aceptadas a publicar antes de la predefensa de la tesis </a:t>
            </a:r>
          </a:p>
          <a:p>
            <a:pPr algn="just"/>
            <a:endParaRPr lang="es-MX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mínimo' una de las dos aparece ya publicada previo a la defensa de la tesis.</a:t>
            </a:r>
          </a:p>
          <a:p>
            <a:pPr algn="just"/>
            <a:endParaRPr lang="es-MX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Conector recto 3"/>
          <p:cNvCxnSpPr/>
          <p:nvPr/>
        </p:nvCxnSpPr>
        <p:spPr>
          <a:xfrm flipV="1">
            <a:off x="348257" y="1154286"/>
            <a:ext cx="8318897" cy="57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0" y="312210"/>
            <a:ext cx="94717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100" b="1" dirty="0">
                <a:latin typeface="Arial" panose="020B0604020202020204" pitchFamily="34" charset="0"/>
                <a:cs typeface="Arial" panose="020B0604020202020204" pitchFamily="34" charset="0"/>
              </a:rPr>
              <a:t>REQUISITO DE PUBLICACION DE GRADO CIENTIFICO. </a:t>
            </a:r>
          </a:p>
          <a:p>
            <a:pPr algn="ctr"/>
            <a:r>
              <a:rPr lang="es-ES" sz="2100" b="1" dirty="0">
                <a:latin typeface="Arial" panose="020B0604020202020204" pitchFamily="34" charset="0"/>
                <a:cs typeface="Arial" panose="020B0604020202020204" pitchFamily="34" charset="0"/>
              </a:rPr>
              <a:t>UCMH. 2021</a:t>
            </a:r>
            <a:endParaRPr lang="en-US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700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371371"/>
              </p:ext>
            </p:extLst>
          </p:nvPr>
        </p:nvGraphicFramePr>
        <p:xfrm>
          <a:off x="371474" y="1193403"/>
          <a:ext cx="8154592" cy="5280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7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7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6804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 de indización y resumen admitidos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 del conocimiento</a:t>
                      </a:r>
                    </a:p>
                    <a:p>
                      <a:pPr algn="ctr"/>
                      <a:r>
                        <a:rPr lang="es-E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BIOMEDICINA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497">
                <a:tc gridSpan="2">
                  <a:txBody>
                    <a:bodyPr/>
                    <a:lstStyle/>
                    <a:p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WEB OF SCIENCE: (BD TRADICIONALES DEL CORE COLLECTION:)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673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1.1. Science Citation Index Expanded (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incluye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 SCI)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Máxima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673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.2. Science Social Citation Index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Máxima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Scopus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Máxima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673">
                <a:tc gridSpan="2">
                  <a:txBody>
                    <a:bodyPr/>
                    <a:lstStyle/>
                    <a:p>
                      <a:r>
                        <a:rPr lang="es-MX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SISTEMAS DE INDIZACION ,/ RESUMEN INTERNACIONALES 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673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 Chemical Abstracts Service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Medio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0298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3,2. BIOISIS (Biological Abstracts, BIOSIS Previews,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Zooloqical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Records)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Medio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3.3. CAB International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Medio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3,4. Medline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Medio (Medicina</a:t>
                      </a:r>
                      <a:r>
                        <a:rPr lang="es-ES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Tropical, ….)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3,7. Int. Pharm. Abstracts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Medio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3.8. Food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.&amp;Tech. Abs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Medio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885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 DOAJ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Mínimo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Rectángulo redondeado 3"/>
          <p:cNvSpPr/>
          <p:nvPr/>
        </p:nvSpPr>
        <p:spPr>
          <a:xfrm>
            <a:off x="467917" y="328612"/>
            <a:ext cx="8058149" cy="6536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100" b="1" dirty="0">
                <a:solidFill>
                  <a:srgbClr val="002060"/>
                </a:solidFill>
              </a:rPr>
              <a:t>DECIMO CUARTO: Los criterios de clasificación, adoptados para el cumplimiento del requisito de publicaciones …..</a:t>
            </a:r>
            <a:endParaRPr lang="en-US" sz="21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82646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1_Retrospección">
  <a:themeElements>
    <a:clrScheme name="Retrospección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548</Words>
  <Application>Microsoft Office PowerPoint</Application>
  <PresentationFormat>Presentación en pantalla (4:3)</PresentationFormat>
  <Paragraphs>85</Paragraphs>
  <Slides>10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Wingdings</vt:lpstr>
      <vt:lpstr>1_Tema de Office</vt:lpstr>
      <vt:lpstr>Retrospección</vt:lpstr>
      <vt:lpstr>1_Retrospección</vt:lpstr>
      <vt:lpstr>Tema de Office</vt:lpstr>
      <vt:lpstr>Presentación de PowerPoint</vt:lpstr>
      <vt:lpstr> Decreto Ley 372/2019 del Consejo de Estado  Resolucion 1 /2020  Regulaciones sobre grados científicos en Gaceta Oficial No. 65 Ordinaria del 5 de septiembre de 2019</vt:lpstr>
      <vt:lpstr>Atributos para la firma de los doctores (DL 372/19)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ivonnemp@infomed.sld.cu</dc:creator>
  <cp:lastModifiedBy>Eliecer Lozada Casanova</cp:lastModifiedBy>
  <cp:revision>13</cp:revision>
  <dcterms:created xsi:type="dcterms:W3CDTF">2021-01-29T02:58:37Z</dcterms:created>
  <dcterms:modified xsi:type="dcterms:W3CDTF">2021-05-10T17:03:02Z</dcterms:modified>
</cp:coreProperties>
</file>