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7" r:id="rId3"/>
    <p:sldId id="257" r:id="rId4"/>
    <p:sldId id="258" r:id="rId5"/>
    <p:sldId id="279" r:id="rId6"/>
    <p:sldId id="259" r:id="rId7"/>
    <p:sldId id="260" r:id="rId8"/>
    <p:sldId id="261" r:id="rId9"/>
    <p:sldId id="262" r:id="rId10"/>
    <p:sldId id="263" r:id="rId11"/>
    <p:sldId id="264" r:id="rId12"/>
    <p:sldId id="278" r:id="rId13"/>
    <p:sldId id="268" r:id="rId14"/>
    <p:sldId id="269" r:id="rId15"/>
    <p:sldId id="265" r:id="rId16"/>
    <p:sldId id="266" r:id="rId17"/>
    <p:sldId id="267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t>18/03/2018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ENDOCRINOLOGIA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Dr. Ivan Ibarra Díaz</a:t>
            </a:r>
          </a:p>
          <a:p>
            <a:r>
              <a:rPr lang="es-MX" sz="1400" dirty="0" smtClean="0">
                <a:latin typeface="Arial" pitchFamily="34" charset="0"/>
                <a:cs typeface="Arial" pitchFamily="34" charset="0"/>
              </a:rPr>
              <a:t>Especialista en Primer Grado Terapia </a:t>
            </a:r>
            <a:r>
              <a:rPr lang="es-MX" sz="1400" dirty="0">
                <a:latin typeface="Arial" pitchFamily="34" charset="0"/>
                <a:cs typeface="Arial" pitchFamily="34" charset="0"/>
              </a:rPr>
              <a:t>I</a:t>
            </a:r>
            <a:r>
              <a:rPr lang="es-MX" sz="1400" dirty="0" smtClean="0">
                <a:latin typeface="Arial" pitchFamily="34" charset="0"/>
                <a:cs typeface="Arial" pitchFamily="34" charset="0"/>
              </a:rPr>
              <a:t>ntensiva Pediátrica</a:t>
            </a:r>
          </a:p>
          <a:p>
            <a:r>
              <a:rPr lang="es-MX" sz="1400" dirty="0" smtClean="0">
                <a:latin typeface="Arial" pitchFamily="34" charset="0"/>
                <a:cs typeface="Arial" pitchFamily="34" charset="0"/>
              </a:rPr>
              <a:t>Profesor Instructor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21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s-ES" dirty="0"/>
          </a:p>
          <a:p>
            <a:pPr marL="0" lvl="0" indent="0">
              <a:buNone/>
            </a:pPr>
            <a:r>
              <a:rPr lang="es-ES" dirty="0" smtClean="0"/>
              <a:t>-Anestésicas</a:t>
            </a:r>
            <a:r>
              <a:rPr lang="es-ES" dirty="0"/>
              <a:t>.</a:t>
            </a:r>
            <a:endParaRPr lang="es-MX" dirty="0"/>
          </a:p>
          <a:p>
            <a:pPr marL="0" lvl="0" indent="0">
              <a:buNone/>
            </a:pPr>
            <a:r>
              <a:rPr lang="es-ES" dirty="0" smtClean="0"/>
              <a:t>-Hemorragia </a:t>
            </a:r>
            <a:r>
              <a:rPr lang="es-ES" dirty="0"/>
              <a:t>en sábana.</a:t>
            </a:r>
            <a:endParaRPr lang="es-MX" dirty="0"/>
          </a:p>
          <a:p>
            <a:pPr marL="0" lvl="0" indent="0">
              <a:buNone/>
            </a:pPr>
            <a:r>
              <a:rPr lang="es-ES" dirty="0" smtClean="0"/>
              <a:t>-Disfonía </a:t>
            </a:r>
            <a:r>
              <a:rPr lang="es-ES" dirty="0"/>
              <a:t>o parálisis del nervio recurrente.</a:t>
            </a:r>
            <a:endParaRPr lang="es-MX" dirty="0"/>
          </a:p>
          <a:p>
            <a:pPr marL="0" lvl="0" indent="0">
              <a:buNone/>
            </a:pPr>
            <a:r>
              <a:rPr lang="es-ES" dirty="0" smtClean="0"/>
              <a:t>-Hipotiroidismo </a:t>
            </a:r>
            <a:r>
              <a:rPr lang="es-ES" dirty="0"/>
              <a:t>posquirúrgico.</a:t>
            </a:r>
            <a:endParaRPr lang="es-MX" dirty="0"/>
          </a:p>
          <a:p>
            <a:pPr marL="0" lvl="0" indent="0">
              <a:buNone/>
            </a:pPr>
            <a:r>
              <a:rPr lang="es-ES" dirty="0" smtClean="0"/>
              <a:t>-Hipoparatiroidismo</a:t>
            </a:r>
            <a:r>
              <a:rPr lang="es-ES" dirty="0"/>
              <a:t>.</a:t>
            </a:r>
            <a:endParaRPr lang="es-MX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Complicaciones: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1934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u="sng" dirty="0" smtClean="0"/>
              <a:t> Concepto</a:t>
            </a:r>
            <a:r>
              <a:rPr lang="es-ES" u="sng" dirty="0"/>
              <a:t>:</a:t>
            </a:r>
            <a:r>
              <a:rPr lang="es-ES" dirty="0"/>
              <a:t>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producción </a:t>
            </a:r>
            <a:r>
              <a:rPr lang="es-ES" dirty="0"/>
              <a:t>insuficiente de hormona tiroidea o defecto de su receptor. Puede manifestarse desde el nacimiento o luego de un periodo de función tiroidea aparentemente normal (adquirido).</a:t>
            </a: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Hipotiroidismo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30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fontScale="92500" lnSpcReduction="20000"/>
          </a:bodyPr>
          <a:lstStyle/>
          <a:p>
            <a:pPr marL="109728" lvl="0" indent="0">
              <a:buNone/>
            </a:pPr>
            <a:r>
              <a:rPr lang="es-ES" dirty="0" smtClean="0"/>
              <a:t>1. </a:t>
            </a:r>
            <a:r>
              <a:rPr lang="es-ES" dirty="0" err="1" smtClean="0"/>
              <a:t>Autoinmunitario</a:t>
            </a:r>
            <a:r>
              <a:rPr lang="es-ES" dirty="0"/>
              <a:t>:</a:t>
            </a:r>
            <a:endParaRPr lang="es-MX" dirty="0"/>
          </a:p>
          <a:p>
            <a:pPr lvl="0"/>
            <a:r>
              <a:rPr lang="es-ES" dirty="0"/>
              <a:t>Tiroiditis de Hashimoto.</a:t>
            </a:r>
            <a:endParaRPr lang="es-MX" dirty="0"/>
          </a:p>
          <a:p>
            <a:pPr lvl="0"/>
            <a:r>
              <a:rPr lang="es-ES" dirty="0"/>
              <a:t>Síndrome </a:t>
            </a:r>
            <a:r>
              <a:rPr lang="es-ES" dirty="0" err="1"/>
              <a:t>autoinmunitario</a:t>
            </a:r>
            <a:r>
              <a:rPr lang="es-ES" dirty="0"/>
              <a:t> </a:t>
            </a:r>
            <a:r>
              <a:rPr lang="es-ES" dirty="0" err="1"/>
              <a:t>multiglandular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/>
              <a:t>Tiroidectomía:</a:t>
            </a:r>
            <a:endParaRPr lang="es-MX" dirty="0"/>
          </a:p>
          <a:p>
            <a:pPr marL="109728" lvl="0" indent="0">
              <a:buNone/>
            </a:pPr>
            <a:r>
              <a:rPr lang="es-ES" dirty="0" smtClean="0"/>
              <a:t>2. Tirotoxicosis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/>
              <a:t>Carcinoma.</a:t>
            </a:r>
            <a:endParaRPr lang="es-MX" dirty="0"/>
          </a:p>
          <a:p>
            <a:pPr lvl="0"/>
            <a:r>
              <a:rPr lang="es-ES" dirty="0"/>
              <a:t>Tiroides lingual.</a:t>
            </a:r>
            <a:endParaRPr lang="es-MX" dirty="0"/>
          </a:p>
          <a:p>
            <a:pPr lvl="0"/>
            <a:r>
              <a:rPr lang="es-ES" dirty="0"/>
              <a:t>Tiroides </a:t>
            </a:r>
            <a:r>
              <a:rPr lang="es-ES" dirty="0" err="1"/>
              <a:t>paramedial</a:t>
            </a:r>
            <a:r>
              <a:rPr lang="es-ES" dirty="0"/>
              <a:t> aislado.</a:t>
            </a:r>
            <a:endParaRPr lang="es-MX" dirty="0"/>
          </a:p>
          <a:p>
            <a:pPr marL="109728" lvl="0" indent="0">
              <a:buNone/>
            </a:pPr>
            <a:r>
              <a:rPr lang="es-ES" dirty="0" smtClean="0"/>
              <a:t>3. Déficit </a:t>
            </a:r>
            <a:r>
              <a:rPr lang="es-ES" dirty="0"/>
              <a:t>de TSH o de factor liberador:</a:t>
            </a:r>
            <a:endParaRPr lang="es-MX" dirty="0"/>
          </a:p>
          <a:p>
            <a:pPr lvl="0"/>
            <a:r>
              <a:rPr lang="es-ES" dirty="0"/>
              <a:t>Aislado.</a:t>
            </a:r>
            <a:endParaRPr lang="es-MX" dirty="0"/>
          </a:p>
          <a:p>
            <a:pPr lvl="0"/>
            <a:r>
              <a:rPr lang="es-ES" dirty="0"/>
              <a:t>Asociado con otras deficiencias de hormonas.</a:t>
            </a:r>
            <a:endParaRPr lang="es-MX" dirty="0"/>
          </a:p>
          <a:p>
            <a:pPr marL="109728" lvl="0" indent="0">
              <a:buNone/>
            </a:pPr>
            <a:r>
              <a:rPr lang="es-ES" dirty="0" smtClean="0"/>
              <a:t>4. Medicamentos</a:t>
            </a:r>
            <a:r>
              <a:rPr lang="es-ES" dirty="0"/>
              <a:t>: yoduros.</a:t>
            </a:r>
            <a:endParaRPr lang="es-MX" dirty="0"/>
          </a:p>
          <a:p>
            <a:pPr marL="109728" lvl="0" indent="0">
              <a:buNone/>
            </a:pPr>
            <a:r>
              <a:rPr lang="es-ES" dirty="0" smtClean="0"/>
              <a:t>5. Iatrogénico</a:t>
            </a:r>
            <a:r>
              <a:rPr lang="es-ES" dirty="0"/>
              <a:t>: </a:t>
            </a:r>
            <a:r>
              <a:rPr lang="es-ES" dirty="0" err="1"/>
              <a:t>Rx</a:t>
            </a:r>
            <a:r>
              <a:rPr lang="es-ES" dirty="0"/>
              <a:t>, </a:t>
            </a:r>
            <a:r>
              <a:rPr lang="es-ES" dirty="0" err="1"/>
              <a:t>propiltiuracilo</a:t>
            </a:r>
            <a:r>
              <a:rPr lang="es-ES" dirty="0"/>
              <a:t>, yoduros.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u="sng" dirty="0" smtClean="0"/>
              <a:t/>
            </a:r>
            <a:br>
              <a:rPr lang="es-ES" u="sng" dirty="0" smtClean="0"/>
            </a:br>
            <a:r>
              <a:rPr lang="es-ES" u="sng" dirty="0" smtClean="0"/>
              <a:t>Etiología </a:t>
            </a:r>
            <a:r>
              <a:rPr lang="es-ES" u="sng" dirty="0"/>
              <a:t>del hipotiroidismo adquirido: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2907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s-ES" dirty="0" smtClean="0"/>
              <a:t>1-Aplasia</a:t>
            </a:r>
            <a:r>
              <a:rPr lang="es-ES" dirty="0"/>
              <a:t>, hipoplasia u origen anómalo del tiroides (sublingual, lingual, </a:t>
            </a:r>
            <a:r>
              <a:rPr lang="es-ES" dirty="0" err="1"/>
              <a:t>subhioideo</a:t>
            </a:r>
            <a:r>
              <a:rPr lang="es-ES" dirty="0"/>
              <a:t>): </a:t>
            </a:r>
            <a:endParaRPr lang="es-MX" dirty="0"/>
          </a:p>
          <a:p>
            <a:pPr lvl="0"/>
            <a:r>
              <a:rPr lang="es-ES" dirty="0"/>
              <a:t>Yodo radioactivo materno.</a:t>
            </a:r>
            <a:endParaRPr lang="es-MX" dirty="0"/>
          </a:p>
          <a:p>
            <a:pPr lvl="0"/>
            <a:r>
              <a:rPr lang="es-ES" dirty="0"/>
              <a:t>Enfermedades por </a:t>
            </a:r>
            <a:r>
              <a:rPr lang="es-ES" dirty="0" err="1"/>
              <a:t>autosensibilización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/>
              <a:t>Desarrollo embrionario defectuoso</a:t>
            </a:r>
            <a:r>
              <a:rPr lang="es-ES" dirty="0" smtClean="0"/>
              <a:t>.</a:t>
            </a:r>
          </a:p>
          <a:p>
            <a:pPr lvl="0"/>
            <a:endParaRPr lang="es-MX" dirty="0"/>
          </a:p>
          <a:p>
            <a:pPr marL="0" lvl="0" indent="0">
              <a:buNone/>
            </a:pPr>
            <a:r>
              <a:rPr lang="es-ES" dirty="0" smtClean="0"/>
              <a:t>2-Síntesis </a:t>
            </a:r>
            <a:r>
              <a:rPr lang="es-ES" dirty="0"/>
              <a:t>defectuosa de hormonas tiroideas:</a:t>
            </a:r>
            <a:endParaRPr lang="es-MX" dirty="0"/>
          </a:p>
          <a:p>
            <a:pPr lvl="0"/>
            <a:r>
              <a:rPr lang="es-ES" dirty="0"/>
              <a:t>Incapacidad para responder a TSH.</a:t>
            </a:r>
            <a:endParaRPr lang="es-MX" dirty="0"/>
          </a:p>
          <a:p>
            <a:pPr lvl="0"/>
            <a:r>
              <a:rPr lang="es-ES" dirty="0"/>
              <a:t>Defecto en la captación de yodo.</a:t>
            </a:r>
            <a:endParaRPr lang="es-MX" dirty="0"/>
          </a:p>
          <a:p>
            <a:pPr lvl="0"/>
            <a:r>
              <a:rPr lang="es-ES" dirty="0"/>
              <a:t>Defecto en la organización del yodo.</a:t>
            </a:r>
            <a:endParaRPr lang="es-MX" dirty="0"/>
          </a:p>
          <a:p>
            <a:pPr lvl="0"/>
            <a:r>
              <a:rPr lang="es-ES" dirty="0"/>
              <a:t>Defecto de acoplamiento  de la </a:t>
            </a:r>
            <a:r>
              <a:rPr lang="es-ES" dirty="0" err="1"/>
              <a:t>yodotirosina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/>
              <a:t>Defecto de la </a:t>
            </a:r>
            <a:r>
              <a:rPr lang="es-ES" dirty="0" err="1"/>
              <a:t>desyodación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 err="1"/>
              <a:t>Yodoproteína</a:t>
            </a:r>
            <a:r>
              <a:rPr lang="es-ES" dirty="0"/>
              <a:t> sérica anormal.</a:t>
            </a:r>
            <a:endParaRPr lang="es-MX" dirty="0"/>
          </a:p>
          <a:p>
            <a:pPr lvl="0"/>
            <a:r>
              <a:rPr lang="es-ES" dirty="0"/>
              <a:t>Defecto de proteólisis.</a:t>
            </a:r>
            <a:endParaRPr lang="es-MX" dirty="0"/>
          </a:p>
          <a:p>
            <a:r>
              <a:rPr lang="es-ES" dirty="0"/>
              <a:t>Resistencia periférica a la acción de hormonas tiroideas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Clasificacion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5021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s-ES" dirty="0" smtClean="0"/>
              <a:t>3-Ingestión </a:t>
            </a:r>
            <a:r>
              <a:rPr lang="es-ES" dirty="0"/>
              <a:t>materna de medicamentos durante el embarazo:</a:t>
            </a:r>
            <a:endParaRPr lang="es-MX" dirty="0"/>
          </a:p>
          <a:p>
            <a:pPr lvl="0"/>
            <a:r>
              <a:rPr lang="es-ES" dirty="0" err="1"/>
              <a:t>Bociógenos</a:t>
            </a:r>
            <a:r>
              <a:rPr lang="es-ES" dirty="0"/>
              <a:t>: </a:t>
            </a:r>
            <a:r>
              <a:rPr lang="es-ES" dirty="0" err="1"/>
              <a:t>propiltiuracilo</a:t>
            </a:r>
            <a:r>
              <a:rPr lang="es-ES" dirty="0"/>
              <a:t>, </a:t>
            </a:r>
            <a:r>
              <a:rPr lang="es-ES" dirty="0" err="1"/>
              <a:t>metimazol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 err="1"/>
              <a:t>Amiodarona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 err="1"/>
              <a:t>Radioyodo</a:t>
            </a:r>
            <a:r>
              <a:rPr lang="es-ES" dirty="0"/>
              <a:t>, yoduros.</a:t>
            </a:r>
            <a:endParaRPr lang="es-MX" dirty="0"/>
          </a:p>
          <a:p>
            <a:pPr marL="0" lvl="0" indent="0">
              <a:buNone/>
            </a:pPr>
            <a:r>
              <a:rPr lang="es-ES" dirty="0" smtClean="0"/>
              <a:t>4-Déficit </a:t>
            </a:r>
            <a:r>
              <a:rPr lang="es-ES" dirty="0"/>
              <a:t>de yoduro (</a:t>
            </a:r>
            <a:r>
              <a:rPr lang="es-ES" dirty="0" err="1"/>
              <a:t>bocioendémico</a:t>
            </a:r>
            <a:r>
              <a:rPr lang="es-ES" dirty="0"/>
              <a:t>).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320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 smtClean="0"/>
              <a:t>Es </a:t>
            </a:r>
            <a:r>
              <a:rPr lang="es-ES" dirty="0"/>
              <a:t>más frecuente en la niña que en el varón (2:1).</a:t>
            </a:r>
            <a:endParaRPr lang="es-MX" dirty="0"/>
          </a:p>
          <a:p>
            <a:pPr lvl="0"/>
            <a:r>
              <a:rPr lang="es-ES" dirty="0"/>
              <a:t>Más frecuente en embarazos prolongados.</a:t>
            </a:r>
            <a:endParaRPr lang="es-MX" dirty="0"/>
          </a:p>
          <a:p>
            <a:pPr lvl="0"/>
            <a:r>
              <a:rPr lang="es-ES" dirty="0"/>
              <a:t>Peso mayor que el normal: &gt; 4000g.</a:t>
            </a:r>
            <a:endParaRPr lang="es-MX" dirty="0"/>
          </a:p>
          <a:p>
            <a:pPr lvl="0"/>
            <a:r>
              <a:rPr lang="es-ES" dirty="0"/>
              <a:t>Retraso de la caída del cordón.</a:t>
            </a:r>
            <a:endParaRPr lang="es-MX" dirty="0"/>
          </a:p>
          <a:p>
            <a:pPr lvl="0"/>
            <a:r>
              <a:rPr lang="es-ES" dirty="0" err="1"/>
              <a:t>Íctero</a:t>
            </a:r>
            <a:r>
              <a:rPr lang="es-ES" dirty="0"/>
              <a:t> al nacer prolongado.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Signos precoces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664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u="sng" dirty="0"/>
              <a:t>Primer mes:</a:t>
            </a:r>
            <a:endParaRPr lang="es-MX" dirty="0"/>
          </a:p>
          <a:p>
            <a:pPr lvl="0"/>
            <a:r>
              <a:rPr lang="es-ES" dirty="0" err="1"/>
              <a:t>Macroglosia</a:t>
            </a:r>
            <a:r>
              <a:rPr lang="es-ES" dirty="0"/>
              <a:t> y profusión de la lengua.</a:t>
            </a:r>
            <a:endParaRPr lang="es-MX" dirty="0"/>
          </a:p>
          <a:p>
            <a:pPr lvl="0"/>
            <a:r>
              <a:rPr lang="es-ES" dirty="0"/>
              <a:t>Fontanela anterior muy grande.</a:t>
            </a:r>
            <a:endParaRPr lang="es-MX" dirty="0"/>
          </a:p>
          <a:p>
            <a:pPr lvl="0"/>
            <a:r>
              <a:rPr lang="es-ES" dirty="0"/>
              <a:t>Llanto ronco.</a:t>
            </a:r>
            <a:endParaRPr lang="es-MX" dirty="0"/>
          </a:p>
          <a:p>
            <a:pPr lvl="0"/>
            <a:r>
              <a:rPr lang="es-ES" dirty="0"/>
              <a:t>Dificultad para ingerir alimentos (morosos).</a:t>
            </a:r>
            <a:endParaRPr lang="es-MX" dirty="0"/>
          </a:p>
          <a:p>
            <a:pPr lvl="0"/>
            <a:r>
              <a:rPr lang="es-ES" dirty="0"/>
              <a:t>Dormilones.</a:t>
            </a:r>
            <a:endParaRPr lang="es-MX" dirty="0"/>
          </a:p>
          <a:p>
            <a:pPr lvl="0"/>
            <a:r>
              <a:rPr lang="es-ES" dirty="0"/>
              <a:t>Pueden tener hernia umbilical (30%) y ser constipados. Abdomen globuloso.</a:t>
            </a:r>
            <a:endParaRPr lang="es-MX" dirty="0"/>
          </a:p>
          <a:p>
            <a:pPr lvl="0"/>
            <a:r>
              <a:rPr lang="es-ES" dirty="0"/>
              <a:t>Implantación baja del cabello.</a:t>
            </a:r>
            <a:endParaRPr lang="es-MX" dirty="0"/>
          </a:p>
          <a:p>
            <a:pPr lvl="0"/>
            <a:r>
              <a:rPr lang="es-ES" dirty="0"/>
              <a:t>Raíz nasal ancha (</a:t>
            </a:r>
            <a:r>
              <a:rPr lang="es-ES" dirty="0" err="1"/>
              <a:t>hiperterolismo</a:t>
            </a:r>
            <a:r>
              <a:rPr lang="es-ES" dirty="0"/>
              <a:t>).</a:t>
            </a:r>
            <a:endParaRPr lang="es-MX" dirty="0"/>
          </a:p>
          <a:p>
            <a:pPr lvl="0"/>
            <a:r>
              <a:rPr lang="es-ES" dirty="0"/>
              <a:t>Nariz distal trilobulada.</a:t>
            </a:r>
            <a:endParaRPr lang="es-MX" dirty="0"/>
          </a:p>
          <a:p>
            <a:pPr lvl="0"/>
            <a:r>
              <a:rPr lang="es-ES" dirty="0"/>
              <a:t>Sofocación en la alimentación y ruidos respiratorios</a:t>
            </a:r>
            <a:r>
              <a:rPr lang="es-ES" dirty="0" smtClean="0"/>
              <a:t>.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94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s-ES" dirty="0" err="1"/>
              <a:t>Livedo</a:t>
            </a:r>
            <a:r>
              <a:rPr lang="es-ES" dirty="0"/>
              <a:t> reticular.</a:t>
            </a:r>
            <a:endParaRPr lang="es-MX" dirty="0"/>
          </a:p>
          <a:p>
            <a:pPr lvl="0"/>
            <a:r>
              <a:rPr lang="es-ES" dirty="0"/>
              <a:t>Pelo ralo y quebradizo.</a:t>
            </a:r>
            <a:endParaRPr lang="es-MX" dirty="0"/>
          </a:p>
          <a:p>
            <a:pPr lvl="0"/>
            <a:r>
              <a:rPr lang="es-ES" dirty="0"/>
              <a:t>Piel seca, áspera que con el tiempo se pone amarillosa y pálida (anemia, </a:t>
            </a:r>
            <a:r>
              <a:rPr lang="es-ES" dirty="0" err="1"/>
              <a:t>pseudoíctero</a:t>
            </a:r>
            <a:r>
              <a:rPr lang="es-ES" dirty="0"/>
              <a:t>).</a:t>
            </a:r>
            <a:endParaRPr lang="es-MX" dirty="0"/>
          </a:p>
          <a:p>
            <a:pPr lvl="0"/>
            <a:r>
              <a:rPr lang="es-ES" dirty="0"/>
              <a:t>Dermatitis frecuente en los miembros.</a:t>
            </a:r>
            <a:endParaRPr lang="es-MX" dirty="0"/>
          </a:p>
          <a:p>
            <a:pPr lvl="0"/>
            <a:r>
              <a:rPr lang="es-ES" dirty="0"/>
              <a:t>Retraso del desarrollo psicomotor y </a:t>
            </a:r>
            <a:r>
              <a:rPr lang="es-ES" dirty="0" err="1"/>
              <a:t>pondoestatural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/>
              <a:t>Obstrucción nasal.</a:t>
            </a:r>
            <a:endParaRPr lang="es-MX" dirty="0"/>
          </a:p>
          <a:p>
            <a:pPr lvl="0"/>
            <a:r>
              <a:rPr lang="es-ES" dirty="0"/>
              <a:t>Secreciones nasales y bucofaríngeas.</a:t>
            </a:r>
            <a:endParaRPr lang="es-MX" dirty="0"/>
          </a:p>
          <a:p>
            <a:pPr lvl="0"/>
            <a:r>
              <a:rPr lang="es-ES" dirty="0"/>
              <a:t>Obesidad aparente: mixedema.</a:t>
            </a:r>
            <a:endParaRPr lang="es-MX" dirty="0"/>
          </a:p>
          <a:p>
            <a:pPr lvl="0"/>
            <a:r>
              <a:rPr lang="es-ES" dirty="0"/>
              <a:t>Ictericia fisiológica prolongada.</a:t>
            </a:r>
            <a:endParaRPr lang="es-MX" dirty="0"/>
          </a:p>
          <a:p>
            <a:pPr marL="109728" indent="0">
              <a:buNone/>
            </a:pPr>
            <a:r>
              <a:rPr lang="es-ES" dirty="0"/>
              <a:t> </a:t>
            </a: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204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/>
              <a:t>disminución de la velocidad de crecimiento.</a:t>
            </a:r>
            <a:endParaRPr lang="es-MX" dirty="0"/>
          </a:p>
          <a:p>
            <a:pPr lvl="0"/>
            <a:r>
              <a:rPr lang="es-ES" dirty="0"/>
              <a:t>Mixedema.</a:t>
            </a:r>
            <a:endParaRPr lang="es-MX" dirty="0"/>
          </a:p>
          <a:p>
            <a:pPr lvl="0"/>
            <a:r>
              <a:rPr lang="es-ES" dirty="0"/>
              <a:t>Estreñimiento.</a:t>
            </a:r>
            <a:endParaRPr lang="es-MX" dirty="0"/>
          </a:p>
          <a:p>
            <a:pPr lvl="0"/>
            <a:r>
              <a:rPr lang="es-ES" dirty="0"/>
              <a:t>Intolerancia al frío.</a:t>
            </a:r>
            <a:endParaRPr lang="es-MX" dirty="0"/>
          </a:p>
          <a:p>
            <a:pPr lvl="0"/>
            <a:r>
              <a:rPr lang="es-ES" dirty="0"/>
              <a:t>Somnolencia.</a:t>
            </a:r>
            <a:endParaRPr lang="es-MX" dirty="0"/>
          </a:p>
          <a:p>
            <a:pPr lvl="0"/>
            <a:r>
              <a:rPr lang="es-ES" dirty="0"/>
              <a:t>Retraso en la maduración ósea.</a:t>
            </a:r>
            <a:endParaRPr lang="es-MX" dirty="0"/>
          </a:p>
          <a:p>
            <a:pPr lvl="0"/>
            <a:r>
              <a:rPr lang="es-ES" dirty="0"/>
              <a:t>Anemia refractaria a </a:t>
            </a:r>
            <a:r>
              <a:rPr lang="es-ES" dirty="0" err="1"/>
              <a:t>tto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/>
              <a:t>Pueden acudir por: cefaleas, trastornos visuales, galactorrea, pubertad precoz.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Cuadro </a:t>
            </a:r>
            <a:r>
              <a:rPr lang="es-MX" dirty="0" err="1" smtClean="0"/>
              <a:t>clinico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108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s-ES" sz="2800" dirty="0" smtClean="0"/>
              <a:t>TSH </a:t>
            </a:r>
            <a:r>
              <a:rPr lang="es-ES" sz="2800" dirty="0"/>
              <a:t>del cordón: CN hasta 30mUI/L</a:t>
            </a:r>
            <a:endParaRPr lang="es-MX" sz="2800" dirty="0"/>
          </a:p>
          <a:p>
            <a:r>
              <a:rPr lang="es-ES" sz="2800" dirty="0"/>
              <a:t>          30-50 dudoso: si presenta síntomas: </a:t>
            </a:r>
            <a:r>
              <a:rPr lang="es-ES" sz="2800" dirty="0" err="1"/>
              <a:t>tto</a:t>
            </a:r>
            <a:r>
              <a:rPr lang="es-ES" sz="2800" dirty="0"/>
              <a:t>, TSH del talón.</a:t>
            </a:r>
            <a:endParaRPr lang="es-MX" sz="2800" dirty="0"/>
          </a:p>
          <a:p>
            <a:r>
              <a:rPr lang="es-ES" sz="2800" dirty="0"/>
              <a:t>                                  No síntomas: repito TSH.</a:t>
            </a:r>
            <a:endParaRPr lang="es-MX" sz="2800" dirty="0"/>
          </a:p>
          <a:p>
            <a:pPr lvl="1"/>
            <a:r>
              <a:rPr lang="es-ES" sz="2400" dirty="0"/>
              <a:t>50: </a:t>
            </a:r>
            <a:r>
              <a:rPr lang="es-ES" sz="2400" dirty="0" err="1"/>
              <a:t>tto</a:t>
            </a:r>
            <a:r>
              <a:rPr lang="es-ES" sz="2400" dirty="0"/>
              <a:t> con L-T4, TSH talón.</a:t>
            </a:r>
            <a:endParaRPr lang="es-MX" sz="2400" dirty="0"/>
          </a:p>
          <a:p>
            <a:r>
              <a:rPr lang="es-ES" sz="2800" dirty="0" err="1"/>
              <a:t>Tto</a:t>
            </a:r>
            <a:r>
              <a:rPr lang="es-ES" sz="2800" dirty="0"/>
              <a:t> profiláctico: con L-T4 50ug (1/2 </a:t>
            </a:r>
            <a:r>
              <a:rPr lang="es-ES" sz="2800" dirty="0" err="1"/>
              <a:t>tab</a:t>
            </a:r>
            <a:r>
              <a:rPr lang="es-ES" sz="2800" dirty="0"/>
              <a:t>) alejado de las tomas de leche para evitar regurgitación. </a:t>
            </a:r>
            <a:endParaRPr lang="es-MX" sz="2800" dirty="0"/>
          </a:p>
          <a:p>
            <a:pPr lvl="0"/>
            <a:r>
              <a:rPr lang="es-ES" sz="2800" dirty="0"/>
              <a:t>TSH talón: CN hasta 10mUI/L.</a:t>
            </a:r>
            <a:endParaRPr lang="es-MX" sz="2800" dirty="0"/>
          </a:p>
          <a:p>
            <a:pPr lvl="1"/>
            <a:r>
              <a:rPr lang="es-ES" sz="2400" dirty="0"/>
              <a:t>&gt; 10 hipotiroidismo congénito y </a:t>
            </a:r>
            <a:r>
              <a:rPr lang="es-ES" sz="2400" dirty="0" err="1"/>
              <a:t>tto</a:t>
            </a:r>
            <a:r>
              <a:rPr lang="es-ES" sz="2400" dirty="0"/>
              <a:t> mantenido.</a:t>
            </a:r>
            <a:endParaRPr lang="es-MX" sz="2400" dirty="0"/>
          </a:p>
          <a:p>
            <a:pPr lvl="1"/>
            <a:r>
              <a:rPr lang="es-ES" sz="2400" dirty="0"/>
              <a:t>   &lt; 10 suspender </a:t>
            </a:r>
            <a:r>
              <a:rPr lang="es-ES" sz="2400" dirty="0" err="1"/>
              <a:t>tto</a:t>
            </a:r>
            <a:r>
              <a:rPr lang="es-ES" sz="2400" dirty="0"/>
              <a:t>.</a:t>
            </a:r>
            <a:endParaRPr lang="es-MX" sz="2400" dirty="0"/>
          </a:p>
          <a:p>
            <a:r>
              <a:rPr lang="es-ES" sz="2800" dirty="0" err="1"/>
              <a:t>Levotirosina</a:t>
            </a:r>
            <a:r>
              <a:rPr lang="es-ES" sz="2800" dirty="0"/>
              <a:t> sódica </a:t>
            </a:r>
            <a:r>
              <a:rPr lang="es-ES" sz="2800" dirty="0" err="1"/>
              <a:t>tab</a:t>
            </a:r>
            <a:r>
              <a:rPr lang="es-ES" sz="2800" dirty="0"/>
              <a:t> 100ug.</a:t>
            </a:r>
            <a:endParaRPr lang="es-MX" sz="2800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>Programa </a:t>
            </a:r>
            <a:r>
              <a:rPr lang="es-ES" sz="4400" dirty="0"/>
              <a:t>de hipotiroidismo congénito</a:t>
            </a:r>
            <a:r>
              <a:rPr lang="es-ES" sz="4400" dirty="0" smtClean="0"/>
              <a:t>:</a:t>
            </a:r>
            <a:r>
              <a:rPr lang="es-MX" sz="4400" dirty="0"/>
              <a:t/>
            </a:r>
            <a:br>
              <a:rPr lang="es-MX" sz="4400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691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dirty="0" smtClean="0"/>
              <a:t>Explicar </a:t>
            </a:r>
            <a:r>
              <a:rPr lang="es-ES_tradnl" dirty="0"/>
              <a:t>el concepto, </a:t>
            </a:r>
            <a:r>
              <a:rPr lang="es-ES_tradnl" dirty="0" smtClean="0"/>
              <a:t>etiopatogenia, </a:t>
            </a:r>
            <a:r>
              <a:rPr lang="es-ES_tradnl" dirty="0"/>
              <a:t>manifestaciones clínicas, exámenes complementarios, evolución, complicaciones y pronóstico de las </a:t>
            </a:r>
            <a:r>
              <a:rPr lang="es-ES_tradnl" dirty="0" smtClean="0"/>
              <a:t>enfermedades endocrino metabólicas más </a:t>
            </a:r>
            <a:r>
              <a:rPr lang="es-ES_tradnl" dirty="0"/>
              <a:t>frecuentes.</a:t>
            </a:r>
            <a:endParaRPr lang="en-US" dirty="0"/>
          </a:p>
          <a:p>
            <a:pPr lvl="0"/>
            <a:r>
              <a:rPr lang="es-ES" dirty="0" smtClean="0"/>
              <a:t>Describir </a:t>
            </a:r>
            <a:r>
              <a:rPr lang="es-ES" dirty="0"/>
              <a:t>las bases conceptuales del tratamiento. </a:t>
            </a:r>
            <a:endParaRPr lang="en-US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Ojetivos</a:t>
            </a:r>
            <a:r>
              <a:rPr lang="es-MX" dirty="0" smtClean="0"/>
              <a:t>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836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Cuando llega a los 3 años de edad se hace reevaluación del diagnóstico para ver si es hipotiroidismo congénito transitorio o permanente. Se le suspende </a:t>
            </a:r>
            <a:r>
              <a:rPr lang="es-ES" dirty="0" err="1"/>
              <a:t>tto</a:t>
            </a:r>
            <a:r>
              <a:rPr lang="es-ES" dirty="0"/>
              <a:t> con la </a:t>
            </a:r>
            <a:r>
              <a:rPr lang="es-ES" dirty="0" err="1"/>
              <a:t>levotirosina</a:t>
            </a:r>
            <a:r>
              <a:rPr lang="es-ES" dirty="0"/>
              <a:t> durante un mes y al mes se indica:</a:t>
            </a:r>
            <a:endParaRPr lang="es-MX" dirty="0"/>
          </a:p>
          <a:p>
            <a:pPr lvl="0"/>
            <a:r>
              <a:rPr lang="es-ES" dirty="0"/>
              <a:t>USG tiroides.</a:t>
            </a:r>
            <a:endParaRPr lang="es-MX" dirty="0"/>
          </a:p>
          <a:p>
            <a:pPr lvl="0"/>
            <a:r>
              <a:rPr lang="es-ES" dirty="0" err="1"/>
              <a:t>Ganmagrafía</a:t>
            </a:r>
            <a:r>
              <a:rPr lang="es-ES" dirty="0"/>
              <a:t> tiroidea.</a:t>
            </a:r>
            <a:endParaRPr lang="es-MX" dirty="0"/>
          </a:p>
          <a:p>
            <a:pPr lvl="0"/>
            <a:r>
              <a:rPr lang="es-ES" dirty="0"/>
              <a:t>TSH: &lt; 10 hipotiroidismo congénito transitorio: suspender </a:t>
            </a:r>
            <a:r>
              <a:rPr lang="es-ES" dirty="0" err="1"/>
              <a:t>tto</a:t>
            </a:r>
            <a:r>
              <a:rPr lang="es-ES" dirty="0"/>
              <a:t> y continuar seguimiento.</a:t>
            </a:r>
            <a:endParaRPr lang="es-MX" dirty="0"/>
          </a:p>
          <a:p>
            <a:r>
              <a:rPr lang="es-ES" dirty="0"/>
              <a:t>&lt; 10 hipotiroidismo congénito permanente: continuar </a:t>
            </a:r>
            <a:r>
              <a:rPr lang="es-ES" dirty="0" err="1"/>
              <a:t>tto</a:t>
            </a:r>
            <a:r>
              <a:rPr lang="es-ES" dirty="0"/>
              <a:t>.</a:t>
            </a:r>
            <a:endParaRPr lang="es-MX" dirty="0"/>
          </a:p>
          <a:p>
            <a:r>
              <a:rPr lang="es-ES" dirty="0"/>
              <a:t>Evaluación </a:t>
            </a:r>
            <a:r>
              <a:rPr lang="es-ES" dirty="0" err="1"/>
              <a:t>neuropsíquica</a:t>
            </a:r>
            <a:r>
              <a:rPr lang="es-ES" dirty="0"/>
              <a:t>  al los año 1, 3, 5, 7 y 10.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58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b="1" dirty="0">
                <a:latin typeface="Arial" pitchFamily="34" charset="0"/>
                <a:cs typeface="Arial" pitchFamily="34" charset="0"/>
              </a:rPr>
              <a:t>Evaluación del paciente:                           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Edad ósea (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Rx</a:t>
            </a:r>
            <a:r>
              <a:rPr lang="es-ES" dirty="0">
                <a:latin typeface="Arial" pitchFamily="34" charset="0"/>
                <a:cs typeface="Arial" pitchFamily="34" charset="0"/>
              </a:rPr>
              <a:t> rodilla)                         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Desarrollo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pondoestatural</a:t>
            </a:r>
            <a:r>
              <a:rPr lang="es-ES" dirty="0">
                <a:latin typeface="Arial" pitchFamily="34" charset="0"/>
                <a:cs typeface="Arial" pitchFamily="34" charset="0"/>
              </a:rPr>
              <a:t>                   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TSH                                                     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Reevaluación de la dosis.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b="1" dirty="0" err="1">
                <a:latin typeface="Arial" pitchFamily="34" charset="0"/>
                <a:cs typeface="Arial" pitchFamily="34" charset="0"/>
              </a:rPr>
              <a:t>tto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 con L-T4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RN-3 meses: 12-15ug/kg/día.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3-6 meses: 8-10ug/kg/día.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6m-1año: 6-8ug/kg/día.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1-5años: 4-6ug/kg/día.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5-18 años: 2-4ug/kg/día.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&gt; 18 años: 1-2ug/kg/día.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400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s-ES" u="sng" dirty="0"/>
              <a:t>Otros complementarios para el diagnóstico:</a:t>
            </a:r>
            <a:endParaRPr lang="es-MX" dirty="0"/>
          </a:p>
          <a:p>
            <a:pPr lvl="0"/>
            <a:r>
              <a:rPr lang="es-ES" dirty="0"/>
              <a:t>T3 y T4.</a:t>
            </a:r>
            <a:endParaRPr lang="es-MX" dirty="0"/>
          </a:p>
          <a:p>
            <a:pPr lvl="0"/>
            <a:r>
              <a:rPr lang="es-ES" dirty="0"/>
              <a:t>Captación de yodo</a:t>
            </a:r>
            <a:r>
              <a:rPr lang="es-ES" dirty="0" smtClean="0"/>
              <a:t>.</a:t>
            </a:r>
            <a:endParaRPr lang="es-MX" dirty="0"/>
          </a:p>
          <a:p>
            <a:pPr lvl="0"/>
            <a:r>
              <a:rPr lang="es-ES" dirty="0" err="1"/>
              <a:t>Reflexoquilograma</a:t>
            </a:r>
            <a:r>
              <a:rPr lang="es-ES" dirty="0"/>
              <a:t>: estudio del tendón de Aquiles.</a:t>
            </a:r>
            <a:endParaRPr lang="es-MX" dirty="0"/>
          </a:p>
          <a:p>
            <a:pPr lvl="0"/>
            <a:r>
              <a:rPr lang="es-ES" dirty="0"/>
              <a:t>Colesterol aumentado.</a:t>
            </a:r>
            <a:endParaRPr lang="es-MX" dirty="0"/>
          </a:p>
          <a:p>
            <a:pPr marL="109728" indent="0">
              <a:buNone/>
            </a:pP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737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buNone/>
            </a:pPr>
            <a:r>
              <a:rPr lang="es-MX" dirty="0" smtClean="0"/>
              <a:t>Temas de </a:t>
            </a:r>
            <a:r>
              <a:rPr lang="es-MX" dirty="0" err="1" smtClean="0"/>
              <a:t>pediatria</a:t>
            </a:r>
            <a:r>
              <a:rPr lang="es-ES_tradnl" dirty="0"/>
              <a:t>Básica:</a:t>
            </a:r>
          </a:p>
          <a:p>
            <a:pPr marL="609600" indent="-609600">
              <a:buFont typeface="Wingdings" pitchFamily="2" charset="2"/>
              <a:buNone/>
            </a:pPr>
            <a:r>
              <a:rPr lang="es-ES_tradnl" dirty="0"/>
              <a:t>    </a:t>
            </a:r>
            <a:r>
              <a:rPr lang="es-ES_tradnl" dirty="0" smtClean="0"/>
              <a:t>Valdés </a:t>
            </a:r>
            <a:r>
              <a:rPr lang="es-ES_tradnl" dirty="0" err="1"/>
              <a:t>Matin</a:t>
            </a:r>
            <a:r>
              <a:rPr lang="es-ES_tradnl" dirty="0"/>
              <a:t> S y Gómez Vasallo en “Temas de Pediatría”. ECIMED. 2006</a:t>
            </a:r>
            <a:endParaRPr lang="es-ES" dirty="0"/>
          </a:p>
          <a:p>
            <a:pPr marL="609600" indent="-609600">
              <a:buNone/>
            </a:pPr>
            <a:r>
              <a:rPr lang="es-ES_tradnl" dirty="0"/>
              <a:t>Complementaria: </a:t>
            </a:r>
          </a:p>
          <a:p>
            <a:pPr marL="609600" indent="-609600">
              <a:buFont typeface="Wingdings" pitchFamily="2" charset="2"/>
              <a:buNone/>
            </a:pPr>
            <a:r>
              <a:rPr lang="es-ES_tradnl" dirty="0"/>
              <a:t>       Autores Cubanos Pediatría</a:t>
            </a:r>
            <a:r>
              <a:rPr lang="es-ES_tradnl" dirty="0" smtClean="0"/>
              <a:t>. </a:t>
            </a:r>
            <a:r>
              <a:rPr lang="es-ES_tradnl" smtClean="0"/>
              <a:t>Tomo VI ECIMED</a:t>
            </a:r>
            <a:r>
              <a:rPr lang="es-ES_tradnl" dirty="0"/>
              <a:t>. 2006</a:t>
            </a:r>
          </a:p>
          <a:p>
            <a:pPr marL="609600" indent="-609600">
              <a:buFont typeface="Wingdings" pitchFamily="2" charset="2"/>
              <a:buNone/>
            </a:pPr>
            <a:r>
              <a:rPr lang="es-ES_tradnl" dirty="0" smtClean="0"/>
              <a:t>Nelson</a:t>
            </a:r>
            <a:r>
              <a:rPr lang="es-ES_tradnl" dirty="0"/>
              <a:t>. Tratado de Pediatría. Vol.. 15 ed. 1998</a:t>
            </a:r>
          </a:p>
          <a:p>
            <a:pPr marL="609600" indent="-609600">
              <a:buFont typeface="Wingdings" pitchFamily="2" charset="2"/>
              <a:buNone/>
            </a:pPr>
            <a:r>
              <a:rPr lang="es-ES_tradnl" dirty="0"/>
              <a:t>       Cruz M. Tratado de Pediatría Vol. III. 7 ed. </a:t>
            </a:r>
            <a:r>
              <a:rPr lang="es-ES_tradnl" dirty="0" smtClean="0"/>
              <a:t>2006</a:t>
            </a:r>
            <a:endParaRPr lang="es-ES_tradnl" dirty="0"/>
          </a:p>
          <a:p>
            <a:pPr marL="609600" indent="-609600">
              <a:buFont typeface="Wingdings" pitchFamily="2" charset="2"/>
              <a:buNone/>
            </a:pPr>
            <a:r>
              <a:rPr lang="es-ES_tradnl" dirty="0"/>
              <a:t>       </a:t>
            </a:r>
            <a:r>
              <a:rPr lang="es-ES_tradnl" dirty="0" smtClean="0"/>
              <a:t>Revista: Colección de Pediatría. Tomo 7</a:t>
            </a:r>
            <a:endParaRPr lang="es-ES_tradnl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</a:t>
            </a:r>
            <a:r>
              <a:rPr lang="es-MX" dirty="0" smtClean="0"/>
              <a:t>IBLIOGRAFIA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3761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Hipertiroidismo</a:t>
            </a:r>
          </a:p>
          <a:p>
            <a:r>
              <a:rPr lang="es-MX" dirty="0" smtClean="0">
                <a:solidFill>
                  <a:srgbClr val="FF0000"/>
                </a:solidFill>
              </a:rPr>
              <a:t>Hipotiroidismo</a:t>
            </a:r>
          </a:p>
          <a:p>
            <a:r>
              <a:rPr lang="es-MX" dirty="0" smtClean="0"/>
              <a:t>Diabetes Mellitus</a:t>
            </a:r>
          </a:p>
          <a:p>
            <a:r>
              <a:rPr lang="es-MX" dirty="0" smtClean="0"/>
              <a:t>Pubertad Precoz</a:t>
            </a:r>
          </a:p>
          <a:p>
            <a:r>
              <a:rPr lang="es-MX" dirty="0" smtClean="0"/>
              <a:t>Síndrome de baja talla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Enfermedades mas frecuentes del Sistema Endocrino metabólico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193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 smtClean="0"/>
              <a:t> </a:t>
            </a:r>
          </a:p>
          <a:p>
            <a:pPr marL="0" indent="0">
              <a:buNone/>
            </a:pPr>
            <a:r>
              <a:rPr lang="es-ES" dirty="0" smtClean="0"/>
              <a:t>Es una enfermedad poco frecuente en el niño, la cual es producida por un exceso de hormona tiroidea circulante.</a:t>
            </a:r>
          </a:p>
          <a:p>
            <a:pPr marL="0" indent="0">
              <a:buNone/>
            </a:pPr>
            <a:r>
              <a:rPr lang="es-ES" dirty="0" smtClean="0"/>
              <a:t>Es mas frecuente en el sexo femenino que en el masculino y en las edades puberales </a:t>
            </a:r>
            <a:r>
              <a:rPr lang="es-ES" dirty="0"/>
              <a:t>H</a:t>
            </a:r>
            <a:r>
              <a:rPr lang="es-ES" dirty="0" smtClean="0"/>
              <a:t>abitualmente existe el antecedente familiar de tiroidopatias.</a:t>
            </a:r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endParaRPr lang="es-ES" u="sng" dirty="0" smtClean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Hipertiroidismo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41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 smtClean="0"/>
              <a:t>Etiología</a:t>
            </a:r>
            <a:r>
              <a:rPr lang="es-ES" u="sng" dirty="0"/>
              <a:t>:</a:t>
            </a:r>
            <a:endParaRPr lang="es-MX" dirty="0"/>
          </a:p>
          <a:p>
            <a:pPr lvl="0"/>
            <a:r>
              <a:rPr lang="es-ES" dirty="0"/>
              <a:t>Bocio tóxico difuso: más frecuente.</a:t>
            </a:r>
            <a:endParaRPr lang="es-MX" dirty="0"/>
          </a:p>
          <a:p>
            <a:pPr lvl="0"/>
            <a:r>
              <a:rPr lang="es-ES" dirty="0"/>
              <a:t>Tumores </a:t>
            </a:r>
            <a:r>
              <a:rPr lang="es-ES" dirty="0" err="1"/>
              <a:t>hipofisiarios</a:t>
            </a:r>
            <a:r>
              <a:rPr lang="es-ES" dirty="0"/>
              <a:t>: adenoma </a:t>
            </a:r>
            <a:r>
              <a:rPr lang="es-ES" dirty="0" err="1"/>
              <a:t>hipofisiario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/>
              <a:t>Procesos inflamatorios: tiroiditis aguda, subaguda o crónica.</a:t>
            </a:r>
            <a:endParaRPr lang="es-MX" dirty="0"/>
          </a:p>
          <a:p>
            <a:pPr lvl="0"/>
            <a:r>
              <a:rPr lang="es-ES" dirty="0"/>
              <a:t>Medicamentos: yoduros.</a:t>
            </a:r>
            <a:endParaRPr lang="es-MX" dirty="0"/>
          </a:p>
          <a:p>
            <a:pPr lvl="0"/>
            <a:r>
              <a:rPr lang="es-ES" dirty="0"/>
              <a:t>Iatrogenia.</a:t>
            </a:r>
            <a:endParaRPr lang="es-MX" dirty="0"/>
          </a:p>
          <a:p>
            <a:pPr lvl="0"/>
            <a:r>
              <a:rPr lang="es-ES" dirty="0"/>
              <a:t>Hipertiroidismo neonatal</a:t>
            </a:r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442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b="1" dirty="0"/>
              <a:t>los síntomas en edades pediátricas son muy difíciles</a:t>
            </a:r>
            <a:r>
              <a:rPr lang="es-ES" dirty="0"/>
              <a:t>:</a:t>
            </a:r>
            <a:endParaRPr lang="es-MX" dirty="0"/>
          </a:p>
          <a:p>
            <a:pPr marL="109728" indent="0">
              <a:buNone/>
            </a:pPr>
            <a:r>
              <a:rPr lang="es-ES" u="sng" dirty="0" smtClean="0"/>
              <a:t> Signos</a:t>
            </a:r>
            <a:r>
              <a:rPr lang="es-ES" u="sng" dirty="0"/>
              <a:t>:</a:t>
            </a:r>
            <a:endParaRPr lang="es-MX" dirty="0"/>
          </a:p>
          <a:p>
            <a:pPr lvl="0"/>
            <a:r>
              <a:rPr lang="es-ES" dirty="0"/>
              <a:t>Bocio: difuso, elástico, raramente </a:t>
            </a:r>
            <a:r>
              <a:rPr lang="es-ES" dirty="0" err="1"/>
              <a:t>endotorácico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dirty="0" smtClean="0"/>
              <a:t>Exoftalmos.</a:t>
            </a:r>
            <a:endParaRPr lang="es-MX" dirty="0"/>
          </a:p>
          <a:p>
            <a:pPr lvl="0"/>
            <a:r>
              <a:rPr lang="es-ES" dirty="0"/>
              <a:t>Retracción </a:t>
            </a:r>
            <a:r>
              <a:rPr lang="es-ES" dirty="0" smtClean="0"/>
              <a:t>palpebral.</a:t>
            </a:r>
            <a:endParaRPr lang="es-MX" dirty="0"/>
          </a:p>
          <a:p>
            <a:pPr lvl="0"/>
            <a:r>
              <a:rPr lang="es-ES" dirty="0"/>
              <a:t>Mirada brillante.</a:t>
            </a:r>
            <a:endParaRPr lang="es-MX" dirty="0"/>
          </a:p>
          <a:p>
            <a:pPr lvl="0"/>
            <a:r>
              <a:rPr lang="es-ES" dirty="0"/>
              <a:t>Predominan síntomas psíquicos: irritabilidad, nerviosismo, trastornos de conducta.</a:t>
            </a:r>
            <a:endParaRPr lang="es-MX" dirty="0"/>
          </a:p>
          <a:p>
            <a:pPr lvl="0"/>
            <a:r>
              <a:rPr lang="es-ES" dirty="0"/>
              <a:t>Vómitos, diarreas.</a:t>
            </a:r>
            <a:endParaRPr lang="es-MX" dirty="0"/>
          </a:p>
          <a:p>
            <a:pPr lvl="0"/>
            <a:r>
              <a:rPr lang="es-ES" dirty="0"/>
              <a:t>SCV: taquicardia, soplos precordiales, HTA.</a:t>
            </a:r>
            <a:endParaRPr lang="es-MX" dirty="0"/>
          </a:p>
          <a:p>
            <a:pPr lvl="0"/>
            <a:r>
              <a:rPr lang="es-ES" dirty="0"/>
              <a:t>Intolerancia al calor, sudoraciones profusas.</a:t>
            </a:r>
            <a:endParaRPr lang="es-MX" dirty="0"/>
          </a:p>
          <a:p>
            <a:pPr lvl="0"/>
            <a:r>
              <a:rPr lang="es-ES" dirty="0"/>
              <a:t>Manos calientes, piel húmeda.</a:t>
            </a:r>
            <a:endParaRPr lang="es-MX" dirty="0"/>
          </a:p>
          <a:p>
            <a:pPr lvl="0"/>
            <a:r>
              <a:rPr lang="es-ES" dirty="0"/>
              <a:t>Exaltación de los reflejos oculares.</a:t>
            </a: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Cuadro </a:t>
            </a:r>
            <a:r>
              <a:rPr lang="es-MX" dirty="0" err="1" smtClean="0"/>
              <a:t>Clinico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289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es-ES" dirty="0"/>
              <a:t>El hipertiroidismo congénito, además de los anteriores presenta:</a:t>
            </a:r>
            <a:endParaRPr lang="es-MX" dirty="0"/>
          </a:p>
          <a:p>
            <a:pPr lvl="0"/>
            <a:r>
              <a:rPr lang="es-ES" dirty="0"/>
              <a:t>hijos de madres hipertiroideas.</a:t>
            </a:r>
            <a:endParaRPr lang="es-MX" dirty="0"/>
          </a:p>
          <a:p>
            <a:pPr lvl="0"/>
            <a:r>
              <a:rPr lang="es-ES" dirty="0"/>
              <a:t>Los síntomas dependen del estado tóxico de la madre: si está compensada, los síntomas aparecen 3-4 días después de nacido; si está descompensada, las manifestaciones son perinatales.</a:t>
            </a:r>
            <a:endParaRPr lang="es-MX" dirty="0"/>
          </a:p>
          <a:p>
            <a:pPr lvl="0"/>
            <a:r>
              <a:rPr lang="es-ES" dirty="0"/>
              <a:t>RN inquieto, irritable, hepatomegalia, </a:t>
            </a:r>
            <a:r>
              <a:rPr lang="es-ES" dirty="0" err="1"/>
              <a:t>íctero</a:t>
            </a:r>
            <a:r>
              <a:rPr lang="es-ES" dirty="0"/>
              <a:t>, bocio lingual, aumento exagerado del apetito, a medida que crecen aparecen los del adquirido, aceleramiento del crecimiento: edad ósea mayor que la cronológica</a:t>
            </a: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1088"/>
            <a:ext cx="7643192" cy="144016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542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 smtClean="0"/>
              <a:t> Diagnóstico</a:t>
            </a:r>
            <a:r>
              <a:rPr lang="es-ES" u="sng" dirty="0"/>
              <a:t>:</a:t>
            </a:r>
            <a:r>
              <a:rPr lang="es-ES" dirty="0"/>
              <a:t> APP- radiaciones, madre con </a:t>
            </a:r>
            <a:r>
              <a:rPr lang="es-ES" dirty="0" err="1"/>
              <a:t>tto</a:t>
            </a:r>
            <a:r>
              <a:rPr lang="es-ES" dirty="0"/>
              <a:t> </a:t>
            </a:r>
            <a:r>
              <a:rPr lang="es-ES" dirty="0" err="1"/>
              <a:t>readioactivo</a:t>
            </a:r>
            <a:r>
              <a:rPr lang="es-ES" dirty="0"/>
              <a:t>, patología de tiroides en la madre.</a:t>
            </a:r>
            <a:endParaRPr lang="es-MX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MX" dirty="0"/>
          </a:p>
          <a:p>
            <a:pPr marL="0" indent="0">
              <a:buNone/>
            </a:pPr>
            <a:r>
              <a:rPr lang="es-ES" u="sng" dirty="0" smtClean="0"/>
              <a:t> Ex</a:t>
            </a:r>
            <a:r>
              <a:rPr lang="es-ES" u="sng" dirty="0"/>
              <a:t>. Complementarios:</a:t>
            </a:r>
            <a:endParaRPr lang="es-MX" dirty="0"/>
          </a:p>
          <a:p>
            <a:pPr lvl="0"/>
            <a:r>
              <a:rPr lang="es-ES" dirty="0"/>
              <a:t>Función tiroidea: TSH, T3, T4.</a:t>
            </a:r>
            <a:endParaRPr lang="es-MX" dirty="0"/>
          </a:p>
          <a:p>
            <a:pPr lvl="0"/>
            <a:r>
              <a:rPr lang="es-ES" dirty="0"/>
              <a:t>BAAF.</a:t>
            </a:r>
            <a:endParaRPr lang="es-MX" dirty="0"/>
          </a:p>
          <a:p>
            <a:pPr lvl="0"/>
            <a:r>
              <a:rPr lang="es-ES" dirty="0"/>
              <a:t>USG cuello.</a:t>
            </a:r>
            <a:endParaRPr lang="es-MX" dirty="0"/>
          </a:p>
          <a:p>
            <a:pPr lvl="0"/>
            <a:r>
              <a:rPr lang="es-ES" dirty="0"/>
              <a:t>Captación de I13.</a:t>
            </a:r>
            <a:endParaRPr lang="es-MX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796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</a:t>
            </a:r>
            <a:r>
              <a:rPr lang="es-ES" b="1" dirty="0" smtClean="0"/>
              <a:t>Higiénico-dietético</a:t>
            </a:r>
            <a:r>
              <a:rPr lang="es-ES" b="1" dirty="0"/>
              <a:t>: </a:t>
            </a:r>
            <a:endParaRPr lang="es-MX" b="1" dirty="0"/>
          </a:p>
          <a:p>
            <a:pPr lvl="0"/>
            <a:r>
              <a:rPr lang="es-ES" dirty="0"/>
              <a:t>Dieta </a:t>
            </a:r>
            <a:r>
              <a:rPr lang="es-ES" dirty="0" err="1"/>
              <a:t>hipercalórica</a:t>
            </a:r>
            <a:r>
              <a:rPr lang="es-ES" dirty="0"/>
              <a:t>, </a:t>
            </a:r>
            <a:r>
              <a:rPr lang="es-ES" dirty="0" err="1"/>
              <a:t>hiperproteica</a:t>
            </a:r>
            <a:r>
              <a:rPr lang="es-ES" dirty="0"/>
              <a:t>.</a:t>
            </a:r>
            <a:endParaRPr lang="es-MX" dirty="0"/>
          </a:p>
          <a:p>
            <a:pPr lvl="0"/>
            <a:r>
              <a:rPr lang="es-ES" smtClean="0"/>
              <a:t>Reposo</a:t>
            </a:r>
            <a:r>
              <a:rPr lang="es-ES"/>
              <a:t>.</a:t>
            </a:r>
            <a:endParaRPr lang="es-MX" dirty="0"/>
          </a:p>
          <a:p>
            <a:pPr marL="0" lvl="0" indent="0">
              <a:buNone/>
            </a:pPr>
            <a:r>
              <a:rPr lang="es-ES" dirty="0" smtClean="0"/>
              <a:t>     </a:t>
            </a:r>
            <a:r>
              <a:rPr lang="es-ES" b="1" dirty="0" smtClean="0"/>
              <a:t>Medicamentoso</a:t>
            </a:r>
            <a:r>
              <a:rPr lang="es-ES" b="1" dirty="0"/>
              <a:t>:</a:t>
            </a:r>
            <a:endParaRPr lang="es-MX" b="1" dirty="0"/>
          </a:p>
          <a:p>
            <a:pPr lvl="0"/>
            <a:r>
              <a:rPr lang="es-ES" dirty="0" err="1"/>
              <a:t>Antitiroideos</a:t>
            </a:r>
            <a:r>
              <a:rPr lang="es-ES" dirty="0"/>
              <a:t> de síntesis: se asocian al </a:t>
            </a:r>
            <a:r>
              <a:rPr lang="es-ES" dirty="0" err="1"/>
              <a:t>propranolol</a:t>
            </a:r>
            <a:r>
              <a:rPr lang="es-ES" dirty="0"/>
              <a:t>  (1-2mg/kg/día)</a:t>
            </a:r>
            <a:endParaRPr lang="es-MX" dirty="0"/>
          </a:p>
          <a:p>
            <a:r>
              <a:rPr lang="es-ES" dirty="0" err="1"/>
              <a:t>Propiltiuracilo</a:t>
            </a:r>
            <a:r>
              <a:rPr lang="es-ES" dirty="0"/>
              <a:t> (</a:t>
            </a:r>
            <a:r>
              <a:rPr lang="es-ES" dirty="0" err="1"/>
              <a:t>tab</a:t>
            </a:r>
            <a:r>
              <a:rPr lang="es-ES" dirty="0"/>
              <a:t> 50mg): 5-10mg/kg/día.</a:t>
            </a:r>
            <a:endParaRPr lang="es-MX" dirty="0"/>
          </a:p>
          <a:p>
            <a:pPr lvl="0"/>
            <a:r>
              <a:rPr lang="es-ES" dirty="0"/>
              <a:t>Yodo </a:t>
            </a:r>
            <a:endParaRPr lang="es-MX" dirty="0"/>
          </a:p>
          <a:p>
            <a:pPr marL="0" lvl="0" indent="0">
              <a:buNone/>
            </a:pPr>
            <a:r>
              <a:rPr lang="es-ES" dirty="0" smtClean="0"/>
              <a:t>       </a:t>
            </a:r>
            <a:r>
              <a:rPr lang="es-ES" b="1" dirty="0" smtClean="0"/>
              <a:t>Quirúrgico</a:t>
            </a:r>
            <a:r>
              <a:rPr lang="es-ES" dirty="0"/>
              <a:t>: solo cuando no resuelve con el </a:t>
            </a:r>
            <a:r>
              <a:rPr lang="es-ES" dirty="0" err="1"/>
              <a:t>tto</a:t>
            </a:r>
            <a:r>
              <a:rPr lang="es-ES" dirty="0"/>
              <a:t> conservador o </a:t>
            </a:r>
            <a:r>
              <a:rPr lang="es-ES" dirty="0" smtClean="0"/>
              <a:t> necesita </a:t>
            </a:r>
            <a:r>
              <a:rPr lang="es-ES" dirty="0"/>
              <a:t>dosis muy altas, también en casos en que el bocio sea muy grande.</a:t>
            </a:r>
            <a:endParaRPr lang="es-MX" dirty="0"/>
          </a:p>
          <a:p>
            <a:r>
              <a:rPr lang="es-ES" dirty="0"/>
              <a:t>Tiroidectomía subtotal.</a:t>
            </a:r>
            <a:endParaRPr lang="es-MX" dirty="0"/>
          </a:p>
          <a:p>
            <a:r>
              <a:rPr lang="es-ES" dirty="0"/>
              <a:t>A las 6 semanas de operado: </a:t>
            </a:r>
            <a:r>
              <a:rPr lang="es-ES" dirty="0" err="1"/>
              <a:t>tto</a:t>
            </a:r>
            <a:r>
              <a:rPr lang="es-ES" dirty="0"/>
              <a:t> con L-T4.</a:t>
            </a:r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Tratamiento 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21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</TotalTime>
  <Words>1144</Words>
  <Application>Microsoft Office PowerPoint</Application>
  <PresentationFormat>Presentación en pantalla (4:3)</PresentationFormat>
  <Paragraphs>206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Concurrencia</vt:lpstr>
      <vt:lpstr>ENDOCRINOLOGIA</vt:lpstr>
      <vt:lpstr>Ojetivos:</vt:lpstr>
      <vt:lpstr>Enfermedades mas frecuentes del Sistema Endocrino metabólico</vt:lpstr>
      <vt:lpstr>Hipertiroidismo</vt:lpstr>
      <vt:lpstr>Presentación de PowerPoint</vt:lpstr>
      <vt:lpstr>Cuadro Clinico</vt:lpstr>
      <vt:lpstr>Presentación de PowerPoint</vt:lpstr>
      <vt:lpstr>Presentación de PowerPoint</vt:lpstr>
      <vt:lpstr>Tratamiento :</vt:lpstr>
      <vt:lpstr>Complicaciones:</vt:lpstr>
      <vt:lpstr>Hipotiroidismo</vt:lpstr>
      <vt:lpstr> Etiología del hipotiroidismo adquirido: </vt:lpstr>
      <vt:lpstr>Clasificacion</vt:lpstr>
      <vt:lpstr>Presentación de PowerPoint</vt:lpstr>
      <vt:lpstr>Signos precoces</vt:lpstr>
      <vt:lpstr>Presentación de PowerPoint</vt:lpstr>
      <vt:lpstr>Presentación de PowerPoint</vt:lpstr>
      <vt:lpstr>Cuadro clinico</vt:lpstr>
      <vt:lpstr> Programa de hipotiroidismo congénito: </vt:lpstr>
      <vt:lpstr>Presentación de PowerPoint</vt:lpstr>
      <vt:lpstr>Presentación de PowerPoint</vt:lpstr>
      <vt:lpstr>Presentación de PowerPoint</vt:lpstr>
      <vt:lpstr>BIBLIOGRAFIA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ENDOCRINOLOGIA</dc:title>
  <dc:creator>Yessika</dc:creator>
  <cp:lastModifiedBy>Dra. Linares Acosta</cp:lastModifiedBy>
  <cp:revision>8</cp:revision>
  <dcterms:created xsi:type="dcterms:W3CDTF">2018-03-17T19:23:59Z</dcterms:created>
  <dcterms:modified xsi:type="dcterms:W3CDTF">2018-03-18T08:34:38Z</dcterms:modified>
</cp:coreProperties>
</file>