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9" r:id="rId6"/>
    <p:sldId id="286" r:id="rId7"/>
    <p:sldId id="270" r:id="rId8"/>
    <p:sldId id="288" r:id="rId9"/>
    <p:sldId id="272" r:id="rId10"/>
    <p:sldId id="271" r:id="rId11"/>
    <p:sldId id="259" r:id="rId12"/>
    <p:sldId id="258" r:id="rId13"/>
    <p:sldId id="275" r:id="rId14"/>
    <p:sldId id="267" r:id="rId15"/>
    <p:sldId id="276" r:id="rId16"/>
    <p:sldId id="277" r:id="rId17"/>
    <p:sldId id="293" r:id="rId18"/>
    <p:sldId id="282" r:id="rId19"/>
    <p:sldId id="284" r:id="rId20"/>
    <p:sldId id="262" r:id="rId21"/>
    <p:sldId id="281" r:id="rId22"/>
    <p:sldId id="283" r:id="rId23"/>
    <p:sldId id="266" r:id="rId24"/>
    <p:sldId id="279" r:id="rId25"/>
    <p:sldId id="264" r:id="rId26"/>
    <p:sldId id="265" r:id="rId27"/>
    <p:sldId id="289" r:id="rId28"/>
    <p:sldId id="274" r:id="rId29"/>
    <p:sldId id="290" r:id="rId30"/>
    <p:sldId id="294" r:id="rId31"/>
    <p:sldId id="263" r:id="rId32"/>
    <p:sldId id="268" r:id="rId33"/>
    <p:sldId id="27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B629-C074-42F2-AC68-1133944781C3}" type="datetimeFigureOut">
              <a:rPr lang="es-ES" smtClean="0"/>
              <a:pPr/>
              <a:t>12/12/2020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B76FA-5E00-4B1C-BDD6-99A5983072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500298" y="1857364"/>
            <a:ext cx="4929222" cy="2714644"/>
          </a:xfrm>
        </p:spPr>
        <p:txBody>
          <a:bodyPr>
            <a:normAutofit/>
          </a:bodyPr>
          <a:lstStyle/>
          <a:p>
            <a:r>
              <a:rPr lang="es-ES" b="1" dirty="0" smtClean="0"/>
              <a:t>Líquido Cefalorraquídeo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72547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Indicación Médica</a:t>
            </a:r>
            <a:endParaRPr lang="es-ES" b="1" dirty="0"/>
          </a:p>
        </p:txBody>
      </p:sp>
      <p:pic>
        <p:nvPicPr>
          <p:cNvPr id="4" name="Picture 9" descr="j0292134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23209" y="4429132"/>
            <a:ext cx="1620791" cy="2059219"/>
          </a:xfrm>
          <a:prstGeom prst="rect">
            <a:avLst/>
          </a:prstGeom>
          <a:noFill/>
        </p:spPr>
      </p:pic>
      <p:pic>
        <p:nvPicPr>
          <p:cNvPr id="5" name="Picture 3" descr="K:\janetra\images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037906" cy="142873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1164134"/>
            <a:ext cx="68580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800" b="1" dirty="0" smtClean="0"/>
              <a:t>El médico debe conocer: </a:t>
            </a:r>
          </a:p>
          <a:p>
            <a:pPr lvl="1">
              <a:buFont typeface="Wingdings" pitchFamily="2" charset="2"/>
              <a:buChar char="ü"/>
            </a:pPr>
            <a:r>
              <a:rPr lang="es-ES" sz="2800" b="1" dirty="0" smtClean="0"/>
              <a:t>Requerimientos preanalíticos</a:t>
            </a:r>
          </a:p>
          <a:p>
            <a:pPr>
              <a:buFont typeface="Wingdings" pitchFamily="2" charset="2"/>
              <a:buChar char="§"/>
            </a:pPr>
            <a:r>
              <a:rPr lang="es-ES" sz="2800" b="1" dirty="0" smtClean="0"/>
              <a:t>Letra clara y legible.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b="1" dirty="0" smtClean="0"/>
              <a:t>Contener: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800" b="1" dirty="0" smtClean="0"/>
              <a:t> Datos de identidad del paciente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800" b="1" dirty="0" smtClean="0"/>
              <a:t>Diagnóstico presuntivo o algún dato de interés de forma breve.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b="1" dirty="0" smtClean="0"/>
              <a:t>Estampar su sello y firma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b="1" dirty="0" smtClean="0"/>
              <a:t>Hora de a extracción.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b="1" dirty="0" smtClean="0"/>
              <a:t>Lugar de donde se obtuvo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s-ES" dirty="0" smtClean="0"/>
              <a:t>Obtención</a:t>
            </a:r>
            <a:endParaRPr lang="es-E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6"/>
            <a:ext cx="3900486" cy="2185990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Punción </a:t>
            </a:r>
            <a:r>
              <a:rPr lang="es-ES" dirty="0"/>
              <a:t>lumbar</a:t>
            </a:r>
          </a:p>
          <a:p>
            <a:r>
              <a:rPr lang="es-ES" dirty="0"/>
              <a:t>Punción Cisternal </a:t>
            </a:r>
          </a:p>
          <a:p>
            <a:r>
              <a:rPr lang="es-ES" dirty="0"/>
              <a:t>Punción </a:t>
            </a:r>
            <a:r>
              <a:rPr lang="es-ES" dirty="0" smtClean="0"/>
              <a:t>Ventricular</a:t>
            </a:r>
          </a:p>
          <a:p>
            <a:r>
              <a:rPr lang="es-ES" dirty="0" smtClean="0"/>
              <a:t>Sonda ya colocada en drenaje ventricular o derivación. 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18859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52735"/>
            <a:ext cx="4346286" cy="37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285984" y="4857760"/>
            <a:ext cx="6858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Punción lo más limpia posible.</a:t>
            </a:r>
          </a:p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TRASLADO INMEDIATO AL LABORATORIO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Exámen Físico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857364"/>
            <a:ext cx="3571900" cy="250033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Aspecto.</a:t>
            </a:r>
          </a:p>
          <a:p>
            <a:r>
              <a:rPr lang="es-ES" dirty="0" smtClean="0"/>
              <a:t>Color.</a:t>
            </a:r>
          </a:p>
          <a:p>
            <a:r>
              <a:rPr lang="es-ES" dirty="0" smtClean="0"/>
              <a:t>Presencia de coagulo.</a:t>
            </a:r>
          </a:p>
          <a:p>
            <a:r>
              <a:rPr lang="es-ES" dirty="0" smtClean="0"/>
              <a:t>PH</a:t>
            </a:r>
          </a:p>
          <a:p>
            <a:r>
              <a:rPr lang="es-ES" dirty="0" smtClean="0"/>
              <a:t>Presión.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57224" y="5643578"/>
            <a:ext cx="792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Aportan datos sobre la posible etiología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214842" cy="30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Examen Físico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071546"/>
            <a:ext cx="571504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Xantocromía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Coloración que va del rosado al amarillo luego de centrifugado.</a:t>
            </a:r>
          </a:p>
          <a:p>
            <a:pPr lvl="1"/>
            <a:r>
              <a:rPr lang="es-ES" dirty="0" smtClean="0"/>
              <a:t>Aparece entre 2 y 4 horas después de hemorragia subaracnoidea. </a:t>
            </a:r>
          </a:p>
          <a:p>
            <a:pPr lvl="1"/>
            <a:r>
              <a:rPr lang="es-ES" dirty="0" smtClean="0"/>
              <a:t>Máxima intensidad entre las 24 y 36 horas.</a:t>
            </a:r>
          </a:p>
          <a:p>
            <a:pPr lvl="1"/>
            <a:r>
              <a:rPr lang="es-ES" dirty="0" smtClean="0"/>
              <a:t> Desaparece entre los 4 y 8 días 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Xantocromía Falsa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err="1" smtClean="0"/>
              <a:t>Hiperbilirrubinemia</a:t>
            </a:r>
            <a:endParaRPr lang="es-ES" dirty="0" smtClean="0"/>
          </a:p>
          <a:p>
            <a:r>
              <a:rPr lang="es-ES" dirty="0" smtClean="0"/>
              <a:t>Demora en la centrifugación de un LCR hemático </a:t>
            </a:r>
          </a:p>
          <a:p>
            <a:r>
              <a:rPr lang="es-ES" dirty="0" smtClean="0"/>
              <a:t>Presencia de carotenoides por hipercarotenemia </a:t>
            </a:r>
          </a:p>
          <a:p>
            <a:r>
              <a:rPr lang="es-ES" dirty="0" smtClean="0"/>
              <a:t>Presencia de melanina por un </a:t>
            </a:r>
            <a:r>
              <a:rPr lang="es-ES" dirty="0" err="1" smtClean="0"/>
              <a:t>melanosarcoma</a:t>
            </a:r>
            <a:r>
              <a:rPr lang="es-ES" dirty="0" smtClean="0"/>
              <a:t> en las meninges. </a:t>
            </a:r>
          </a:p>
          <a:p>
            <a:pPr algn="just"/>
            <a:r>
              <a:rPr lang="es-ES" dirty="0" smtClean="0"/>
              <a:t> Contaminación con </a:t>
            </a:r>
            <a:r>
              <a:rPr lang="es-ES" dirty="0" err="1" smtClean="0"/>
              <a:t>mertiolato</a:t>
            </a:r>
            <a:r>
              <a:rPr lang="es-ES" dirty="0" smtClean="0"/>
              <a:t> o desinfectantes yodados utilizados para la desinfección de la zona de punción.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201622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es-ES" dirty="0" smtClean="0"/>
              <a:t>Presión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9240" y="1730673"/>
            <a:ext cx="6400800" cy="25922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Adultos: 90 – 180 mm Hg.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Niños: 10 – 100mm Hg.</a:t>
            </a:r>
          </a:p>
          <a:p>
            <a:pPr algn="l"/>
            <a:r>
              <a:rPr lang="es-ES" dirty="0" smtClean="0">
                <a:solidFill>
                  <a:srgbClr val="FF0000"/>
                </a:solidFill>
              </a:rPr>
              <a:t>Si hay hipertensión sólo se debe extraer como máximo 2 ml.</a:t>
            </a:r>
          </a:p>
          <a:p>
            <a:pPr algn="l"/>
            <a:r>
              <a:rPr lang="es-ES" dirty="0" smtClean="0">
                <a:solidFill>
                  <a:srgbClr val="FF0000"/>
                </a:solidFill>
              </a:rPr>
              <a:t>Si la presión es normal se pueden extraer hasta 20 ml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653136"/>
            <a:ext cx="31718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6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Examen Citológico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Leucos: 5-10/µl.</a:t>
            </a:r>
          </a:p>
          <a:p>
            <a:pPr lvl="1">
              <a:buNone/>
            </a:pPr>
            <a:r>
              <a:rPr lang="es-ES" dirty="0" smtClean="0"/>
              <a:t>&gt;10  es considerada una pleocitosis.</a:t>
            </a:r>
          </a:p>
          <a:p>
            <a:pPr lvl="2">
              <a:buFont typeface="Wingdings" pitchFamily="2" charset="2"/>
              <a:buChar char="§"/>
            </a:pPr>
            <a:r>
              <a:rPr lang="es-ES" dirty="0" smtClean="0"/>
              <a:t>10-30/µl     P. Ligera</a:t>
            </a:r>
          </a:p>
          <a:p>
            <a:pPr lvl="2">
              <a:buFont typeface="Wingdings" pitchFamily="2" charset="2"/>
              <a:buChar char="§"/>
            </a:pPr>
            <a:r>
              <a:rPr lang="es-ES" dirty="0" smtClean="0"/>
              <a:t>30-100µl     P. moderada.</a:t>
            </a:r>
          </a:p>
          <a:p>
            <a:pPr lvl="2">
              <a:buFont typeface="Wingdings" pitchFamily="2" charset="2"/>
              <a:buChar char="§"/>
            </a:pPr>
            <a:r>
              <a:rPr lang="es-ES" dirty="0" smtClean="0"/>
              <a:t>&gt; 100µl. P severa.</a:t>
            </a:r>
          </a:p>
          <a:p>
            <a:r>
              <a:rPr lang="es-ES" dirty="0" smtClean="0"/>
              <a:t>Hematíes: 0/µl.</a:t>
            </a:r>
          </a:p>
          <a:p>
            <a:r>
              <a:rPr lang="es-ES" dirty="0" smtClean="0"/>
              <a:t>Células neoplásicas.(blastos)</a:t>
            </a:r>
          </a:p>
        </p:txBody>
      </p:sp>
      <p:pic>
        <p:nvPicPr>
          <p:cNvPr id="4" name="Picture 5" descr="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2857496"/>
            <a:ext cx="3143272" cy="25717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5643578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u="sng" dirty="0" smtClean="0">
                <a:solidFill>
                  <a:srgbClr val="FF0000"/>
                </a:solidFill>
              </a:rPr>
              <a:t>Procesar antes de las dos horas</a:t>
            </a:r>
            <a:endParaRPr lang="es-ES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594417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Examen Citológico</a:t>
            </a:r>
            <a:endParaRPr lang="es-E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510490" cy="46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014" y="526075"/>
            <a:ext cx="2017934" cy="137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6832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4638"/>
            <a:ext cx="3141866" cy="172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2286016"/>
          </a:xfrm>
        </p:spPr>
        <p:txBody>
          <a:bodyPr/>
          <a:lstStyle/>
          <a:p>
            <a:pPr algn="just"/>
            <a:r>
              <a:rPr lang="en-US" dirty="0" smtClean="0"/>
              <a:t>……“amenizar la ciencia es generalizarla”….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3406" y="5500702"/>
            <a:ext cx="4500594" cy="13572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José Martí,1877.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Folleto  Guatemala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4" descr="j0240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357430"/>
            <a:ext cx="2017743" cy="2592388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67429"/>
            <a:ext cx="7929618" cy="50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7561"/>
            <a:ext cx="4077970" cy="1292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s-ES" dirty="0" smtClean="0"/>
              <a:t>Exámen Químico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5963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Test de Pandy.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Glucosa</a:t>
            </a:r>
          </a:p>
          <a:p>
            <a:r>
              <a:rPr lang="es-ES" dirty="0" smtClean="0"/>
              <a:t>Proteínas</a:t>
            </a:r>
          </a:p>
          <a:p>
            <a:r>
              <a:rPr lang="es-ES" dirty="0" smtClean="0"/>
              <a:t>Enzimas</a:t>
            </a:r>
          </a:p>
          <a:p>
            <a:r>
              <a:rPr lang="es-ES" dirty="0" smtClean="0"/>
              <a:t>Lactato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121442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Exámen Cualitativo: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292893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Exámen Cuantitativo:</a:t>
            </a:r>
          </a:p>
        </p:txBody>
      </p:sp>
      <p:pic>
        <p:nvPicPr>
          <p:cNvPr id="6" name="Picture 7" descr="Lab technit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0826" y="4071942"/>
            <a:ext cx="242889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Glucosa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La concentración de glucosa en LCR depende de su concentración en el plasma.</a:t>
            </a:r>
          </a:p>
          <a:p>
            <a:r>
              <a:rPr lang="es-ES" b="1" u="sng" dirty="0" smtClean="0"/>
              <a:t>Medición simultánea en suero y LCR</a:t>
            </a:r>
            <a:r>
              <a:rPr lang="es-ES" dirty="0" smtClean="0"/>
              <a:t>.</a:t>
            </a:r>
          </a:p>
          <a:p>
            <a:r>
              <a:rPr lang="es-ES" dirty="0" smtClean="0"/>
              <a:t>VR: 2/3 Sérica. Aproximadamente un 50-80% de la concentración de la glucosa del suero.</a:t>
            </a:r>
          </a:p>
          <a:p>
            <a:r>
              <a:rPr lang="es-ES" dirty="0" smtClean="0"/>
              <a:t> Valor de referencia:2,8-4,4 mmol/L.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7" descr="Lab technit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5108" y="5143512"/>
            <a:ext cx="2428892" cy="17144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00100" y="5286388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Útil para el seguimiento, se normaliza cuando el tratamiento es eficaz.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s-ES" dirty="0" smtClean="0"/>
              <a:t>Glucosa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6900882" cy="5286412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 smtClean="0"/>
              <a:t>Alta:</a:t>
            </a:r>
          </a:p>
          <a:p>
            <a:pPr lvl="1"/>
            <a:r>
              <a:rPr lang="es-ES" dirty="0" smtClean="0"/>
              <a:t>Hiperglicemia entre 2 y 4 horas antes de la obtención de la muestra de LCR.</a:t>
            </a:r>
          </a:p>
          <a:p>
            <a:pPr lvl="1"/>
            <a:r>
              <a:rPr lang="es-ES" dirty="0" smtClean="0"/>
              <a:t>Suero </a:t>
            </a:r>
            <a:r>
              <a:rPr lang="es-ES" dirty="0" err="1" smtClean="0"/>
              <a:t>glicosado</a:t>
            </a:r>
            <a:endParaRPr lang="es-ES" dirty="0" smtClean="0"/>
          </a:p>
          <a:p>
            <a:pPr lvl="1"/>
            <a:r>
              <a:rPr lang="es-ES" dirty="0" smtClean="0"/>
              <a:t>Encefalitis.</a:t>
            </a:r>
          </a:p>
          <a:p>
            <a:pPr lvl="1"/>
            <a:r>
              <a:rPr lang="es-ES" dirty="0" smtClean="0"/>
              <a:t>Situaciones asociadas con presión intracraneal aumentada</a:t>
            </a:r>
          </a:p>
          <a:p>
            <a:r>
              <a:rPr lang="es-ES" b="1" dirty="0" smtClean="0"/>
              <a:t>Baja:</a:t>
            </a:r>
          </a:p>
          <a:p>
            <a:pPr lvl="1"/>
            <a:r>
              <a:rPr lang="es-ES" dirty="0" smtClean="0"/>
              <a:t>Hipoglicemia.</a:t>
            </a:r>
          </a:p>
          <a:p>
            <a:pPr lvl="1"/>
            <a:r>
              <a:rPr lang="es-ES" u="sng" dirty="0" smtClean="0">
                <a:solidFill>
                  <a:srgbClr val="FF0000"/>
                </a:solidFill>
              </a:rPr>
              <a:t>50 % de las meningitis bacterianas.</a:t>
            </a:r>
          </a:p>
          <a:p>
            <a:pPr lvl="1"/>
            <a:r>
              <a:rPr lang="es-ES" u="sng" dirty="0" err="1" smtClean="0"/>
              <a:t>Otras:</a:t>
            </a:r>
            <a:r>
              <a:rPr lang="es-ES" dirty="0" err="1" smtClean="0"/>
              <a:t>meningitis</a:t>
            </a:r>
            <a:r>
              <a:rPr lang="es-ES" dirty="0" smtClean="0"/>
              <a:t> tuberculosas y fúngicas, toxoplasmosis, sarcoidosis, hemorragias </a:t>
            </a:r>
            <a:r>
              <a:rPr lang="es-ES" dirty="0" err="1" smtClean="0"/>
              <a:t>subaracnoideas</a:t>
            </a:r>
            <a:r>
              <a:rPr lang="es-ES" dirty="0" smtClean="0"/>
              <a:t>, tumores primarios y secundarios del cerebro y plexo coroideo, linfomas, leucemias, </a:t>
            </a:r>
            <a:r>
              <a:rPr lang="es-ES" dirty="0" err="1" smtClean="0"/>
              <a:t>carcinomatosis</a:t>
            </a:r>
            <a:r>
              <a:rPr lang="es-ES" dirty="0" smtClean="0"/>
              <a:t> meníngea y </a:t>
            </a:r>
            <a:r>
              <a:rPr lang="es-ES" dirty="0" err="1" smtClean="0"/>
              <a:t>melanomatosis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7" descr="Lab technit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5108" y="4500546"/>
            <a:ext cx="242889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Proteínas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525963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La composición y la concentración de proteínas en LCR son distintas según su origen y la edad del individuo. </a:t>
            </a:r>
          </a:p>
          <a:p>
            <a:pPr lvl="1"/>
            <a:r>
              <a:rPr lang="es-ES" dirty="0" smtClean="0"/>
              <a:t>Ventrículo &lt;cisterna &lt;lumbar. </a:t>
            </a:r>
          </a:p>
          <a:p>
            <a:pPr lvl="1"/>
            <a:r>
              <a:rPr lang="es-ES" dirty="0" smtClean="0"/>
              <a:t>Recién nacido&gt;adultos</a:t>
            </a:r>
          </a:p>
          <a:p>
            <a:r>
              <a:rPr lang="es-ES" dirty="0" smtClean="0"/>
              <a:t>VR: </a:t>
            </a:r>
          </a:p>
          <a:p>
            <a:pPr lvl="1"/>
            <a:r>
              <a:rPr lang="es-ES" dirty="0" smtClean="0"/>
              <a:t>Adultos0,15-0,45 g/L. Aumenta con la edad. </a:t>
            </a:r>
          </a:p>
          <a:p>
            <a:pPr lvl="1"/>
            <a:r>
              <a:rPr lang="es-ES" dirty="0" smtClean="0"/>
              <a:t>Recién nacidos:0,3-1,4 g/L.</a:t>
            </a:r>
            <a:endParaRPr lang="es-ES" dirty="0"/>
          </a:p>
        </p:txBody>
      </p:sp>
      <p:pic>
        <p:nvPicPr>
          <p:cNvPr id="4" name="Picture 7" descr="Lab technit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57908" y="5000636"/>
            <a:ext cx="2428892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Proteínas. Utilidad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7329510" cy="4125923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a) Valorar el estado de la barrera   hematoencefálica que se ve alterada por la inflamación.</a:t>
            </a:r>
          </a:p>
          <a:p>
            <a:r>
              <a:rPr lang="es-ES" dirty="0" smtClean="0"/>
              <a:t>b) Detectar procesos inflamatorios del sistema nervioso central. </a:t>
            </a:r>
          </a:p>
          <a:p>
            <a:r>
              <a:rPr lang="es-ES" dirty="0" smtClean="0"/>
              <a:t>c) Descubrir procesos en los que se produzca degeneración o destrucción del SNC, dando lugar a la liberación de proteínas específicas.</a:t>
            </a:r>
            <a:endParaRPr lang="es-ES" dirty="0"/>
          </a:p>
        </p:txBody>
      </p:sp>
      <p:pic>
        <p:nvPicPr>
          <p:cNvPr id="4" name="Picture 7" descr="Lab technit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0826" y="4786322"/>
            <a:ext cx="2428892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21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6043626" cy="1143000"/>
          </a:xfrm>
        </p:spPr>
        <p:txBody>
          <a:bodyPr/>
          <a:lstStyle/>
          <a:p>
            <a:r>
              <a:rPr lang="es-ES" dirty="0" smtClean="0"/>
              <a:t>Proteinograma</a:t>
            </a:r>
            <a:endParaRPr lang="es-E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51520" y="1661214"/>
            <a:ext cx="8435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357290" y="5090238"/>
            <a:ext cx="628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El proteinograma es semejante al del suero, con la excepción de la presencia de prealbúmina.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La proteína más abundante es, por tanto, la albúmina. </a:t>
            </a:r>
          </a:p>
        </p:txBody>
      </p:sp>
      <p:pic>
        <p:nvPicPr>
          <p:cNvPr id="6" name="Picture 7" descr="Lab techniti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214290"/>
            <a:ext cx="2428892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7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25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Evaluación de la barrera </a:t>
            </a:r>
            <a:r>
              <a:rPr lang="es-ES" dirty="0" err="1" smtClean="0"/>
              <a:t>hematoencefálica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5" y="2852936"/>
            <a:ext cx="8943975" cy="18954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2636912"/>
            <a:ext cx="6400800" cy="17526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765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728" y="0"/>
            <a:ext cx="5572132" cy="1071570"/>
          </a:xfrm>
        </p:spPr>
        <p:txBody>
          <a:bodyPr>
            <a:normAutofit/>
          </a:bodyPr>
          <a:lstStyle/>
          <a:p>
            <a:r>
              <a:rPr lang="es-ES" dirty="0" smtClean="0"/>
              <a:t>Temáticas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6858048" cy="471490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Aspectos generales del LCR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Formación.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 Ubicación. 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Distribución.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Función.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Composición.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Obtención de la muestra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Exámen Citoquímico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Ex. físico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Ex. citológico</a:t>
            </a:r>
          </a:p>
          <a:p>
            <a:pPr lvl="1" algn="l"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Ex. químico</a:t>
            </a:r>
          </a:p>
          <a:p>
            <a:pPr algn="l"/>
            <a:endParaRPr lang="es-ES" dirty="0"/>
          </a:p>
        </p:txBody>
      </p:sp>
      <p:pic>
        <p:nvPicPr>
          <p:cNvPr id="5" name="Picture 7" descr="Inventor presentando proyect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00728" y="116632"/>
            <a:ext cx="314327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Enzimas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417638"/>
            <a:ext cx="8229600" cy="525172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Lactato deshidrogenasa:1/10 concentración sérica.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DD Meningitis bacterianas(↑↑) y víricas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DD entre punción traumática y hemorragia intracraneal.</a:t>
            </a:r>
          </a:p>
          <a:p>
            <a:pPr lvl="1"/>
            <a:r>
              <a:rPr lang="es-ES" dirty="0" smtClean="0"/>
              <a:t>Otras causas: procesos neurológicos donde ocurre muerte celular.</a:t>
            </a:r>
          </a:p>
          <a:p>
            <a:pPr lvl="1"/>
            <a:r>
              <a:rPr lang="es-ES" dirty="0" smtClean="0"/>
              <a:t>VR:20 U/L.</a:t>
            </a:r>
          </a:p>
          <a:p>
            <a:pPr lvl="1"/>
            <a:endParaRPr lang="es-ES" dirty="0" smtClean="0"/>
          </a:p>
          <a:p>
            <a:pPr lvl="1" algn="just">
              <a:buNone/>
            </a:pPr>
            <a:r>
              <a:rPr lang="es-ES" dirty="0" smtClean="0"/>
              <a:t>.</a:t>
            </a:r>
          </a:p>
          <a:p>
            <a:r>
              <a:rPr lang="es-ES" dirty="0" smtClean="0"/>
              <a:t>Adenosina </a:t>
            </a:r>
            <a:r>
              <a:rPr lang="es-ES" dirty="0" err="1" smtClean="0"/>
              <a:t>desaminasa</a:t>
            </a:r>
            <a:r>
              <a:rPr lang="es-ES" dirty="0" smtClean="0"/>
              <a:t> (ADA): Diagnóstico de meningitis tuberculosa (&gt;10 UI/L). Meningitis por varicela Zoster.</a:t>
            </a:r>
            <a:endParaRPr lang="es-ES" dirty="0"/>
          </a:p>
        </p:txBody>
      </p:sp>
      <p:pic>
        <p:nvPicPr>
          <p:cNvPr id="4" name="Picture 7" descr="Lab technit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Lactato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5429263"/>
          </a:xfrm>
        </p:spPr>
        <p:txBody>
          <a:bodyPr>
            <a:normAutofit fontScale="625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Es un producto del metabolismo anaerobio del SNC.</a:t>
            </a:r>
          </a:p>
          <a:p>
            <a:r>
              <a:rPr lang="es-ES" dirty="0" smtClean="0"/>
              <a:t>Útil en el diagnóstico de la meningitis bacteriana y fúngica.</a:t>
            </a:r>
          </a:p>
          <a:p>
            <a:r>
              <a:rPr lang="es-ES" dirty="0" smtClean="0"/>
              <a:t>VR: 1,5 -1,9 </a:t>
            </a:r>
            <a:r>
              <a:rPr lang="es-ES" dirty="0" err="1" smtClean="0"/>
              <a:t>mmol</a:t>
            </a:r>
            <a:r>
              <a:rPr lang="es-ES" dirty="0" smtClean="0"/>
              <a:t>/L.</a:t>
            </a:r>
          </a:p>
          <a:p>
            <a:endParaRPr lang="es-ES" dirty="0" smtClean="0"/>
          </a:p>
          <a:p>
            <a:r>
              <a:rPr lang="es-ES" dirty="0" smtClean="0"/>
              <a:t>Se eleva en : </a:t>
            </a:r>
          </a:p>
          <a:p>
            <a:pPr lvl="1"/>
            <a:r>
              <a:rPr lang="es-ES" dirty="0" smtClean="0"/>
              <a:t>Procesos  que disminuyan el flujo sanguíneo o la oxigenación del cerebro, Infarto, edema, trauma o meningitis.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Se mantiene alterada durante más tiempo que otras magnitudes después del inicio del tratamiento eficaz de una meningitis bacteriana, poca utilidad para el seguimiento post tratamiento.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Picture 7" descr="Lab technit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0826" y="214290"/>
            <a:ext cx="2428892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5387975"/>
            <a:ext cx="2214578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Bradley Hand ITC" pitchFamily="66" charset="0"/>
                <a:ea typeface="+mn-ea"/>
                <a:cs typeface="+mn-cs"/>
              </a:rPr>
              <a:t>Fin</a:t>
            </a:r>
            <a:endParaRPr lang="es-ES" sz="5400" b="1" dirty="0">
              <a:latin typeface="Bradley Hand ITC" pitchFamily="66" charset="0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4414" y="357166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Bradley Hand ITC" pitchFamily="66" charset="0"/>
              </a:rPr>
              <a:t>MUCHAS GRACIAS</a:t>
            </a:r>
            <a:endParaRPr lang="es-ES" sz="54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30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s-ES" dirty="0" smtClean="0"/>
              <a:t>Ubicación. Distribución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429132"/>
            <a:ext cx="8229600" cy="2428868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Baña el encéfalo y la médula espinal.</a:t>
            </a:r>
          </a:p>
          <a:p>
            <a:r>
              <a:rPr lang="es-ES" dirty="0" smtClean="0"/>
              <a:t> En el adulto, el volumen es de 90 -150 </a:t>
            </a:r>
            <a:r>
              <a:rPr lang="es-ES" dirty="0" err="1" smtClean="0"/>
              <a:t>mL.</a:t>
            </a:r>
            <a:r>
              <a:rPr lang="es-ES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smtClean="0"/>
              <a:t>30 mL en el interior de los ventrículos cerebrales. 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smtClean="0"/>
              <a:t>Unos 120 mL en el espacio subaracnoideo. </a:t>
            </a:r>
            <a:endParaRPr lang="es-ES" dirty="0"/>
          </a:p>
          <a:p>
            <a:r>
              <a:rPr lang="es-ES" dirty="0" smtClean="0"/>
              <a:t>Recién Nacidos es de 10 – 60 ml.</a:t>
            </a:r>
          </a:p>
        </p:txBody>
      </p:sp>
      <p:pic>
        <p:nvPicPr>
          <p:cNvPr id="4" name="Picture 3" descr="E:\9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857652" cy="350046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21482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8215370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Imagen por Resonancia Magnética del LCR.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643042" y="1857364"/>
            <a:ext cx="6400800" cy="22098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Picture 2" descr="E:\2017. LCR\220px-NPH_MRI_272_GIL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18" y="1827191"/>
            <a:ext cx="7000924" cy="4521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597218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Formación.</a:t>
            </a:r>
            <a:r>
              <a:rPr lang="es-ES" b="1" dirty="0"/>
              <a:t> </a:t>
            </a:r>
            <a:r>
              <a:rPr lang="es-ES" dirty="0"/>
              <a:t>MECANISMOS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" y="2571744"/>
            <a:ext cx="4643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Plexos coroideos de los 4 ventrículos(70%).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Revestimiento ependimario de los ventrículos y Espacio cerebral subaracnoideo</a:t>
            </a:r>
            <a:endParaRPr lang="es-ES" i="1" dirty="0" smtClean="0"/>
          </a:p>
          <a:p>
            <a:endParaRPr lang="es-ES" i="1" dirty="0" smtClean="0"/>
          </a:p>
          <a:p>
            <a:endParaRPr lang="es-ES" i="1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Epitelio coroideo y extracoroideo del cerebro.</a:t>
            </a:r>
            <a:endParaRPr lang="es-ES" i="1" dirty="0" smtClean="0"/>
          </a:p>
          <a:p>
            <a:endParaRPr lang="es-ES" i="1" dirty="0" smtClean="0"/>
          </a:p>
          <a:p>
            <a:endParaRPr lang="es-ES" i="1" dirty="0" smtClean="0"/>
          </a:p>
          <a:p>
            <a:endParaRPr lang="es-ES" i="1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0254" y="1417638"/>
            <a:ext cx="4145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800" b="1" dirty="0" smtClean="0"/>
              <a:t>Ultrafiltración del plasma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3714752"/>
            <a:ext cx="321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endParaRPr lang="es-ES" sz="2800" b="1" dirty="0" smtClean="0"/>
          </a:p>
          <a:p>
            <a:pPr>
              <a:buFont typeface="Wingdings" pitchFamily="2" charset="2"/>
              <a:buChar char="ü"/>
            </a:pPr>
            <a:r>
              <a:rPr lang="es-ES" sz="2800" b="1" dirty="0" smtClean="0"/>
              <a:t>Secreción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42984"/>
            <a:ext cx="485775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es-ES" dirty="0" smtClean="0"/>
              <a:t>Circulación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929486" cy="408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899592" y="5294477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 b="1" dirty="0" smtClean="0"/>
              <a:t>ESPACIOS SUBARACNOIDEOS,VENTRÍCULOS CEREBRALES.</a:t>
            </a:r>
          </a:p>
          <a:p>
            <a:pPr>
              <a:buFont typeface="Wingdings" pitchFamily="2" charset="2"/>
              <a:buChar char="Ø"/>
            </a:pPr>
            <a:r>
              <a:rPr lang="es-ES" sz="2000" b="1" dirty="0" smtClean="0"/>
              <a:t> SE ALMACENA EN LAS CISTERNAS CEREBRALES.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7258072" cy="4483113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 Soporte y protección del sistema nervioso central.</a:t>
            </a:r>
          </a:p>
          <a:p>
            <a:r>
              <a:rPr lang="es-ES" dirty="0" smtClean="0"/>
              <a:t> Controlar las características químicas del entorno del SNC.</a:t>
            </a:r>
          </a:p>
          <a:p>
            <a:r>
              <a:rPr lang="es-ES" dirty="0" smtClean="0"/>
              <a:t> Transporte de algunas hormonas y neurotransmisores.</a:t>
            </a:r>
          </a:p>
          <a:p>
            <a:r>
              <a:rPr lang="es-ES" dirty="0" smtClean="0"/>
              <a:t>Vehículo para la excreción de productos de la actividad del metabolismo cerebral</a:t>
            </a:r>
            <a:endParaRPr lang="es-ES" dirty="0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572264" y="0"/>
          <a:ext cx="2425700" cy="3086100"/>
        </p:xfrm>
        <a:graphic>
          <a:graphicData uri="http://schemas.openxmlformats.org/presentationml/2006/ole">
            <p:oleObj spid="_x0000_s18468" name="Imagen" r:id="rId3" imgW="3848100" imgH="547846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Composición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357298"/>
            <a:ext cx="7143800" cy="4697427"/>
          </a:xfrm>
        </p:spPr>
        <p:txBody>
          <a:bodyPr>
            <a:normAutofit/>
          </a:bodyPr>
          <a:lstStyle/>
          <a:p>
            <a:r>
              <a:rPr lang="es-ES" dirty="0" smtClean="0"/>
              <a:t>pH: 7,35 – 7,40 </a:t>
            </a:r>
          </a:p>
          <a:p>
            <a:r>
              <a:rPr lang="es-ES" b="1" dirty="0" smtClean="0"/>
              <a:t>99% Agua</a:t>
            </a:r>
          </a:p>
          <a:p>
            <a:r>
              <a:rPr lang="es-ES" dirty="0" smtClean="0"/>
              <a:t>Na : 138 – 150 </a:t>
            </a:r>
            <a:r>
              <a:rPr lang="es-ES" dirty="0" err="1" smtClean="0"/>
              <a:t>mEq</a:t>
            </a:r>
            <a:r>
              <a:rPr lang="es-ES" dirty="0" smtClean="0"/>
              <a:t> /L</a:t>
            </a:r>
          </a:p>
          <a:p>
            <a:r>
              <a:rPr lang="es-ES" dirty="0" smtClean="0"/>
              <a:t> K: 2,6 – 3,0 </a:t>
            </a:r>
            <a:r>
              <a:rPr lang="es-ES" dirty="0" err="1" smtClean="0"/>
              <a:t>mEq</a:t>
            </a:r>
            <a:r>
              <a:rPr lang="es-ES" dirty="0" smtClean="0"/>
              <a:t>/L </a:t>
            </a:r>
          </a:p>
          <a:p>
            <a:r>
              <a:rPr lang="es-ES" dirty="0" smtClean="0"/>
              <a:t> Cl: 116 – 130 </a:t>
            </a:r>
            <a:r>
              <a:rPr lang="es-ES" dirty="0" err="1" smtClean="0"/>
              <a:t>mEq</a:t>
            </a:r>
            <a:r>
              <a:rPr lang="es-ES" dirty="0" smtClean="0"/>
              <a:t>/l</a:t>
            </a:r>
          </a:p>
          <a:p>
            <a:r>
              <a:rPr lang="es-ES" dirty="0" smtClean="0"/>
              <a:t> Lactato: hasta 2,8 mmol/l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571604" y="5643578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err="1" smtClean="0">
                <a:solidFill>
                  <a:srgbClr val="FF0000"/>
                </a:solidFill>
              </a:rPr>
              <a:t>Osmolalidad</a:t>
            </a:r>
            <a:r>
              <a:rPr lang="es-ES" b="1" dirty="0" smtClean="0">
                <a:solidFill>
                  <a:srgbClr val="FF0000"/>
                </a:solidFill>
              </a:rPr>
              <a:t> muy parecida al suero, pero diferente por la barrera </a:t>
            </a:r>
            <a:r>
              <a:rPr lang="es-ES" b="1" dirty="0" err="1" smtClean="0">
                <a:solidFill>
                  <a:srgbClr val="FF0000"/>
                </a:solidFill>
              </a:rPr>
              <a:t>hematoencefálica</a:t>
            </a:r>
            <a:r>
              <a:rPr lang="es-ES" dirty="0" smtClean="0">
                <a:solidFill>
                  <a:srgbClr val="FF0000"/>
                </a:solidFill>
              </a:rPr>
              <a:t>.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500570"/>
            <a:ext cx="13430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907</Words>
  <Application>Microsoft Office PowerPoint</Application>
  <PresentationFormat>Presentación en pantalla (4:3)</PresentationFormat>
  <Paragraphs>175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Tema de Office</vt:lpstr>
      <vt:lpstr>2_Tema de Office</vt:lpstr>
      <vt:lpstr>Imagen</vt:lpstr>
      <vt:lpstr>Líquido Cefalorraquídeo</vt:lpstr>
      <vt:lpstr>……“amenizar la ciencia es generalizarla”….</vt:lpstr>
      <vt:lpstr>Temáticas</vt:lpstr>
      <vt:lpstr>Ubicación. Distribución</vt:lpstr>
      <vt:lpstr>Imagen por Resonancia Magnética del LCR.</vt:lpstr>
      <vt:lpstr>Formación. MECANISMOS </vt:lpstr>
      <vt:lpstr>Circulación</vt:lpstr>
      <vt:lpstr>Función</vt:lpstr>
      <vt:lpstr>Composición</vt:lpstr>
      <vt:lpstr>Indicación Médica</vt:lpstr>
      <vt:lpstr>Obtención</vt:lpstr>
      <vt:lpstr>Exámen Físico</vt:lpstr>
      <vt:lpstr>Examen Físico</vt:lpstr>
      <vt:lpstr>Xantocromía</vt:lpstr>
      <vt:lpstr>Xantocromía Falsa</vt:lpstr>
      <vt:lpstr>Presión</vt:lpstr>
      <vt:lpstr>Examen Citológico</vt:lpstr>
      <vt:lpstr>Examen Citológico</vt:lpstr>
      <vt:lpstr>Diapositiva 19</vt:lpstr>
      <vt:lpstr>Diapositiva 20</vt:lpstr>
      <vt:lpstr>Exámen Químico</vt:lpstr>
      <vt:lpstr>Glucosa</vt:lpstr>
      <vt:lpstr>Glucosa</vt:lpstr>
      <vt:lpstr>Proteínas </vt:lpstr>
      <vt:lpstr>Proteínas. Utilidad</vt:lpstr>
      <vt:lpstr>Diapositiva 26</vt:lpstr>
      <vt:lpstr>Proteinograma</vt:lpstr>
      <vt:lpstr>Diapositiva 28</vt:lpstr>
      <vt:lpstr>Evaluación de la barrera hematoencefálica</vt:lpstr>
      <vt:lpstr>Enzimas</vt:lpstr>
      <vt:lpstr>Lactato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Dpto Orina</dc:creator>
  <cp:lastModifiedBy>Admin</cp:lastModifiedBy>
  <cp:revision>205</cp:revision>
  <dcterms:created xsi:type="dcterms:W3CDTF">2016-01-05T17:13:50Z</dcterms:created>
  <dcterms:modified xsi:type="dcterms:W3CDTF">2020-12-12T07:10:04Z</dcterms:modified>
</cp:coreProperties>
</file>