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6" r:id="rId3"/>
    <p:sldId id="267" r:id="rId4"/>
    <p:sldId id="268" r:id="rId5"/>
    <p:sldId id="269" r:id="rId6"/>
    <p:sldId id="270" r:id="rId7"/>
    <p:sldId id="28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3E19C-1F73-4B21-B072-E6FD8ACD0C08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ABF8DDA0-B577-4D6A-BD8F-D5892C0DB045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s-ES" sz="1800" b="1" dirty="0" smtClean="0">
              <a:solidFill>
                <a:srgbClr val="FFFFFF"/>
              </a:solidFill>
            </a:rPr>
            <a:t>ATRIBUTOS ESTABLES  EN QUE SE DAN LA ATENCIÓN</a:t>
          </a:r>
          <a:endParaRPr lang="es-ES" sz="1600" b="1" dirty="0">
            <a:solidFill>
              <a:srgbClr val="FFFFFF"/>
            </a:solidFill>
          </a:endParaRPr>
        </a:p>
      </dgm:t>
    </dgm:pt>
    <dgm:pt modelId="{3D4D3868-657F-4837-A94E-8A1F12181A71}" type="parTrans" cxnId="{EB31526D-A4A9-4ECE-A0DB-B20EC2E19FC2}">
      <dgm:prSet/>
      <dgm:spPr/>
      <dgm:t>
        <a:bodyPr/>
        <a:lstStyle/>
        <a:p>
          <a:endParaRPr lang="es-ES"/>
        </a:p>
      </dgm:t>
    </dgm:pt>
    <dgm:pt modelId="{F3F1B8E5-A32F-4E2B-A32E-529EC1B98112}" type="sibTrans" cxnId="{EB31526D-A4A9-4ECE-A0DB-B20EC2E19FC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/>
        </a:p>
      </dgm:t>
    </dgm:pt>
    <dgm:pt modelId="{72113E86-584A-487A-AE40-78089981CB02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  <a:latin typeface="Aileron Thin"/>
            </a:rPr>
            <a:t>INTEGRA TODO LO QUE SE HACE EN RELACIÓN AL PACIENTE</a:t>
          </a:r>
        </a:p>
        <a:p>
          <a:r>
            <a:rPr lang="en-US" sz="1400" b="1" dirty="0" smtClean="0">
              <a:solidFill>
                <a:srgbClr val="FFFFFF"/>
              </a:solidFill>
              <a:latin typeface="Aileron Thin"/>
            </a:rPr>
            <a:t>(SE PONE EN MARCHA EL SISTEMA)</a:t>
          </a:r>
          <a:endParaRPr lang="es-ES" sz="1400" b="1" dirty="0">
            <a:solidFill>
              <a:srgbClr val="FFFFFF"/>
            </a:solidFill>
            <a:latin typeface="Aileron Thin"/>
          </a:endParaRPr>
        </a:p>
      </dgm:t>
    </dgm:pt>
    <dgm:pt modelId="{98A4D107-CF76-419C-BB4F-83BE2F986AAB}" type="parTrans" cxnId="{DEC19597-5D54-4DB5-BC5F-0AAC68A064DE}">
      <dgm:prSet/>
      <dgm:spPr/>
      <dgm:t>
        <a:bodyPr/>
        <a:lstStyle/>
        <a:p>
          <a:endParaRPr lang="es-ES"/>
        </a:p>
      </dgm:t>
    </dgm:pt>
    <dgm:pt modelId="{CFB1B27C-B869-4D16-B1C0-6A671291F56F}" type="sibTrans" cxnId="{DEC19597-5D54-4DB5-BC5F-0AAC68A064D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/>
        </a:p>
      </dgm:t>
    </dgm:pt>
    <dgm:pt modelId="{C7676915-B7FB-439B-B23D-2A1E52172C69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s-ES" sz="1400" b="1" dirty="0" smtClean="0">
              <a:solidFill>
                <a:srgbClr val="FFFFFF"/>
              </a:solidFill>
              <a:latin typeface="+mn-lt"/>
            </a:rPr>
            <a:t>CAMBIOS EN EL ESTADO DE SALUD DE LA POBLACIÓN Y LA SATISFACCIÓN DE USUARIOS Y PRESTADORES</a:t>
          </a:r>
          <a:endParaRPr lang="es-ES" sz="1400" b="1" dirty="0">
            <a:solidFill>
              <a:srgbClr val="FFFFFF"/>
            </a:solidFill>
          </a:endParaRPr>
        </a:p>
      </dgm:t>
    </dgm:pt>
    <dgm:pt modelId="{4D85801E-7E47-4DC8-8089-FA3208FE970A}" type="parTrans" cxnId="{4A84B071-0B63-42D0-8590-97C3AF5E1B14}">
      <dgm:prSet/>
      <dgm:spPr/>
      <dgm:t>
        <a:bodyPr/>
        <a:lstStyle/>
        <a:p>
          <a:endParaRPr lang="es-ES"/>
        </a:p>
      </dgm:t>
    </dgm:pt>
    <dgm:pt modelId="{A1FBD1C0-1C2C-4A10-A14F-95A6C33416BD}" type="sibTrans" cxnId="{4A84B071-0B63-42D0-8590-97C3AF5E1B14}">
      <dgm:prSet/>
      <dgm:spPr/>
      <dgm:t>
        <a:bodyPr/>
        <a:lstStyle/>
        <a:p>
          <a:endParaRPr lang="es-ES"/>
        </a:p>
      </dgm:t>
    </dgm:pt>
    <dgm:pt modelId="{CFA083D9-5758-4837-A72E-E56C3B41CC33}" type="pres">
      <dgm:prSet presAssocID="{7E63E19C-1F73-4B21-B072-E6FD8ACD0C08}" presName="linearFlow" presStyleCnt="0">
        <dgm:presLayoutVars>
          <dgm:dir/>
          <dgm:resizeHandles val="exact"/>
        </dgm:presLayoutVars>
      </dgm:prSet>
      <dgm:spPr/>
    </dgm:pt>
    <dgm:pt modelId="{AF2FC273-2DEF-45B2-918C-D23FE337DAA5}" type="pres">
      <dgm:prSet presAssocID="{ABF8DDA0-B577-4D6A-BD8F-D5892C0DB0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2E6F22-2A86-493E-843B-8AFA4F512934}" type="pres">
      <dgm:prSet presAssocID="{F3F1B8E5-A32F-4E2B-A32E-529EC1B98112}" presName="spacerL" presStyleCnt="0"/>
      <dgm:spPr/>
    </dgm:pt>
    <dgm:pt modelId="{1DC2CE1D-B579-4CFD-B3B8-4DF660D12FDB}" type="pres">
      <dgm:prSet presAssocID="{F3F1B8E5-A32F-4E2B-A32E-529EC1B9811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388D1D2-91EB-4B11-8126-2D542B831D83}" type="pres">
      <dgm:prSet presAssocID="{F3F1B8E5-A32F-4E2B-A32E-529EC1B98112}" presName="spacerR" presStyleCnt="0"/>
      <dgm:spPr/>
    </dgm:pt>
    <dgm:pt modelId="{C421C1A3-CE7B-4C1B-83FC-8E1CA8B75477}" type="pres">
      <dgm:prSet presAssocID="{72113E86-584A-487A-AE40-78089981CB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C76B1-F707-4994-8F24-4E211A456AC0}" type="pres">
      <dgm:prSet presAssocID="{CFB1B27C-B869-4D16-B1C0-6A671291F56F}" presName="spacerL" presStyleCnt="0"/>
      <dgm:spPr/>
    </dgm:pt>
    <dgm:pt modelId="{0A633E80-98DF-41B2-9F6D-8228FEA0E7DF}" type="pres">
      <dgm:prSet presAssocID="{CFB1B27C-B869-4D16-B1C0-6A671291F56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F85C59C-F5EC-40CA-A992-9AA99B1498EE}" type="pres">
      <dgm:prSet presAssocID="{CFB1B27C-B869-4D16-B1C0-6A671291F56F}" presName="spacerR" presStyleCnt="0"/>
      <dgm:spPr/>
    </dgm:pt>
    <dgm:pt modelId="{8A7E6418-E527-4565-AAE8-16BBD7EE9851}" type="pres">
      <dgm:prSet presAssocID="{C7676915-B7FB-439B-B23D-2A1E52172C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B9B726-D6A3-46FB-AE31-5D21953F7B5E}" type="presOf" srcId="{C7676915-B7FB-439B-B23D-2A1E52172C69}" destId="{8A7E6418-E527-4565-AAE8-16BBD7EE9851}" srcOrd="0" destOrd="0" presId="urn:microsoft.com/office/officeart/2005/8/layout/equation1"/>
    <dgm:cxn modelId="{DEC19597-5D54-4DB5-BC5F-0AAC68A064DE}" srcId="{7E63E19C-1F73-4B21-B072-E6FD8ACD0C08}" destId="{72113E86-584A-487A-AE40-78089981CB02}" srcOrd="1" destOrd="0" parTransId="{98A4D107-CF76-419C-BB4F-83BE2F986AAB}" sibTransId="{CFB1B27C-B869-4D16-B1C0-6A671291F56F}"/>
    <dgm:cxn modelId="{4A84B071-0B63-42D0-8590-97C3AF5E1B14}" srcId="{7E63E19C-1F73-4B21-B072-E6FD8ACD0C08}" destId="{C7676915-B7FB-439B-B23D-2A1E52172C69}" srcOrd="2" destOrd="0" parTransId="{4D85801E-7E47-4DC8-8089-FA3208FE970A}" sibTransId="{A1FBD1C0-1C2C-4A10-A14F-95A6C33416BD}"/>
    <dgm:cxn modelId="{3552BA0A-2FC1-418A-9F75-79519D5491A6}" type="presOf" srcId="{7E63E19C-1F73-4B21-B072-E6FD8ACD0C08}" destId="{CFA083D9-5758-4837-A72E-E56C3B41CC33}" srcOrd="0" destOrd="0" presId="urn:microsoft.com/office/officeart/2005/8/layout/equation1"/>
    <dgm:cxn modelId="{AEA1D4BE-4A11-4BCD-9E3B-08446D3294FA}" type="presOf" srcId="{F3F1B8E5-A32F-4E2B-A32E-529EC1B98112}" destId="{1DC2CE1D-B579-4CFD-B3B8-4DF660D12FDB}" srcOrd="0" destOrd="0" presId="urn:microsoft.com/office/officeart/2005/8/layout/equation1"/>
    <dgm:cxn modelId="{5A4D0523-ACD6-43EC-B4B5-6A6D1148FFB8}" type="presOf" srcId="{CFB1B27C-B869-4D16-B1C0-6A671291F56F}" destId="{0A633E80-98DF-41B2-9F6D-8228FEA0E7DF}" srcOrd="0" destOrd="0" presId="urn:microsoft.com/office/officeart/2005/8/layout/equation1"/>
    <dgm:cxn modelId="{EB31526D-A4A9-4ECE-A0DB-B20EC2E19FC2}" srcId="{7E63E19C-1F73-4B21-B072-E6FD8ACD0C08}" destId="{ABF8DDA0-B577-4D6A-BD8F-D5892C0DB045}" srcOrd="0" destOrd="0" parTransId="{3D4D3868-657F-4837-A94E-8A1F12181A71}" sibTransId="{F3F1B8E5-A32F-4E2B-A32E-529EC1B98112}"/>
    <dgm:cxn modelId="{845D8221-43CD-471D-B0C7-4785E286EFDC}" type="presOf" srcId="{ABF8DDA0-B577-4D6A-BD8F-D5892C0DB045}" destId="{AF2FC273-2DEF-45B2-918C-D23FE337DAA5}" srcOrd="0" destOrd="0" presId="urn:microsoft.com/office/officeart/2005/8/layout/equation1"/>
    <dgm:cxn modelId="{38561F84-D1A7-407F-B06D-D15F4A28C8A4}" type="presOf" srcId="{72113E86-584A-487A-AE40-78089981CB02}" destId="{C421C1A3-CE7B-4C1B-83FC-8E1CA8B75477}" srcOrd="0" destOrd="0" presId="urn:microsoft.com/office/officeart/2005/8/layout/equation1"/>
    <dgm:cxn modelId="{0EB76D39-BF12-443E-A78B-00180D3EB0CD}" type="presParOf" srcId="{CFA083D9-5758-4837-A72E-E56C3B41CC33}" destId="{AF2FC273-2DEF-45B2-918C-D23FE337DAA5}" srcOrd="0" destOrd="0" presId="urn:microsoft.com/office/officeart/2005/8/layout/equation1"/>
    <dgm:cxn modelId="{58903B40-BC5C-459F-B980-DF8E23072874}" type="presParOf" srcId="{CFA083D9-5758-4837-A72E-E56C3B41CC33}" destId="{A82E6F22-2A86-493E-843B-8AFA4F512934}" srcOrd="1" destOrd="0" presId="urn:microsoft.com/office/officeart/2005/8/layout/equation1"/>
    <dgm:cxn modelId="{5500D2D1-6931-4A6B-BC82-2099BF18FE51}" type="presParOf" srcId="{CFA083D9-5758-4837-A72E-E56C3B41CC33}" destId="{1DC2CE1D-B579-4CFD-B3B8-4DF660D12FDB}" srcOrd="2" destOrd="0" presId="urn:microsoft.com/office/officeart/2005/8/layout/equation1"/>
    <dgm:cxn modelId="{5DA4B537-BAC2-4AE3-908D-2290C714E6CF}" type="presParOf" srcId="{CFA083D9-5758-4837-A72E-E56C3B41CC33}" destId="{3388D1D2-91EB-4B11-8126-2D542B831D83}" srcOrd="3" destOrd="0" presId="urn:microsoft.com/office/officeart/2005/8/layout/equation1"/>
    <dgm:cxn modelId="{7F7CF41B-41A5-469D-BE77-43BA518B59F5}" type="presParOf" srcId="{CFA083D9-5758-4837-A72E-E56C3B41CC33}" destId="{C421C1A3-CE7B-4C1B-83FC-8E1CA8B75477}" srcOrd="4" destOrd="0" presId="urn:microsoft.com/office/officeart/2005/8/layout/equation1"/>
    <dgm:cxn modelId="{398C4E4F-5D1D-4FAD-9731-571A83DF47BD}" type="presParOf" srcId="{CFA083D9-5758-4837-A72E-E56C3B41CC33}" destId="{37EC76B1-F707-4994-8F24-4E211A456AC0}" srcOrd="5" destOrd="0" presId="urn:microsoft.com/office/officeart/2005/8/layout/equation1"/>
    <dgm:cxn modelId="{39D67683-BB93-468B-BA7A-3943614E431B}" type="presParOf" srcId="{CFA083D9-5758-4837-A72E-E56C3B41CC33}" destId="{0A633E80-98DF-41B2-9F6D-8228FEA0E7DF}" srcOrd="6" destOrd="0" presId="urn:microsoft.com/office/officeart/2005/8/layout/equation1"/>
    <dgm:cxn modelId="{52FB3449-BDAF-4D13-8E20-05AC37BB94EC}" type="presParOf" srcId="{CFA083D9-5758-4837-A72E-E56C3B41CC33}" destId="{CF85C59C-F5EC-40CA-A992-9AA99B1498EE}" srcOrd="7" destOrd="0" presId="urn:microsoft.com/office/officeart/2005/8/layout/equation1"/>
    <dgm:cxn modelId="{492242EB-3744-46A2-B6E5-04759F75DCC6}" type="presParOf" srcId="{CFA083D9-5758-4837-A72E-E56C3B41CC33}" destId="{8A7E6418-E527-4565-AAE8-16BBD7EE985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C273-2DEF-45B2-918C-D23FE337DAA5}">
      <dsp:nvSpPr>
        <dsp:cNvPr id="0" name=""/>
        <dsp:cNvSpPr/>
      </dsp:nvSpPr>
      <dsp:spPr>
        <a:xfrm>
          <a:off x="1453" y="1409828"/>
          <a:ext cx="1926575" cy="192657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FFFF"/>
              </a:solidFill>
            </a:rPr>
            <a:t>ATRIBUTOS ESTABLES  EN QUE SE DAN LA ATENCIÓN</a:t>
          </a:r>
          <a:endParaRPr lang="es-ES" sz="1600" b="1" kern="1200" dirty="0">
            <a:solidFill>
              <a:srgbClr val="FFFFFF"/>
            </a:solidFill>
          </a:endParaRPr>
        </a:p>
      </dsp:txBody>
      <dsp:txXfrm>
        <a:off x="283593" y="1691968"/>
        <a:ext cx="1362295" cy="1362295"/>
      </dsp:txXfrm>
    </dsp:sp>
    <dsp:sp modelId="{1DC2CE1D-B579-4CFD-B3B8-4DF660D12FDB}">
      <dsp:nvSpPr>
        <dsp:cNvPr id="0" name=""/>
        <dsp:cNvSpPr/>
      </dsp:nvSpPr>
      <dsp:spPr>
        <a:xfrm>
          <a:off x="2084467" y="1814408"/>
          <a:ext cx="1117414" cy="1117414"/>
        </a:xfrm>
        <a:prstGeom prst="mathPlus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2232580" y="2241707"/>
        <a:ext cx="821188" cy="262816"/>
      </dsp:txXfrm>
    </dsp:sp>
    <dsp:sp modelId="{C421C1A3-CE7B-4C1B-83FC-8E1CA8B75477}">
      <dsp:nvSpPr>
        <dsp:cNvPr id="0" name=""/>
        <dsp:cNvSpPr/>
      </dsp:nvSpPr>
      <dsp:spPr>
        <a:xfrm>
          <a:off x="3358319" y="1409828"/>
          <a:ext cx="1926575" cy="192657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Aileron Thin"/>
            </a:rPr>
            <a:t>INTEGRA TODO LO QUE SE HACE EN RELACIÓN AL PACIENTE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Aileron Thin"/>
            </a:rPr>
            <a:t>(SE PONE EN MARCHA EL SISTEMA)</a:t>
          </a:r>
          <a:endParaRPr lang="es-ES" sz="1400" b="1" kern="1200" dirty="0">
            <a:solidFill>
              <a:srgbClr val="FFFFFF"/>
            </a:solidFill>
            <a:latin typeface="Aileron Thin"/>
          </a:endParaRPr>
        </a:p>
      </dsp:txBody>
      <dsp:txXfrm>
        <a:off x="3640459" y="1691968"/>
        <a:ext cx="1362295" cy="1362295"/>
      </dsp:txXfrm>
    </dsp:sp>
    <dsp:sp modelId="{0A633E80-98DF-41B2-9F6D-8228FEA0E7DF}">
      <dsp:nvSpPr>
        <dsp:cNvPr id="0" name=""/>
        <dsp:cNvSpPr/>
      </dsp:nvSpPr>
      <dsp:spPr>
        <a:xfrm>
          <a:off x="5441333" y="1814408"/>
          <a:ext cx="1117414" cy="1117414"/>
        </a:xfrm>
        <a:prstGeom prst="mathEqual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700" kern="1200" dirty="0"/>
        </a:p>
      </dsp:txBody>
      <dsp:txXfrm>
        <a:off x="5589446" y="2044595"/>
        <a:ext cx="821188" cy="657040"/>
      </dsp:txXfrm>
    </dsp:sp>
    <dsp:sp modelId="{8A7E6418-E527-4565-AAE8-16BBD7EE9851}">
      <dsp:nvSpPr>
        <dsp:cNvPr id="0" name=""/>
        <dsp:cNvSpPr/>
      </dsp:nvSpPr>
      <dsp:spPr>
        <a:xfrm>
          <a:off x="6715185" y="1409828"/>
          <a:ext cx="1926575" cy="192657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FF"/>
              </a:solidFill>
              <a:latin typeface="+mn-lt"/>
            </a:rPr>
            <a:t>CAMBIOS EN EL ESTADO DE SALUD DE LA POBLACIÓN Y LA SATISFACCIÓN DE USUARIOS Y PRESTADORES</a:t>
          </a:r>
          <a:endParaRPr lang="es-ES" sz="1400" b="1" kern="1200" dirty="0">
            <a:solidFill>
              <a:srgbClr val="FFFFFF"/>
            </a:solidFill>
          </a:endParaRPr>
        </a:p>
      </dsp:txBody>
      <dsp:txXfrm>
        <a:off x="6997325" y="1691968"/>
        <a:ext cx="1362295" cy="136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E574-2D8D-4BC7-A51F-A34C18A29CAE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2AA4-7B6B-4100-8F1D-E16D9806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camino recorrido por los sistemas de gestión de calidad va de la influencia industrial a una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priorización de la calidad y la estandarización de procesos.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  <a:p>
            <a:endParaRPr lang="es-E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1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3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3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dirty="0" smtClean="0"/>
              <a:t>Para aplicar los términos actuales de garantía de la calidad o mejora continua de la calidad, ninguna definición es de utilidad, si no va acompañada de cómo o con qué puede ser medida. Sin embargo, al existir gran cantidad de definiciones de calidad es de suponer que existían también gran variedad de esquemas de dimensiones, factores, componentes o atributos, que pueden ser medidos para tratar de caracterizar la calidad de un servicio asistencial.</a:t>
            </a:r>
            <a:r>
              <a:rPr lang="es-ES" altLang="en-US" baseline="30000" dirty="0" smtClean="0"/>
              <a:t>7</a:t>
            </a:r>
            <a:r>
              <a:rPr lang="es-ES" altLang="en-US" dirty="0" smtClean="0"/>
              <a:t> </a:t>
            </a:r>
          </a:p>
          <a:p>
            <a:r>
              <a:rPr lang="es-ES" altLang="en-US" dirty="0" smtClean="0"/>
              <a:t>Son muchos los atributos o dimensiones de la calidad que aparecen reflejados en la literatura, pero los que son de mayor utilidad en nuestro medio se refieren a: </a:t>
            </a:r>
          </a:p>
          <a:p>
            <a:r>
              <a:rPr lang="es-ES" altLang="en-US" dirty="0" smtClean="0"/>
              <a:t>Es necesario </a:t>
            </a:r>
            <a:r>
              <a:rPr lang="es-ES" altLang="en-US" dirty="0" err="1" smtClean="0"/>
              <a:t>operacionalizar</a:t>
            </a:r>
            <a:r>
              <a:rPr lang="es-ES" altLang="en-US" dirty="0" smtClean="0"/>
              <a:t> estos atributos según el contexto de cada institución de servicio de salud.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Evaluar es "medir" un fenómeno </a:t>
            </a:r>
            <a:r>
              <a:rPr lang="es-ES" dirty="0" err="1" smtClean="0"/>
              <a:t>ó</a:t>
            </a:r>
            <a:r>
              <a:rPr lang="es-ES" dirty="0" smtClean="0"/>
              <a:t> el desempeño de un proceso, comparar el resultado obtenido con criterios pre establecidos, y hacer un juicio de valor tomando en cuenta la magnitud y dirección de la diferencia."'.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Propósito, Objetivos, Tipo y número de equipo. Cantidad y calidad de personal, Número de médicos por cama, Número de enfermera por cama,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 smtClean="0"/>
              <a:t>Las medidas de proceso buscan información sobre lo que ha pasado en el suministro de la atención de salud.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dirty="0" err="1" smtClean="0"/>
              <a:t>Ej</a:t>
            </a:r>
            <a:r>
              <a:rPr lang="es-ES" altLang="en-US" dirty="0" smtClean="0"/>
              <a:t>: proyección comunitaria de la atención, tiempo de espera de </a:t>
            </a:r>
            <a:r>
              <a:rPr lang="es-ES" altLang="en-US" dirty="0" err="1" smtClean="0"/>
              <a:t>ttos</a:t>
            </a:r>
            <a:r>
              <a:rPr lang="es-ES" altLang="en-US" dirty="0" smtClean="0"/>
              <a:t> especializados, Atención y </a:t>
            </a:r>
            <a:r>
              <a:rPr lang="es-ES" altLang="en-US" dirty="0" err="1" smtClean="0"/>
              <a:t>dispensarización</a:t>
            </a:r>
            <a:r>
              <a:rPr lang="es-ES" altLang="en-US" dirty="0" smtClean="0"/>
              <a:t> de pacientes especiales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dirty="0" smtClean="0"/>
              <a:t>Diagnósticos claros, examen físico correcto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dirty="0" smtClean="0"/>
              <a:t>Se recomienda mantener una verificación permanente sobre elementos del proceso para detectar eliminar o disminuir las fallas o incumplimientos que pueden tener consecuencias fatales hay que precisar puntos de verificación : lavado de manos, control de la esterilización, pase de visita</a:t>
            </a:r>
          </a:p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  <a:p>
            <a:endParaRPr lang="es-E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 smtClean="0"/>
              <a:t>Las medidas de proceso buscan información sobre lo que ha pasado en el suministro de la atención de salud.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dirty="0" err="1" smtClean="0"/>
              <a:t>Ej</a:t>
            </a:r>
            <a:r>
              <a:rPr lang="es-ES" altLang="en-US" dirty="0" smtClean="0"/>
              <a:t>: proyección comunitaria de la atención, tiempo de espera de </a:t>
            </a:r>
            <a:r>
              <a:rPr lang="es-ES" altLang="en-US" dirty="0" err="1" smtClean="0"/>
              <a:t>ttos</a:t>
            </a:r>
            <a:r>
              <a:rPr lang="es-ES" altLang="en-US" dirty="0" smtClean="0"/>
              <a:t> especializados, Atención y </a:t>
            </a:r>
            <a:r>
              <a:rPr lang="es-ES" altLang="en-US" dirty="0" err="1" smtClean="0"/>
              <a:t>dispensarización</a:t>
            </a:r>
            <a:r>
              <a:rPr lang="es-ES" altLang="en-US" dirty="0" smtClean="0"/>
              <a:t> de pacientes especiales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dirty="0" smtClean="0"/>
              <a:t>Diagnósticos claros, examen físico correcto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dirty="0" smtClean="0"/>
              <a:t>Se recomienda mantener una verificación permanente sobre elementos del proceso para detectar eliminar o disminuir las fallas o incumplimientos que pueden tener consecuencias fatales hay que precisar puntos de verificación : lavado de manos, control de la esterilización, pase de visita</a:t>
            </a:r>
          </a:p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  <a:p>
            <a:endParaRPr lang="es-E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2048-54E4-4189-8945-049D6C18BC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618063"/>
            <a:ext cx="2342351" cy="144900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18157" y="3497181"/>
            <a:ext cx="9144000" cy="939589"/>
          </a:xfrm>
        </p:spPr>
        <p:txBody>
          <a:bodyPr anchor="b">
            <a:normAutofit/>
          </a:bodyPr>
          <a:lstStyle>
            <a:lvl1pPr algn="l">
              <a:defRPr sz="5334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6313" y="4343267"/>
            <a:ext cx="9144000" cy="397175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33022" y="4193985"/>
            <a:ext cx="1916807" cy="441547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233178"/>
            <a:ext cx="8797613" cy="15379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62" y="233179"/>
            <a:ext cx="2486138" cy="15379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6381792"/>
            <a:ext cx="12191998" cy="4762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00747" y="357104"/>
            <a:ext cx="8282524" cy="669117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8022" y="6380415"/>
            <a:ext cx="12200022" cy="365125"/>
          </a:xfrm>
        </p:spPr>
        <p:txBody>
          <a:bodyPr/>
          <a:lstStyle>
            <a:lvl1pPr>
              <a:defRPr sz="1333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834683" y="677437"/>
            <a:ext cx="2473723" cy="517696"/>
          </a:xfrm>
        </p:spPr>
        <p:txBody>
          <a:bodyPr/>
          <a:lstStyle>
            <a:lvl1pPr algn="l">
              <a:defRPr sz="2933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4800" smtClean="0">
                <a:latin typeface="+mj-lt"/>
              </a:rPr>
              <a:pPr/>
              <a:t>‹#›</a:t>
            </a:fld>
            <a:endParaRPr lang="en-US" sz="48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21204" y="938354"/>
            <a:ext cx="8229980" cy="304909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6196" y="2349780"/>
            <a:ext cx="3825983" cy="31285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223" y="2350169"/>
            <a:ext cx="6874639" cy="3128210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886945" y="5693364"/>
            <a:ext cx="4912890" cy="397889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-8023" y="1892968"/>
            <a:ext cx="5703464" cy="380197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233178"/>
            <a:ext cx="8797613" cy="15379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62" y="233179"/>
            <a:ext cx="2486138" cy="15379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6381792"/>
            <a:ext cx="12191998" cy="4762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00747" y="357104"/>
            <a:ext cx="8282524" cy="669117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8022" y="6380415"/>
            <a:ext cx="12200022" cy="365125"/>
          </a:xfrm>
        </p:spPr>
        <p:txBody>
          <a:bodyPr/>
          <a:lstStyle>
            <a:lvl1pPr>
              <a:defRPr sz="1333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834683" y="677437"/>
            <a:ext cx="2473723" cy="517696"/>
          </a:xfrm>
        </p:spPr>
        <p:txBody>
          <a:bodyPr/>
          <a:lstStyle>
            <a:lvl1pPr algn="l">
              <a:defRPr sz="2933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4800" smtClean="0">
                <a:latin typeface="+mj-lt"/>
              </a:rPr>
              <a:pPr/>
              <a:t>‹#›</a:t>
            </a:fld>
            <a:endParaRPr lang="en-US" sz="48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21204" y="938354"/>
            <a:ext cx="8229980" cy="304909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09648" y="1828798"/>
            <a:ext cx="5574899" cy="5042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913547" y="2355804"/>
            <a:ext cx="5589640" cy="3281411"/>
          </a:xfrm>
        </p:spPr>
        <p:txBody>
          <a:bodyPr anchor="t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8023" y="1968500"/>
            <a:ext cx="5631269" cy="3654258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  <p:bldP spid="9" grpId="0"/>
    </p:bld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233178"/>
            <a:ext cx="8797613" cy="15379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62" y="233179"/>
            <a:ext cx="2486138" cy="15379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6381792"/>
            <a:ext cx="12191998" cy="4762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00747" y="357104"/>
            <a:ext cx="8282524" cy="669117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8022" y="6380415"/>
            <a:ext cx="12200022" cy="365125"/>
          </a:xfrm>
        </p:spPr>
        <p:txBody>
          <a:bodyPr/>
          <a:lstStyle>
            <a:lvl1pPr>
              <a:defRPr sz="1333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834683" y="677437"/>
            <a:ext cx="2473723" cy="517696"/>
          </a:xfrm>
        </p:spPr>
        <p:txBody>
          <a:bodyPr/>
          <a:lstStyle>
            <a:lvl1pPr algn="l">
              <a:defRPr sz="2933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4800" smtClean="0">
                <a:latin typeface="+mj-lt"/>
              </a:rPr>
              <a:pPr/>
              <a:t>‹#›</a:t>
            </a:fld>
            <a:endParaRPr lang="en-US" sz="48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21204" y="938354"/>
            <a:ext cx="8229980" cy="304909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20480" y="1796650"/>
            <a:ext cx="5589640" cy="541677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66196" y="2349780"/>
            <a:ext cx="3825983" cy="31285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824410" y="1755093"/>
            <a:ext cx="630380" cy="63032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6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4957441" y="1788680"/>
            <a:ext cx="3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1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4824410" y="2487019"/>
            <a:ext cx="630380" cy="63032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6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4957441" y="2520606"/>
            <a:ext cx="3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2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4824410" y="3241700"/>
            <a:ext cx="630380" cy="63032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6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4957441" y="3275287"/>
            <a:ext cx="3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3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824410" y="3973626"/>
            <a:ext cx="630380" cy="63032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6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957441" y="4007212"/>
            <a:ext cx="3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4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2" name="円/楕円 31"/>
          <p:cNvSpPr/>
          <p:nvPr userDrawn="1"/>
        </p:nvSpPr>
        <p:spPr>
          <a:xfrm>
            <a:off x="4824410" y="4725900"/>
            <a:ext cx="630380" cy="63032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6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4957441" y="4759486"/>
            <a:ext cx="3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5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4824410" y="5457825"/>
            <a:ext cx="630380" cy="63032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6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4957441" y="5491412"/>
            <a:ext cx="3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6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520480" y="2533153"/>
            <a:ext cx="5589640" cy="541677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520480" y="3287834"/>
            <a:ext cx="5589640" cy="541677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20480" y="4015182"/>
            <a:ext cx="5589640" cy="541677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520480" y="4751685"/>
            <a:ext cx="5589640" cy="541677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520480" y="5506366"/>
            <a:ext cx="5589640" cy="541677"/>
          </a:xfrm>
        </p:spPr>
        <p:txBody>
          <a:bodyPr anchor="ctr">
            <a:normAutofit/>
          </a:bodyPr>
          <a:lstStyle>
            <a:lvl1pPr marL="0" marR="0" indent="0" algn="l" defTabSz="91438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3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5D62-D81C-42AF-A130-7CAA51E12C2D}" type="datetimeFigureOut">
              <a:rPr lang="en-US" smtClean="0"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C2F8-BE96-4699-B915-34CC7EA1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d.cu/galerias/pdf/uvs/saludbucal/art%20calidad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evinfodir.sld.cu/index.php/infodir/article/view/305" TargetMode="External"/><Relationship Id="rId5" Type="http://schemas.openxmlformats.org/officeDocument/2006/relationships/hyperlink" Target="http://scielo.sld.cu/scielo.php?script=sci_arttext&amp;pid=S1727-897X2018000100004&amp;lng=es" TargetMode="External"/><Relationship Id="rId4" Type="http://schemas.openxmlformats.org/officeDocument/2006/relationships/hyperlink" Target="http://scielo.sld.cu/scielo.php?script=sci_arttext&amp;pid=S0864-02892014000200011&amp;lng=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lo.sld.cu/scielo.php?script=sci_arttext&amp;pid=S1608-89212018000200012&amp;lng=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cielo.sld.cu/scielo.php?script=sci_arttext&amp;pid=S1561-31942014000300008&amp;lng=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415" y="3654604"/>
            <a:ext cx="6521455" cy="1538877"/>
          </a:xfrm>
          <a:prstGeom prst="rect">
            <a:avLst/>
          </a:prstGeom>
          <a:noFill/>
        </p:spPr>
        <p:txBody>
          <a:bodyPr wrap="none" lIns="60955" tIns="30477" rIns="60955" bIns="30477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DE LA CALIDAD </a:t>
            </a:r>
          </a:p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SALUD </a:t>
            </a:r>
          </a:p>
        </p:txBody>
      </p:sp>
    </p:spTree>
    <p:extLst>
      <p:ext uri="{BB962C8B-B14F-4D97-AF65-F5344CB8AC3E}">
        <p14:creationId xmlns:p14="http://schemas.microsoft.com/office/powerpoint/2010/main" val="15314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317"/>
    </mc:Choice>
    <mc:Fallback xmlns="">
      <p:transition advTm="1033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537" y="391990"/>
            <a:ext cx="5074547" cy="7920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FFFF"/>
                </a:solidFill>
              </a:rPr>
              <a:t>MÉTODOS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6188" y="2158432"/>
            <a:ext cx="8639706" cy="26727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0955" tIns="30477" rIns="60955" bIns="30477" rtlCol="0">
            <a:norm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 AUDITORÍA MÉDICA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OBSERVACIÓN CONCURRENTE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EVALUACIÓN DEL DESEMPEÑO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9537" y="6095769"/>
            <a:ext cx="609547" cy="6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198"/>
    </mc:Choice>
    <mc:Fallback xmlns="">
      <p:transition advTm="87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5530" y="1789255"/>
            <a:ext cx="9367830" cy="23976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0955" tIns="30477" rIns="60955" bIns="30477" rtlCol="0">
            <a:no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60" indent="-273060">
              <a:lnSpc>
                <a:spcPct val="150000"/>
              </a:lnSpc>
              <a:defRPr/>
            </a:pPr>
            <a:r>
              <a:rPr lang="en-US" sz="2933" dirty="0"/>
              <a:t>   </a:t>
            </a:r>
            <a:r>
              <a:rPr lang="en-US" sz="2933" dirty="0" err="1"/>
              <a:t>En</a:t>
            </a:r>
            <a:r>
              <a:rPr lang="en-US" sz="2933" dirty="0"/>
              <a:t> </a:t>
            </a:r>
            <a:r>
              <a:rPr lang="en-US" sz="2933" dirty="0" err="1"/>
              <a:t>última</a:t>
            </a:r>
            <a:r>
              <a:rPr lang="en-US" sz="2933" dirty="0"/>
              <a:t> </a:t>
            </a:r>
            <a:r>
              <a:rPr lang="en-US" sz="2933" dirty="0" err="1"/>
              <a:t>instancia</a:t>
            </a:r>
            <a:r>
              <a:rPr lang="en-US" sz="2933" dirty="0"/>
              <a:t> </a:t>
            </a:r>
            <a:r>
              <a:rPr lang="en-US" sz="2933" dirty="0" err="1"/>
              <a:t>es</a:t>
            </a:r>
            <a:r>
              <a:rPr lang="en-US" sz="2933" dirty="0"/>
              <a:t> la </a:t>
            </a:r>
            <a:r>
              <a:rPr lang="en-US" sz="2933" dirty="0" err="1"/>
              <a:t>consecuencia</a:t>
            </a:r>
            <a:r>
              <a:rPr lang="en-US" sz="2933" dirty="0"/>
              <a:t> que </a:t>
            </a:r>
            <a:r>
              <a:rPr lang="en-US" sz="2933" dirty="0" err="1"/>
              <a:t>tiene</a:t>
            </a:r>
            <a:r>
              <a:rPr lang="en-US" sz="2933" dirty="0"/>
              <a:t> el </a:t>
            </a:r>
            <a:r>
              <a:rPr lang="en-US" sz="2933" dirty="0" err="1"/>
              <a:t>proceso</a:t>
            </a:r>
            <a:r>
              <a:rPr lang="en-US" sz="2933" dirty="0"/>
              <a:t> de </a:t>
            </a:r>
            <a:r>
              <a:rPr lang="en-US" sz="2933" dirty="0" err="1"/>
              <a:t>atención</a:t>
            </a:r>
            <a:r>
              <a:rPr lang="en-US" sz="2933" dirty="0"/>
              <a:t> con el </a:t>
            </a:r>
            <a:r>
              <a:rPr lang="en-US" sz="2933" dirty="0" err="1"/>
              <a:t>subsiguiente</a:t>
            </a:r>
            <a:r>
              <a:rPr lang="en-US" sz="2933" dirty="0"/>
              <a:t> </a:t>
            </a:r>
            <a:r>
              <a:rPr lang="en-US" sz="2933" dirty="0" err="1"/>
              <a:t>cambio</a:t>
            </a:r>
            <a:r>
              <a:rPr lang="en-US" sz="2933" dirty="0"/>
              <a:t> </a:t>
            </a:r>
            <a:r>
              <a:rPr lang="en-US" sz="2933" dirty="0" err="1"/>
              <a:t>en</a:t>
            </a:r>
            <a:r>
              <a:rPr lang="en-US" sz="2933" dirty="0"/>
              <a:t> el </a:t>
            </a:r>
            <a:r>
              <a:rPr lang="en-US" sz="2933" dirty="0" err="1"/>
              <a:t>estado</a:t>
            </a:r>
            <a:r>
              <a:rPr lang="en-US" sz="2933" dirty="0"/>
              <a:t> de </a:t>
            </a:r>
            <a:r>
              <a:rPr lang="en-US" sz="2933" dirty="0" err="1"/>
              <a:t>salud</a:t>
            </a:r>
            <a:r>
              <a:rPr lang="en-US" sz="2933" dirty="0"/>
              <a:t> de la </a:t>
            </a:r>
            <a:r>
              <a:rPr lang="en-US" sz="2933" dirty="0" err="1"/>
              <a:t>población</a:t>
            </a:r>
            <a:endParaRPr lang="en-US" sz="2933" dirty="0"/>
          </a:p>
        </p:txBody>
      </p:sp>
      <p:sp>
        <p:nvSpPr>
          <p:cNvPr id="5" name="4 Rectángulo"/>
          <p:cNvSpPr/>
          <p:nvPr/>
        </p:nvSpPr>
        <p:spPr>
          <a:xfrm>
            <a:off x="1370772" y="364702"/>
            <a:ext cx="48523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54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RESULTADOS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552" y="4665268"/>
            <a:ext cx="3785661" cy="144635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2933" b="1" dirty="0">
              <a:solidFill>
                <a:srgbClr val="FFFFFF"/>
              </a:solidFill>
            </a:endParaRPr>
          </a:p>
          <a:p>
            <a:pPr algn="ctr"/>
            <a:r>
              <a:rPr lang="es-ES" sz="2933" b="1" dirty="0">
                <a:solidFill>
                  <a:srgbClr val="FFFFFF"/>
                </a:solidFill>
              </a:rPr>
              <a:t>INMMEDIATOS</a:t>
            </a:r>
            <a:endParaRPr lang="en-US" sz="2933" b="1" dirty="0">
              <a:solidFill>
                <a:srgbClr val="FFFFFF"/>
              </a:solidFill>
            </a:endParaRPr>
          </a:p>
          <a:p>
            <a:pPr algn="ctr"/>
            <a:endParaRPr lang="en-US" sz="2933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5080" y="4719003"/>
            <a:ext cx="4860927" cy="140019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rtlCol="0" anchor="t">
            <a:spAutoFit/>
          </a:bodyPr>
          <a:lstStyle/>
          <a:p>
            <a:pPr algn="ctr"/>
            <a:endParaRPr lang="es-ES" sz="2933" b="1" dirty="0">
              <a:solidFill>
                <a:srgbClr val="FFFFFF"/>
              </a:solidFill>
            </a:endParaRPr>
          </a:p>
          <a:p>
            <a:pPr algn="ctr"/>
            <a:r>
              <a:rPr lang="es-ES" sz="2933" b="1" dirty="0">
                <a:solidFill>
                  <a:srgbClr val="FFFFFF"/>
                </a:solidFill>
              </a:rPr>
              <a:t>MEDIATOS O DE IMPACTO</a:t>
            </a:r>
          </a:p>
          <a:p>
            <a:pPr algn="ctr"/>
            <a:endParaRPr lang="en-US" sz="2933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575"/>
    </mc:Choice>
    <mc:Fallback xmlns="">
      <p:transition advTm="43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198" y="451778"/>
            <a:ext cx="6546977" cy="792094"/>
          </a:xfrm>
        </p:spPr>
        <p:txBody>
          <a:bodyPr/>
          <a:lstStyle/>
          <a:p>
            <a:pPr eaLnBrk="1" hangingPunct="1"/>
            <a:r>
              <a:rPr lang="es-ES" altLang="en-US" b="1" dirty="0" smtClean="0">
                <a:solidFill>
                  <a:srgbClr val="FFFFFF"/>
                </a:solidFill>
              </a:rPr>
              <a:t>INCLUYE</a:t>
            </a:r>
            <a:endParaRPr lang="en-US" altLang="en-US" b="1" dirty="0" smtClean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2827" y="1612808"/>
            <a:ext cx="8702615" cy="39856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2800" dirty="0"/>
              <a:t>Análisis del nivel de impacto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2800" dirty="0"/>
              <a:t>Cumplimiento de indicadores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2800" dirty="0"/>
              <a:t>Gastos efectuados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2800" dirty="0"/>
              <a:t> Satisfacción de pacientes, prestadores y decisores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2800" dirty="0"/>
              <a:t>Identificación de nuevos problemas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641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3282"/>
    </mc:Choice>
    <mc:Fallback xmlns="">
      <p:transition advTm="83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554" y="406498"/>
            <a:ext cx="6304053" cy="792094"/>
          </a:xfrm>
        </p:spPr>
        <p:txBody>
          <a:bodyPr/>
          <a:lstStyle/>
          <a:p>
            <a:pPr>
              <a:defRPr/>
            </a:pPr>
            <a:r>
              <a:rPr lang="es-ES" b="1" dirty="0">
                <a:solidFill>
                  <a:srgbClr val="FFFFFF"/>
                </a:solidFill>
              </a:rPr>
              <a:t>SATISFACCIÓN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56239" y="1961874"/>
            <a:ext cx="7219038" cy="20232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0955" tIns="30477" rIns="60955" bIns="30477" rtlCol="0">
            <a:no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s-ES" sz="3200" b="1" u="sng" dirty="0"/>
              <a:t>Del paciente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s-ES" sz="3200" b="1" u="sng" dirty="0"/>
              <a:t>Del Prestador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0201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801"/>
    </mc:Choice>
    <mc:Fallback xmlns="">
      <p:transition advTm="59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695" y="433790"/>
            <a:ext cx="7710315" cy="7920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COMITÉ AUDITOR DE LA CALIDAD</a:t>
            </a:r>
            <a:br>
              <a:rPr lang="es-E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es-E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CACSE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1088" y="1508469"/>
            <a:ext cx="9470726" cy="11938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0955" tIns="30477" rIns="60955" bIns="30477" rtlCol="0">
            <a:no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sz="2800" b="1" u="sng" dirty="0"/>
              <a:t>Objetivo:</a:t>
            </a:r>
            <a:r>
              <a:rPr lang="es-ES" sz="2800" dirty="0"/>
              <a:t> dirigir y controlar el programa de mejora continua de la calidad y la satisfacción de la población en los servicios estomatológicos.</a:t>
            </a: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751089" y="2984907"/>
            <a:ext cx="9470726" cy="27333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s-ES" sz="2000" b="1" dirty="0"/>
              <a:t>ESTRUCTURA</a:t>
            </a:r>
          </a:p>
          <a:p>
            <a:pPr>
              <a:lnSpc>
                <a:spcPct val="100000"/>
              </a:lnSpc>
              <a:buFontTx/>
              <a:buAutoNum type="arabicPeriod"/>
              <a:defRPr/>
            </a:pPr>
            <a:r>
              <a:rPr lang="es-ES" sz="2000" dirty="0"/>
              <a:t>Director de la Unidad </a:t>
            </a:r>
          </a:p>
          <a:p>
            <a:pPr>
              <a:lnSpc>
                <a:spcPct val="100000"/>
              </a:lnSpc>
              <a:buFontTx/>
              <a:buAutoNum type="arabicPeriod"/>
              <a:defRPr/>
            </a:pPr>
            <a:r>
              <a:rPr lang="es-ES" sz="2000" dirty="0"/>
              <a:t>Comités y /o Comisiones temporales</a:t>
            </a:r>
          </a:p>
          <a:p>
            <a:pPr>
              <a:lnSpc>
                <a:spcPct val="100000"/>
              </a:lnSpc>
              <a:defRPr/>
            </a:pPr>
            <a:r>
              <a:rPr lang="es-ES_tradnl" sz="2000" dirty="0"/>
              <a:t>Comité Evaluación a pacientes de alta y tratamiento a pacientes</a:t>
            </a:r>
          </a:p>
          <a:p>
            <a:pPr>
              <a:lnSpc>
                <a:spcPct val="100000"/>
              </a:lnSpc>
              <a:defRPr/>
            </a:pPr>
            <a:r>
              <a:rPr lang="es-ES_tradnl" sz="2000" dirty="0"/>
              <a:t>Comité de Evaluación de Higiene - Asepsia y Esterilización</a:t>
            </a:r>
            <a:endParaRPr lang="es-ES" sz="2000" dirty="0"/>
          </a:p>
          <a:p>
            <a:pPr>
              <a:lnSpc>
                <a:spcPct val="100000"/>
              </a:lnSpc>
              <a:defRPr/>
            </a:pPr>
            <a:r>
              <a:rPr lang="es-ES_tradnl" sz="2000" dirty="0"/>
              <a:t>Comité de Evaluación del Personal Técnico y Auxiliar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934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069"/>
    </mc:Choice>
    <mc:Fallback xmlns="">
      <p:transition advTm="10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582" y="433791"/>
            <a:ext cx="5212993" cy="792094"/>
          </a:xfrm>
        </p:spPr>
        <p:txBody>
          <a:bodyPr/>
          <a:lstStyle/>
          <a:p>
            <a:pPr algn="ctr" defTabSz="914431" eaLnBrk="0" fontAlgn="base" hangingPunct="0">
              <a:spcAft>
                <a:spcPct val="0"/>
              </a:spcAft>
              <a:defRPr/>
            </a:pPr>
            <a:r>
              <a:rPr lang="es-ES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EVALUACIÓN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2845" y="2278080"/>
            <a:ext cx="8228885" cy="28003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s-E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 (AUTOEVALUCIÓN): </a:t>
            </a:r>
            <a:r>
              <a:rPr lang="es-ES" sz="2933" dirty="0"/>
              <a:t>Por el propio centro, por los profesionales que participan activamente en la identificación, priorización y solución de problemas que afectan la calidad.</a:t>
            </a:r>
          </a:p>
          <a:p>
            <a:pPr>
              <a:buFont typeface="Wingdings 2" pitchFamily="18" charset="2"/>
              <a:buNone/>
              <a:defRPr/>
            </a:pPr>
            <a:endParaRPr lang="es-ES" sz="29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s-E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</a:t>
            </a:r>
            <a:r>
              <a:rPr lang="es-ES" sz="2933" dirty="0"/>
              <a:t>: Acreditación </a:t>
            </a:r>
          </a:p>
        </p:txBody>
      </p:sp>
    </p:spTree>
    <p:extLst>
      <p:ext uri="{BB962C8B-B14F-4D97-AF65-F5344CB8AC3E}">
        <p14:creationId xmlns:p14="http://schemas.microsoft.com/office/powerpoint/2010/main" val="41425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39"/>
    </mc:Choice>
    <mc:Fallback xmlns="">
      <p:transition advTm="130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3137" y="510991"/>
            <a:ext cx="6304053" cy="792094"/>
          </a:xfrm>
        </p:spPr>
        <p:txBody>
          <a:bodyPr/>
          <a:lstStyle/>
          <a:p>
            <a:pPr algn="ctr" defTabSz="914431" eaLnBrk="0" fontAlgn="base" hangingPunct="0">
              <a:spcAft>
                <a:spcPct val="0"/>
              </a:spcAft>
              <a:defRPr/>
            </a:pPr>
            <a:r>
              <a:rPr lang="es-ES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CONCLUSIONES</a:t>
            </a:r>
            <a:endParaRPr lang="es-ES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137" y="1714913"/>
            <a:ext cx="10928360" cy="4248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0955" tIns="30477" rIns="60955" bIns="30477" rtlCol="0">
            <a:no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12" indent="-381012">
              <a:lnSpc>
                <a:spcPct val="150000"/>
              </a:lnSpc>
              <a:buFontTx/>
              <a:buChar char="­"/>
              <a:defRPr/>
            </a:pPr>
            <a:r>
              <a:rPr lang="es-ES" sz="2133" dirty="0"/>
              <a:t>La evaluación de la calidad se debe hacer aplicando el enfoque de sistema donde se evalúa la estructura, el proceso y los resultados como un todo integral</a:t>
            </a:r>
          </a:p>
          <a:p>
            <a:pPr marL="381012" indent="-381012">
              <a:lnSpc>
                <a:spcPct val="150000"/>
              </a:lnSpc>
              <a:buFontTx/>
              <a:buChar char="­"/>
              <a:defRPr/>
            </a:pPr>
            <a:r>
              <a:rPr lang="es-ES" sz="2133" dirty="0"/>
              <a:t> Se deben seleccionar las dimensiones a evaluar, no todas son posibles a la vez</a:t>
            </a:r>
          </a:p>
          <a:p>
            <a:pPr marL="381012" indent="-381012">
              <a:lnSpc>
                <a:spcPct val="150000"/>
              </a:lnSpc>
              <a:buFontTx/>
              <a:buChar char="­"/>
              <a:defRPr/>
            </a:pPr>
            <a:r>
              <a:rPr lang="es-ES" sz="2133" dirty="0"/>
              <a:t> Se deben fijar estándares acorde a la posibilidad de su alcance que sean aceptados por todos los implicados</a:t>
            </a:r>
          </a:p>
          <a:p>
            <a:pPr marL="381012" indent="-381012">
              <a:lnSpc>
                <a:spcPct val="150000"/>
              </a:lnSpc>
              <a:buFontTx/>
              <a:buChar char="­"/>
              <a:defRPr/>
            </a:pPr>
            <a:r>
              <a:rPr lang="es-ES" sz="2133" dirty="0"/>
              <a:t> Es un proceso continuo y en espiral </a:t>
            </a:r>
          </a:p>
          <a:p>
            <a:pPr marL="381012" indent="-381012">
              <a:lnSpc>
                <a:spcPct val="150000"/>
              </a:lnSpc>
              <a:buFontTx/>
              <a:buChar char="­"/>
              <a:defRPr/>
            </a:pPr>
            <a:r>
              <a:rPr lang="es-ES" sz="2133" dirty="0"/>
              <a:t>Debe terminar con la certificación de la institución </a:t>
            </a:r>
          </a:p>
          <a:p>
            <a:pPr>
              <a:lnSpc>
                <a:spcPct val="150000"/>
              </a:lnSpc>
              <a:defRPr/>
            </a:pPr>
            <a:endParaRPr lang="es-ES" sz="2133" dirty="0"/>
          </a:p>
        </p:txBody>
      </p:sp>
    </p:spTree>
    <p:extLst>
      <p:ext uri="{BB962C8B-B14F-4D97-AF65-F5344CB8AC3E}">
        <p14:creationId xmlns:p14="http://schemas.microsoft.com/office/powerpoint/2010/main" val="20754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430"/>
    </mc:Choice>
    <mc:Fallback xmlns="">
      <p:transition advTm="93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554" y="406498"/>
            <a:ext cx="6304053" cy="792094"/>
          </a:xfrm>
        </p:spPr>
        <p:txBody>
          <a:bodyPr/>
          <a:lstStyle/>
          <a:p>
            <a:pPr algn="ctr" defTabSz="914431" eaLnBrk="0" fontAlgn="base" hangingPunct="0">
              <a:spcAft>
                <a:spcPct val="0"/>
              </a:spcAft>
              <a:defRPr/>
            </a:pPr>
            <a:r>
              <a:rPr lang="es-ES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BIBLIOGRAFÍA</a:t>
            </a:r>
            <a:endParaRPr lang="es-ES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666" y="1627169"/>
            <a:ext cx="10320884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04815" indent="-304815" defTabSz="1371486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600" kern="0" dirty="0">
                <a:latin typeface="Aileron Light"/>
              </a:rPr>
              <a:t>Sosa MC. ¿Cómo lograr la calidad en la </a:t>
            </a:r>
            <a:r>
              <a:rPr lang="es-ES" sz="1200" kern="0" dirty="0">
                <a:latin typeface="Aileron Light"/>
              </a:rPr>
              <a:t>clínica</a:t>
            </a:r>
            <a:r>
              <a:rPr lang="es-ES" sz="1600" kern="0" dirty="0">
                <a:latin typeface="Aileron Light"/>
              </a:rPr>
              <a:t> dental? [Internet]. La Habana: MINSAP; 2014. [ </a:t>
            </a:r>
            <a:r>
              <a:rPr lang="es-ES" sz="1600" kern="0" dirty="0" err="1">
                <a:latin typeface="Aileron Light"/>
              </a:rPr>
              <a:t>cited</a:t>
            </a:r>
            <a:r>
              <a:rPr lang="es-ES" sz="1600" kern="0" dirty="0">
                <a:latin typeface="Aileron Light"/>
              </a:rPr>
              <a:t> 10 de mayo de 2021] Available from: </a:t>
            </a:r>
            <a:r>
              <a:rPr lang="es-ES" sz="1600" kern="0" dirty="0">
                <a:latin typeface="Aileron Light"/>
                <a:hlinkClick r:id="rId3"/>
              </a:rPr>
              <a:t>http://www.sld.cu/galerias/pdf/uvs/saludbucal/art calidad.pdf</a:t>
            </a:r>
            <a:r>
              <a:rPr lang="es-ES" sz="1600" kern="0" dirty="0">
                <a:latin typeface="Aileron Light"/>
              </a:rPr>
              <a:t>. </a:t>
            </a:r>
          </a:p>
          <a:p>
            <a:pPr marL="304815" indent="-304815" defTabSz="1371486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600" kern="0" dirty="0" err="1">
                <a:latin typeface="Aileron Light"/>
              </a:rPr>
              <a:t>Forrellat</a:t>
            </a:r>
            <a:r>
              <a:rPr lang="es-ES" sz="1600" kern="0" dirty="0">
                <a:latin typeface="Aileron Light"/>
              </a:rPr>
              <a:t> Barrios Mariela. Calidad en los servicios de salud: un reto ineludible. </a:t>
            </a:r>
            <a:r>
              <a:rPr lang="es-ES" sz="1600" kern="0" dirty="0" err="1">
                <a:latin typeface="Aileron Light"/>
              </a:rPr>
              <a:t>Rev</a:t>
            </a:r>
            <a:r>
              <a:rPr lang="es-ES" sz="1600" kern="0" dirty="0">
                <a:latin typeface="Aileron Light"/>
              </a:rPr>
              <a:t> Cubana </a:t>
            </a:r>
            <a:r>
              <a:rPr lang="es-ES" sz="1600" kern="0" dirty="0" err="1">
                <a:latin typeface="Aileron Light"/>
              </a:rPr>
              <a:t>Hematol</a:t>
            </a:r>
            <a:r>
              <a:rPr lang="es-ES" sz="1600" kern="0" dirty="0">
                <a:latin typeface="Aileron Light"/>
              </a:rPr>
              <a:t> </a:t>
            </a:r>
            <a:r>
              <a:rPr lang="es-ES" sz="1600" kern="0" dirty="0" err="1">
                <a:latin typeface="Aileron Light"/>
              </a:rPr>
              <a:t>Inmunol</a:t>
            </a:r>
            <a:r>
              <a:rPr lang="es-ES" sz="1600" kern="0" dirty="0">
                <a:latin typeface="Aileron Light"/>
              </a:rPr>
              <a:t> </a:t>
            </a:r>
            <a:r>
              <a:rPr lang="es-ES" sz="1600" kern="0" dirty="0" err="1">
                <a:latin typeface="Aileron Light"/>
              </a:rPr>
              <a:t>Hemoter</a:t>
            </a:r>
            <a:r>
              <a:rPr lang="es-ES" sz="1600" kern="0" dirty="0">
                <a:latin typeface="Aileron Light"/>
              </a:rPr>
              <a:t>  [Internet]. 2014  Jun [citado  2021  Mayo  09] ;  30( 2 ): 179-183. Disponible en: </a:t>
            </a:r>
            <a:r>
              <a:rPr lang="es-ES" sz="1600" kern="0" dirty="0">
                <a:latin typeface="Aileron Light"/>
                <a:hlinkClick r:id="rId4"/>
              </a:rPr>
              <a:t>http://scielo.sld.cu/scielo.php?script=sci_arttext&amp;pid=S0864-02892014000200011&amp;lng=es</a:t>
            </a:r>
            <a:r>
              <a:rPr lang="es-ES" sz="1600" kern="0" dirty="0">
                <a:latin typeface="Aileron Light"/>
              </a:rPr>
              <a:t>. </a:t>
            </a:r>
          </a:p>
          <a:p>
            <a:pPr marL="304815" indent="-304815" defTabSz="1371486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600" kern="0" dirty="0">
                <a:latin typeface="Aileron Light"/>
              </a:rPr>
              <a:t> Ramos BN. Control de la calidad de la atención en salud. 2da. ed. La Habana: ECIMED; 2011. p. 21-97. </a:t>
            </a:r>
          </a:p>
          <a:p>
            <a:pPr marL="304815" indent="-304815" defTabSz="1371486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600" kern="0" dirty="0">
                <a:latin typeface="Aileron Light"/>
              </a:rPr>
              <a:t>Capote </a:t>
            </a:r>
            <a:r>
              <a:rPr lang="es-ES" sz="1600" kern="0" dirty="0" err="1">
                <a:latin typeface="Aileron Light"/>
              </a:rPr>
              <a:t>Femenías</a:t>
            </a:r>
            <a:r>
              <a:rPr lang="es-ES" sz="1600" kern="0" dirty="0">
                <a:latin typeface="Aileron Light"/>
              </a:rPr>
              <a:t> José, Peña Rosell Amalia. Estado actual de la evaluación de la calidad en los servicios de Estomatología en Cuba. </a:t>
            </a:r>
            <a:r>
              <a:rPr lang="es-ES" sz="1600" kern="0" dirty="0" err="1">
                <a:latin typeface="Aileron Light"/>
              </a:rPr>
              <a:t>Medisur</a:t>
            </a:r>
            <a:r>
              <a:rPr lang="es-ES" sz="1600" kern="0" dirty="0">
                <a:latin typeface="Aileron Light"/>
              </a:rPr>
              <a:t>  [Internet]. 2018  Feb [citado  2021  Mayo  09] ;  16( 1 ): 10-19. Disponible en: </a:t>
            </a:r>
            <a:r>
              <a:rPr lang="es-ES" sz="1600" kern="0" dirty="0">
                <a:latin typeface="Aileron Light"/>
                <a:hlinkClick r:id="rId5"/>
              </a:rPr>
              <a:t>http://scielo.sld.cu/scielo.php?script=sci_arttext&amp;pid=S1727-897X2018000100004&amp;lng=es</a:t>
            </a:r>
            <a:r>
              <a:rPr lang="es-ES" sz="1600" kern="0" dirty="0">
                <a:latin typeface="Aileron Light"/>
              </a:rPr>
              <a:t>. </a:t>
            </a:r>
          </a:p>
          <a:p>
            <a:pPr marL="304815" indent="-304815" defTabSz="1371486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600" kern="0" dirty="0">
                <a:latin typeface="Aileron Light"/>
              </a:rPr>
              <a:t>Villar Peña A. Los Conceptos de Calidad en Salud. INFODIR [Internet]. 2011 [citado 9 </a:t>
            </a:r>
            <a:r>
              <a:rPr lang="es-ES" sz="1600" kern="0" dirty="0" err="1">
                <a:latin typeface="Aileron Light"/>
              </a:rPr>
              <a:t>May</a:t>
            </a:r>
            <a:r>
              <a:rPr lang="es-ES" sz="1600" kern="0" dirty="0">
                <a:latin typeface="Aileron Light"/>
              </a:rPr>
              <a:t> 2021];(12):[aprox. 0 p.]. Disponible en: </a:t>
            </a:r>
            <a:r>
              <a:rPr lang="es-ES" sz="1600" kern="0" dirty="0">
                <a:latin typeface="Aileron Light"/>
                <a:hlinkClick r:id="rId6"/>
              </a:rPr>
              <a:t>http://www.revinfodir.sld.cu/index.php/infodir/article/view/305</a:t>
            </a:r>
            <a:endParaRPr lang="es-ES" sz="1600" kern="0" dirty="0">
              <a:latin typeface="Aileron Light"/>
            </a:endParaRPr>
          </a:p>
          <a:p>
            <a:pPr defTabSz="1371486">
              <a:lnSpc>
                <a:spcPct val="150000"/>
              </a:lnSpc>
              <a:defRPr/>
            </a:pPr>
            <a:endParaRPr lang="es-ES" sz="1600" kern="0" dirty="0">
              <a:latin typeface="Aileron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20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11"/>
    </mc:Choice>
    <mc:Fallback xmlns="">
      <p:transition advTm="411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554" y="406498"/>
            <a:ext cx="6304053" cy="792094"/>
          </a:xfrm>
        </p:spPr>
        <p:txBody>
          <a:bodyPr/>
          <a:lstStyle/>
          <a:p>
            <a:pPr algn="ctr" defTabSz="914431" eaLnBrk="0" fontAlgn="base" hangingPunct="0">
              <a:spcAft>
                <a:spcPct val="0"/>
              </a:spcAft>
              <a:defRPr/>
            </a:pPr>
            <a:r>
              <a:rPr lang="es-ES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BIBLIOGRAFÍA</a:t>
            </a:r>
            <a:endParaRPr lang="es-ES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387" y="1837772"/>
            <a:ext cx="10258697" cy="1754326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6. </a:t>
            </a:r>
            <a:r>
              <a:rPr lang="en-US" sz="1200" dirty="0" err="1"/>
              <a:t>Mursuli</a:t>
            </a:r>
            <a:r>
              <a:rPr lang="en-US" sz="1200" dirty="0"/>
              <a:t> Sosa Maritza, Rodríguez </a:t>
            </a:r>
            <a:r>
              <a:rPr lang="en-US" sz="1200" dirty="0" err="1"/>
              <a:t>Rodríguez</a:t>
            </a:r>
            <a:r>
              <a:rPr lang="en-US" sz="1200" dirty="0"/>
              <a:t> Jenny, Domínguez Valdivia </a:t>
            </a:r>
            <a:r>
              <a:rPr lang="en-US" sz="1200" dirty="0" err="1"/>
              <a:t>Liset</a:t>
            </a:r>
            <a:r>
              <a:rPr lang="en-US" sz="1200" dirty="0"/>
              <a:t>, Pérez García María Eugenia, </a:t>
            </a:r>
            <a:r>
              <a:rPr lang="en-US" sz="1200" dirty="0" err="1"/>
              <a:t>Puga</a:t>
            </a:r>
            <a:r>
              <a:rPr lang="en-US" sz="1200" dirty="0"/>
              <a:t> </a:t>
            </a:r>
            <a:r>
              <a:rPr lang="en-US" sz="1200" dirty="0" err="1"/>
              <a:t>López</a:t>
            </a:r>
            <a:r>
              <a:rPr lang="en-US" sz="1200" dirty="0"/>
              <a:t> Carlos Alberto, González Forte Bertha et al . Evaluación de la </a:t>
            </a:r>
            <a:r>
              <a:rPr lang="en-US" sz="1200" dirty="0" err="1"/>
              <a:t>calidad</a:t>
            </a:r>
            <a:r>
              <a:rPr lang="en-US" sz="1200" dirty="0"/>
              <a:t> de la </a:t>
            </a:r>
            <a:r>
              <a:rPr lang="en-US" sz="1200" dirty="0" err="1"/>
              <a:t>atención</a:t>
            </a:r>
            <a:r>
              <a:rPr lang="en-US" sz="1200" dirty="0"/>
              <a:t> </a:t>
            </a:r>
            <a:r>
              <a:rPr lang="en-US" sz="1200" dirty="0" err="1"/>
              <a:t>estomatológica</a:t>
            </a:r>
            <a:r>
              <a:rPr lang="en-US" sz="1200" dirty="0"/>
              <a:t> de dos servicios de Estomatología General Integral. Sancti Spíritus. 2018. </a:t>
            </a:r>
            <a:r>
              <a:rPr lang="en-US" sz="1200" dirty="0" err="1"/>
              <a:t>Gac</a:t>
            </a:r>
            <a:r>
              <a:rPr lang="en-US" sz="1200" dirty="0"/>
              <a:t> Méd </a:t>
            </a:r>
            <a:r>
              <a:rPr lang="en-US" sz="1200" dirty="0" err="1"/>
              <a:t>Espirit</a:t>
            </a:r>
            <a:r>
              <a:rPr lang="en-US" sz="1200" dirty="0"/>
              <a:t>  [Internet]. 2018  Ago [</a:t>
            </a:r>
            <a:r>
              <a:rPr lang="en-US" sz="1200" dirty="0" err="1"/>
              <a:t>citado</a:t>
            </a:r>
            <a:r>
              <a:rPr lang="en-US" sz="1200" dirty="0"/>
              <a:t>  2021  </a:t>
            </a:r>
            <a:r>
              <a:rPr lang="en-US" sz="1200" dirty="0" err="1"/>
              <a:t>Maio</a:t>
            </a:r>
            <a:r>
              <a:rPr lang="en-US" sz="1200" dirty="0"/>
              <a:t>  09] ;  20( 2 ): 12-27. </a:t>
            </a:r>
            <a:r>
              <a:rPr lang="en-US" sz="1200" dirty="0" err="1"/>
              <a:t>Disponível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http://scielo.sld.cu/scielo.php?script=sci_arttext&amp;pid=S1608-89212018000200012&amp;lng=pt</a:t>
            </a:r>
            <a:r>
              <a:rPr lang="en-US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7. </a:t>
            </a:r>
            <a:r>
              <a:rPr lang="es-ES" sz="1200" dirty="0" err="1"/>
              <a:t>Padovani</a:t>
            </a:r>
            <a:r>
              <a:rPr lang="es-ES" sz="1200" dirty="0"/>
              <a:t> Cantón Antonio Manuel. Indicadores de resultado para la evaluación de la calidad en Unidades de Cuidados Intensivos. </a:t>
            </a:r>
            <a:r>
              <a:rPr lang="es-ES" sz="1200" dirty="0" err="1"/>
              <a:t>Rev</a:t>
            </a:r>
            <a:r>
              <a:rPr lang="es-ES" sz="1200" dirty="0"/>
              <a:t> Ciencias Médicas  [Internet]. 2014  Jun [citado  2021  Mayo  09] ;  18( 3 ): 441-452. Disponible en: </a:t>
            </a:r>
            <a:r>
              <a:rPr lang="es-ES" sz="1200" dirty="0">
                <a:hlinkClick r:id="rId4"/>
              </a:rPr>
              <a:t>http://scielo.sld.cu/scielo.php?script=sci_arttext&amp;pid=S1561-31942014000300008&amp;lng=es</a:t>
            </a:r>
            <a:r>
              <a:rPr lang="es-E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11"/>
    </mc:Choice>
    <mc:Fallback xmlns="">
      <p:transition advTm="411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05086" y="2967375"/>
            <a:ext cx="5581833" cy="92332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0801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11">
        <p:fade/>
      </p:transition>
    </mc:Choice>
    <mc:Fallback xmlns="">
      <p:transition spd="med" advTm="4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9742" y="3835983"/>
            <a:ext cx="194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b="1" dirty="0" err="1"/>
              <a:t>Avedis</a:t>
            </a:r>
            <a:r>
              <a:rPr lang="es-ES" sz="1867" b="1" dirty="0"/>
              <a:t> </a:t>
            </a:r>
            <a:r>
              <a:rPr lang="es-ES" sz="1867" b="1" dirty="0" err="1"/>
              <a:t>Donabedian</a:t>
            </a:r>
            <a:endParaRPr lang="en-US" sz="1867" b="1" dirty="0"/>
          </a:p>
        </p:txBody>
      </p:sp>
      <p:sp>
        <p:nvSpPr>
          <p:cNvPr id="6" name="Rectangle 5"/>
          <p:cNvSpPr/>
          <p:nvPr/>
        </p:nvSpPr>
        <p:spPr>
          <a:xfrm>
            <a:off x="3618550" y="1645450"/>
            <a:ext cx="547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Padre de la calidad de la atención en salud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618551" y="2881960"/>
            <a:ext cx="8112371" cy="193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67" dirty="0"/>
              <a:t>Su modelo de calidad estableció  tres niveles del análisis de la atención</a:t>
            </a:r>
          </a:p>
          <a:p>
            <a:pPr algn="ctr"/>
            <a:endParaRPr lang="es-ES" sz="1867" dirty="0"/>
          </a:p>
          <a:p>
            <a:pPr algn="ctr"/>
            <a:endParaRPr lang="es-ES" sz="1867" dirty="0"/>
          </a:p>
          <a:p>
            <a:pPr algn="ctr"/>
            <a:r>
              <a:rPr lang="es-ES" sz="2933" b="1" dirty="0"/>
              <a:t>Estructura, Proceso y Resultados</a:t>
            </a:r>
            <a:endParaRPr lang="en-US" sz="266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2662">
            <a:off x="703852" y="707644"/>
            <a:ext cx="2204131" cy="2737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43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896"/>
    </mc:Choice>
    <mc:Fallback xmlns="">
      <p:transition advTm="338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268017" y="2138241"/>
            <a:ext cx="8963105" cy="3071379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vert="horz" lIns="60955" tIns="30477" rIns="60955" bIns="30477" rtlCol="0">
            <a:normAutofit lnSpcReduction="10000"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12" indent="-38101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b="1" dirty="0"/>
              <a:t>Alto nivel de excelencia profesional</a:t>
            </a:r>
            <a:endParaRPr lang="es-ES" sz="2800" b="1" dirty="0"/>
          </a:p>
          <a:p>
            <a:pPr marL="381012" indent="-38101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b="1" dirty="0"/>
              <a:t>Uso eficiente de los recursos</a:t>
            </a:r>
            <a:endParaRPr lang="es-ES" sz="2800" b="1" dirty="0"/>
          </a:p>
          <a:p>
            <a:pPr marL="381012" indent="-38101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b="1" dirty="0"/>
              <a:t>Mínimo de riesgos para el paciente</a:t>
            </a:r>
            <a:endParaRPr lang="es-ES" sz="2800" b="1" dirty="0"/>
          </a:p>
          <a:p>
            <a:pPr marL="381012" indent="-38101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b="1" dirty="0"/>
              <a:t>Alto grado de satisfacción por parte del paciente</a:t>
            </a:r>
            <a:endParaRPr lang="es-ES" sz="2800" b="1" dirty="0"/>
          </a:p>
          <a:p>
            <a:pPr marL="381012" indent="-38101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b="1" dirty="0"/>
              <a:t>Impacto final en la salud</a:t>
            </a:r>
            <a:endParaRPr lang="es-ES" sz="2800" b="1" dirty="0"/>
          </a:p>
        </p:txBody>
      </p:sp>
      <p:sp>
        <p:nvSpPr>
          <p:cNvPr id="5" name="3 Rectángulo"/>
          <p:cNvSpPr/>
          <p:nvPr/>
        </p:nvSpPr>
        <p:spPr>
          <a:xfrm>
            <a:off x="386999" y="523936"/>
            <a:ext cx="8085868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67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Atributos que deben tener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41416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92"/>
    </mc:Choice>
    <mc:Fallback xmlns="">
      <p:transition advTm="71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099938" y="2005540"/>
            <a:ext cx="8963105" cy="32282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60955" tIns="30477" rIns="60955" bIns="30477" rtlCol="0">
            <a:norm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00358" y="2005539"/>
            <a:ext cx="7954077" cy="280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933" dirty="0"/>
              <a:t>Dimensión </a:t>
            </a:r>
            <a:r>
              <a:rPr lang="es-ES_tradnl" sz="2933" u="sng" dirty="0"/>
              <a:t>científico técnica 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933" dirty="0"/>
              <a:t>Dimensión </a:t>
            </a:r>
            <a:r>
              <a:rPr lang="es-ES_tradnl" sz="2933" u="sng" dirty="0"/>
              <a:t>humana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933" dirty="0"/>
              <a:t>Dimensión </a:t>
            </a:r>
            <a:r>
              <a:rPr lang="es-ES_tradnl" sz="2933" u="sng" dirty="0"/>
              <a:t>entorno o ambiente </a:t>
            </a:r>
            <a:r>
              <a:rPr lang="es-ES_tradnl" sz="2933" dirty="0"/>
              <a:t>físico donde se desarrolla dicha gestión</a:t>
            </a:r>
            <a:endParaRPr lang="es-ES" sz="2933" dirty="0"/>
          </a:p>
        </p:txBody>
      </p:sp>
      <p:sp>
        <p:nvSpPr>
          <p:cNvPr id="6" name="Rectangle 5"/>
          <p:cNvSpPr/>
          <p:nvPr/>
        </p:nvSpPr>
        <p:spPr>
          <a:xfrm>
            <a:off x="307032" y="447485"/>
            <a:ext cx="7245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4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Dimensiones de la calidad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9537" y="6095769"/>
            <a:ext cx="609547" cy="6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7312"/>
    </mc:Choice>
    <mc:Fallback xmlns="">
      <p:transition advTm="107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59421" y="2841593"/>
            <a:ext cx="5174912" cy="1098455"/>
          </a:xfrm>
          <a:prstGeom prst="rect">
            <a:avLst/>
          </a:prstGeom>
        </p:spPr>
        <p:txBody>
          <a:bodyPr vert="horz" lIns="60955" tIns="30477" rIns="60955" bIns="30477" rtlCol="0" anchor="ctr">
            <a:noAutofit/>
          </a:bodyPr>
          <a:lstStyle>
            <a:lvl1pPr algn="l" defTabSz="13715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8000" dirty="0"/>
              <a:t>Evaluación</a:t>
            </a:r>
            <a:endParaRPr lang="en-US" sz="8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2209" y="2185652"/>
            <a:ext cx="4250454" cy="2723105"/>
          </a:xfrm>
          <a:prstGeom prst="rect">
            <a:avLst/>
          </a:prstGeom>
        </p:spPr>
        <p:txBody>
          <a:bodyPr vert="horz" lIns="60955" tIns="30477" rIns="60955" bIns="30477" rtlCol="0">
            <a:normAutofit lnSpcReduction="10000"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s-ES" sz="2800" b="1" dirty="0">
                <a:solidFill>
                  <a:srgbClr val="FFFFFF"/>
                </a:solidFill>
              </a:rPr>
              <a:t> </a:t>
            </a:r>
            <a:r>
              <a:rPr lang="es-ES" sz="2800" b="1" dirty="0">
                <a:solidFill>
                  <a:schemeClr val="bg2"/>
                </a:solidFill>
              </a:rPr>
              <a:t>MEDIR</a:t>
            </a: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endParaRPr lang="es-ES" sz="2800" b="1" dirty="0">
              <a:solidFill>
                <a:srgbClr val="FFFFFF"/>
              </a:solidFill>
            </a:endParaRP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s-ES" sz="2800" b="1" dirty="0">
                <a:solidFill>
                  <a:srgbClr val="FFFFFF"/>
                </a:solidFill>
              </a:rPr>
              <a:t> </a:t>
            </a:r>
            <a:r>
              <a:rPr lang="es-ES" sz="2800" b="1" dirty="0">
                <a:solidFill>
                  <a:schemeClr val="bg2"/>
                </a:solidFill>
              </a:rPr>
              <a:t>COMPARAR</a:t>
            </a: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endParaRPr lang="es-ES" sz="2800" b="1" dirty="0">
              <a:solidFill>
                <a:srgbClr val="FFFFFF"/>
              </a:solidFill>
            </a:endParaRP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s-ES" sz="2800" b="1" dirty="0">
                <a:solidFill>
                  <a:srgbClr val="FFFFFF"/>
                </a:solidFill>
              </a:rPr>
              <a:t> </a:t>
            </a:r>
            <a:r>
              <a:rPr lang="es-ES" sz="2800" b="1" dirty="0">
                <a:solidFill>
                  <a:schemeClr val="bg2"/>
                </a:solidFill>
              </a:rPr>
              <a:t>CORREGIR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785"/>
    </mc:Choice>
    <mc:Fallback xmlns="">
      <p:transition advTm="39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0344" y="463526"/>
            <a:ext cx="668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33" b="1" dirty="0">
                <a:solidFill>
                  <a:srgbClr val="FFFFFF"/>
                </a:solidFill>
              </a:rPr>
              <a:t>ENFOQUES</a:t>
            </a:r>
            <a:r>
              <a:rPr lang="en-US" sz="3200" b="1" dirty="0">
                <a:solidFill>
                  <a:srgbClr val="FFFFFF"/>
                </a:solidFill>
              </a:rPr>
              <a:t> PARA EVALUAR LA CALIDAD</a:t>
            </a:r>
            <a:endParaRPr lang="es-ES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aphicFrame>
        <p:nvGraphicFramePr>
          <p:cNvPr id="5" name="15 Diagrama"/>
          <p:cNvGraphicFramePr/>
          <p:nvPr>
            <p:extLst/>
          </p:nvPr>
        </p:nvGraphicFramePr>
        <p:xfrm>
          <a:off x="1636488" y="1598326"/>
          <a:ext cx="8643215" cy="474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2733" y="2373489"/>
            <a:ext cx="205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defTabSz="91443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ESTRUCTURA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39012" y="2419774"/>
            <a:ext cx="1838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PROCESO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88231" y="2405069"/>
            <a:ext cx="2249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8694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8098"/>
    </mc:Choice>
    <mc:Fallback xmlns="">
      <p:transition advTm="4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ESTRUCTURA</a:t>
            </a:r>
          </a:p>
          <a:p>
            <a:pPr>
              <a:defRPr/>
            </a:pPr>
            <a:r>
              <a:rPr lang="es-ES" sz="3600" dirty="0">
                <a:solidFill>
                  <a:schemeClr val="tx1"/>
                </a:solidFill>
              </a:rPr>
              <a:t>Forma en que está organizada la atención en lo que se refiere a: 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82299">
              <a:defRPr/>
            </a:pPr>
            <a:r>
              <a:rPr lang="es-ES" sz="2667" dirty="0">
                <a:solidFill>
                  <a:schemeClr val="tx1"/>
                </a:solidFill>
              </a:rPr>
              <a:t>Equipamiento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82299">
              <a:defRPr/>
            </a:pPr>
            <a:r>
              <a:rPr lang="es-ES" sz="2667" dirty="0">
                <a:solidFill>
                  <a:schemeClr val="tx1"/>
                </a:solidFill>
              </a:rPr>
              <a:t>Personal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2"/>
          </p:nvPr>
        </p:nvSpPr>
        <p:spPr/>
        <p:txBody>
          <a:bodyPr anchor="t">
            <a:normAutofit/>
          </a:bodyPr>
          <a:lstStyle/>
          <a:p>
            <a:r>
              <a:rPr lang="es-ES" sz="2667" dirty="0">
                <a:solidFill>
                  <a:schemeClr val="tx1"/>
                </a:solidFill>
              </a:rPr>
              <a:t>Sistema de gobierno, gestión</a:t>
            </a:r>
          </a:p>
          <a:p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3"/>
          </p:nvPr>
        </p:nvSpPr>
        <p:spPr>
          <a:xfrm>
            <a:off x="5520581" y="4843003"/>
            <a:ext cx="5588670" cy="541630"/>
          </a:xfrm>
        </p:spPr>
        <p:txBody>
          <a:bodyPr>
            <a:noAutofit/>
          </a:bodyPr>
          <a:lstStyle/>
          <a:p>
            <a:pPr marL="82299">
              <a:defRPr/>
            </a:pPr>
            <a:r>
              <a:rPr lang="es-ES" sz="2667" dirty="0">
                <a:solidFill>
                  <a:schemeClr val="tx1"/>
                </a:solidFill>
              </a:rPr>
              <a:t>Condiciones económicas, sistemas de información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82299">
              <a:defRPr/>
            </a:pPr>
            <a:r>
              <a:rPr lang="es-ES" sz="2667" dirty="0">
                <a:solidFill>
                  <a:schemeClr val="tx1"/>
                </a:solidFill>
              </a:rPr>
              <a:t>Normas, reglamentos y otros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4902" y="263018"/>
            <a:ext cx="5406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48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/>
          <a:p>
            <a:r>
              <a:rPr lang="es-ES" sz="2667" dirty="0">
                <a:solidFill>
                  <a:schemeClr val="tx1"/>
                </a:solidFill>
              </a:rPr>
              <a:t> Instalaciones</a:t>
            </a:r>
          </a:p>
          <a:p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222"/>
    </mc:Choice>
    <mc:Fallback xmlns="">
      <p:transition advTm="44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3047" y="2061948"/>
            <a:ext cx="9415899" cy="28468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0955" tIns="30477" rIns="60955" bIns="30477" rtlCol="0">
            <a:noAutofit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sz="2933" b="1" dirty="0"/>
              <a:t> </a:t>
            </a:r>
            <a:r>
              <a:rPr lang="es-ES" sz="2933" dirty="0"/>
              <a:t>Es la puesta en marcha del todo el sistema, comprende las aptitudes desplegadas en la prestación del servicio (prevención, diagnóstico, tratamiento y rehabilitación)</a:t>
            </a:r>
            <a:endParaRPr lang="en-US" sz="2933" dirty="0"/>
          </a:p>
        </p:txBody>
      </p:sp>
      <p:sp>
        <p:nvSpPr>
          <p:cNvPr id="5" name="4 Rectángulo"/>
          <p:cNvSpPr/>
          <p:nvPr/>
        </p:nvSpPr>
        <p:spPr>
          <a:xfrm>
            <a:off x="948953" y="428865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54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PROCESO</a:t>
            </a:r>
          </a:p>
        </p:txBody>
      </p:sp>
    </p:spTree>
    <p:extLst>
      <p:ext uri="{BB962C8B-B14F-4D97-AF65-F5344CB8AC3E}">
        <p14:creationId xmlns:p14="http://schemas.microsoft.com/office/powerpoint/2010/main" val="23195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2"/>
    </mc:Choice>
    <mc:Fallback xmlns="">
      <p:transition advTm="30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536" y="391990"/>
            <a:ext cx="8228885" cy="7920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FFFF"/>
                </a:solidFill>
              </a:rPr>
              <a:t>Algunos aspectos a medir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6188" y="1885501"/>
            <a:ext cx="8639706" cy="3680925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vert="horz" lIns="60955" tIns="30477" rIns="60955" bIns="30477" rtlCol="0">
            <a:normAutofit fontScale="92500" lnSpcReduction="10000"/>
          </a:bodyPr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 Tiempo de espera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Recibir diagnósticos claros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Examen correcto del paciente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Cumplimiento de las normas de bioseguridad</a:t>
            </a:r>
          </a:p>
          <a:p>
            <a:pPr marL="381012" indent="-38101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Otros</a:t>
            </a:r>
            <a:r>
              <a:rPr lang="en-US" sz="2800" dirty="0"/>
              <a:t> (</a:t>
            </a:r>
            <a:r>
              <a:rPr lang="en-US" sz="2800" dirty="0" err="1"/>
              <a:t>eficiencia</a:t>
            </a:r>
            <a:r>
              <a:rPr lang="en-US" sz="2800" dirty="0"/>
              <a:t>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22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9406"/>
    </mc:Choice>
    <mc:Fallback xmlns="">
      <p:transition advTm="59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1012</Words>
  <Application>Microsoft Office PowerPoint</Application>
  <PresentationFormat>Widescreen</PresentationFormat>
  <Paragraphs>129</Paragraphs>
  <Slides>19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Yu Gothic Light</vt:lpstr>
      <vt:lpstr>Aileron Light</vt:lpstr>
      <vt:lpstr>Aileron Thin</vt:lpstr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Algunos aspectos a medir</vt:lpstr>
      <vt:lpstr>MÉTODOS </vt:lpstr>
      <vt:lpstr>PowerPoint Presentation</vt:lpstr>
      <vt:lpstr>INCLUYE</vt:lpstr>
      <vt:lpstr>SATISFACCIÓN</vt:lpstr>
      <vt:lpstr>COMITÉ AUDITOR DE LA CALIDAD CACSE  </vt:lpstr>
      <vt:lpstr>EVALUACIÓN</vt:lpstr>
      <vt:lpstr>CONCLUSIONES</vt:lpstr>
      <vt:lpstr>BIBLIOGRAFÍA</vt:lpstr>
      <vt:lpstr>BIBLIOGRAFÍA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Barciela</dc:creator>
  <cp:lastModifiedBy>Cary Barciela</cp:lastModifiedBy>
  <cp:revision>4</cp:revision>
  <dcterms:created xsi:type="dcterms:W3CDTF">2022-10-13T17:58:21Z</dcterms:created>
  <dcterms:modified xsi:type="dcterms:W3CDTF">2022-10-13T18:14:00Z</dcterms:modified>
</cp:coreProperties>
</file>