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26"/>
  </p:notesMasterIdLst>
  <p:sldIdLst>
    <p:sldId id="341" r:id="rId2"/>
    <p:sldId id="342" r:id="rId3"/>
    <p:sldId id="346" r:id="rId4"/>
    <p:sldId id="339" r:id="rId5"/>
    <p:sldId id="350" r:id="rId6"/>
    <p:sldId id="345" r:id="rId7"/>
    <p:sldId id="351" r:id="rId8"/>
    <p:sldId id="347" r:id="rId9"/>
    <p:sldId id="310" r:id="rId10"/>
    <p:sldId id="311" r:id="rId11"/>
    <p:sldId id="314" r:id="rId12"/>
    <p:sldId id="338" r:id="rId13"/>
    <p:sldId id="295" r:id="rId14"/>
    <p:sldId id="348" r:id="rId15"/>
    <p:sldId id="296" r:id="rId16"/>
    <p:sldId id="297" r:id="rId17"/>
    <p:sldId id="318" r:id="rId18"/>
    <p:sldId id="317" r:id="rId19"/>
    <p:sldId id="319" r:id="rId20"/>
    <p:sldId id="321" r:id="rId21"/>
    <p:sldId id="320" r:id="rId22"/>
    <p:sldId id="283" r:id="rId23"/>
    <p:sldId id="281" r:id="rId24"/>
    <p:sldId id="285" r:id="rId25"/>
  </p:sldIdLst>
  <p:sldSz cx="24120475" cy="14039850"/>
  <p:notesSz cx="6858000" cy="9144000"/>
  <p:defaultTextStyle>
    <a:defPPr>
      <a:defRPr lang="es-E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915817" algn="l" rtl="0" eaLnBrk="0" fontAlgn="base" hangingPunct="0">
      <a:spcBef>
        <a:spcPct val="0"/>
      </a:spcBef>
      <a:spcAft>
        <a:spcPct val="0"/>
      </a:spcAft>
      <a:defRPr kern="1200">
        <a:solidFill>
          <a:schemeClr val="tx1"/>
        </a:solidFill>
        <a:latin typeface="Calibri" pitchFamily="34" charset="0"/>
        <a:ea typeface="+mn-ea"/>
        <a:cs typeface="+mn-cs"/>
      </a:defRPr>
    </a:lvl2pPr>
    <a:lvl3pPr marL="1831635" algn="l" rtl="0" eaLnBrk="0" fontAlgn="base" hangingPunct="0">
      <a:spcBef>
        <a:spcPct val="0"/>
      </a:spcBef>
      <a:spcAft>
        <a:spcPct val="0"/>
      </a:spcAft>
      <a:defRPr kern="1200">
        <a:solidFill>
          <a:schemeClr val="tx1"/>
        </a:solidFill>
        <a:latin typeface="Calibri" pitchFamily="34" charset="0"/>
        <a:ea typeface="+mn-ea"/>
        <a:cs typeface="+mn-cs"/>
      </a:defRPr>
    </a:lvl3pPr>
    <a:lvl4pPr marL="2747452" algn="l" rtl="0" eaLnBrk="0" fontAlgn="base" hangingPunct="0">
      <a:spcBef>
        <a:spcPct val="0"/>
      </a:spcBef>
      <a:spcAft>
        <a:spcPct val="0"/>
      </a:spcAft>
      <a:defRPr kern="1200">
        <a:solidFill>
          <a:schemeClr val="tx1"/>
        </a:solidFill>
        <a:latin typeface="Calibri" pitchFamily="34" charset="0"/>
        <a:ea typeface="+mn-ea"/>
        <a:cs typeface="+mn-cs"/>
      </a:defRPr>
    </a:lvl4pPr>
    <a:lvl5pPr marL="3663269" algn="l" rtl="0" eaLnBrk="0" fontAlgn="base" hangingPunct="0">
      <a:spcBef>
        <a:spcPct val="0"/>
      </a:spcBef>
      <a:spcAft>
        <a:spcPct val="0"/>
      </a:spcAft>
      <a:defRPr kern="1200">
        <a:solidFill>
          <a:schemeClr val="tx1"/>
        </a:solidFill>
        <a:latin typeface="Calibri" pitchFamily="34" charset="0"/>
        <a:ea typeface="+mn-ea"/>
        <a:cs typeface="+mn-cs"/>
      </a:defRPr>
    </a:lvl5pPr>
    <a:lvl6pPr marL="4579087" algn="l" defTabSz="1831635" rtl="0" eaLnBrk="1" latinLnBrk="0" hangingPunct="1">
      <a:defRPr kern="1200">
        <a:solidFill>
          <a:schemeClr val="tx1"/>
        </a:solidFill>
        <a:latin typeface="Calibri" pitchFamily="34" charset="0"/>
        <a:ea typeface="+mn-ea"/>
        <a:cs typeface="+mn-cs"/>
      </a:defRPr>
    </a:lvl6pPr>
    <a:lvl7pPr marL="5494904" algn="l" defTabSz="1831635" rtl="0" eaLnBrk="1" latinLnBrk="0" hangingPunct="1">
      <a:defRPr kern="1200">
        <a:solidFill>
          <a:schemeClr val="tx1"/>
        </a:solidFill>
        <a:latin typeface="Calibri" pitchFamily="34" charset="0"/>
        <a:ea typeface="+mn-ea"/>
        <a:cs typeface="+mn-cs"/>
      </a:defRPr>
    </a:lvl7pPr>
    <a:lvl8pPr marL="6410721" algn="l" defTabSz="1831635" rtl="0" eaLnBrk="1" latinLnBrk="0" hangingPunct="1">
      <a:defRPr kern="1200">
        <a:solidFill>
          <a:schemeClr val="tx1"/>
        </a:solidFill>
        <a:latin typeface="Calibri" pitchFamily="34" charset="0"/>
        <a:ea typeface="+mn-ea"/>
        <a:cs typeface="+mn-cs"/>
      </a:defRPr>
    </a:lvl8pPr>
    <a:lvl9pPr marL="7326539" algn="l" defTabSz="1831635"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4422" userDrawn="1">
          <p15:clr>
            <a:srgbClr val="A4A3A4"/>
          </p15:clr>
        </p15:guide>
        <p15:guide id="2" pos="7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209" autoAdjust="0"/>
  </p:normalViewPr>
  <p:slideViewPr>
    <p:cSldViewPr snapToGrid="0">
      <p:cViewPr varScale="1">
        <p:scale>
          <a:sx n="33" d="100"/>
          <a:sy n="33" d="100"/>
        </p:scale>
        <p:origin x="966" y="96"/>
      </p:cViewPr>
      <p:guideLst>
        <p:guide orient="horz" pos="4422"/>
        <p:guide pos="759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6C9B48-6539-48A5-BFF9-988C0BAFFCAC}" type="datetimeFigureOut">
              <a:rPr lang="es-ES"/>
              <a:pPr>
                <a:defRPr/>
              </a:pPr>
              <a:t>16/01/2024</a:t>
            </a:fld>
            <a:endParaRPr lang="es-ES"/>
          </a:p>
        </p:txBody>
      </p:sp>
      <p:sp>
        <p:nvSpPr>
          <p:cNvPr id="4" name="Marcador de imagen de diapositiva 3"/>
          <p:cNvSpPr>
            <a:spLocks noGrp="1" noRot="1" noChangeAspect="1"/>
          </p:cNvSpPr>
          <p:nvPr>
            <p:ph type="sldImg" idx="2"/>
          </p:nvPr>
        </p:nvSpPr>
        <p:spPr>
          <a:xfrm>
            <a:off x="777875" y="1143000"/>
            <a:ext cx="530225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9ABEE3-776D-418D-B741-2D7048796E8D}" type="slidenum">
              <a:rPr lang="es-ES"/>
              <a:pPr>
                <a:defRPr/>
              </a:pPr>
              <a:t>‹Nº›</a:t>
            </a:fld>
            <a:endParaRPr lang="es-ES"/>
          </a:p>
        </p:txBody>
      </p:sp>
    </p:spTree>
    <p:extLst>
      <p:ext uri="{BB962C8B-B14F-4D97-AF65-F5344CB8AC3E}">
        <p14:creationId xmlns:p14="http://schemas.microsoft.com/office/powerpoint/2010/main" val="260465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4" kern="1200">
        <a:solidFill>
          <a:schemeClr val="tx1"/>
        </a:solidFill>
        <a:latin typeface="+mn-lt"/>
        <a:ea typeface="+mn-ea"/>
        <a:cs typeface="+mn-cs"/>
      </a:defRPr>
    </a:lvl1pPr>
    <a:lvl2pPr marL="915817" algn="l" rtl="0" eaLnBrk="0" fontAlgn="base" hangingPunct="0">
      <a:spcBef>
        <a:spcPct val="30000"/>
      </a:spcBef>
      <a:spcAft>
        <a:spcPct val="0"/>
      </a:spcAft>
      <a:defRPr sz="2404" kern="1200">
        <a:solidFill>
          <a:schemeClr val="tx1"/>
        </a:solidFill>
        <a:latin typeface="+mn-lt"/>
        <a:ea typeface="+mn-ea"/>
        <a:cs typeface="+mn-cs"/>
      </a:defRPr>
    </a:lvl2pPr>
    <a:lvl3pPr marL="1831635" algn="l" rtl="0" eaLnBrk="0" fontAlgn="base" hangingPunct="0">
      <a:spcBef>
        <a:spcPct val="30000"/>
      </a:spcBef>
      <a:spcAft>
        <a:spcPct val="0"/>
      </a:spcAft>
      <a:defRPr sz="2404" kern="1200">
        <a:solidFill>
          <a:schemeClr val="tx1"/>
        </a:solidFill>
        <a:latin typeface="+mn-lt"/>
        <a:ea typeface="+mn-ea"/>
        <a:cs typeface="+mn-cs"/>
      </a:defRPr>
    </a:lvl3pPr>
    <a:lvl4pPr marL="2747452" algn="l" rtl="0" eaLnBrk="0" fontAlgn="base" hangingPunct="0">
      <a:spcBef>
        <a:spcPct val="30000"/>
      </a:spcBef>
      <a:spcAft>
        <a:spcPct val="0"/>
      </a:spcAft>
      <a:defRPr sz="2404" kern="1200">
        <a:solidFill>
          <a:schemeClr val="tx1"/>
        </a:solidFill>
        <a:latin typeface="+mn-lt"/>
        <a:ea typeface="+mn-ea"/>
        <a:cs typeface="+mn-cs"/>
      </a:defRPr>
    </a:lvl4pPr>
    <a:lvl5pPr marL="3663269" algn="l" rtl="0" eaLnBrk="0" fontAlgn="base" hangingPunct="0">
      <a:spcBef>
        <a:spcPct val="30000"/>
      </a:spcBef>
      <a:spcAft>
        <a:spcPct val="0"/>
      </a:spcAft>
      <a:defRPr sz="2404" kern="1200">
        <a:solidFill>
          <a:schemeClr val="tx1"/>
        </a:solidFill>
        <a:latin typeface="+mn-lt"/>
        <a:ea typeface="+mn-ea"/>
        <a:cs typeface="+mn-cs"/>
      </a:defRPr>
    </a:lvl5pPr>
    <a:lvl6pPr marL="4579087" algn="l" defTabSz="1831635" rtl="0" eaLnBrk="1" latinLnBrk="0" hangingPunct="1">
      <a:defRPr sz="2404" kern="1200">
        <a:solidFill>
          <a:schemeClr val="tx1"/>
        </a:solidFill>
        <a:latin typeface="+mn-lt"/>
        <a:ea typeface="+mn-ea"/>
        <a:cs typeface="+mn-cs"/>
      </a:defRPr>
    </a:lvl6pPr>
    <a:lvl7pPr marL="5494904" algn="l" defTabSz="1831635" rtl="0" eaLnBrk="1" latinLnBrk="0" hangingPunct="1">
      <a:defRPr sz="2404" kern="1200">
        <a:solidFill>
          <a:schemeClr val="tx1"/>
        </a:solidFill>
        <a:latin typeface="+mn-lt"/>
        <a:ea typeface="+mn-ea"/>
        <a:cs typeface="+mn-cs"/>
      </a:defRPr>
    </a:lvl7pPr>
    <a:lvl8pPr marL="6410721" algn="l" defTabSz="1831635" rtl="0" eaLnBrk="1" latinLnBrk="0" hangingPunct="1">
      <a:defRPr sz="2404" kern="1200">
        <a:solidFill>
          <a:schemeClr val="tx1"/>
        </a:solidFill>
        <a:latin typeface="+mn-lt"/>
        <a:ea typeface="+mn-ea"/>
        <a:cs typeface="+mn-cs"/>
      </a:defRPr>
    </a:lvl8pPr>
    <a:lvl9pPr marL="7326539" algn="l" defTabSz="1831635" rtl="0" eaLnBrk="1" latinLnBrk="0" hangingPunct="1">
      <a:defRPr sz="24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zim://A/F%C3%A1rmaco.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zim://A/Medicamento.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a:t>
            </a:fld>
            <a:endParaRPr lang="es-ES"/>
          </a:p>
        </p:txBody>
      </p:sp>
    </p:spTree>
    <p:extLst>
      <p:ext uri="{BB962C8B-B14F-4D97-AF65-F5344CB8AC3E}">
        <p14:creationId xmlns:p14="http://schemas.microsoft.com/office/powerpoint/2010/main" val="29827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Las graduales</a:t>
            </a:r>
            <a:r>
              <a:rPr lang="es-ES" baseline="0" dirty="0" smtClean="0"/>
              <a:t> miden esa relación dosis efecto en una sola unidad experimental. Aportan información importante sobre todo la potencia del compuesto, q es un parámetro comparativo. Un fármaco que presume de ser potente producirá igual o mayor efecto q otro pero a menor dosis. Ej: 20 mg de </a:t>
            </a:r>
            <a:r>
              <a:rPr lang="es-ES" baseline="0" dirty="0" err="1" smtClean="0"/>
              <a:t>nizatidina</a:t>
            </a:r>
            <a:r>
              <a:rPr lang="es-ES" baseline="0" dirty="0" smtClean="0"/>
              <a:t> producen la misma inhibición de la secreción ácido gástrica q 300 mg d </a:t>
            </a:r>
            <a:r>
              <a:rPr lang="es-ES" baseline="0" dirty="0" err="1" smtClean="0"/>
              <a:t>ranitidina</a:t>
            </a:r>
            <a:r>
              <a:rPr lang="es-ES" baseline="0" dirty="0" smtClean="0"/>
              <a:t>. Por tanto </a:t>
            </a:r>
            <a:r>
              <a:rPr lang="es-ES" baseline="0" dirty="0" err="1" smtClean="0"/>
              <a:t>nizatidina</a:t>
            </a:r>
            <a:r>
              <a:rPr lang="es-ES" baseline="0" dirty="0" smtClean="0"/>
              <a:t> es más potente. Otro parámetro importante es la eficacia q es la capacidad para producir el efecto máximo independientemente de la dosis que necesite para lograrlo. Un medicamento es más eficaz cuanto mayor sea el efecto que produce. Ej: La furosemida produce más volumen de orina que la </a:t>
            </a:r>
            <a:r>
              <a:rPr lang="es-ES" baseline="0" dirty="0" err="1" smtClean="0"/>
              <a:t>hidroclorotiazida</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11</a:t>
            </a:fld>
            <a:endParaRPr lang="es-ES"/>
          </a:p>
        </p:txBody>
      </p:sp>
    </p:spTree>
    <p:extLst>
      <p:ext uri="{BB962C8B-B14F-4D97-AF65-F5344CB8AC3E}">
        <p14:creationId xmlns:p14="http://schemas.microsoft.com/office/powerpoint/2010/main" val="387702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12</a:t>
            </a:fld>
            <a:endParaRPr lang="es-ES"/>
          </a:p>
        </p:txBody>
      </p:sp>
    </p:spTree>
    <p:extLst>
      <p:ext uri="{BB962C8B-B14F-4D97-AF65-F5344CB8AC3E}">
        <p14:creationId xmlns:p14="http://schemas.microsoft.com/office/powerpoint/2010/main" val="148213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13</a:t>
            </a:fld>
            <a:endParaRPr lang="es-ES"/>
          </a:p>
        </p:txBody>
      </p:sp>
    </p:spTree>
    <p:extLst>
      <p:ext uri="{BB962C8B-B14F-4D97-AF65-F5344CB8AC3E}">
        <p14:creationId xmlns:p14="http://schemas.microsoft.com/office/powerpoint/2010/main" val="34142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Sesgo: error sistemático q</a:t>
            </a:r>
            <a:r>
              <a:rPr lang="es-ES" baseline="0" dirty="0" smtClean="0"/>
              <a:t> tiende a producir interpretaciones falsas de los resultados en una investigación. Ej: sesgo de selección o un sesgo de medición pq un equipo no esté equilibrado.</a:t>
            </a:r>
            <a:endParaRPr lang="es-E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dirty="0" smtClean="0"/>
              <a:t>Aunque los EC se sustentan en estos 4 pilares básicos, en ocasiones por razones de tipo práctico como la naturaleza del tratamiento, los objetivos q se persigan o por consideraciones éticas, no pueden realizar en condiciones ideales, o sea cumplir los 4 pilares , lo q no quiere decir q muy a pesar de esto no puedan obtenerse conclusiones válidas. Pero si debido a alguna circunstancia no puede emplearse un pilar debe aparecer la explicación y/o justificación en el protocolo, informe final o publicación.   </a:t>
            </a:r>
            <a:endParaRPr lang="es-ES" dirty="0" smtClean="0"/>
          </a:p>
          <a:p>
            <a:r>
              <a:rPr lang="es-ES" baseline="0" dirty="0" smtClean="0"/>
              <a:t>Por ejemplo en los ensayos fase I y algunos de fase </a:t>
            </a:r>
            <a:r>
              <a:rPr lang="es-ES" baseline="0" dirty="0" err="1" smtClean="0"/>
              <a:t>IIa</a:t>
            </a:r>
            <a:r>
              <a:rPr lang="es-ES" baseline="0" dirty="0" smtClean="0"/>
              <a:t> no siempre se necesita grupo </a:t>
            </a:r>
            <a:r>
              <a:rPr lang="es-ES" baseline="0" dirty="0" err="1" smtClean="0"/>
              <a:t>ctrol</a:t>
            </a:r>
            <a:endParaRPr lang="es-ES" baseline="0" dirty="0" smtClean="0"/>
          </a:p>
          <a:p>
            <a:r>
              <a:rPr lang="es-ES" baseline="0" dirty="0" smtClean="0"/>
              <a:t>Otras veces no se  pueden enmascarar: por las características </a:t>
            </a:r>
            <a:r>
              <a:rPr lang="es-ES" baseline="0" dirty="0" err="1" smtClean="0"/>
              <a:t>organoléticas</a:t>
            </a:r>
            <a:r>
              <a:rPr lang="es-ES" baseline="0" dirty="0" smtClean="0"/>
              <a:t> del producto, por alguna reacción no deseada, por el tipo de formulación. por razones éticas o relacionadas con la seguridad del paciente. </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14</a:t>
            </a:fld>
            <a:endParaRPr lang="es-ES"/>
          </a:p>
        </p:txBody>
      </p:sp>
    </p:spTree>
    <p:extLst>
      <p:ext uri="{BB962C8B-B14F-4D97-AF65-F5344CB8AC3E}">
        <p14:creationId xmlns:p14="http://schemas.microsoft.com/office/powerpoint/2010/main" val="2732357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solidFill>
                  <a:srgbClr val="FF0000"/>
                </a:solidFill>
              </a:rPr>
              <a:t>Consistente</a:t>
            </a:r>
            <a:r>
              <a:rPr lang="es-ES" sz="1200" dirty="0" smtClean="0"/>
              <a:t>: Permite obtener resultados parecidos en mediciones diferentes. hechas por un mismo observador. Y si las mediciones son hechas por diferentes observadores entonces debe haber concordancia entre esas mediciones.  </a:t>
            </a:r>
          </a:p>
          <a:p>
            <a:r>
              <a:rPr lang="es-ES" sz="1200" dirty="0" smtClean="0">
                <a:latin typeface="Arial" charset="0"/>
                <a:cs typeface="Arial" charset="0"/>
              </a:rPr>
              <a:t>Ej: Si investigamos un fármaco para la cardiopatía isquémica que variable será mas dura:</a:t>
            </a:r>
          </a:p>
          <a:p>
            <a:r>
              <a:rPr lang="es-ES" sz="1200" dirty="0" smtClean="0">
                <a:latin typeface="Arial" charset="0"/>
                <a:cs typeface="Arial" charset="0"/>
              </a:rPr>
              <a:t>- Dolor anginoso</a:t>
            </a:r>
          </a:p>
          <a:p>
            <a:r>
              <a:rPr lang="es-ES" sz="1200" dirty="0" smtClean="0">
                <a:latin typeface="Arial" charset="0"/>
                <a:cs typeface="Arial" charset="0"/>
              </a:rPr>
              <a:t>- Electrocardiograma son signos de isquemia</a:t>
            </a:r>
          </a:p>
          <a:p>
            <a:r>
              <a:rPr lang="es-ES" sz="1200" dirty="0" smtClean="0">
                <a:latin typeface="Arial" charset="0"/>
                <a:cs typeface="Arial" charset="0"/>
              </a:rPr>
              <a:t>- Diagnóstico positivo de IMA</a:t>
            </a:r>
          </a:p>
          <a:p>
            <a:r>
              <a:rPr lang="es-ES" sz="1200" dirty="0" smtClean="0">
                <a:latin typeface="Arial" charset="0"/>
                <a:cs typeface="Arial" charset="0"/>
              </a:rPr>
              <a:t>- Muerte</a:t>
            </a:r>
          </a:p>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15</a:t>
            </a:fld>
            <a:endParaRPr lang="es-ES"/>
          </a:p>
        </p:txBody>
      </p:sp>
    </p:spTree>
    <p:extLst>
      <p:ext uri="{BB962C8B-B14F-4D97-AF65-F5344CB8AC3E}">
        <p14:creationId xmlns:p14="http://schemas.microsoft.com/office/powerpoint/2010/main" val="186552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algn="just"/>
            <a:r>
              <a:rPr lang="es-ES" dirty="0" smtClean="0"/>
              <a:t>Hay</a:t>
            </a:r>
            <a:r>
              <a:rPr lang="es-ES" baseline="0" dirty="0" smtClean="0"/>
              <a:t> pacientes q mejoran por el solo hecho de sentirse atendidos. </a:t>
            </a:r>
            <a:r>
              <a:rPr lang="es-ES" dirty="0" smtClean="0"/>
              <a:t>El dolor postoperatorio,</a:t>
            </a:r>
            <a:r>
              <a:rPr lang="es-ES" baseline="0" dirty="0" smtClean="0"/>
              <a:t> la cefalea, angina de pecho, tos están dentro de los síntomas más favorecidos por el efecto placebo. </a:t>
            </a:r>
            <a:r>
              <a:rPr lang="es-ES" dirty="0" smtClean="0"/>
              <a:t>Base puramente psicológica. Se ha hablado de la teoría opioide con liberación de endorfinas endógenas q alivian dolor. Igual</a:t>
            </a:r>
            <a:r>
              <a:rPr lang="es-ES" baseline="0" dirty="0" smtClean="0"/>
              <a:t> se ha hablado de liberación de dopamina q causa sensación placentera.</a:t>
            </a:r>
          </a:p>
          <a:p>
            <a:pPr algn="just"/>
            <a:r>
              <a:rPr lang="es-ES" baseline="0" dirty="0" smtClean="0"/>
              <a:t>A diferencia del efecto placebo el efecto </a:t>
            </a:r>
            <a:r>
              <a:rPr lang="es-ES" baseline="0" dirty="0" err="1" smtClean="0"/>
              <a:t>nocebo</a:t>
            </a:r>
            <a:r>
              <a:rPr lang="es-ES" baseline="0" dirty="0" smtClean="0"/>
              <a:t> hace todo lo contrario, o sea crea expectativas pesimistas q retardan la recuperación. </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16</a:t>
            </a:fld>
            <a:endParaRPr lang="es-ES"/>
          </a:p>
        </p:txBody>
      </p:sp>
    </p:spTree>
    <p:extLst>
      <p:ext uri="{BB962C8B-B14F-4D97-AF65-F5344CB8AC3E}">
        <p14:creationId xmlns:p14="http://schemas.microsoft.com/office/powerpoint/2010/main" val="22840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Distribución de</a:t>
            </a:r>
            <a:r>
              <a:rPr lang="es-ES" baseline="0" dirty="0" smtClean="0"/>
              <a:t> los pacientes al azar a cada uno de los grupos para asegurar q estos sean comparables y homogéneos. Distribución equilibrada de los factores de confusión conocidos desconocidos.</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17</a:t>
            </a:fld>
            <a:endParaRPr lang="es-ES"/>
          </a:p>
        </p:txBody>
      </p:sp>
    </p:spTree>
    <p:extLst>
      <p:ext uri="{BB962C8B-B14F-4D97-AF65-F5344CB8AC3E}">
        <p14:creationId xmlns:p14="http://schemas.microsoft.com/office/powerpoint/2010/main" val="249225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Cuando por alguna razón no puede enmascararse el estudio (abiertos) y todo el mundo conoce el tratamiento, puede diseñarse</a:t>
            </a:r>
            <a:r>
              <a:rPr lang="es-ES" baseline="0" dirty="0" smtClean="0"/>
              <a:t> un enmascaramiento a ciegas por terceros (otro médico o investigador no involucrado en el seguimiento y control de los pacientes y que ignora la medicación es el que realiza la evaluación de los resultados. </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18</a:t>
            </a:fld>
            <a:endParaRPr lang="es-ES"/>
          </a:p>
        </p:txBody>
      </p:sp>
    </p:spTree>
    <p:extLst>
      <p:ext uri="{BB962C8B-B14F-4D97-AF65-F5344CB8AC3E}">
        <p14:creationId xmlns:p14="http://schemas.microsoft.com/office/powerpoint/2010/main" val="254110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Se distinguen 4 fases</a:t>
            </a:r>
            <a:r>
              <a:rPr lang="es-ES" baseline="0" dirty="0" smtClean="0"/>
              <a:t> de desarrollo clínico de un producto, generalmente consecutivas aunque en ocasiones debido a estrategias específicas d un producto pueden ser simultáneas. </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20</a:t>
            </a:fld>
            <a:endParaRPr lang="es-ES"/>
          </a:p>
        </p:txBody>
      </p:sp>
    </p:spTree>
    <p:extLst>
      <p:ext uri="{BB962C8B-B14F-4D97-AF65-F5344CB8AC3E}">
        <p14:creationId xmlns:p14="http://schemas.microsoft.com/office/powerpoint/2010/main" val="943711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Una vez concluidas</a:t>
            </a:r>
            <a:r>
              <a:rPr lang="es-ES" baseline="0" dirty="0" smtClean="0"/>
              <a:t> las fases I, II, III y aprobada la comercialización por la unidad reguladora (autoridad sanitaria) correspondiente me olvido del fármaco?. No, esa aprobación significa que su eficacia ha sido demostrada y que los efectos adversos detectados hasta ese momento resultan aceptables con relación al tipo de afección a la que se destina el fármaco. De ahí que pueda decirse que cuando un fármaco sale al mercado lo hace en libertad condicional. Su destino dependerá de su comportamiento futuro en la PCH . Ese comportamiento será supervisado por la fase 4.  En esa fase se continúa perfilando la seguridad  para detectar RA que no fueron identificadas en las fases </a:t>
            </a:r>
            <a:r>
              <a:rPr lang="es-ES" baseline="0" dirty="0" err="1" smtClean="0"/>
              <a:t>precomercialización</a:t>
            </a:r>
            <a:r>
              <a:rPr lang="es-ES" baseline="0" dirty="0" smtClean="0"/>
              <a:t> por haber sido limitado el número de pacientes(centenares o miles) que recibieron el fármaco o pq la reacción aparece tras exposiciones prolongadas. Además en los EC se excluyen generalmente grupos vulnerables que ahora habrá que seguir de cerca.  </a:t>
            </a:r>
          </a:p>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21</a:t>
            </a:fld>
            <a:endParaRPr lang="es-ES"/>
          </a:p>
        </p:txBody>
      </p:sp>
    </p:spTree>
    <p:extLst>
      <p:ext uri="{BB962C8B-B14F-4D97-AF65-F5344CB8AC3E}">
        <p14:creationId xmlns:p14="http://schemas.microsoft.com/office/powerpoint/2010/main" val="244736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s-ES" dirty="0" smtClean="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a:t>
            </a:fld>
            <a:endParaRPr lang="es-ES"/>
          </a:p>
        </p:txBody>
      </p:sp>
    </p:spTree>
    <p:extLst>
      <p:ext uri="{BB962C8B-B14F-4D97-AF65-F5344CB8AC3E}">
        <p14:creationId xmlns:p14="http://schemas.microsoft.com/office/powerpoint/2010/main" val="223406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sz="1200" dirty="0" smtClean="0">
                <a:latin typeface="Arial" charset="0"/>
                <a:cs typeface="Arial" charset="0"/>
              </a:rPr>
              <a:t>Eficacia: Grado de beneficio: modificar favorablemente un síntoma, el pronóstico o la evolución de una enfermedad.</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22</a:t>
            </a:fld>
            <a:endParaRPr lang="es-ES"/>
          </a:p>
        </p:txBody>
      </p:sp>
    </p:spTree>
    <p:extLst>
      <p:ext uri="{BB962C8B-B14F-4D97-AF65-F5344CB8AC3E}">
        <p14:creationId xmlns:p14="http://schemas.microsoft.com/office/powerpoint/2010/main" val="171640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23</a:t>
            </a:fld>
            <a:endParaRPr lang="es-ES"/>
          </a:p>
        </p:txBody>
      </p:sp>
    </p:spTree>
    <p:extLst>
      <p:ext uri="{BB962C8B-B14F-4D97-AF65-F5344CB8AC3E}">
        <p14:creationId xmlns:p14="http://schemas.microsoft.com/office/powerpoint/2010/main" val="4267514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r>
              <a:rPr lang="es-ES" dirty="0" smtClean="0"/>
              <a:t>Les adelanto q trabajaran con el índice de </a:t>
            </a:r>
            <a:r>
              <a:rPr lang="es-ES" dirty="0" err="1" smtClean="0"/>
              <a:t>jadad</a:t>
            </a:r>
            <a:r>
              <a:rPr lang="es-ES" dirty="0" smtClean="0"/>
              <a:t> q es un </a:t>
            </a:r>
            <a:r>
              <a:rPr lang="es-ES" baseline="0" dirty="0" smtClean="0"/>
              <a:t>cuestionario sencillo, rápido de aplicar que ha sido validado para evaluar la calidad metodológica de los EC. Cinco preguntas que le asignan un puntaje al ensayo entre 0 (muy malo) y 5  (riguroso). Preguntas que tienen q ver con los pilares.  Ej: se describe el ensayo como aleatorizado, como doble ciego, utilizó variables duras, hay grupo control?.  </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24</a:t>
            </a:fld>
            <a:endParaRPr lang="es-ES"/>
          </a:p>
        </p:txBody>
      </p:sp>
    </p:spTree>
    <p:extLst>
      <p:ext uri="{BB962C8B-B14F-4D97-AF65-F5344CB8AC3E}">
        <p14:creationId xmlns:p14="http://schemas.microsoft.com/office/powerpoint/2010/main" val="6731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eaLnBrk="1" hangingPunct="1">
              <a:spcBef>
                <a:spcPct val="0"/>
              </a:spcBef>
            </a:pPr>
            <a:r>
              <a:rPr lang="es-ES" dirty="0" smtClean="0"/>
              <a:t>Ciertamente </a:t>
            </a:r>
            <a:r>
              <a:rPr lang="es-ES" baseline="0" dirty="0" smtClean="0"/>
              <a:t>es una ciencia muy abarcadora. De hecho tiene disímiles ramas. </a:t>
            </a:r>
          </a:p>
          <a:p>
            <a:pPr eaLnBrk="1" hangingPunct="1">
              <a:spcBef>
                <a:spcPct val="0"/>
              </a:spcBef>
            </a:pPr>
            <a:r>
              <a:rPr lang="es-ES" b="0" baseline="0" dirty="0" smtClean="0"/>
              <a:t>Farmacognosia: </a:t>
            </a:r>
            <a:r>
              <a:rPr lang="es-ES" sz="1200" b="0" dirty="0" smtClean="0">
                <a:latin typeface="+mn-lt"/>
              </a:rPr>
              <a:t>Historia, origen,</a:t>
            </a:r>
            <a:r>
              <a:rPr lang="es-EC" sz="1200" b="0" dirty="0" smtClean="0">
                <a:latin typeface="+mn-lt"/>
                <a:cs typeface="Arial" charset="0"/>
              </a:rPr>
              <a:t> composición química de los fármacos en su estado natural (no sufren ningún proceso a no ser su recolección y secado). Su interés es mayormente</a:t>
            </a:r>
            <a:r>
              <a:rPr lang="es-EC" sz="1200" b="0" baseline="0" dirty="0" smtClean="0">
                <a:latin typeface="+mn-lt"/>
                <a:cs typeface="Arial" charset="0"/>
              </a:rPr>
              <a:t> histórico. Recordemos q en la actualidad la fuente más importante de obtención de fármacos es la síntesis química. </a:t>
            </a:r>
            <a:endParaRPr lang="es-ES" sz="1200" b="0" dirty="0" smtClean="0">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sz="1200" b="0" dirty="0" smtClean="0">
                <a:latin typeface="+mn-lt"/>
              </a:rPr>
              <a:t>La</a:t>
            </a:r>
            <a:r>
              <a:rPr lang="es-ES" sz="1200" b="0" baseline="0" dirty="0" smtClean="0">
                <a:latin typeface="+mn-lt"/>
              </a:rPr>
              <a:t> farmacocinética es muy importante y no es más que el movimiento, recorrido, transporte del fármaco desde q es administrado hasta q se elimina. Su</a:t>
            </a:r>
            <a:r>
              <a:rPr lang="es-ES" sz="1200" b="0" dirty="0" smtClean="0">
                <a:latin typeface="+mn-lt"/>
              </a:rPr>
              <a:t> desconocimiento puede originar fracasos terapéuticos y aparición de efectos dañinos.</a:t>
            </a:r>
          </a:p>
          <a:p>
            <a:pPr marL="0" marR="0" indent="0" algn="l" defTabSz="914400" rtl="0" eaLnBrk="1" fontAlgn="base" latinLnBrk="0" hangingPunct="1">
              <a:lnSpc>
                <a:spcPct val="100000"/>
              </a:lnSpc>
              <a:spcBef>
                <a:spcPct val="0"/>
              </a:spcBef>
              <a:spcAft>
                <a:spcPct val="0"/>
              </a:spcAft>
              <a:buClrTx/>
              <a:buSzTx/>
              <a:buFontTx/>
              <a:buNone/>
              <a:tabLst/>
              <a:defRPr/>
            </a:pPr>
            <a:r>
              <a:rPr lang="es-ES" sz="1200" b="0" dirty="0" smtClean="0">
                <a:latin typeface="+mn-lt"/>
              </a:rPr>
              <a:t>En cuanto a la farmacodinamia es bueno q sepan q los fármacos no originan</a:t>
            </a:r>
            <a:r>
              <a:rPr lang="es-ES" sz="1200" b="0" baseline="0" dirty="0" smtClean="0">
                <a:latin typeface="+mn-lt"/>
              </a:rPr>
              <a:t> funciones nuevas sino q modifican, modulan esas funciones. O sea no podemos pedir q un fármaco haga q un </a:t>
            </a:r>
            <a:r>
              <a:rPr lang="es-ES" sz="1200" b="0" baseline="0" dirty="0" err="1" smtClean="0">
                <a:latin typeface="+mn-lt"/>
              </a:rPr>
              <a:t>miocito</a:t>
            </a:r>
            <a:r>
              <a:rPr lang="es-ES" sz="1200" b="0" baseline="0" dirty="0" smtClean="0">
                <a:latin typeface="+mn-lt"/>
              </a:rPr>
              <a:t> produzca secreción, todo lo q puede hacer es aumentar o disminuir la fuerza de contracción cardíaca. </a:t>
            </a:r>
            <a:endParaRPr lang="es-ES" sz="1200" b="0" dirty="0" smtClean="0">
              <a:latin typeface="+mn-lt"/>
            </a:endParaRPr>
          </a:p>
          <a:p>
            <a:pPr algn="just"/>
            <a:r>
              <a:rPr lang="es-ES" sz="1200" b="0" dirty="0" smtClean="0">
                <a:solidFill>
                  <a:schemeClr val="bg1"/>
                </a:solidFill>
              </a:rPr>
              <a:t>La toxicología va más allá de la intoxicaciones y</a:t>
            </a:r>
            <a:r>
              <a:rPr lang="es-ES" sz="1200" b="0" baseline="0" dirty="0" smtClean="0">
                <a:solidFill>
                  <a:schemeClr val="bg1"/>
                </a:solidFill>
              </a:rPr>
              <a:t> puede relacionarse con la reacciones adversas q se presentan incluso con las dosis adecuadas</a:t>
            </a:r>
            <a:r>
              <a:rPr lang="es-ES" sz="1200" b="0" dirty="0" smtClean="0">
                <a:solidFill>
                  <a:schemeClr val="bg1"/>
                </a:solidFill>
              </a:rPr>
              <a:t> </a:t>
            </a:r>
          </a:p>
          <a:p>
            <a:pPr algn="just" eaLnBrk="1" hangingPunct="1">
              <a:spcBef>
                <a:spcPct val="0"/>
              </a:spcBef>
            </a:pPr>
            <a:endParaRPr lang="es-ES" b="0" dirty="0" smtClean="0"/>
          </a:p>
          <a:p>
            <a:pPr algn="just"/>
            <a:endParaRPr lang="es-ES" b="0"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3</a:t>
            </a:fld>
            <a:endParaRPr lang="es-ES"/>
          </a:p>
        </p:txBody>
      </p:sp>
    </p:spTree>
    <p:extLst>
      <p:ext uri="{BB962C8B-B14F-4D97-AF65-F5344CB8AC3E}">
        <p14:creationId xmlns:p14="http://schemas.microsoft.com/office/powerpoint/2010/main" val="396800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Ahora bien, ya sabemos q en un sentido más estricto, se considera la farmacología como el estudio de los </a:t>
            </a:r>
            <a:r>
              <a:rPr lang="es-ES" dirty="0" smtClean="0">
                <a:hlinkClick r:id="rId3" action="ppaction://hlinkfile" tooltip="Fármaco"/>
              </a:rPr>
              <a:t>fármacos</a:t>
            </a:r>
            <a:r>
              <a:rPr lang="es-ES" dirty="0" smtClean="0"/>
              <a:t>. </a:t>
            </a:r>
            <a:r>
              <a:rPr lang="es-EC" sz="1200" b="0" dirty="0" smtClean="0">
                <a:latin typeface="+mn-lt"/>
                <a:cs typeface="Arial" charset="0"/>
              </a:rPr>
              <a:t>Entiéndase por fármaco, al menos desde el punto de vista médico, toda  sustancia con independencia de su origen:</a:t>
            </a:r>
            <a:r>
              <a:rPr lang="es-EC" sz="1200" b="0" baseline="0" dirty="0" smtClean="0">
                <a:latin typeface="+mn-lt"/>
                <a:cs typeface="Arial" charset="0"/>
              </a:rPr>
              <a:t> </a:t>
            </a:r>
            <a:r>
              <a:rPr lang="es-EC" sz="1200" b="0" dirty="0" smtClean="0">
                <a:latin typeface="+mn-lt"/>
                <a:cs typeface="Arial" charset="0"/>
              </a:rPr>
              <a:t>natural (vegetal animal,</a:t>
            </a:r>
            <a:r>
              <a:rPr lang="es-EC" sz="1200" b="0" baseline="0" dirty="0" smtClean="0">
                <a:latin typeface="+mn-lt"/>
                <a:cs typeface="Arial" charset="0"/>
              </a:rPr>
              <a:t> mineral) u obtenidas por síntesis o </a:t>
            </a:r>
            <a:r>
              <a:rPr lang="es-EC" sz="1200" b="0" baseline="0" dirty="0" err="1" smtClean="0">
                <a:latin typeface="+mn-lt"/>
                <a:cs typeface="Arial" charset="0"/>
              </a:rPr>
              <a:t>semisíntesis</a:t>
            </a:r>
            <a:r>
              <a:rPr lang="es-EC" sz="1200" b="0" baseline="0" dirty="0" smtClean="0">
                <a:latin typeface="+mn-lt"/>
                <a:cs typeface="Arial" charset="0"/>
              </a:rPr>
              <a:t> química, </a:t>
            </a:r>
            <a:r>
              <a:rPr lang="es-EC" sz="1200" b="0" dirty="0" smtClean="0">
                <a:latin typeface="+mn-lt"/>
                <a:cs typeface="Arial" charset="0"/>
              </a:rPr>
              <a:t> que se utiliza para el tratamiento, la prevención, o el diagnóstico de una enfermedad.</a:t>
            </a:r>
            <a:endParaRPr lang="es-EC" sz="1200" b="0" baseline="0" dirty="0" smtClean="0">
              <a:latin typeface="+mn-lt"/>
              <a:cs typeface="Arial" charset="0"/>
            </a:endParaRPr>
          </a:p>
          <a:p>
            <a:pPr eaLnBrk="1" fontAlgn="auto" hangingPunct="1">
              <a:spcBef>
                <a:spcPts val="0"/>
              </a:spcBef>
              <a:spcAft>
                <a:spcPts val="0"/>
              </a:spcAft>
              <a:defRPr/>
            </a:pPr>
            <a:r>
              <a:rPr lang="es-EC" sz="1200" b="0" u="none" dirty="0" err="1" smtClean="0">
                <a:solidFill>
                  <a:srgbClr val="FF0000"/>
                </a:solidFill>
                <a:latin typeface="Arial" pitchFamily="34" charset="0"/>
                <a:cs typeface="Arial" pitchFamily="34" charset="0"/>
              </a:rPr>
              <a:t>Aunq</a:t>
            </a:r>
            <a:r>
              <a:rPr lang="es-EC" sz="1200" b="0" u="none" dirty="0" smtClean="0">
                <a:solidFill>
                  <a:srgbClr val="FF0000"/>
                </a:solidFill>
                <a:latin typeface="Arial" pitchFamily="34" charset="0"/>
                <a:cs typeface="Arial" pitchFamily="34" charset="0"/>
              </a:rPr>
              <a:t> a veces</a:t>
            </a:r>
            <a:r>
              <a:rPr lang="es-EC" sz="1200" b="0" u="none" baseline="0" dirty="0" smtClean="0">
                <a:solidFill>
                  <a:srgbClr val="FF0000"/>
                </a:solidFill>
                <a:latin typeface="Arial" pitchFamily="34" charset="0"/>
                <a:cs typeface="Arial" pitchFamily="34" charset="0"/>
              </a:rPr>
              <a:t> el término fármaco se refiera al principio activo de un medicamento, dando a entender q este último es algo más elaborado q puede contener uno o más </a:t>
            </a:r>
            <a:r>
              <a:rPr lang="es-ES" dirty="0" smtClean="0"/>
              <a:t> </a:t>
            </a:r>
            <a:r>
              <a:rPr lang="es-ES" dirty="0" smtClean="0">
                <a:hlinkClick r:id="rId3" action="ppaction://hlinkfile" tooltip="Fármaco"/>
              </a:rPr>
              <a:t>fármacos</a:t>
            </a:r>
            <a:r>
              <a:rPr lang="es-ES" dirty="0" smtClean="0"/>
              <a:t> integrados en una </a:t>
            </a:r>
            <a:r>
              <a:rPr lang="es-ES" dirty="0" smtClean="0">
                <a:hlinkClick r:id="rId4" tooltip="Medicamento"/>
              </a:rPr>
              <a:t>forma farmacéutica</a:t>
            </a:r>
            <a:r>
              <a:rPr lang="es-ES" dirty="0" smtClean="0"/>
              <a:t>,</a:t>
            </a:r>
            <a:r>
              <a:rPr lang="es-ES" baseline="0" dirty="0" smtClean="0"/>
              <a:t> por lo general pueden verse estos dos términos como sinónimo. </a:t>
            </a:r>
            <a:endParaRPr lang="es-EC" sz="1200" b="0" u="none" dirty="0" smtClean="0">
              <a:solidFill>
                <a:srgbClr val="FF0000"/>
              </a:solidFill>
              <a:latin typeface="Arial" pitchFamily="34" charset="0"/>
              <a:cs typeface="Arial" pitchFamily="34" charset="0"/>
            </a:endParaRPr>
          </a:p>
          <a:p>
            <a:pPr eaLnBrk="1" fontAlgn="auto" hangingPunct="1">
              <a:spcBef>
                <a:spcPts val="0"/>
              </a:spcBef>
              <a:spcAft>
                <a:spcPts val="0"/>
              </a:spcAft>
              <a:defRPr/>
            </a:pPr>
            <a:r>
              <a:rPr lang="es-EC" sz="1200" b="1" u="none" dirty="0" smtClean="0">
                <a:solidFill>
                  <a:srgbClr val="FF0000"/>
                </a:solidFill>
                <a:latin typeface="Arial" pitchFamily="34" charset="0"/>
                <a:cs typeface="Arial" pitchFamily="34" charset="0"/>
              </a:rPr>
              <a:t>Las sustancias auxiliares no tiene actividad terapéutica pero tiene sus funciones dentro de la formulación</a:t>
            </a:r>
            <a:r>
              <a:rPr lang="es-EC" sz="1200" b="0" u="sng" dirty="0" smtClean="0">
                <a:solidFill>
                  <a:srgbClr val="FF0000"/>
                </a:solidFill>
                <a:latin typeface="Arial" pitchFamily="34" charset="0"/>
                <a:cs typeface="Arial" pitchFamily="34" charset="0"/>
              </a:rPr>
              <a:t>. </a:t>
            </a:r>
          </a:p>
          <a:p>
            <a:pPr eaLnBrk="1" fontAlgn="auto" hangingPunct="1">
              <a:spcBef>
                <a:spcPts val="0"/>
              </a:spcBef>
              <a:spcAft>
                <a:spcPts val="0"/>
              </a:spcAft>
              <a:defRPr/>
            </a:pPr>
            <a:r>
              <a:rPr lang="es-EC" sz="1200" b="0" u="sng" dirty="0" smtClean="0">
                <a:solidFill>
                  <a:srgbClr val="FF0000"/>
                </a:solidFill>
                <a:latin typeface="Arial" pitchFamily="34" charset="0"/>
                <a:cs typeface="Arial" pitchFamily="34" charset="0"/>
              </a:rPr>
              <a:t>EXCIPIENTE:</a:t>
            </a:r>
            <a:endParaRPr lang="es-EC" sz="1200" b="0" u="sng" dirty="0" smtClean="0">
              <a:latin typeface="Arial" pitchFamily="34" charset="0"/>
              <a:cs typeface="Arial" pitchFamily="34" charset="0"/>
            </a:endParaRPr>
          </a:p>
          <a:p>
            <a:pPr marL="285750" indent="-285750" eaLnBrk="1" fontAlgn="auto" hangingPunct="1">
              <a:spcBef>
                <a:spcPts val="0"/>
              </a:spcBef>
              <a:spcAft>
                <a:spcPts val="0"/>
              </a:spcAft>
              <a:buFont typeface="Arial" pitchFamily="34" charset="0"/>
              <a:buChar char="•"/>
              <a:defRPr/>
            </a:pPr>
            <a:r>
              <a:rPr lang="es-EC" sz="1200" b="0" dirty="0" smtClean="0">
                <a:latin typeface="Arial" pitchFamily="34" charset="0"/>
                <a:cs typeface="Arial" pitchFamily="34" charset="0"/>
              </a:rPr>
              <a:t>Sirven</a:t>
            </a:r>
            <a:r>
              <a:rPr lang="es-EC" sz="1200" b="0" baseline="0" dirty="0" smtClean="0">
                <a:latin typeface="Arial" pitchFamily="34" charset="0"/>
                <a:cs typeface="Arial" pitchFamily="34" charset="0"/>
              </a:rPr>
              <a:t> para incorporar  los principios activos</a:t>
            </a:r>
            <a:r>
              <a:rPr lang="es-EC" sz="1200" b="0" dirty="0" smtClean="0">
                <a:latin typeface="Arial" pitchFamily="34" charset="0"/>
                <a:cs typeface="Arial" pitchFamily="34" charset="0"/>
              </a:rPr>
              <a:t>, posibilitar la preparación y estabilidad.</a:t>
            </a:r>
          </a:p>
          <a:p>
            <a:pPr marL="285750" indent="-285750" eaLnBrk="1" fontAlgn="auto" hangingPunct="1">
              <a:spcBef>
                <a:spcPts val="0"/>
              </a:spcBef>
              <a:spcAft>
                <a:spcPts val="0"/>
              </a:spcAft>
              <a:buFont typeface="Arial" pitchFamily="34" charset="0"/>
              <a:buChar char="•"/>
              <a:defRPr/>
            </a:pPr>
            <a:r>
              <a:rPr lang="es-EC" sz="1200" b="0" dirty="0" smtClean="0">
                <a:latin typeface="Arial" pitchFamily="34" charset="0"/>
                <a:cs typeface="Arial" pitchFamily="34" charset="0"/>
              </a:rPr>
              <a:t>Modificar las propiedades organolépticas. enmascaran olor, sabor, son colorantes, </a:t>
            </a:r>
            <a:r>
              <a:rPr lang="es-EC" sz="1200" b="0" dirty="0" err="1" smtClean="0">
                <a:latin typeface="Arial" pitchFamily="34" charset="0"/>
                <a:cs typeface="Arial" pitchFamily="34" charset="0"/>
              </a:rPr>
              <a:t>recubridores</a:t>
            </a:r>
            <a:r>
              <a:rPr lang="es-EC" sz="1200" b="0" dirty="0" smtClean="0">
                <a:latin typeface="Arial" pitchFamily="34" charset="0"/>
                <a:cs typeface="Arial" pitchFamily="34" charset="0"/>
              </a:rPr>
              <a:t>, lubricantes </a:t>
            </a:r>
          </a:p>
          <a:p>
            <a:pPr marL="285750" indent="-285750" eaLnBrk="1" fontAlgn="auto" hangingPunct="1">
              <a:spcBef>
                <a:spcPts val="0"/>
              </a:spcBef>
              <a:spcAft>
                <a:spcPts val="0"/>
              </a:spcAft>
              <a:buFont typeface="Arial" pitchFamily="34" charset="0"/>
              <a:buChar char="•"/>
              <a:defRPr/>
            </a:pPr>
            <a:r>
              <a:rPr lang="es-EC" sz="1200" b="0" dirty="0" smtClean="0">
                <a:latin typeface="Arial" pitchFamily="34" charset="0"/>
                <a:cs typeface="Arial" pitchFamily="34" charset="0"/>
              </a:rPr>
              <a:t>Determinar las propiedades fisicoquímicas. </a:t>
            </a:r>
          </a:p>
          <a:p>
            <a:pPr marL="285750" indent="-285750" eaLnBrk="1" fontAlgn="auto" hangingPunct="1">
              <a:spcBef>
                <a:spcPts val="0"/>
              </a:spcBef>
              <a:spcAft>
                <a:spcPts val="0"/>
              </a:spcAft>
              <a:buFont typeface="Arial" pitchFamily="34" charset="0"/>
              <a:buChar char="•"/>
              <a:defRPr/>
            </a:pPr>
            <a:r>
              <a:rPr lang="es-EC" sz="1200" b="0" dirty="0" smtClean="0">
                <a:latin typeface="Arial" pitchFamily="34" charset="0"/>
                <a:cs typeface="Arial" pitchFamily="34" charset="0"/>
              </a:rPr>
              <a:t>Algunos son de declaración obligatoria</a:t>
            </a:r>
            <a:r>
              <a:rPr lang="es-EC" sz="1200" b="0" baseline="0" dirty="0" smtClean="0">
                <a:latin typeface="Arial" pitchFamily="34" charset="0"/>
                <a:cs typeface="Arial" pitchFamily="34" charset="0"/>
              </a:rPr>
              <a:t> por ser responsables de cuadros alérgicos.</a:t>
            </a:r>
            <a:endParaRPr lang="es-EC" sz="1200" b="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b="0" u="sng" dirty="0" smtClean="0">
                <a:latin typeface="Arial" charset="0"/>
                <a:cs typeface="Arial" charset="0"/>
              </a:rPr>
              <a:t>COADYUVANTE </a:t>
            </a:r>
            <a:r>
              <a:rPr lang="es-EC" sz="1200" b="0" dirty="0" smtClean="0">
                <a:latin typeface="Arial" charset="0"/>
                <a:cs typeface="Arial" charset="0"/>
              </a:rPr>
              <a:t>(mejora la disponibilidad biológica del principio activo, por ejemplo, facilitando su absorción).</a:t>
            </a:r>
          </a:p>
          <a:p>
            <a:endParaRPr lang="es-ES" b="0"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4</a:t>
            </a:fld>
            <a:endParaRPr lang="es-ES"/>
          </a:p>
        </p:txBody>
      </p:sp>
    </p:spTree>
    <p:extLst>
      <p:ext uri="{BB962C8B-B14F-4D97-AF65-F5344CB8AC3E}">
        <p14:creationId xmlns:p14="http://schemas.microsoft.com/office/powerpoint/2010/main" val="363450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smtClean="0"/>
              <a:t>Nombre químico suele ser </a:t>
            </a:r>
            <a:r>
              <a:rPr lang="es-ES" b="0" baseline="0" dirty="0" smtClean="0"/>
              <a:t>largo y complejo, el g</a:t>
            </a:r>
            <a:r>
              <a:rPr lang="es-ES" b="0" dirty="0" smtClean="0"/>
              <a:t>enérico es relativamente sencillo y el comercial varía</a:t>
            </a:r>
            <a:r>
              <a:rPr lang="es-ES" b="0" baseline="0" dirty="0" smtClean="0"/>
              <a:t> en dependencia del fabricante. No trabajamos con nombres comerciales</a:t>
            </a:r>
            <a:endParaRPr lang="es-ES" dirty="0"/>
          </a:p>
        </p:txBody>
      </p:sp>
      <p:sp>
        <p:nvSpPr>
          <p:cNvPr id="4" name="Marcador de número de diapositiva 3"/>
          <p:cNvSpPr>
            <a:spLocks noGrp="1"/>
          </p:cNvSpPr>
          <p:nvPr>
            <p:ph type="sldNum" sz="quarter" idx="10"/>
          </p:nvPr>
        </p:nvSpPr>
        <p:spPr/>
        <p:txBody>
          <a:bodyPr/>
          <a:lstStyle/>
          <a:p>
            <a:pPr>
              <a:defRPr/>
            </a:pPr>
            <a:fld id="{3C9ABEE3-776D-418D-B741-2D7048796E8D}" type="slidenum">
              <a:rPr lang="es-ES" smtClean="0"/>
              <a:pPr>
                <a:defRPr/>
              </a:pPr>
              <a:t>5</a:t>
            </a:fld>
            <a:endParaRPr lang="es-ES"/>
          </a:p>
        </p:txBody>
      </p:sp>
    </p:spTree>
    <p:extLst>
      <p:ext uri="{BB962C8B-B14F-4D97-AF65-F5344CB8AC3E}">
        <p14:creationId xmlns:p14="http://schemas.microsoft.com/office/powerpoint/2010/main" val="115402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6</a:t>
            </a:fld>
            <a:endParaRPr lang="es-ES"/>
          </a:p>
        </p:txBody>
      </p:sp>
    </p:spTree>
    <p:extLst>
      <p:ext uri="{BB962C8B-B14F-4D97-AF65-F5344CB8AC3E}">
        <p14:creationId xmlns:p14="http://schemas.microsoft.com/office/powerpoint/2010/main" val="210764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a:spcBef>
                <a:spcPct val="30000"/>
              </a:spcBef>
              <a:defRPr/>
            </a:pP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8</a:t>
            </a:fld>
            <a:endParaRPr lang="es-ES"/>
          </a:p>
        </p:txBody>
      </p:sp>
    </p:spTree>
    <p:extLst>
      <p:ext uri="{BB962C8B-B14F-4D97-AF65-F5344CB8AC3E}">
        <p14:creationId xmlns:p14="http://schemas.microsoft.com/office/powerpoint/2010/main" val="357213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latin typeface="Arial" pitchFamily="34" charset="0"/>
                <a:cs typeface="Arial" pitchFamily="34" charset="0"/>
              </a:rPr>
              <a:t>Para comercializar un medicamento nuevo se deben cumplimentar una serie de estudios que avalen que dicha sustancia posee un determinado efecto farmacológico y una seguridad adecuada para ser empleada en seres humanos.</a:t>
            </a:r>
          </a:p>
          <a:p>
            <a:r>
              <a:rPr lang="es-ES" dirty="0" smtClean="0"/>
              <a:t>La primera parte de esos estudios después q tengo identificado</a:t>
            </a:r>
            <a:r>
              <a:rPr lang="es-ES" baseline="0" dirty="0" smtClean="0"/>
              <a:t> el principio farmacológico activo </a:t>
            </a:r>
            <a:r>
              <a:rPr lang="es-ES" dirty="0" smtClean="0"/>
              <a:t>se realiza en animales de experimentación u otros sistemas biológicos (estudios preclínicos ) y la segunda parte , una vez q los preclínicos</a:t>
            </a:r>
            <a:r>
              <a:rPr lang="es-ES" baseline="0" dirty="0" smtClean="0"/>
              <a:t> me permiten avanzar , se realiza en humanos (estudios clínicos ) y utilizan al ensayo clínico controlado (ECC) como herramienta o  modelo experimental por excelencia.</a:t>
            </a:r>
          </a:p>
          <a:p>
            <a:r>
              <a:rPr lang="es-ES" baseline="0" dirty="0" smtClean="0"/>
              <a:t>El costo puede elevarse a 500 000 000 si se consideran los fracasos. De cada 5000 moléculas que son sometidas al escrutinio inicial solo una llega al final del proceso. El resto queda en el camino por falta de eficacia, problemas de seguridad, farmacocinética inadecuada.</a:t>
            </a:r>
            <a:endParaRPr lang="es-ES" dirty="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9</a:t>
            </a:fld>
            <a:endParaRPr lang="es-ES"/>
          </a:p>
        </p:txBody>
      </p:sp>
    </p:spTree>
    <p:extLst>
      <p:ext uri="{BB962C8B-B14F-4D97-AF65-F5344CB8AC3E}">
        <p14:creationId xmlns:p14="http://schemas.microsoft.com/office/powerpoint/2010/main" val="333904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777875" y="1143000"/>
            <a:ext cx="5302250" cy="3086100"/>
          </a:xfrm>
        </p:spPr>
      </p:sp>
      <p:sp>
        <p:nvSpPr>
          <p:cNvPr id="3" name="2 Marcador de notas"/>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Los estudios preclínicos van a caracterizar desde el punto de vista farmacológico y toxicológico a la nueva sustancia. Dentro de los estudios farmacológicos se encuentran el tamizaje</a:t>
            </a:r>
            <a:r>
              <a:rPr lang="es-ES" baseline="0" dirty="0" smtClean="0"/>
              <a:t> y el bioensayo. El primero permite detectar la acción farmacológica del compuesto nuevo. Por ello se le considera una técnica cualitativa. Existen dos tipos de tamizaje: dirigido y a ciegas. El dirigido va en busca de una determinada acción farmacológica. Por ejemplo cuantifica glicemia para ver si hay efecto </a:t>
            </a:r>
            <a:r>
              <a:rPr lang="es-ES" baseline="0" dirty="0" err="1" smtClean="0"/>
              <a:t>hipoglicemiante</a:t>
            </a:r>
            <a:r>
              <a:rPr lang="es-ES" baseline="0" dirty="0" smtClean="0"/>
              <a:t>. Mide presión para ver si acción antihipertensiva. En cambio el tamizaje a ciegas realiza la pesquisa aplicando diferentes modelos experimentales para hallar algún efecto de interés farmacológico.  El bioensayo técnica cuantitativa antiquísima permite valorar el efecto y la potencia de la nueva sustancia. Se apoya en las curvas dosis respuesta para graficar la relación q se establece entre la dosis y la magnitud de la respuesta. pueden ser graduales o </a:t>
            </a:r>
            <a:r>
              <a:rPr lang="es-ES" baseline="0" dirty="0" err="1" smtClean="0"/>
              <a:t>cuantales</a:t>
            </a:r>
            <a:r>
              <a:rPr lang="es-ES" baseline="0" dirty="0" smtClean="0"/>
              <a:t> también llamadas de frecuencia acumulada. </a:t>
            </a:r>
            <a:endParaRPr lang="es-ES" dirty="0" smtClean="0"/>
          </a:p>
          <a:p>
            <a:r>
              <a:rPr lang="es-ES" dirty="0" smtClean="0"/>
              <a:t>Los estudios toxicológicos agudos tiene como objetivo determinar</a:t>
            </a:r>
            <a:r>
              <a:rPr lang="es-ES" baseline="0" dirty="0" smtClean="0"/>
              <a:t> mortalidad a corto plazo, miden </a:t>
            </a:r>
            <a:r>
              <a:rPr lang="es-ES" dirty="0" smtClean="0"/>
              <a:t>DL50 en</a:t>
            </a:r>
            <a:r>
              <a:rPr lang="es-ES" baseline="0" dirty="0" smtClean="0"/>
              <a:t> tanto los subagudos y crónicos miden efectos tóxicos acumulativos a través de pruebas de laboratorio, búsqueda de alteraciones macro y microscópicas en órganos y tejidos </a:t>
            </a:r>
            <a:r>
              <a:rPr lang="es-ES" baseline="0" dirty="0" err="1" smtClean="0"/>
              <a:t>etc</a:t>
            </a:r>
            <a:endParaRPr lang="es-ES" dirty="0" smtClean="0"/>
          </a:p>
        </p:txBody>
      </p:sp>
      <p:sp>
        <p:nvSpPr>
          <p:cNvPr id="4" name="3 Marcador de número de diapositiva"/>
          <p:cNvSpPr>
            <a:spLocks noGrp="1"/>
          </p:cNvSpPr>
          <p:nvPr>
            <p:ph type="sldNum" sz="quarter" idx="10"/>
          </p:nvPr>
        </p:nvSpPr>
        <p:spPr/>
        <p:txBody>
          <a:bodyPr/>
          <a:lstStyle/>
          <a:p>
            <a:pPr>
              <a:defRPr/>
            </a:pPr>
            <a:fld id="{3C9ABEE3-776D-418D-B741-2D7048796E8D}" type="slidenum">
              <a:rPr lang="es-ES" smtClean="0"/>
              <a:pPr>
                <a:defRPr/>
              </a:pPr>
              <a:t>10</a:t>
            </a:fld>
            <a:endParaRPr lang="es-ES"/>
          </a:p>
        </p:txBody>
      </p:sp>
    </p:spTree>
    <p:extLst>
      <p:ext uri="{BB962C8B-B14F-4D97-AF65-F5344CB8AC3E}">
        <p14:creationId xmlns:p14="http://schemas.microsoft.com/office/powerpoint/2010/main" val="285743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015060" y="2297726"/>
            <a:ext cx="18090356" cy="4887948"/>
          </a:xfrm>
        </p:spPr>
        <p:txBody>
          <a:bodyPr anchor="b"/>
          <a:lstStyle>
            <a:lvl1pPr algn="ctr">
              <a:defRPr sz="1187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015060" y="7374172"/>
            <a:ext cx="18090356" cy="3389713"/>
          </a:xfrm>
        </p:spPr>
        <p:txBody>
          <a:bodyPr/>
          <a:lstStyle>
            <a:lvl1pPr marL="0" indent="0" algn="ctr">
              <a:buNone/>
              <a:defRPr sz="4748"/>
            </a:lvl1pPr>
            <a:lvl2pPr marL="904524" indent="0" algn="ctr">
              <a:buNone/>
              <a:defRPr sz="3957"/>
            </a:lvl2pPr>
            <a:lvl3pPr marL="1809049" indent="0" algn="ctr">
              <a:buNone/>
              <a:defRPr sz="3561"/>
            </a:lvl3pPr>
            <a:lvl4pPr marL="2713573" indent="0" algn="ctr">
              <a:buNone/>
              <a:defRPr sz="3165"/>
            </a:lvl4pPr>
            <a:lvl5pPr marL="3618098" indent="0" algn="ctr">
              <a:buNone/>
              <a:defRPr sz="3165"/>
            </a:lvl5pPr>
            <a:lvl6pPr marL="4522622" indent="0" algn="ctr">
              <a:buNone/>
              <a:defRPr sz="3165"/>
            </a:lvl6pPr>
            <a:lvl7pPr marL="5427147" indent="0" algn="ctr">
              <a:buNone/>
              <a:defRPr sz="3165"/>
            </a:lvl7pPr>
            <a:lvl8pPr marL="6331671" indent="0" algn="ctr">
              <a:buNone/>
              <a:defRPr sz="3165"/>
            </a:lvl8pPr>
            <a:lvl9pPr marL="7236196" indent="0" algn="ctr">
              <a:buNone/>
              <a:defRPr sz="3165"/>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AB01C941-F2B6-4EF9-A8E7-907E8EDB280E}" type="datetimeFigureOut">
              <a:rPr lang="es-ES" smtClean="0"/>
              <a:pPr>
                <a:defRPr/>
              </a:pPr>
              <a:t>16/01/2024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E6E6D89F-9600-4E77-8FF3-38A899C9DC65}" type="slidenum">
              <a:rPr lang="es-ES" smtClean="0"/>
              <a:pPr>
                <a:defRPr/>
              </a:pPr>
              <a:t>‹Nº›</a:t>
            </a:fld>
            <a:endParaRPr lang="es-ES"/>
          </a:p>
        </p:txBody>
      </p:sp>
    </p:spTree>
    <p:extLst>
      <p:ext uri="{BB962C8B-B14F-4D97-AF65-F5344CB8AC3E}">
        <p14:creationId xmlns:p14="http://schemas.microsoft.com/office/powerpoint/2010/main" val="21293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2233D119-B8DE-4622-A208-FC23AEDCCEB8}" type="datetimeFigureOut">
              <a:rPr lang="es-ES" smtClean="0"/>
              <a:pPr>
                <a:defRPr/>
              </a:pPr>
              <a:t>16/01/2024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F78B0DDE-2FA3-448B-B466-B7896F875448}" type="slidenum">
              <a:rPr lang="es-ES" smtClean="0"/>
              <a:pPr>
                <a:defRPr/>
              </a:pPr>
              <a:t>‹Nº›</a:t>
            </a:fld>
            <a:endParaRPr lang="es-ES"/>
          </a:p>
        </p:txBody>
      </p:sp>
    </p:spTree>
    <p:extLst>
      <p:ext uri="{BB962C8B-B14F-4D97-AF65-F5344CB8AC3E}">
        <p14:creationId xmlns:p14="http://schemas.microsoft.com/office/powerpoint/2010/main" val="412518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261215" y="747492"/>
            <a:ext cx="5200977" cy="1189812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658283" y="747492"/>
            <a:ext cx="15301426" cy="118981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6DBE82BD-E4D3-4510-9C88-17646558E19F}" type="datetimeFigureOut">
              <a:rPr lang="es-ES" smtClean="0"/>
              <a:pPr>
                <a:defRPr/>
              </a:pPr>
              <a:t>16/01/2024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50AE4D6-EAB4-4E45-888D-0B2646CABE68}" type="slidenum">
              <a:rPr lang="es-ES" smtClean="0"/>
              <a:pPr>
                <a:defRPr/>
              </a:pPr>
              <a:t>‹Nº›</a:t>
            </a:fld>
            <a:endParaRPr lang="es-ES"/>
          </a:p>
        </p:txBody>
      </p:sp>
    </p:spTree>
    <p:extLst>
      <p:ext uri="{BB962C8B-B14F-4D97-AF65-F5344CB8AC3E}">
        <p14:creationId xmlns:p14="http://schemas.microsoft.com/office/powerpoint/2010/main" val="422680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06024" y="562245"/>
            <a:ext cx="21708428" cy="2339975"/>
          </a:xfrm>
        </p:spPr>
        <p:txBody>
          <a:bodyPr/>
          <a:lstStyle/>
          <a:p>
            <a:r>
              <a:rPr lang="es-ES" smtClean="0"/>
              <a:t>Haga clic para modificar el estilo de título del patrón</a:t>
            </a:r>
            <a:endParaRPr lang="es-EC"/>
          </a:p>
        </p:txBody>
      </p:sp>
      <p:sp>
        <p:nvSpPr>
          <p:cNvPr id="3" name="2 Marcador de tabla"/>
          <p:cNvSpPr>
            <a:spLocks noGrp="1"/>
          </p:cNvSpPr>
          <p:nvPr>
            <p:ph type="tbl" idx="1"/>
          </p:nvPr>
        </p:nvSpPr>
        <p:spPr>
          <a:xfrm>
            <a:off x="1206024" y="3275968"/>
            <a:ext cx="21708428" cy="9265652"/>
          </a:xfrm>
        </p:spPr>
        <p:txBody>
          <a:bodyPr rtlCol="0">
            <a:normAutofit/>
          </a:bodyPr>
          <a:lstStyle/>
          <a:p>
            <a:pPr lvl="0"/>
            <a:endParaRPr lang="es-EC" noProof="0"/>
          </a:p>
        </p:txBody>
      </p:sp>
      <p:sp>
        <p:nvSpPr>
          <p:cNvPr id="4" name="3 Marcador de fecha"/>
          <p:cNvSpPr>
            <a:spLocks noGrp="1"/>
          </p:cNvSpPr>
          <p:nvPr>
            <p:ph type="dt" sz="half" idx="10"/>
          </p:nvPr>
        </p:nvSpPr>
        <p:spPr>
          <a:xfrm>
            <a:off x="1206024" y="12798363"/>
            <a:ext cx="5628111" cy="974990"/>
          </a:xfrm>
        </p:spPr>
        <p:txBody>
          <a:bodyPr/>
          <a:lstStyle>
            <a:lvl1pPr>
              <a:defRPr>
                <a:solidFill>
                  <a:srgbClr val="FFFFFF"/>
                </a:solidFill>
              </a:defRPr>
            </a:lvl1pPr>
          </a:lstStyle>
          <a:p>
            <a:pPr>
              <a:defRPr/>
            </a:pPr>
            <a:endParaRPr lang="es-ES" altLang="es-EC"/>
          </a:p>
        </p:txBody>
      </p:sp>
      <p:sp>
        <p:nvSpPr>
          <p:cNvPr id="5" name="4 Marcador de número de diapositiva"/>
          <p:cNvSpPr>
            <a:spLocks noGrp="1"/>
          </p:cNvSpPr>
          <p:nvPr>
            <p:ph type="sldNum" sz="quarter" idx="11"/>
          </p:nvPr>
        </p:nvSpPr>
        <p:spPr>
          <a:xfrm>
            <a:off x="17286340" y="12791863"/>
            <a:ext cx="5628111" cy="974990"/>
          </a:xfrm>
        </p:spPr>
        <p:txBody>
          <a:bodyPr/>
          <a:lstStyle>
            <a:lvl1pPr>
              <a:defRPr>
                <a:solidFill>
                  <a:srgbClr val="FFFFFF"/>
                </a:solidFill>
              </a:defRPr>
            </a:lvl1pPr>
          </a:lstStyle>
          <a:p>
            <a:pPr>
              <a:defRPr/>
            </a:pPr>
            <a:fld id="{6542C4EF-C371-4F34-8641-F84503DE2573}" type="slidenum">
              <a:rPr lang="es-ES" altLang="es-EC"/>
              <a:pPr>
                <a:defRPr/>
              </a:pPr>
              <a:t>‹Nº›</a:t>
            </a:fld>
            <a:endParaRPr lang="es-ES" altLang="es-EC"/>
          </a:p>
        </p:txBody>
      </p:sp>
      <p:sp>
        <p:nvSpPr>
          <p:cNvPr id="6" name="5 Marcador de pie de página"/>
          <p:cNvSpPr>
            <a:spLocks noGrp="1"/>
          </p:cNvSpPr>
          <p:nvPr>
            <p:ph type="ftr" sz="quarter" idx="12"/>
          </p:nvPr>
        </p:nvSpPr>
        <p:spPr>
          <a:xfrm>
            <a:off x="8241163" y="12791863"/>
            <a:ext cx="7638150" cy="974990"/>
          </a:xfrm>
        </p:spPr>
        <p:txBody>
          <a:bodyPr/>
          <a:lstStyle>
            <a:lvl1pPr>
              <a:defRPr>
                <a:solidFill>
                  <a:srgbClr val="FFFFFF"/>
                </a:solidFill>
              </a:defRPr>
            </a:lvl1pPr>
          </a:lstStyle>
          <a:p>
            <a:pPr>
              <a:defRPr/>
            </a:pPr>
            <a:endParaRPr lang="es-ES" altLang="es-EC"/>
          </a:p>
        </p:txBody>
      </p:sp>
    </p:spTree>
    <p:extLst>
      <p:ext uri="{BB962C8B-B14F-4D97-AF65-F5344CB8AC3E}">
        <p14:creationId xmlns:p14="http://schemas.microsoft.com/office/powerpoint/2010/main" val="410772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9982F36C-CB39-4ECB-AA3D-C6869C586010}" type="datetimeFigureOut">
              <a:rPr lang="es-ES" smtClean="0"/>
              <a:pPr>
                <a:defRPr/>
              </a:pPr>
              <a:t>16/01/2024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D38162A-1A69-4BE8-AC9C-C4FD1A76F3CE}" type="slidenum">
              <a:rPr lang="es-ES" smtClean="0"/>
              <a:pPr>
                <a:defRPr/>
              </a:pPr>
              <a:t>‹Nº›</a:t>
            </a:fld>
            <a:endParaRPr lang="es-ES"/>
          </a:p>
        </p:txBody>
      </p:sp>
    </p:spTree>
    <p:extLst>
      <p:ext uri="{BB962C8B-B14F-4D97-AF65-F5344CB8AC3E}">
        <p14:creationId xmlns:p14="http://schemas.microsoft.com/office/powerpoint/2010/main" val="169103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45720" y="3500214"/>
            <a:ext cx="20803910" cy="5840187"/>
          </a:xfrm>
        </p:spPr>
        <p:txBody>
          <a:bodyPr anchor="b"/>
          <a:lstStyle>
            <a:lvl1pPr>
              <a:defRPr sz="1187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45720" y="9395652"/>
            <a:ext cx="20803910" cy="3071216"/>
          </a:xfrm>
        </p:spPr>
        <p:txBody>
          <a:bodyPr/>
          <a:lstStyle>
            <a:lvl1pPr marL="0" indent="0">
              <a:buNone/>
              <a:defRPr sz="4748">
                <a:solidFill>
                  <a:schemeClr val="tx1">
                    <a:tint val="75000"/>
                  </a:schemeClr>
                </a:solidFill>
              </a:defRPr>
            </a:lvl1pPr>
            <a:lvl2pPr marL="904524" indent="0">
              <a:buNone/>
              <a:defRPr sz="3957">
                <a:solidFill>
                  <a:schemeClr val="tx1">
                    <a:tint val="75000"/>
                  </a:schemeClr>
                </a:solidFill>
              </a:defRPr>
            </a:lvl2pPr>
            <a:lvl3pPr marL="1809049" indent="0">
              <a:buNone/>
              <a:defRPr sz="3561">
                <a:solidFill>
                  <a:schemeClr val="tx1">
                    <a:tint val="75000"/>
                  </a:schemeClr>
                </a:solidFill>
              </a:defRPr>
            </a:lvl3pPr>
            <a:lvl4pPr marL="2713573" indent="0">
              <a:buNone/>
              <a:defRPr sz="3165">
                <a:solidFill>
                  <a:schemeClr val="tx1">
                    <a:tint val="75000"/>
                  </a:schemeClr>
                </a:solidFill>
              </a:defRPr>
            </a:lvl4pPr>
            <a:lvl5pPr marL="3618098" indent="0">
              <a:buNone/>
              <a:defRPr sz="3165">
                <a:solidFill>
                  <a:schemeClr val="tx1">
                    <a:tint val="75000"/>
                  </a:schemeClr>
                </a:solidFill>
              </a:defRPr>
            </a:lvl5pPr>
            <a:lvl6pPr marL="4522622" indent="0">
              <a:buNone/>
              <a:defRPr sz="3165">
                <a:solidFill>
                  <a:schemeClr val="tx1">
                    <a:tint val="75000"/>
                  </a:schemeClr>
                </a:solidFill>
              </a:defRPr>
            </a:lvl6pPr>
            <a:lvl7pPr marL="5427147" indent="0">
              <a:buNone/>
              <a:defRPr sz="3165">
                <a:solidFill>
                  <a:schemeClr val="tx1">
                    <a:tint val="75000"/>
                  </a:schemeClr>
                </a:solidFill>
              </a:defRPr>
            </a:lvl7pPr>
            <a:lvl8pPr marL="6331671" indent="0">
              <a:buNone/>
              <a:defRPr sz="3165">
                <a:solidFill>
                  <a:schemeClr val="tx1">
                    <a:tint val="75000"/>
                  </a:schemeClr>
                </a:solidFill>
              </a:defRPr>
            </a:lvl8pPr>
            <a:lvl9pPr marL="7236196" indent="0">
              <a:buNone/>
              <a:defRPr sz="3165">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a:defRPr/>
            </a:pPr>
            <a:fld id="{7EEB70C7-9F4A-47A4-A3FA-16E7C2029CE0}" type="datetimeFigureOut">
              <a:rPr lang="es-ES" smtClean="0"/>
              <a:pPr>
                <a:defRPr/>
              </a:pPr>
              <a:t>16/01/2024</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0E82470B-4916-45C0-AE3B-DE5878B20B9B}" type="slidenum">
              <a:rPr lang="es-ES" smtClean="0"/>
              <a:pPr>
                <a:defRPr/>
              </a:pPr>
              <a:t>‹Nº›</a:t>
            </a:fld>
            <a:endParaRPr lang="es-ES"/>
          </a:p>
        </p:txBody>
      </p:sp>
    </p:spTree>
    <p:extLst>
      <p:ext uri="{BB962C8B-B14F-4D97-AF65-F5344CB8AC3E}">
        <p14:creationId xmlns:p14="http://schemas.microsoft.com/office/powerpoint/2010/main" val="230243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658283" y="3737460"/>
            <a:ext cx="10251202" cy="890815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2210990" y="3737460"/>
            <a:ext cx="10251202" cy="890815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D7C9EC2-5395-4B4B-A33F-832D3E778635}" type="datetimeFigureOut">
              <a:rPr lang="es-ES" smtClean="0"/>
              <a:pPr>
                <a:defRPr/>
              </a:pPr>
              <a:t>16/01/2024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EBD11C34-06B0-421D-B4C4-E0322E490246}" type="slidenum">
              <a:rPr lang="es-ES" smtClean="0"/>
              <a:pPr>
                <a:defRPr/>
              </a:pPr>
              <a:t>‹Nº›</a:t>
            </a:fld>
            <a:endParaRPr lang="es-ES"/>
          </a:p>
        </p:txBody>
      </p:sp>
    </p:spTree>
    <p:extLst>
      <p:ext uri="{BB962C8B-B14F-4D97-AF65-F5344CB8AC3E}">
        <p14:creationId xmlns:p14="http://schemas.microsoft.com/office/powerpoint/2010/main" val="135637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661424" y="747493"/>
            <a:ext cx="20803910" cy="271372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61425" y="3441714"/>
            <a:ext cx="10204091" cy="1686731"/>
          </a:xfrm>
        </p:spPr>
        <p:txBody>
          <a:bodyPr anchor="b"/>
          <a:lstStyle>
            <a:lvl1pPr marL="0" indent="0">
              <a:buNone/>
              <a:defRPr sz="4748" b="1"/>
            </a:lvl1pPr>
            <a:lvl2pPr marL="904524" indent="0">
              <a:buNone/>
              <a:defRPr sz="3957" b="1"/>
            </a:lvl2pPr>
            <a:lvl3pPr marL="1809049" indent="0">
              <a:buNone/>
              <a:defRPr sz="3561" b="1"/>
            </a:lvl3pPr>
            <a:lvl4pPr marL="2713573" indent="0">
              <a:buNone/>
              <a:defRPr sz="3165" b="1"/>
            </a:lvl4pPr>
            <a:lvl5pPr marL="3618098" indent="0">
              <a:buNone/>
              <a:defRPr sz="3165" b="1"/>
            </a:lvl5pPr>
            <a:lvl6pPr marL="4522622" indent="0">
              <a:buNone/>
              <a:defRPr sz="3165" b="1"/>
            </a:lvl6pPr>
            <a:lvl7pPr marL="5427147" indent="0">
              <a:buNone/>
              <a:defRPr sz="3165" b="1"/>
            </a:lvl7pPr>
            <a:lvl8pPr marL="6331671" indent="0">
              <a:buNone/>
              <a:defRPr sz="3165" b="1"/>
            </a:lvl8pPr>
            <a:lvl9pPr marL="7236196" indent="0">
              <a:buNone/>
              <a:defRPr sz="3165" b="1"/>
            </a:lvl9pPr>
          </a:lstStyle>
          <a:p>
            <a:pPr lvl="0"/>
            <a:r>
              <a:rPr lang="es-ES" smtClean="0"/>
              <a:t>Editar el estilo de texto del patrón</a:t>
            </a:r>
          </a:p>
        </p:txBody>
      </p:sp>
      <p:sp>
        <p:nvSpPr>
          <p:cNvPr id="4" name="Content Placeholder 3"/>
          <p:cNvSpPr>
            <a:spLocks noGrp="1"/>
          </p:cNvSpPr>
          <p:nvPr>
            <p:ph sz="half" idx="2"/>
          </p:nvPr>
        </p:nvSpPr>
        <p:spPr>
          <a:xfrm>
            <a:off x="1661425" y="5128445"/>
            <a:ext cx="10204091" cy="754317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2210990" y="3441714"/>
            <a:ext cx="10254344" cy="1686731"/>
          </a:xfrm>
        </p:spPr>
        <p:txBody>
          <a:bodyPr anchor="b"/>
          <a:lstStyle>
            <a:lvl1pPr marL="0" indent="0">
              <a:buNone/>
              <a:defRPr sz="4748" b="1"/>
            </a:lvl1pPr>
            <a:lvl2pPr marL="904524" indent="0">
              <a:buNone/>
              <a:defRPr sz="3957" b="1"/>
            </a:lvl2pPr>
            <a:lvl3pPr marL="1809049" indent="0">
              <a:buNone/>
              <a:defRPr sz="3561" b="1"/>
            </a:lvl3pPr>
            <a:lvl4pPr marL="2713573" indent="0">
              <a:buNone/>
              <a:defRPr sz="3165" b="1"/>
            </a:lvl4pPr>
            <a:lvl5pPr marL="3618098" indent="0">
              <a:buNone/>
              <a:defRPr sz="3165" b="1"/>
            </a:lvl5pPr>
            <a:lvl6pPr marL="4522622" indent="0">
              <a:buNone/>
              <a:defRPr sz="3165" b="1"/>
            </a:lvl6pPr>
            <a:lvl7pPr marL="5427147" indent="0">
              <a:buNone/>
              <a:defRPr sz="3165" b="1"/>
            </a:lvl7pPr>
            <a:lvl8pPr marL="6331671" indent="0">
              <a:buNone/>
              <a:defRPr sz="3165" b="1"/>
            </a:lvl8pPr>
            <a:lvl9pPr marL="7236196" indent="0">
              <a:buNone/>
              <a:defRPr sz="3165" b="1"/>
            </a:lvl9pPr>
          </a:lstStyle>
          <a:p>
            <a:pPr lvl="0"/>
            <a:r>
              <a:rPr lang="es-ES" smtClean="0"/>
              <a:t>Editar el estilo de texto del patrón</a:t>
            </a:r>
          </a:p>
        </p:txBody>
      </p:sp>
      <p:sp>
        <p:nvSpPr>
          <p:cNvPr id="6" name="Content Placeholder 5"/>
          <p:cNvSpPr>
            <a:spLocks noGrp="1"/>
          </p:cNvSpPr>
          <p:nvPr>
            <p:ph sz="quarter" idx="4"/>
          </p:nvPr>
        </p:nvSpPr>
        <p:spPr>
          <a:xfrm>
            <a:off x="12210990" y="5128445"/>
            <a:ext cx="10254344" cy="754317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CBA8CFB7-2FDB-46BD-B596-F561DF2CD590}" type="datetimeFigureOut">
              <a:rPr lang="es-ES" smtClean="0"/>
              <a:pPr>
                <a:defRPr/>
              </a:pPr>
              <a:t>16/01/2024</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F5E05DAB-D766-4790-A696-A4F56081102E}" type="slidenum">
              <a:rPr lang="es-ES" smtClean="0"/>
              <a:pPr>
                <a:defRPr/>
              </a:pPr>
              <a:t>‹Nº›</a:t>
            </a:fld>
            <a:endParaRPr lang="es-ES"/>
          </a:p>
        </p:txBody>
      </p:sp>
    </p:spTree>
    <p:extLst>
      <p:ext uri="{BB962C8B-B14F-4D97-AF65-F5344CB8AC3E}">
        <p14:creationId xmlns:p14="http://schemas.microsoft.com/office/powerpoint/2010/main" val="79182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3C9787B7-9467-4517-B192-A720AF098B4F}" type="datetimeFigureOut">
              <a:rPr lang="es-ES" smtClean="0"/>
              <a:pPr>
                <a:defRPr/>
              </a:pPr>
              <a:t>16/01/2024</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96D3CA24-D647-4757-AE84-99EE0E35A059}" type="slidenum">
              <a:rPr lang="es-ES" smtClean="0"/>
              <a:pPr>
                <a:defRPr/>
              </a:pPr>
              <a:t>‹Nº›</a:t>
            </a:fld>
            <a:endParaRPr lang="es-ES"/>
          </a:p>
        </p:txBody>
      </p:sp>
    </p:spTree>
    <p:extLst>
      <p:ext uri="{BB962C8B-B14F-4D97-AF65-F5344CB8AC3E}">
        <p14:creationId xmlns:p14="http://schemas.microsoft.com/office/powerpoint/2010/main" val="130001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5871362-E282-431F-83FB-46FA06C7D88F}" type="datetimeFigureOut">
              <a:rPr lang="es-ES" smtClean="0"/>
              <a:pPr>
                <a:defRPr/>
              </a:pPr>
              <a:t>16/01/2024</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250CD0C5-1DF9-4D65-9895-6E608E570D92}" type="slidenum">
              <a:rPr lang="es-ES" smtClean="0"/>
              <a:pPr>
                <a:defRPr/>
              </a:pPr>
              <a:t>‹Nº›</a:t>
            </a:fld>
            <a:endParaRPr lang="es-ES"/>
          </a:p>
        </p:txBody>
      </p:sp>
    </p:spTree>
    <p:extLst>
      <p:ext uri="{BB962C8B-B14F-4D97-AF65-F5344CB8AC3E}">
        <p14:creationId xmlns:p14="http://schemas.microsoft.com/office/powerpoint/2010/main" val="99600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61425" y="935990"/>
            <a:ext cx="7779480" cy="3275965"/>
          </a:xfrm>
        </p:spPr>
        <p:txBody>
          <a:bodyPr anchor="b"/>
          <a:lstStyle>
            <a:lvl1pPr>
              <a:defRPr sz="633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254344" y="2021480"/>
            <a:ext cx="12210990" cy="9977393"/>
          </a:xfrm>
        </p:spPr>
        <p:txBody>
          <a:bodyPr/>
          <a:lstStyle>
            <a:lvl1pPr>
              <a:defRPr sz="6331"/>
            </a:lvl1pPr>
            <a:lvl2pPr>
              <a:defRPr sz="5540"/>
            </a:lvl2pPr>
            <a:lvl3pPr>
              <a:defRPr sz="4748"/>
            </a:lvl3pPr>
            <a:lvl4pPr>
              <a:defRPr sz="3957"/>
            </a:lvl4pPr>
            <a:lvl5pPr>
              <a:defRPr sz="3957"/>
            </a:lvl5pPr>
            <a:lvl6pPr>
              <a:defRPr sz="3957"/>
            </a:lvl6pPr>
            <a:lvl7pPr>
              <a:defRPr sz="3957"/>
            </a:lvl7pPr>
            <a:lvl8pPr>
              <a:defRPr sz="3957"/>
            </a:lvl8pPr>
            <a:lvl9pPr>
              <a:defRPr sz="3957"/>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661425" y="4211955"/>
            <a:ext cx="7779480" cy="7803168"/>
          </a:xfrm>
        </p:spPr>
        <p:txBody>
          <a:bodyPr/>
          <a:lstStyle>
            <a:lvl1pPr marL="0" indent="0">
              <a:buNone/>
              <a:defRPr sz="3165"/>
            </a:lvl1pPr>
            <a:lvl2pPr marL="904524" indent="0">
              <a:buNone/>
              <a:defRPr sz="2770"/>
            </a:lvl2pPr>
            <a:lvl3pPr marL="1809049" indent="0">
              <a:buNone/>
              <a:defRPr sz="2374"/>
            </a:lvl3pPr>
            <a:lvl4pPr marL="2713573" indent="0">
              <a:buNone/>
              <a:defRPr sz="1978"/>
            </a:lvl4pPr>
            <a:lvl5pPr marL="3618098" indent="0">
              <a:buNone/>
              <a:defRPr sz="1978"/>
            </a:lvl5pPr>
            <a:lvl6pPr marL="4522622" indent="0">
              <a:buNone/>
              <a:defRPr sz="1978"/>
            </a:lvl6pPr>
            <a:lvl7pPr marL="5427147" indent="0">
              <a:buNone/>
              <a:defRPr sz="1978"/>
            </a:lvl7pPr>
            <a:lvl8pPr marL="6331671" indent="0">
              <a:buNone/>
              <a:defRPr sz="1978"/>
            </a:lvl8pPr>
            <a:lvl9pPr marL="7236196" indent="0">
              <a:buNone/>
              <a:defRPr sz="1978"/>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D86A5961-98BA-4A5A-A296-7253755AF166}" type="datetimeFigureOut">
              <a:rPr lang="es-ES" smtClean="0"/>
              <a:pPr>
                <a:defRPr/>
              </a:pPr>
              <a:t>16/01/2024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C6DE5A1-D562-4EF6-8311-DBE769B33CFE}" type="slidenum">
              <a:rPr lang="es-ES" smtClean="0"/>
              <a:pPr>
                <a:defRPr/>
              </a:pPr>
              <a:t>‹Nº›</a:t>
            </a:fld>
            <a:endParaRPr lang="es-ES"/>
          </a:p>
        </p:txBody>
      </p:sp>
    </p:spTree>
    <p:extLst>
      <p:ext uri="{BB962C8B-B14F-4D97-AF65-F5344CB8AC3E}">
        <p14:creationId xmlns:p14="http://schemas.microsoft.com/office/powerpoint/2010/main" val="90498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61425" y="935990"/>
            <a:ext cx="7779480" cy="3275965"/>
          </a:xfrm>
        </p:spPr>
        <p:txBody>
          <a:bodyPr anchor="b"/>
          <a:lstStyle>
            <a:lvl1pPr>
              <a:defRPr sz="633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54344" y="2021480"/>
            <a:ext cx="12210990" cy="9977393"/>
          </a:xfrm>
        </p:spPr>
        <p:txBody>
          <a:bodyPr anchor="t"/>
          <a:lstStyle>
            <a:lvl1pPr marL="0" indent="0">
              <a:buNone/>
              <a:defRPr sz="6331"/>
            </a:lvl1pPr>
            <a:lvl2pPr marL="904524" indent="0">
              <a:buNone/>
              <a:defRPr sz="5540"/>
            </a:lvl2pPr>
            <a:lvl3pPr marL="1809049" indent="0">
              <a:buNone/>
              <a:defRPr sz="4748"/>
            </a:lvl3pPr>
            <a:lvl4pPr marL="2713573" indent="0">
              <a:buNone/>
              <a:defRPr sz="3957"/>
            </a:lvl4pPr>
            <a:lvl5pPr marL="3618098" indent="0">
              <a:buNone/>
              <a:defRPr sz="3957"/>
            </a:lvl5pPr>
            <a:lvl6pPr marL="4522622" indent="0">
              <a:buNone/>
              <a:defRPr sz="3957"/>
            </a:lvl6pPr>
            <a:lvl7pPr marL="5427147" indent="0">
              <a:buNone/>
              <a:defRPr sz="3957"/>
            </a:lvl7pPr>
            <a:lvl8pPr marL="6331671" indent="0">
              <a:buNone/>
              <a:defRPr sz="3957"/>
            </a:lvl8pPr>
            <a:lvl9pPr marL="7236196" indent="0">
              <a:buNone/>
              <a:defRPr sz="3957"/>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61425" y="4211955"/>
            <a:ext cx="7779480" cy="7803168"/>
          </a:xfrm>
        </p:spPr>
        <p:txBody>
          <a:bodyPr/>
          <a:lstStyle>
            <a:lvl1pPr marL="0" indent="0">
              <a:buNone/>
              <a:defRPr sz="3165"/>
            </a:lvl1pPr>
            <a:lvl2pPr marL="904524" indent="0">
              <a:buNone/>
              <a:defRPr sz="2770"/>
            </a:lvl2pPr>
            <a:lvl3pPr marL="1809049" indent="0">
              <a:buNone/>
              <a:defRPr sz="2374"/>
            </a:lvl3pPr>
            <a:lvl4pPr marL="2713573" indent="0">
              <a:buNone/>
              <a:defRPr sz="1978"/>
            </a:lvl4pPr>
            <a:lvl5pPr marL="3618098" indent="0">
              <a:buNone/>
              <a:defRPr sz="1978"/>
            </a:lvl5pPr>
            <a:lvl6pPr marL="4522622" indent="0">
              <a:buNone/>
              <a:defRPr sz="1978"/>
            </a:lvl6pPr>
            <a:lvl7pPr marL="5427147" indent="0">
              <a:buNone/>
              <a:defRPr sz="1978"/>
            </a:lvl7pPr>
            <a:lvl8pPr marL="6331671" indent="0">
              <a:buNone/>
              <a:defRPr sz="1978"/>
            </a:lvl8pPr>
            <a:lvl9pPr marL="7236196" indent="0">
              <a:buNone/>
              <a:defRPr sz="1978"/>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a:defRPr/>
            </a:pPr>
            <a:fld id="{C0907CB8-2F7A-41E7-8567-BB7BE29001F9}" type="datetimeFigureOut">
              <a:rPr lang="es-ES" smtClean="0"/>
              <a:pPr>
                <a:defRPr/>
              </a:pPr>
              <a:t>16/01/2024</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9C0511E3-63D8-4CC6-90D8-1E1F8A796391}" type="slidenum">
              <a:rPr lang="es-ES" smtClean="0"/>
              <a:pPr>
                <a:defRPr/>
              </a:pPr>
              <a:t>‹Nº›</a:t>
            </a:fld>
            <a:endParaRPr lang="es-ES"/>
          </a:p>
        </p:txBody>
      </p:sp>
    </p:spTree>
    <p:extLst>
      <p:ext uri="{BB962C8B-B14F-4D97-AF65-F5344CB8AC3E}">
        <p14:creationId xmlns:p14="http://schemas.microsoft.com/office/powerpoint/2010/main" val="126199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8283" y="747493"/>
            <a:ext cx="20803910" cy="271372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58283" y="3737460"/>
            <a:ext cx="20803910" cy="890815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658283" y="13012862"/>
            <a:ext cx="5427107" cy="747492"/>
          </a:xfrm>
          <a:prstGeom prst="rect">
            <a:avLst/>
          </a:prstGeom>
        </p:spPr>
        <p:txBody>
          <a:bodyPr vert="horz" lIns="91440" tIns="45720" rIns="91440" bIns="45720" rtlCol="0" anchor="ctr"/>
          <a:lstStyle>
            <a:lvl1pPr algn="l">
              <a:defRPr sz="2374">
                <a:solidFill>
                  <a:schemeClr val="tx1">
                    <a:tint val="75000"/>
                  </a:schemeClr>
                </a:solidFill>
              </a:defRPr>
            </a:lvl1pPr>
          </a:lstStyle>
          <a:p>
            <a:pPr>
              <a:defRPr/>
            </a:pPr>
            <a:fld id="{EA167A2F-366B-46B9-A180-CB79AEB081AA}" type="datetimeFigureOut">
              <a:rPr lang="es-ES" smtClean="0"/>
              <a:pPr>
                <a:defRPr/>
              </a:pPr>
              <a:t>16/01/2024</a:t>
            </a:fld>
            <a:endParaRPr lang="es-ES"/>
          </a:p>
        </p:txBody>
      </p:sp>
      <p:sp>
        <p:nvSpPr>
          <p:cNvPr id="5" name="Footer Placeholder 4"/>
          <p:cNvSpPr>
            <a:spLocks noGrp="1"/>
          </p:cNvSpPr>
          <p:nvPr>
            <p:ph type="ftr" sz="quarter" idx="3"/>
          </p:nvPr>
        </p:nvSpPr>
        <p:spPr>
          <a:xfrm>
            <a:off x="7989908" y="13012862"/>
            <a:ext cx="8140660" cy="747492"/>
          </a:xfrm>
          <a:prstGeom prst="rect">
            <a:avLst/>
          </a:prstGeom>
        </p:spPr>
        <p:txBody>
          <a:bodyPr vert="horz" lIns="91440" tIns="45720" rIns="91440" bIns="45720" rtlCol="0" anchor="ctr"/>
          <a:lstStyle>
            <a:lvl1pPr algn="ctr">
              <a:defRPr sz="2374">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17035085" y="13012862"/>
            <a:ext cx="5427107" cy="747492"/>
          </a:xfrm>
          <a:prstGeom prst="rect">
            <a:avLst/>
          </a:prstGeom>
        </p:spPr>
        <p:txBody>
          <a:bodyPr vert="horz" lIns="91440" tIns="45720" rIns="91440" bIns="45720" rtlCol="0" anchor="ctr"/>
          <a:lstStyle>
            <a:lvl1pPr algn="r">
              <a:defRPr sz="2374">
                <a:solidFill>
                  <a:schemeClr val="tx1">
                    <a:tint val="75000"/>
                  </a:schemeClr>
                </a:solidFill>
              </a:defRPr>
            </a:lvl1pPr>
          </a:lstStyle>
          <a:p>
            <a:pPr>
              <a:defRPr/>
            </a:pPr>
            <a:fld id="{EACC278A-0B2D-4B77-86B9-306BD1EAC628}" type="slidenum">
              <a:rPr lang="es-ES" smtClean="0"/>
              <a:pPr>
                <a:defRPr/>
              </a:pPr>
              <a:t>‹Nº›</a:t>
            </a:fld>
            <a:endParaRPr lang="es-ES"/>
          </a:p>
        </p:txBody>
      </p:sp>
    </p:spTree>
    <p:extLst>
      <p:ext uri="{BB962C8B-B14F-4D97-AF65-F5344CB8AC3E}">
        <p14:creationId xmlns:p14="http://schemas.microsoft.com/office/powerpoint/2010/main" val="350734530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xStyles>
    <p:titleStyle>
      <a:lvl1pPr algn="l" defTabSz="1809049" rtl="0" eaLnBrk="1" latinLnBrk="0" hangingPunct="1">
        <a:lnSpc>
          <a:spcPct val="90000"/>
        </a:lnSpc>
        <a:spcBef>
          <a:spcPct val="0"/>
        </a:spcBef>
        <a:buNone/>
        <a:defRPr sz="8705" kern="1200">
          <a:solidFill>
            <a:schemeClr val="tx1"/>
          </a:solidFill>
          <a:latin typeface="+mj-lt"/>
          <a:ea typeface="+mj-ea"/>
          <a:cs typeface="+mj-cs"/>
        </a:defRPr>
      </a:lvl1pPr>
    </p:titleStyle>
    <p:bodyStyle>
      <a:lvl1pPr marL="452262" indent="-452262" algn="l" defTabSz="1809049" rtl="0" eaLnBrk="1" latinLnBrk="0" hangingPunct="1">
        <a:lnSpc>
          <a:spcPct val="90000"/>
        </a:lnSpc>
        <a:spcBef>
          <a:spcPts val="1978"/>
        </a:spcBef>
        <a:buFont typeface="Arial" panose="020B0604020202020204" pitchFamily="34" charset="0"/>
        <a:buChar char="•"/>
        <a:defRPr sz="5540" kern="1200">
          <a:solidFill>
            <a:schemeClr val="tx1"/>
          </a:solidFill>
          <a:latin typeface="+mn-lt"/>
          <a:ea typeface="+mn-ea"/>
          <a:cs typeface="+mn-cs"/>
        </a:defRPr>
      </a:lvl1pPr>
      <a:lvl2pPr marL="1356787" indent="-452262" algn="l" defTabSz="1809049" rtl="0" eaLnBrk="1" latinLnBrk="0" hangingPunct="1">
        <a:lnSpc>
          <a:spcPct val="90000"/>
        </a:lnSpc>
        <a:spcBef>
          <a:spcPts val="989"/>
        </a:spcBef>
        <a:buFont typeface="Arial" panose="020B0604020202020204" pitchFamily="34" charset="0"/>
        <a:buChar char="•"/>
        <a:defRPr sz="4748" kern="1200">
          <a:solidFill>
            <a:schemeClr val="tx1"/>
          </a:solidFill>
          <a:latin typeface="+mn-lt"/>
          <a:ea typeface="+mn-ea"/>
          <a:cs typeface="+mn-cs"/>
        </a:defRPr>
      </a:lvl2pPr>
      <a:lvl3pPr marL="2261311" indent="-452262" algn="l" defTabSz="1809049" rtl="0" eaLnBrk="1" latinLnBrk="0" hangingPunct="1">
        <a:lnSpc>
          <a:spcPct val="90000"/>
        </a:lnSpc>
        <a:spcBef>
          <a:spcPts val="989"/>
        </a:spcBef>
        <a:buFont typeface="Arial" panose="020B0604020202020204" pitchFamily="34" charset="0"/>
        <a:buChar char="•"/>
        <a:defRPr sz="3957" kern="1200">
          <a:solidFill>
            <a:schemeClr val="tx1"/>
          </a:solidFill>
          <a:latin typeface="+mn-lt"/>
          <a:ea typeface="+mn-ea"/>
          <a:cs typeface="+mn-cs"/>
        </a:defRPr>
      </a:lvl3pPr>
      <a:lvl4pPr marL="3165836"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4pPr>
      <a:lvl5pPr marL="4070360"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5pPr>
      <a:lvl6pPr marL="4974885"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6pPr>
      <a:lvl7pPr marL="5879409"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7pPr>
      <a:lvl8pPr marL="6783934"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8pPr>
      <a:lvl9pPr marL="7688458" indent="-452262" algn="l" defTabSz="1809049" rtl="0" eaLnBrk="1" latinLnBrk="0" hangingPunct="1">
        <a:lnSpc>
          <a:spcPct val="90000"/>
        </a:lnSpc>
        <a:spcBef>
          <a:spcPts val="989"/>
        </a:spcBef>
        <a:buFont typeface="Arial" panose="020B0604020202020204" pitchFamily="34" charset="0"/>
        <a:buChar char="•"/>
        <a:defRPr sz="3561" kern="1200">
          <a:solidFill>
            <a:schemeClr val="tx1"/>
          </a:solidFill>
          <a:latin typeface="+mn-lt"/>
          <a:ea typeface="+mn-ea"/>
          <a:cs typeface="+mn-cs"/>
        </a:defRPr>
      </a:lvl9pPr>
    </p:bodyStyle>
    <p:otherStyle>
      <a:defPPr>
        <a:defRPr lang="en-US"/>
      </a:defPPr>
      <a:lvl1pPr marL="0" algn="l" defTabSz="1809049" rtl="0" eaLnBrk="1" latinLnBrk="0" hangingPunct="1">
        <a:defRPr sz="3561" kern="1200">
          <a:solidFill>
            <a:schemeClr val="tx1"/>
          </a:solidFill>
          <a:latin typeface="+mn-lt"/>
          <a:ea typeface="+mn-ea"/>
          <a:cs typeface="+mn-cs"/>
        </a:defRPr>
      </a:lvl1pPr>
      <a:lvl2pPr marL="904524" algn="l" defTabSz="1809049" rtl="0" eaLnBrk="1" latinLnBrk="0" hangingPunct="1">
        <a:defRPr sz="3561" kern="1200">
          <a:solidFill>
            <a:schemeClr val="tx1"/>
          </a:solidFill>
          <a:latin typeface="+mn-lt"/>
          <a:ea typeface="+mn-ea"/>
          <a:cs typeface="+mn-cs"/>
        </a:defRPr>
      </a:lvl2pPr>
      <a:lvl3pPr marL="1809049" algn="l" defTabSz="1809049" rtl="0" eaLnBrk="1" latinLnBrk="0" hangingPunct="1">
        <a:defRPr sz="3561" kern="1200">
          <a:solidFill>
            <a:schemeClr val="tx1"/>
          </a:solidFill>
          <a:latin typeface="+mn-lt"/>
          <a:ea typeface="+mn-ea"/>
          <a:cs typeface="+mn-cs"/>
        </a:defRPr>
      </a:lvl3pPr>
      <a:lvl4pPr marL="2713573" algn="l" defTabSz="1809049" rtl="0" eaLnBrk="1" latinLnBrk="0" hangingPunct="1">
        <a:defRPr sz="3561" kern="1200">
          <a:solidFill>
            <a:schemeClr val="tx1"/>
          </a:solidFill>
          <a:latin typeface="+mn-lt"/>
          <a:ea typeface="+mn-ea"/>
          <a:cs typeface="+mn-cs"/>
        </a:defRPr>
      </a:lvl4pPr>
      <a:lvl5pPr marL="3618098" algn="l" defTabSz="1809049" rtl="0" eaLnBrk="1" latinLnBrk="0" hangingPunct="1">
        <a:defRPr sz="3561" kern="1200">
          <a:solidFill>
            <a:schemeClr val="tx1"/>
          </a:solidFill>
          <a:latin typeface="+mn-lt"/>
          <a:ea typeface="+mn-ea"/>
          <a:cs typeface="+mn-cs"/>
        </a:defRPr>
      </a:lvl5pPr>
      <a:lvl6pPr marL="4522622" algn="l" defTabSz="1809049" rtl="0" eaLnBrk="1" latinLnBrk="0" hangingPunct="1">
        <a:defRPr sz="3561" kern="1200">
          <a:solidFill>
            <a:schemeClr val="tx1"/>
          </a:solidFill>
          <a:latin typeface="+mn-lt"/>
          <a:ea typeface="+mn-ea"/>
          <a:cs typeface="+mn-cs"/>
        </a:defRPr>
      </a:lvl6pPr>
      <a:lvl7pPr marL="5427147" algn="l" defTabSz="1809049" rtl="0" eaLnBrk="1" latinLnBrk="0" hangingPunct="1">
        <a:defRPr sz="3561" kern="1200">
          <a:solidFill>
            <a:schemeClr val="tx1"/>
          </a:solidFill>
          <a:latin typeface="+mn-lt"/>
          <a:ea typeface="+mn-ea"/>
          <a:cs typeface="+mn-cs"/>
        </a:defRPr>
      </a:lvl7pPr>
      <a:lvl8pPr marL="6331671" algn="l" defTabSz="1809049" rtl="0" eaLnBrk="1" latinLnBrk="0" hangingPunct="1">
        <a:defRPr sz="3561" kern="1200">
          <a:solidFill>
            <a:schemeClr val="tx1"/>
          </a:solidFill>
          <a:latin typeface="+mn-lt"/>
          <a:ea typeface="+mn-ea"/>
          <a:cs typeface="+mn-cs"/>
        </a:defRPr>
      </a:lvl8pPr>
      <a:lvl9pPr marL="7236196" algn="l" defTabSz="1809049" rtl="0" eaLnBrk="1" latinLnBrk="0" hangingPunct="1">
        <a:defRPr sz="35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uadroTexto 4"/>
          <p:cNvSpPr txBox="1">
            <a:spLocks noChangeArrowheads="1"/>
          </p:cNvSpPr>
          <p:nvPr/>
        </p:nvSpPr>
        <p:spPr bwMode="auto">
          <a:xfrm>
            <a:off x="7964165" y="1739371"/>
            <a:ext cx="15398868" cy="1056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spcAft>
                <a:spcPts val="0"/>
              </a:spcAft>
            </a:pPr>
            <a:r>
              <a:rPr lang="es-ES_tradnl" sz="6331" b="1" u="sng" dirty="0"/>
              <a:t>Asignatura:</a:t>
            </a:r>
            <a:r>
              <a:rPr lang="es-ES_tradnl" sz="6331" b="1" dirty="0"/>
              <a:t> </a:t>
            </a:r>
            <a:r>
              <a:rPr lang="es-ES" sz="6331" dirty="0"/>
              <a:t>Farmacología </a:t>
            </a:r>
            <a:r>
              <a:rPr lang="es-ES" sz="6331" dirty="0" smtClean="0"/>
              <a:t>general</a:t>
            </a:r>
            <a:r>
              <a:rPr lang="es-ES_tradnl" sz="6331" b="1" u="sng" dirty="0" smtClean="0"/>
              <a:t> </a:t>
            </a:r>
            <a:endParaRPr lang="es-ES_tradnl" sz="6331" b="1" u="sng" dirty="0"/>
          </a:p>
          <a:p>
            <a:pPr algn="just" eaLnBrk="1" hangingPunct="1">
              <a:spcAft>
                <a:spcPts val="0"/>
              </a:spcAft>
            </a:pPr>
            <a:endParaRPr lang="es-ES_tradnl" sz="4748" b="1" u="sng" dirty="0"/>
          </a:p>
          <a:p>
            <a:pPr algn="just" eaLnBrk="1" hangingPunct="1">
              <a:spcAft>
                <a:spcPts val="0"/>
              </a:spcAft>
            </a:pPr>
            <a:r>
              <a:rPr lang="es-ES_tradnl" sz="4748" b="1" u="sng" dirty="0"/>
              <a:t>Tema:</a:t>
            </a:r>
            <a:r>
              <a:rPr lang="es-ES_tradnl" sz="4748" b="1" dirty="0"/>
              <a:t> </a:t>
            </a:r>
            <a:r>
              <a:rPr lang="es-ES_tradnl" sz="4748" dirty="0"/>
              <a:t>Introducción a la Farmacología. Bases científicas que regulan el estudio y posterior utilización de una sustancia como medicamento.</a:t>
            </a:r>
          </a:p>
          <a:p>
            <a:pPr algn="just" eaLnBrk="1" fontAlgn="auto" hangingPunct="1">
              <a:spcBef>
                <a:spcPts val="0"/>
              </a:spcBef>
              <a:spcAft>
                <a:spcPts val="0"/>
              </a:spcAft>
              <a:defRPr/>
            </a:pPr>
            <a:endParaRPr lang="es-EC" sz="4748" b="1" u="sng" dirty="0">
              <a:cs typeface="Arial" pitchFamily="34" charset="0"/>
            </a:endParaRPr>
          </a:p>
          <a:p>
            <a:pPr algn="just" eaLnBrk="1" fontAlgn="auto" hangingPunct="1">
              <a:spcBef>
                <a:spcPts val="0"/>
              </a:spcBef>
              <a:spcAft>
                <a:spcPts val="0"/>
              </a:spcAft>
              <a:defRPr/>
            </a:pPr>
            <a:r>
              <a:rPr lang="es-EC" sz="4748" b="1" u="sng" dirty="0">
                <a:cs typeface="Arial" pitchFamily="34" charset="0"/>
              </a:rPr>
              <a:t>Sumario:</a:t>
            </a:r>
            <a:r>
              <a:rPr lang="es-EC" sz="4748" b="1" dirty="0">
                <a:effectLst>
                  <a:outerShdw blurRad="38100" dist="38100" dir="2700000" algn="tl">
                    <a:srgbClr val="000000">
                      <a:alpha val="43137"/>
                    </a:srgbClr>
                  </a:outerShdw>
                </a:effectLst>
                <a:cs typeface="Arial" pitchFamily="34" charset="0"/>
              </a:rPr>
              <a:t> </a:t>
            </a:r>
          </a:p>
          <a:p>
            <a:pPr marL="565328" indent="-565328" algn="just" eaLnBrk="1" fontAlgn="auto" hangingPunct="1">
              <a:spcBef>
                <a:spcPts val="0"/>
              </a:spcBef>
              <a:spcAft>
                <a:spcPts val="0"/>
              </a:spcAft>
              <a:buFont typeface="Arial" pitchFamily="34" charset="0"/>
              <a:buChar char="•"/>
              <a:defRPr/>
            </a:pPr>
            <a:r>
              <a:rPr lang="es-EC" sz="4748" dirty="0">
                <a:cs typeface="Arial" pitchFamily="34" charset="0"/>
              </a:rPr>
              <a:t>Conceptos generales, ramas de la Farmacología.</a:t>
            </a:r>
          </a:p>
          <a:p>
            <a:pPr marL="565328" indent="-565328" algn="just" eaLnBrk="1" fontAlgn="auto" hangingPunct="1">
              <a:spcBef>
                <a:spcPts val="0"/>
              </a:spcBef>
              <a:spcAft>
                <a:spcPts val="0"/>
              </a:spcAft>
              <a:buFont typeface="Arial" pitchFamily="34" charset="0"/>
              <a:buChar char="•"/>
              <a:defRPr/>
            </a:pPr>
            <a:r>
              <a:rPr lang="es-EC" sz="4748" dirty="0">
                <a:cs typeface="Arial" pitchFamily="34" charset="0"/>
              </a:rPr>
              <a:t>Composición de los fármacos </a:t>
            </a:r>
          </a:p>
          <a:p>
            <a:pPr marL="565328" indent="-565328" algn="just" eaLnBrk="1" fontAlgn="auto" hangingPunct="1">
              <a:spcBef>
                <a:spcPts val="0"/>
              </a:spcBef>
              <a:spcAft>
                <a:spcPts val="0"/>
              </a:spcAft>
              <a:buFont typeface="Arial" pitchFamily="34" charset="0"/>
              <a:buChar char="•"/>
              <a:defRPr/>
            </a:pPr>
            <a:r>
              <a:rPr lang="es-EC" sz="4748" dirty="0">
                <a:cs typeface="Arial" pitchFamily="34" charset="0"/>
              </a:rPr>
              <a:t>Estudios preclínicos</a:t>
            </a:r>
          </a:p>
          <a:p>
            <a:pPr marL="565328" indent="-565328" algn="just" eaLnBrk="1" fontAlgn="auto" hangingPunct="1">
              <a:spcBef>
                <a:spcPts val="0"/>
              </a:spcBef>
              <a:spcAft>
                <a:spcPts val="0"/>
              </a:spcAft>
              <a:buFont typeface="Arial" pitchFamily="34" charset="0"/>
              <a:buChar char="•"/>
              <a:defRPr/>
            </a:pPr>
            <a:r>
              <a:rPr lang="es-EC" sz="4748" dirty="0">
                <a:cs typeface="Arial" pitchFamily="34" charset="0"/>
              </a:rPr>
              <a:t>Estudios clínicos</a:t>
            </a:r>
          </a:p>
          <a:p>
            <a:pPr eaLnBrk="1" fontAlgn="auto" hangingPunct="1">
              <a:spcBef>
                <a:spcPts val="0"/>
              </a:spcBef>
              <a:spcAft>
                <a:spcPts val="0"/>
              </a:spcAft>
              <a:defRPr/>
            </a:pPr>
            <a:endParaRPr lang="es-EC" sz="4748" b="1" u="sng" dirty="0">
              <a:cs typeface="Arial" pitchFamily="34" charset="0"/>
            </a:endParaRPr>
          </a:p>
          <a:p>
            <a:pPr eaLnBrk="1" fontAlgn="auto" hangingPunct="1">
              <a:spcBef>
                <a:spcPts val="0"/>
              </a:spcBef>
              <a:spcAft>
                <a:spcPts val="0"/>
              </a:spcAft>
              <a:defRPr/>
            </a:pPr>
            <a:r>
              <a:rPr lang="es-EC" sz="4748" b="1" u="sng" dirty="0">
                <a:cs typeface="Arial" pitchFamily="34" charset="0"/>
              </a:rPr>
              <a:t>Bibliografía:</a:t>
            </a:r>
            <a:r>
              <a:rPr lang="es-EC" sz="4748" b="1" dirty="0">
                <a:effectLst>
                  <a:outerShdw blurRad="38100" dist="38100" dir="2700000" algn="tl">
                    <a:srgbClr val="000000">
                      <a:alpha val="43137"/>
                    </a:srgbClr>
                  </a:outerShdw>
                </a:effectLst>
                <a:cs typeface="Arial" pitchFamily="34" charset="0"/>
              </a:rPr>
              <a:t> </a:t>
            </a:r>
          </a:p>
          <a:p>
            <a:pPr eaLnBrk="1" fontAlgn="auto" hangingPunct="1">
              <a:spcBef>
                <a:spcPts val="0"/>
              </a:spcBef>
              <a:spcAft>
                <a:spcPts val="0"/>
              </a:spcAft>
              <a:defRPr/>
            </a:pPr>
            <a:r>
              <a:rPr lang="es-EC" sz="4748" dirty="0">
                <a:cs typeface="Arial" pitchFamily="34" charset="0"/>
              </a:rPr>
              <a:t>Morón-Levi. Farmacología General. Capítulos 1, 2, 5. </a:t>
            </a:r>
          </a:p>
        </p:txBody>
      </p:sp>
      <p:sp>
        <p:nvSpPr>
          <p:cNvPr id="3" name="2 CuadroTexto"/>
          <p:cNvSpPr txBox="1"/>
          <p:nvPr/>
        </p:nvSpPr>
        <p:spPr>
          <a:xfrm>
            <a:off x="20303337" y="12644257"/>
            <a:ext cx="1260281" cy="369332"/>
          </a:xfrm>
          <a:prstGeom prst="rect">
            <a:avLst/>
          </a:prstGeom>
          <a:noFill/>
        </p:spPr>
        <p:txBody>
          <a:bodyPr wrap="none" rtlCol="0">
            <a:spAutoFit/>
          </a:bodyPr>
          <a:lstStyle/>
          <a:p>
            <a:r>
              <a:rPr lang="es-ES" b="1" i="1" dirty="0" smtClean="0"/>
              <a:t>Curso-2022</a:t>
            </a:r>
            <a:endParaRPr lang="es-ES" b="1" i="1" dirty="0"/>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7514" y="1980768"/>
            <a:ext cx="7180162" cy="101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58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1924" t="34634" r="52385" b="49512"/>
          <a:stretch/>
        </p:blipFill>
        <p:spPr bwMode="auto">
          <a:xfrm>
            <a:off x="10210374" y="1696231"/>
            <a:ext cx="3798621" cy="3384897"/>
          </a:xfrm>
          <a:prstGeom prst="rect">
            <a:avLst/>
          </a:prstGeom>
          <a:noFill/>
          <a:ln>
            <a:noFill/>
          </a:ln>
          <a:effectLst/>
        </p:spPr>
      </p:pic>
      <p:sp>
        <p:nvSpPr>
          <p:cNvPr id="20" name="Elipse 19"/>
          <p:cNvSpPr/>
          <p:nvPr/>
        </p:nvSpPr>
        <p:spPr>
          <a:xfrm>
            <a:off x="14648777" y="3621321"/>
            <a:ext cx="7237850" cy="22173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Elipse 18"/>
          <p:cNvSpPr/>
          <p:nvPr/>
        </p:nvSpPr>
        <p:spPr>
          <a:xfrm>
            <a:off x="2465441" y="3609140"/>
            <a:ext cx="7175396" cy="2220467"/>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8917" name="CuadroTexto 3"/>
          <p:cNvSpPr txBox="1">
            <a:spLocks noChangeArrowheads="1"/>
          </p:cNvSpPr>
          <p:nvPr/>
        </p:nvSpPr>
        <p:spPr bwMode="auto">
          <a:xfrm>
            <a:off x="5844018" y="908149"/>
            <a:ext cx="12512496" cy="94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b="1" dirty="0"/>
              <a:t>ESTUDIOS PRECLÍNICOS</a:t>
            </a:r>
          </a:p>
        </p:txBody>
      </p:sp>
      <p:sp>
        <p:nvSpPr>
          <p:cNvPr id="38918" name="CuadroTexto 6"/>
          <p:cNvSpPr txBox="1">
            <a:spLocks noChangeArrowheads="1"/>
          </p:cNvSpPr>
          <p:nvPr/>
        </p:nvSpPr>
        <p:spPr bwMode="auto">
          <a:xfrm>
            <a:off x="3000928" y="4152478"/>
            <a:ext cx="6211206"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5540" b="1" dirty="0"/>
              <a:t>FARMACOLÓGICOS</a:t>
            </a:r>
          </a:p>
          <a:p>
            <a:endParaRPr lang="es-ES" sz="5540" b="1" dirty="0"/>
          </a:p>
        </p:txBody>
      </p:sp>
      <p:sp>
        <p:nvSpPr>
          <p:cNvPr id="38919" name="CuadroTexto 7"/>
          <p:cNvSpPr txBox="1">
            <a:spLocks noChangeArrowheads="1"/>
          </p:cNvSpPr>
          <p:nvPr/>
        </p:nvSpPr>
        <p:spPr bwMode="auto">
          <a:xfrm>
            <a:off x="15765446" y="4201157"/>
            <a:ext cx="5002716" cy="94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5540" b="1" dirty="0"/>
              <a:t>TOXICOLÓGICOS</a:t>
            </a:r>
          </a:p>
        </p:txBody>
      </p:sp>
      <p:cxnSp>
        <p:nvCxnSpPr>
          <p:cNvPr id="26" name="Conector recto de flecha 25"/>
          <p:cNvCxnSpPr/>
          <p:nvPr/>
        </p:nvCxnSpPr>
        <p:spPr>
          <a:xfrm flipH="1">
            <a:off x="4117442" y="6153096"/>
            <a:ext cx="935925" cy="1526374"/>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7079109" y="6040032"/>
            <a:ext cx="1064694" cy="1526374"/>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sp>
        <p:nvSpPr>
          <p:cNvPr id="33" name="Rectángulo 32"/>
          <p:cNvSpPr/>
          <p:nvPr/>
        </p:nvSpPr>
        <p:spPr>
          <a:xfrm>
            <a:off x="1297105" y="8031226"/>
            <a:ext cx="3863045" cy="1284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5540" b="1" dirty="0">
                <a:solidFill>
                  <a:schemeClr val="tx1"/>
                </a:solidFill>
              </a:rPr>
              <a:t>TAMIZAJE</a:t>
            </a:r>
          </a:p>
        </p:txBody>
      </p:sp>
      <p:sp>
        <p:nvSpPr>
          <p:cNvPr id="34" name="Rectángulo 33"/>
          <p:cNvSpPr/>
          <p:nvPr/>
        </p:nvSpPr>
        <p:spPr>
          <a:xfrm>
            <a:off x="7515665" y="8018664"/>
            <a:ext cx="3859903" cy="1268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5540" b="1" dirty="0">
                <a:solidFill>
                  <a:schemeClr val="tx1"/>
                </a:solidFill>
              </a:rPr>
              <a:t>BIOENSAYO</a:t>
            </a:r>
          </a:p>
        </p:txBody>
      </p:sp>
      <p:cxnSp>
        <p:nvCxnSpPr>
          <p:cNvPr id="35" name="Conector recto de flecha 34"/>
          <p:cNvCxnSpPr/>
          <p:nvPr/>
        </p:nvCxnSpPr>
        <p:spPr>
          <a:xfrm>
            <a:off x="18336564" y="6288147"/>
            <a:ext cx="0" cy="1485544"/>
          </a:xfrm>
          <a:prstGeom prst="straightConnector1">
            <a:avLst/>
          </a:prstGeom>
          <a:ln w="73025">
            <a:tailEnd type="stealth"/>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15332318" y="8100322"/>
            <a:ext cx="8511362" cy="5157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5540" b="1" dirty="0">
              <a:solidFill>
                <a:schemeClr val="tx1"/>
              </a:solidFill>
            </a:endParaRPr>
          </a:p>
          <a:p>
            <a:pPr>
              <a:defRPr/>
            </a:pPr>
            <a:r>
              <a:rPr lang="es-ES" sz="5540" b="1" dirty="0">
                <a:solidFill>
                  <a:schemeClr val="tx1"/>
                </a:solidFill>
              </a:rPr>
              <a:t>AGUDOS </a:t>
            </a:r>
            <a:r>
              <a:rPr lang="es-ES" sz="5540" dirty="0">
                <a:solidFill>
                  <a:schemeClr val="tx1"/>
                </a:solidFill>
              </a:rPr>
              <a:t>(24-48 horas)</a:t>
            </a:r>
          </a:p>
          <a:p>
            <a:pPr>
              <a:defRPr/>
            </a:pPr>
            <a:r>
              <a:rPr lang="es-ES" sz="5540" b="1" dirty="0">
                <a:solidFill>
                  <a:schemeClr val="tx1"/>
                </a:solidFill>
              </a:rPr>
              <a:t>SUBAGUDOS </a:t>
            </a:r>
            <a:r>
              <a:rPr lang="es-ES" sz="5540" dirty="0">
                <a:solidFill>
                  <a:schemeClr val="tx1"/>
                </a:solidFill>
              </a:rPr>
              <a:t>(30-90 días)</a:t>
            </a:r>
          </a:p>
          <a:p>
            <a:pPr>
              <a:defRPr/>
            </a:pPr>
            <a:r>
              <a:rPr lang="es-ES" sz="5540" b="1" dirty="0">
                <a:solidFill>
                  <a:schemeClr val="tx1"/>
                </a:solidFill>
              </a:rPr>
              <a:t>CRÓNICOS </a:t>
            </a:r>
            <a:r>
              <a:rPr lang="es-ES" sz="5540" dirty="0">
                <a:solidFill>
                  <a:schemeClr val="tx1"/>
                </a:solidFill>
              </a:rPr>
              <a:t>(6 meses-2 años)</a:t>
            </a:r>
          </a:p>
          <a:p>
            <a:pPr>
              <a:defRPr/>
            </a:pPr>
            <a:r>
              <a:rPr lang="es-ES" sz="5540" b="1" dirty="0">
                <a:solidFill>
                  <a:schemeClr val="tx1"/>
                </a:solidFill>
              </a:rPr>
              <a:t>ESPECIALES: </a:t>
            </a:r>
            <a:r>
              <a:rPr lang="es-ES" sz="5540" dirty="0">
                <a:solidFill>
                  <a:schemeClr val="tx1"/>
                </a:solidFill>
              </a:rPr>
              <a:t>reproducción, carcinogénico, </a:t>
            </a:r>
            <a:r>
              <a:rPr lang="es-ES" sz="5540" dirty="0" err="1">
                <a:solidFill>
                  <a:schemeClr val="tx1"/>
                </a:solidFill>
              </a:rPr>
              <a:t>mutagénico</a:t>
            </a:r>
            <a:endParaRPr lang="es-ES" sz="5540" dirty="0">
              <a:solidFill>
                <a:schemeClr val="tx1"/>
              </a:solidFill>
            </a:endParaRPr>
          </a:p>
          <a:p>
            <a:pPr algn="ctr">
              <a:defRPr/>
            </a:pPr>
            <a:endParaRPr lang="es-ES" sz="5540" b="1" dirty="0">
              <a:solidFill>
                <a:schemeClr val="tx1"/>
              </a:solidFill>
            </a:endParaRPr>
          </a:p>
        </p:txBody>
      </p:sp>
      <p:sp>
        <p:nvSpPr>
          <p:cNvPr id="38926" name="1 CuadroTexto"/>
          <p:cNvSpPr txBox="1">
            <a:spLocks noChangeArrowheads="1"/>
          </p:cNvSpPr>
          <p:nvPr/>
        </p:nvSpPr>
        <p:spPr bwMode="auto">
          <a:xfrm>
            <a:off x="-222989" y="10678824"/>
            <a:ext cx="7305238" cy="350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dirty="0">
                <a:latin typeface="Arial" charset="0"/>
                <a:cs typeface="Arial" charset="0"/>
              </a:rPr>
              <a:t>Detectar la acción farmacológica </a:t>
            </a:r>
          </a:p>
          <a:p>
            <a:pPr algn="ctr"/>
            <a:r>
              <a:rPr lang="es-ES" sz="5540" b="1" dirty="0">
                <a:latin typeface="Arial" charset="0"/>
                <a:cs typeface="Arial" charset="0"/>
              </a:rPr>
              <a:t>(</a:t>
            </a:r>
            <a:r>
              <a:rPr lang="es-ES" sz="5540" b="1" u="sng" dirty="0">
                <a:latin typeface="Arial" charset="0"/>
                <a:cs typeface="Arial" charset="0"/>
              </a:rPr>
              <a:t>técnica cualitativa)</a:t>
            </a:r>
            <a:r>
              <a:rPr lang="es-ES" sz="5540" b="1" dirty="0">
                <a:latin typeface="Arial" charset="0"/>
                <a:cs typeface="Arial" charset="0"/>
              </a:rPr>
              <a:t> </a:t>
            </a:r>
          </a:p>
          <a:p>
            <a:pPr algn="ctr"/>
            <a:endParaRPr lang="es-ES" sz="5540" dirty="0">
              <a:latin typeface="Arial" charset="0"/>
              <a:cs typeface="Arial" charset="0"/>
            </a:endParaRPr>
          </a:p>
        </p:txBody>
      </p:sp>
      <p:sp>
        <p:nvSpPr>
          <p:cNvPr id="37903" name="5 CuadroTexto"/>
          <p:cNvSpPr txBox="1">
            <a:spLocks noChangeArrowheads="1"/>
          </p:cNvSpPr>
          <p:nvPr/>
        </p:nvSpPr>
        <p:spPr bwMode="auto">
          <a:xfrm>
            <a:off x="7079109" y="10669225"/>
            <a:ext cx="7839152" cy="26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dirty="0">
                <a:latin typeface="Arial" charset="0"/>
                <a:cs typeface="Arial" charset="0"/>
              </a:rPr>
              <a:t>Medir efecto y potencia de una sustancia</a:t>
            </a:r>
          </a:p>
          <a:p>
            <a:pPr algn="ctr"/>
            <a:r>
              <a:rPr lang="es-ES" sz="5540" b="1" u="sng" dirty="0">
                <a:latin typeface="Arial" charset="0"/>
                <a:cs typeface="Arial" charset="0"/>
              </a:rPr>
              <a:t>(técnica cuantitativa) </a:t>
            </a:r>
          </a:p>
        </p:txBody>
      </p:sp>
      <p:cxnSp>
        <p:nvCxnSpPr>
          <p:cNvPr id="21" name="Conector recto de flecha 25"/>
          <p:cNvCxnSpPr/>
          <p:nvPr/>
        </p:nvCxnSpPr>
        <p:spPr>
          <a:xfrm flipH="1">
            <a:off x="3000928" y="9529129"/>
            <a:ext cx="405148" cy="763186"/>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cxnSp>
        <p:nvCxnSpPr>
          <p:cNvPr id="22" name="Conector recto de flecha 25"/>
          <p:cNvCxnSpPr/>
          <p:nvPr/>
        </p:nvCxnSpPr>
        <p:spPr>
          <a:xfrm>
            <a:off x="8633749" y="9667526"/>
            <a:ext cx="552761" cy="907658"/>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cxnSp>
        <p:nvCxnSpPr>
          <p:cNvPr id="28" name="Conector recto de flecha 25"/>
          <p:cNvCxnSpPr/>
          <p:nvPr/>
        </p:nvCxnSpPr>
        <p:spPr>
          <a:xfrm flipH="1">
            <a:off x="6463992" y="2143511"/>
            <a:ext cx="3510831" cy="1199742"/>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cxnSp>
        <p:nvCxnSpPr>
          <p:cNvPr id="30" name="Conector recto de flecha 28"/>
          <p:cNvCxnSpPr/>
          <p:nvPr/>
        </p:nvCxnSpPr>
        <p:spPr>
          <a:xfrm>
            <a:off x="14332524" y="2098089"/>
            <a:ext cx="3272481" cy="1290590"/>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79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1"/>
          <p:cNvPicPr>
            <a:picLocks noChangeAspect="1"/>
          </p:cNvPicPr>
          <p:nvPr/>
        </p:nvPicPr>
        <p:blipFill rotWithShape="1">
          <a:blip r:embed="rId3">
            <a:extLst>
              <a:ext uri="{28A0092B-C50C-407E-A947-70E740481C1C}">
                <a14:useLocalDpi xmlns:a14="http://schemas.microsoft.com/office/drawing/2010/main" val="0"/>
              </a:ext>
            </a:extLst>
          </a:blip>
          <a:srcRect b="18325"/>
          <a:stretch/>
        </p:blipFill>
        <p:spPr bwMode="auto">
          <a:xfrm>
            <a:off x="0" y="4017160"/>
            <a:ext cx="8082116" cy="669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uadroTexto 2"/>
          <p:cNvSpPr txBox="1">
            <a:spLocks noChangeArrowheads="1"/>
          </p:cNvSpPr>
          <p:nvPr/>
        </p:nvSpPr>
        <p:spPr bwMode="auto">
          <a:xfrm>
            <a:off x="5257510" y="562673"/>
            <a:ext cx="14720400"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6331" b="1" dirty="0">
                <a:latin typeface="Arial" charset="0"/>
                <a:cs typeface="Arial" charset="0"/>
              </a:rPr>
              <a:t>CURVAS DOSIS </a:t>
            </a:r>
            <a:r>
              <a:rPr lang="es-ES" sz="6331" b="1" dirty="0" smtClean="0">
                <a:latin typeface="Arial" charset="0"/>
                <a:cs typeface="Arial" charset="0"/>
              </a:rPr>
              <a:t>RESPUESTA</a:t>
            </a:r>
            <a:endParaRPr lang="es-ES" sz="6331" b="1" dirty="0">
              <a:latin typeface="Arial" charset="0"/>
              <a:cs typeface="Arial" charset="0"/>
            </a:endParaRPr>
          </a:p>
        </p:txBody>
      </p:sp>
      <p:sp>
        <p:nvSpPr>
          <p:cNvPr id="4" name="Rectángulo 3"/>
          <p:cNvSpPr/>
          <p:nvPr/>
        </p:nvSpPr>
        <p:spPr>
          <a:xfrm>
            <a:off x="2910495" y="3001498"/>
            <a:ext cx="4033476" cy="1015663"/>
          </a:xfrm>
          <a:prstGeom prst="rect">
            <a:avLst/>
          </a:prstGeom>
        </p:spPr>
        <p:txBody>
          <a:bodyPr wrap="none">
            <a:spAutoFit/>
          </a:bodyPr>
          <a:lstStyle/>
          <a:p>
            <a:pPr algn="ctr"/>
            <a:r>
              <a:rPr lang="es-ES" sz="6000" b="1" u="sng" dirty="0" smtClean="0">
                <a:solidFill>
                  <a:srgbClr val="FF0000"/>
                </a:solidFill>
                <a:latin typeface="Arial" charset="0"/>
                <a:cs typeface="Arial" charset="0"/>
              </a:rPr>
              <a:t>GRADUAL</a:t>
            </a:r>
            <a:endParaRPr lang="es-ES" sz="6000" b="1" u="sng" dirty="0">
              <a:solidFill>
                <a:srgbClr val="FF0000"/>
              </a:solidFill>
              <a:latin typeface="Arial" charset="0"/>
              <a:cs typeface="Arial" charset="0"/>
            </a:endParaRPr>
          </a:p>
        </p:txBody>
      </p:sp>
      <p:pic>
        <p:nvPicPr>
          <p:cNvPr id="9"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9569" y="4630993"/>
            <a:ext cx="7245403" cy="739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1788004" y="3082815"/>
            <a:ext cx="3848105" cy="1015663"/>
          </a:xfrm>
          <a:prstGeom prst="rect">
            <a:avLst/>
          </a:prstGeom>
        </p:spPr>
        <p:txBody>
          <a:bodyPr wrap="none">
            <a:spAutoFit/>
          </a:bodyPr>
          <a:lstStyle/>
          <a:p>
            <a:pPr algn="ctr"/>
            <a:r>
              <a:rPr lang="es-ES" sz="6000" b="1" u="sng" dirty="0">
                <a:solidFill>
                  <a:srgbClr val="FF0000"/>
                </a:solidFill>
                <a:latin typeface="Arial" charset="0"/>
                <a:cs typeface="Arial" charset="0"/>
              </a:rPr>
              <a:t>CUANTAL</a:t>
            </a:r>
          </a:p>
        </p:txBody>
      </p:sp>
      <p:sp>
        <p:nvSpPr>
          <p:cNvPr id="11" name="CuadroTexto 10"/>
          <p:cNvSpPr txBox="1">
            <a:spLocks noChangeArrowheads="1"/>
          </p:cNvSpPr>
          <p:nvPr/>
        </p:nvSpPr>
        <p:spPr bwMode="auto">
          <a:xfrm>
            <a:off x="16744972" y="3001498"/>
            <a:ext cx="7199826" cy="918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b="1" dirty="0">
                <a:latin typeface="Arial" charset="0"/>
                <a:cs typeface="Arial" charset="0"/>
              </a:rPr>
              <a:t>Índice terapéutico (IT) o </a:t>
            </a:r>
          </a:p>
          <a:p>
            <a:pPr algn="ctr"/>
            <a:r>
              <a:rPr lang="es-ES" sz="5540" b="1" dirty="0">
                <a:latin typeface="Arial" charset="0"/>
                <a:cs typeface="Arial" charset="0"/>
              </a:rPr>
              <a:t>margen de seguridad</a:t>
            </a:r>
          </a:p>
          <a:p>
            <a:pPr algn="ctr"/>
            <a:endParaRPr lang="es-ES" sz="5540" b="1" dirty="0">
              <a:latin typeface="Arial" charset="0"/>
              <a:cs typeface="Arial" charset="0"/>
            </a:endParaRPr>
          </a:p>
          <a:p>
            <a:pPr algn="ctr"/>
            <a:r>
              <a:rPr lang="es-ES" sz="5540" b="1" dirty="0" smtClean="0">
                <a:latin typeface="Arial" charset="0"/>
                <a:cs typeface="Arial" charset="0"/>
              </a:rPr>
              <a:t>IT=DL</a:t>
            </a:r>
            <a:r>
              <a:rPr lang="es-ES" sz="5540" b="1" baseline="-25000" dirty="0" smtClean="0">
                <a:latin typeface="Arial" charset="0"/>
                <a:cs typeface="Arial" charset="0"/>
              </a:rPr>
              <a:t>50</a:t>
            </a:r>
            <a:r>
              <a:rPr lang="es-ES" sz="5540" b="1" dirty="0" smtClean="0">
                <a:latin typeface="Arial" charset="0"/>
                <a:cs typeface="Arial" charset="0"/>
              </a:rPr>
              <a:t>/DE</a:t>
            </a:r>
            <a:r>
              <a:rPr lang="es-ES" sz="5540" b="1" baseline="-25000" dirty="0" smtClean="0">
                <a:latin typeface="Arial" charset="0"/>
                <a:cs typeface="Arial" charset="0"/>
              </a:rPr>
              <a:t>50</a:t>
            </a:r>
            <a:endParaRPr lang="es-ES" sz="5540" b="1" baseline="-25000" dirty="0">
              <a:latin typeface="Arial" charset="0"/>
              <a:cs typeface="Arial" charset="0"/>
            </a:endParaRPr>
          </a:p>
          <a:p>
            <a:pPr algn="ctr"/>
            <a:endParaRPr lang="es-ES" sz="5540" b="1" baseline="-25000" dirty="0">
              <a:latin typeface="Arial" charset="0"/>
              <a:cs typeface="Arial" charset="0"/>
            </a:endParaRPr>
          </a:p>
          <a:p>
            <a:pPr algn="ctr"/>
            <a:endParaRPr lang="es-ES" sz="5540" dirty="0">
              <a:latin typeface="Arial" charset="0"/>
              <a:cs typeface="Arial" charset="0"/>
            </a:endParaRPr>
          </a:p>
          <a:p>
            <a:pPr algn="ctr"/>
            <a:r>
              <a:rPr lang="es-ES" sz="5540" dirty="0">
                <a:latin typeface="Arial" charset="0"/>
                <a:cs typeface="Arial" charset="0"/>
              </a:rPr>
              <a:t>IT &gt; 10 se considera que el fármaco es seguro</a:t>
            </a:r>
          </a:p>
        </p:txBody>
      </p:sp>
      <p:sp>
        <p:nvSpPr>
          <p:cNvPr id="8" name="Flecha derecha 7"/>
          <p:cNvSpPr/>
          <p:nvPr/>
        </p:nvSpPr>
        <p:spPr>
          <a:xfrm>
            <a:off x="16193728" y="7079226"/>
            <a:ext cx="1660107" cy="118391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1111" t="61720" r="2087" b="28130"/>
          <a:stretch/>
        </p:blipFill>
        <p:spPr bwMode="auto">
          <a:xfrm>
            <a:off x="766916" y="3144596"/>
            <a:ext cx="7964129" cy="822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15148" y="799922"/>
            <a:ext cx="16022403" cy="1066574"/>
          </a:xfrm>
          <a:prstGeom prst="rect">
            <a:avLst/>
          </a:prstGeom>
          <a:noFill/>
        </p:spPr>
        <p:txBody>
          <a:bodyPr wrap="square" rtlCol="0">
            <a:spAutoFit/>
          </a:bodyPr>
          <a:lstStyle/>
          <a:p>
            <a:pPr algn="ctr"/>
            <a:r>
              <a:rPr lang="es-ES" sz="6331" u="sng" dirty="0" smtClean="0"/>
              <a:t>LIMITACIONES DE LOS ESTUDIOS PRECLÍNICOS</a:t>
            </a:r>
            <a:endParaRPr lang="es-ES" sz="6331" u="sng" dirty="0"/>
          </a:p>
        </p:txBody>
      </p:sp>
      <p:sp>
        <p:nvSpPr>
          <p:cNvPr id="5" name="4 CuadroTexto"/>
          <p:cNvSpPr txBox="1"/>
          <p:nvPr/>
        </p:nvSpPr>
        <p:spPr>
          <a:xfrm>
            <a:off x="9261987" y="3469023"/>
            <a:ext cx="14305935" cy="75713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5400" dirty="0"/>
              <a:t>Se hacen en animales de experimentación y esto dificulta la extrapolación de los resultados al hombre (principalmente los datos cuantitativos como dosis efectiva y dosis tóxica</a:t>
            </a:r>
            <a:r>
              <a:rPr lang="es-ES" sz="5400" dirty="0" smtClean="0"/>
              <a:t>).</a:t>
            </a:r>
            <a:endParaRPr lang="es-ES" sz="5400" dirty="0"/>
          </a:p>
          <a:p>
            <a:pPr algn="just"/>
            <a:endParaRPr lang="es-ES" sz="5400" dirty="0"/>
          </a:p>
          <a:p>
            <a:pPr algn="just"/>
            <a:r>
              <a:rPr lang="es-ES" sz="5400" dirty="0"/>
              <a:t>Se quedan sin detectar efectos adversos de baja incidencia de aparición o los que aparecen tras exposiciones prolongadas al </a:t>
            </a:r>
            <a:r>
              <a:rPr lang="es-ES" sz="5400" dirty="0" smtClean="0"/>
              <a:t>fármaco.</a:t>
            </a:r>
            <a:endParaRPr lang="es-ES" sz="5400" dirty="0"/>
          </a:p>
          <a:p>
            <a:pPr algn="just"/>
            <a:endParaRPr lang="es-ES" sz="5400" dirty="0"/>
          </a:p>
        </p:txBody>
      </p:sp>
    </p:spTree>
    <p:extLst>
      <p:ext uri="{BB962C8B-B14F-4D97-AF65-F5344CB8AC3E}">
        <p14:creationId xmlns:p14="http://schemas.microsoft.com/office/powerpoint/2010/main" val="1455560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uadroTexto 2"/>
          <p:cNvSpPr txBox="1">
            <a:spLocks noChangeArrowheads="1"/>
          </p:cNvSpPr>
          <p:nvPr/>
        </p:nvSpPr>
        <p:spPr bwMode="auto">
          <a:xfrm>
            <a:off x="9763433" y="1254577"/>
            <a:ext cx="12981878" cy="71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b="1" dirty="0">
                <a:solidFill>
                  <a:srgbClr val="FF0000"/>
                </a:solidFill>
                <a:latin typeface="Arial" charset="0"/>
                <a:cs typeface="Arial" charset="0"/>
              </a:rPr>
              <a:t>ESTUDIOS CLÍNICOS</a:t>
            </a:r>
          </a:p>
          <a:p>
            <a:pPr algn="just">
              <a:spcBef>
                <a:spcPts val="1978"/>
              </a:spcBef>
            </a:pPr>
            <a:r>
              <a:rPr lang="es-ES" sz="5540" b="1" u="sng" dirty="0">
                <a:latin typeface="Arial" charset="0"/>
                <a:cs typeface="Arial" charset="0"/>
              </a:rPr>
              <a:t>Ensayo clínico</a:t>
            </a:r>
            <a:r>
              <a:rPr lang="es-ES" sz="5540" dirty="0">
                <a:latin typeface="Arial" charset="0"/>
                <a:cs typeface="Arial" charset="0"/>
              </a:rPr>
              <a:t>: </a:t>
            </a:r>
            <a:r>
              <a:rPr lang="es-ES" sz="5540" dirty="0">
                <a:latin typeface="+mn-lt"/>
                <a:cs typeface="Arial" charset="0"/>
              </a:rPr>
              <a:t>c</a:t>
            </a:r>
            <a:r>
              <a:rPr lang="es-ES" sz="5540" dirty="0"/>
              <a:t>ualquier intervención  en sujetos humanos, dirigida a descubrir o verificar los efectos clínicos, </a:t>
            </a:r>
            <a:r>
              <a:rPr lang="es-ES" sz="5540" dirty="0" err="1"/>
              <a:t>farmacocinéticos</a:t>
            </a:r>
            <a:r>
              <a:rPr lang="es-ES" sz="5540" dirty="0"/>
              <a:t>, </a:t>
            </a:r>
            <a:r>
              <a:rPr lang="es-ES" sz="5540" dirty="0" err="1"/>
              <a:t>farmacodinámicos</a:t>
            </a:r>
            <a:r>
              <a:rPr lang="es-ES" sz="5540" dirty="0"/>
              <a:t> y/o a identificar cualquier reacción adversa de un producto en  investigación con el objetivo de </a:t>
            </a:r>
            <a:r>
              <a:rPr lang="es-ES" sz="5540" u="sng" dirty="0"/>
              <a:t>determinar su seguridad y/o eficacia.</a:t>
            </a:r>
            <a:endParaRPr lang="es-ES" sz="6331" u="sng" dirty="0">
              <a:latin typeface="Arial" charset="0"/>
              <a:cs typeface="Arial" charset="0"/>
            </a:endParaRPr>
          </a:p>
        </p:txBody>
      </p:sp>
      <p:sp>
        <p:nvSpPr>
          <p:cNvPr id="2" name="1 CuadroTexto"/>
          <p:cNvSpPr txBox="1"/>
          <p:nvPr/>
        </p:nvSpPr>
        <p:spPr>
          <a:xfrm>
            <a:off x="541864" y="309703"/>
            <a:ext cx="6270435" cy="944874"/>
          </a:xfrm>
          <a:prstGeom prst="rect">
            <a:avLst/>
          </a:prstGeom>
          <a:noFill/>
        </p:spPr>
        <p:txBody>
          <a:bodyPr wrap="none" rtlCol="0">
            <a:spAutoFit/>
          </a:bodyPr>
          <a:lstStyle/>
          <a:p>
            <a:r>
              <a:rPr lang="es-ES" sz="5540" i="1" dirty="0"/>
              <a:t>se precisa </a:t>
            </a:r>
            <a:r>
              <a:rPr lang="es-ES" sz="5540" i="1" dirty="0" smtClean="0"/>
              <a:t>entonces…</a:t>
            </a:r>
            <a:endParaRPr lang="es-ES" sz="5540" i="1" dirty="0"/>
          </a:p>
        </p:txBody>
      </p:sp>
      <p:pic>
        <p:nvPicPr>
          <p:cNvPr id="6" name="Picture 9" descr="C:\Users\ALAIN\Desktop\fotos PP\IMG_20210918_210139.jpg"/>
          <p:cNvPicPr>
            <a:picLocks noChangeAspect="1" noChangeArrowheads="1"/>
          </p:cNvPicPr>
          <p:nvPr/>
        </p:nvPicPr>
        <p:blipFill rotWithShape="1">
          <a:blip r:embed="rId3">
            <a:extLst>
              <a:ext uri="{28A0092B-C50C-407E-A947-70E740481C1C}">
                <a14:useLocalDpi xmlns:a14="http://schemas.microsoft.com/office/drawing/2010/main" val="0"/>
              </a:ext>
            </a:extLst>
          </a:blip>
          <a:srcRect r="3144"/>
          <a:stretch/>
        </p:blipFill>
        <p:spPr bwMode="auto">
          <a:xfrm>
            <a:off x="872572" y="1254577"/>
            <a:ext cx="7743555" cy="832906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441343" y="10188523"/>
            <a:ext cx="21303968"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4800" dirty="0" smtClean="0"/>
              <a:t>Los EC deben estar amparados por una serie </a:t>
            </a:r>
            <a:r>
              <a:rPr lang="es-ES" sz="4800" dirty="0"/>
              <a:t>de </a:t>
            </a:r>
            <a:r>
              <a:rPr lang="es-ES" sz="4800" b="1" dirty="0"/>
              <a:t>normativas éticas y científicas </a:t>
            </a:r>
            <a:r>
              <a:rPr lang="es-ES" sz="4800" dirty="0"/>
              <a:t>establecidas en un documento conocido como “</a:t>
            </a:r>
            <a:r>
              <a:rPr lang="es-ES" sz="4800" b="1" dirty="0"/>
              <a:t>Guía para la Buena Práctica Clínica</a:t>
            </a:r>
            <a:r>
              <a:rPr lang="es-ES" sz="4800" dirty="0" smtClean="0"/>
              <a:t>”, para garantizar que se respete la seguridad y el bienestar de los participantes en el ensayo.  </a:t>
            </a:r>
            <a:endParaRPr lang="es-E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3039616" y="660292"/>
            <a:ext cx="18475888" cy="720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7122" b="1" dirty="0">
                <a:latin typeface="Arial" charset="0"/>
                <a:cs typeface="Arial" charset="0"/>
              </a:rPr>
              <a:t>Pilares de los ensayos clínicos</a:t>
            </a:r>
          </a:p>
          <a:p>
            <a:pPr algn="ctr"/>
            <a:endParaRPr lang="es-ES" sz="7122" u="sng" dirty="0">
              <a:latin typeface="Arial" charset="0"/>
              <a:cs typeface="Arial" charset="0"/>
            </a:endParaRPr>
          </a:p>
          <a:p>
            <a:pPr>
              <a:spcBef>
                <a:spcPts val="600"/>
              </a:spcBef>
              <a:spcAft>
                <a:spcPts val="600"/>
              </a:spcAft>
            </a:pPr>
            <a:r>
              <a:rPr lang="es-ES" sz="7122" dirty="0">
                <a:latin typeface="Arial" charset="0"/>
                <a:cs typeface="Arial" charset="0"/>
              </a:rPr>
              <a:t>1. Objetividad de la observación.</a:t>
            </a:r>
          </a:p>
          <a:p>
            <a:pPr>
              <a:spcBef>
                <a:spcPts val="600"/>
              </a:spcBef>
              <a:spcAft>
                <a:spcPts val="600"/>
              </a:spcAft>
            </a:pPr>
            <a:r>
              <a:rPr lang="es-ES" sz="7122" dirty="0">
                <a:latin typeface="Arial" charset="0"/>
                <a:cs typeface="Arial" charset="0"/>
              </a:rPr>
              <a:t>2. Comparación concurrente.</a:t>
            </a:r>
          </a:p>
          <a:p>
            <a:pPr>
              <a:spcBef>
                <a:spcPts val="600"/>
              </a:spcBef>
              <a:spcAft>
                <a:spcPts val="600"/>
              </a:spcAft>
            </a:pPr>
            <a:r>
              <a:rPr lang="es-ES" sz="7122" dirty="0">
                <a:latin typeface="Arial" charset="0"/>
                <a:cs typeface="Arial" charset="0"/>
              </a:rPr>
              <a:t>3. Asignación aleatoria de los tratamientos.</a:t>
            </a:r>
          </a:p>
          <a:p>
            <a:pPr>
              <a:spcBef>
                <a:spcPts val="600"/>
              </a:spcBef>
              <a:spcAft>
                <a:spcPts val="600"/>
              </a:spcAft>
            </a:pPr>
            <a:r>
              <a:rPr lang="es-ES" sz="7122" dirty="0">
                <a:latin typeface="Arial" charset="0"/>
                <a:cs typeface="Arial" charset="0"/>
              </a:rPr>
              <a:t>4. Enmascaramiento.</a:t>
            </a:r>
          </a:p>
        </p:txBody>
      </p:sp>
      <p:sp>
        <p:nvSpPr>
          <p:cNvPr id="4" name="3 Rectángulo"/>
          <p:cNvSpPr/>
          <p:nvPr/>
        </p:nvSpPr>
        <p:spPr>
          <a:xfrm>
            <a:off x="1213376" y="9568894"/>
            <a:ext cx="21642245" cy="25281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7914" dirty="0"/>
              <a:t>Evitan la aparición de sesgos, garantizando, en gran medida, la validez de los resultados </a:t>
            </a:r>
          </a:p>
        </p:txBody>
      </p:sp>
    </p:spTree>
    <p:extLst>
      <p:ext uri="{BB962C8B-B14F-4D97-AF65-F5344CB8AC3E}">
        <p14:creationId xmlns:p14="http://schemas.microsoft.com/office/powerpoint/2010/main" val="26148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1359918" y="2548210"/>
            <a:ext cx="5968298"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5540" dirty="0">
                <a:latin typeface="Arial" charset="0"/>
                <a:cs typeface="Arial" charset="0"/>
              </a:rPr>
              <a:t>Este pilar evita</a:t>
            </a:r>
          </a:p>
          <a:p>
            <a:pPr algn="ctr"/>
            <a:r>
              <a:rPr lang="es-ES" sz="5540" dirty="0">
                <a:latin typeface="Arial" charset="0"/>
                <a:cs typeface="Arial" charset="0"/>
              </a:rPr>
              <a:t>los sesgos </a:t>
            </a:r>
          </a:p>
        </p:txBody>
      </p:sp>
      <p:sp>
        <p:nvSpPr>
          <p:cNvPr id="3" name="Flecha abajo 2"/>
          <p:cNvSpPr/>
          <p:nvPr/>
        </p:nvSpPr>
        <p:spPr>
          <a:xfrm rot="16200000">
            <a:off x="7471466" y="2159779"/>
            <a:ext cx="995597" cy="2138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CuadroTexto 4"/>
          <p:cNvSpPr txBox="1">
            <a:spLocks noChangeArrowheads="1"/>
          </p:cNvSpPr>
          <p:nvPr/>
        </p:nvSpPr>
        <p:spPr bwMode="auto">
          <a:xfrm>
            <a:off x="5608160" y="519195"/>
            <a:ext cx="16312727"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6331" b="1" u="sng" dirty="0">
                <a:latin typeface="Arial" charset="0"/>
                <a:cs typeface="Arial" charset="0"/>
              </a:rPr>
              <a:t>OBJETIVIDAD DE LA OBSERVACIÓN</a:t>
            </a:r>
          </a:p>
        </p:txBody>
      </p:sp>
      <p:sp>
        <p:nvSpPr>
          <p:cNvPr id="10" name="CuadroTexto 9"/>
          <p:cNvSpPr txBox="1">
            <a:spLocks noChangeArrowheads="1"/>
          </p:cNvSpPr>
          <p:nvPr/>
        </p:nvSpPr>
        <p:spPr bwMode="auto">
          <a:xfrm>
            <a:off x="9038285" y="2528899"/>
            <a:ext cx="15082190" cy="17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5540" dirty="0">
                <a:latin typeface="Arial" charset="0"/>
                <a:cs typeface="Arial" charset="0"/>
              </a:rPr>
              <a:t>Empleando </a:t>
            </a:r>
            <a:r>
              <a:rPr lang="es-ES" sz="5540" b="1" dirty="0">
                <a:solidFill>
                  <a:srgbClr val="FF0000"/>
                </a:solidFill>
                <a:latin typeface="Arial" charset="0"/>
                <a:cs typeface="Arial" charset="0"/>
              </a:rPr>
              <a:t>variables de respuesta  duras</a:t>
            </a:r>
            <a:r>
              <a:rPr lang="es-ES" sz="5540" b="1" dirty="0">
                <a:latin typeface="Arial" charset="0"/>
                <a:cs typeface="Arial" charset="0"/>
              </a:rPr>
              <a:t>: </a:t>
            </a:r>
          </a:p>
          <a:p>
            <a:pPr algn="ctr"/>
            <a:r>
              <a:rPr lang="es-ES" sz="5540" b="1" dirty="0">
                <a:latin typeface="Arial" charset="0"/>
                <a:cs typeface="Arial" charset="0"/>
              </a:rPr>
              <a:t>sensibles, consistentes, reproducibles</a:t>
            </a:r>
          </a:p>
        </p:txBody>
      </p:sp>
      <p:sp>
        <p:nvSpPr>
          <p:cNvPr id="6" name="5 Rectángulo"/>
          <p:cNvSpPr/>
          <p:nvPr/>
        </p:nvSpPr>
        <p:spPr>
          <a:xfrm>
            <a:off x="774781" y="6395832"/>
            <a:ext cx="22627080" cy="55707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s-ES" sz="7200" dirty="0">
                <a:solidFill>
                  <a:srgbClr val="FF0000"/>
                </a:solidFill>
              </a:rPr>
              <a:t>Sensible</a:t>
            </a:r>
            <a:r>
              <a:rPr lang="es-ES" sz="7200" dirty="0"/>
              <a:t>: </a:t>
            </a:r>
            <a:r>
              <a:rPr lang="es-ES" sz="6000" dirty="0"/>
              <a:t>Permite detectar pequeños cambios en la condición patológica del paciente.</a:t>
            </a:r>
          </a:p>
          <a:p>
            <a:pPr algn="just">
              <a:spcBef>
                <a:spcPts val="600"/>
              </a:spcBef>
              <a:spcAft>
                <a:spcPts val="600"/>
              </a:spcAft>
            </a:pPr>
            <a:r>
              <a:rPr lang="es-ES" sz="7200" dirty="0" smtClean="0">
                <a:solidFill>
                  <a:srgbClr val="FF0000"/>
                </a:solidFill>
              </a:rPr>
              <a:t>Consistente</a:t>
            </a:r>
            <a:r>
              <a:rPr lang="es-ES" sz="7200" dirty="0"/>
              <a:t>: </a:t>
            </a:r>
            <a:r>
              <a:rPr lang="es-ES" sz="6000" dirty="0"/>
              <a:t>Permite obtener resultados parecidos en mediciones diferentes. </a:t>
            </a:r>
          </a:p>
          <a:p>
            <a:pPr algn="just">
              <a:spcBef>
                <a:spcPts val="600"/>
              </a:spcBef>
              <a:spcAft>
                <a:spcPts val="600"/>
              </a:spcAft>
            </a:pPr>
            <a:r>
              <a:rPr lang="es-ES" sz="7200" dirty="0" smtClean="0">
                <a:solidFill>
                  <a:srgbClr val="FF0000"/>
                </a:solidFill>
              </a:rPr>
              <a:t>Reproducible</a:t>
            </a:r>
            <a:r>
              <a:rPr lang="es-ES" sz="7200" dirty="0"/>
              <a:t>: </a:t>
            </a:r>
            <a:r>
              <a:rPr lang="es-ES" sz="6000" dirty="0"/>
              <a:t>No están sometidas a variabilidad de percepción.</a:t>
            </a:r>
            <a:endParaRPr lang="es-ES" sz="6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1"/>
          <p:cNvSpPr txBox="1">
            <a:spLocks noChangeArrowheads="1"/>
          </p:cNvSpPr>
          <p:nvPr/>
        </p:nvSpPr>
        <p:spPr bwMode="auto">
          <a:xfrm>
            <a:off x="330689" y="0"/>
            <a:ext cx="23517463"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6331" b="1" u="sng" dirty="0">
                <a:latin typeface="Arial" charset="0"/>
                <a:cs typeface="Arial" charset="0"/>
              </a:rPr>
              <a:t>COMPARACIÓN CONCURRENTE </a:t>
            </a:r>
          </a:p>
        </p:txBody>
      </p:sp>
      <p:sp>
        <p:nvSpPr>
          <p:cNvPr id="3" name="Flecha abajo 2"/>
          <p:cNvSpPr/>
          <p:nvPr/>
        </p:nvSpPr>
        <p:spPr>
          <a:xfrm rot="16200000">
            <a:off x="12000534" y="2900819"/>
            <a:ext cx="841704" cy="2051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9156" name="CuadroTexto 3"/>
          <p:cNvSpPr txBox="1">
            <a:spLocks noChangeArrowheads="1"/>
          </p:cNvSpPr>
          <p:nvPr/>
        </p:nvSpPr>
        <p:spPr bwMode="auto">
          <a:xfrm>
            <a:off x="13722194" y="1252668"/>
            <a:ext cx="9331979" cy="666817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r>
              <a:rPr lang="es-ES" sz="4748" dirty="0">
                <a:latin typeface="Arial" charset="0"/>
                <a:cs typeface="Arial" charset="0"/>
              </a:rPr>
              <a:t>Circunstancias que pueden dar lugar a que el paciente o el médico atribuyan erróneamente el cambio observado, a la intervención realizada, como por ejemplo: </a:t>
            </a:r>
          </a:p>
          <a:p>
            <a:pPr marL="678393" indent="-678393">
              <a:buFont typeface="Arial" pitchFamily="34" charset="0"/>
              <a:buChar char="•"/>
            </a:pPr>
            <a:r>
              <a:rPr lang="es-ES" sz="4748" dirty="0">
                <a:latin typeface="Arial" charset="0"/>
                <a:cs typeface="Arial" charset="0"/>
              </a:rPr>
              <a:t>El efecto placebo                                         </a:t>
            </a:r>
          </a:p>
          <a:p>
            <a:pPr marL="678393" indent="-678393">
              <a:buFont typeface="Arial" pitchFamily="34" charset="0"/>
              <a:buChar char="•"/>
            </a:pPr>
            <a:r>
              <a:rPr lang="es-ES" sz="4748" dirty="0">
                <a:latin typeface="Arial" charset="0"/>
                <a:cs typeface="Arial" charset="0"/>
              </a:rPr>
              <a:t>El </a:t>
            </a:r>
            <a:r>
              <a:rPr lang="es-ES" sz="4748">
                <a:latin typeface="Arial" charset="0"/>
                <a:cs typeface="Arial" charset="0"/>
              </a:rPr>
              <a:t>efecto </a:t>
            </a:r>
            <a:r>
              <a:rPr lang="es-ES" sz="4748" smtClean="0">
                <a:latin typeface="Arial" charset="0"/>
                <a:cs typeface="Arial" charset="0"/>
              </a:rPr>
              <a:t>Hawthorne</a:t>
            </a:r>
            <a:endParaRPr lang="es-ES" sz="4748" dirty="0">
              <a:latin typeface="Arial" charset="0"/>
              <a:cs typeface="Arial" charset="0"/>
            </a:endParaRPr>
          </a:p>
          <a:p>
            <a:pPr marL="678393" indent="-678393">
              <a:buFont typeface="Arial" pitchFamily="34" charset="0"/>
              <a:buChar char="•"/>
            </a:pPr>
            <a:r>
              <a:rPr lang="es-ES" sz="4748" dirty="0">
                <a:latin typeface="Arial" charset="0"/>
                <a:cs typeface="Arial" charset="0"/>
              </a:rPr>
              <a:t>La regresión a la media                                 </a:t>
            </a:r>
          </a:p>
        </p:txBody>
      </p:sp>
      <p:sp>
        <p:nvSpPr>
          <p:cNvPr id="49157" name="CuadroTexto 4"/>
          <p:cNvSpPr txBox="1">
            <a:spLocks noChangeArrowheads="1"/>
          </p:cNvSpPr>
          <p:nvPr/>
        </p:nvSpPr>
        <p:spPr bwMode="auto">
          <a:xfrm>
            <a:off x="11256120" y="4447354"/>
            <a:ext cx="2024173" cy="94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5540" dirty="0">
                <a:solidFill>
                  <a:srgbClr val="002060"/>
                </a:solidFill>
                <a:latin typeface="Arial" charset="0"/>
                <a:cs typeface="Arial" charset="0"/>
              </a:rPr>
              <a:t>Evita</a:t>
            </a:r>
          </a:p>
        </p:txBody>
      </p:sp>
      <p:sp>
        <p:nvSpPr>
          <p:cNvPr id="2" name="1 Rectángulo"/>
          <p:cNvSpPr/>
          <p:nvPr/>
        </p:nvSpPr>
        <p:spPr>
          <a:xfrm>
            <a:off x="511542" y="2541752"/>
            <a:ext cx="10302677" cy="30149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Aft>
                <a:spcPts val="0"/>
              </a:spcAft>
            </a:pPr>
            <a:r>
              <a:rPr lang="es-ES" sz="4748" dirty="0">
                <a:latin typeface="Arial" charset="0"/>
                <a:cs typeface="Arial" charset="0"/>
              </a:rPr>
              <a:t>Consiste en comparar el grupo experimental o de investigación con un grupo </a:t>
            </a:r>
            <a:r>
              <a:rPr lang="es-ES" sz="4748" dirty="0" smtClean="0">
                <a:latin typeface="Arial" charset="0"/>
                <a:cs typeface="Arial" charset="0"/>
              </a:rPr>
              <a:t>control ( </a:t>
            </a:r>
            <a:r>
              <a:rPr lang="es-ES" sz="4748" dirty="0">
                <a:latin typeface="Arial" charset="0"/>
                <a:cs typeface="Arial" charset="0"/>
              </a:rPr>
              <a:t>puede ser con un tratamiento estándar o con </a:t>
            </a:r>
            <a:r>
              <a:rPr lang="es-ES" sz="4748" b="1" dirty="0" smtClean="0">
                <a:latin typeface="Arial" charset="0"/>
                <a:cs typeface="Arial" charset="0"/>
              </a:rPr>
              <a:t>placebo)</a:t>
            </a:r>
          </a:p>
        </p:txBody>
      </p:sp>
      <p:sp>
        <p:nvSpPr>
          <p:cNvPr id="4" name="3 CuadroTexto"/>
          <p:cNvSpPr txBox="1"/>
          <p:nvPr/>
        </p:nvSpPr>
        <p:spPr>
          <a:xfrm>
            <a:off x="511542" y="8807887"/>
            <a:ext cx="22723484" cy="4524315"/>
          </a:xfrm>
          <a:prstGeom prst="rect">
            <a:avLst/>
          </a:prstGeom>
          <a:noFill/>
        </p:spPr>
        <p:txBody>
          <a:bodyPr wrap="square" rtlCol="0">
            <a:spAutoFit/>
          </a:bodyPr>
          <a:lstStyle/>
          <a:p>
            <a:pPr algn="just"/>
            <a:r>
              <a:rPr lang="es-ES" sz="3600" b="1" dirty="0">
                <a:solidFill>
                  <a:srgbClr val="FF0000"/>
                </a:solidFill>
              </a:rPr>
              <a:t>Efecto </a:t>
            </a:r>
            <a:r>
              <a:rPr lang="es-ES" sz="3600" b="1" dirty="0" smtClean="0">
                <a:solidFill>
                  <a:srgbClr val="FF0000"/>
                </a:solidFill>
              </a:rPr>
              <a:t>placebo</a:t>
            </a:r>
            <a:r>
              <a:rPr lang="es-ES" sz="3600" dirty="0"/>
              <a:t>:</a:t>
            </a:r>
            <a:r>
              <a:rPr lang="es-ES" sz="3600" dirty="0" smtClean="0"/>
              <a:t> </a:t>
            </a:r>
            <a:r>
              <a:rPr lang="es-ES" sz="3600" dirty="0"/>
              <a:t>Cambio favorable en el paciente (se traduce en una mejoría de los síntomas) que está causalmente conectado con el conocimiento o la conciencia que posee de encontrarse en una determinada situación clínica. </a:t>
            </a:r>
            <a:endParaRPr lang="es-ES" sz="3600" dirty="0" smtClean="0"/>
          </a:p>
          <a:p>
            <a:pPr algn="just"/>
            <a:endParaRPr lang="es-ES" sz="3600" dirty="0"/>
          </a:p>
          <a:p>
            <a:pPr algn="just"/>
            <a:r>
              <a:rPr lang="es-ES" sz="3600" b="1" dirty="0">
                <a:solidFill>
                  <a:srgbClr val="FF0000"/>
                </a:solidFill>
              </a:rPr>
              <a:t>Efecto </a:t>
            </a:r>
            <a:r>
              <a:rPr lang="es-ES" sz="3600" b="1" dirty="0" err="1">
                <a:solidFill>
                  <a:srgbClr val="FF0000"/>
                </a:solidFill>
              </a:rPr>
              <a:t>Howthorne</a:t>
            </a:r>
            <a:r>
              <a:rPr lang="es-ES" sz="3600" dirty="0"/>
              <a:t>: Tendencia de los pacientes evaluados a dar una respuesta acorde con lo q ellos esperan (o con lo que de ellos se espera) sin que realmente sea lo que les está sucediendo</a:t>
            </a:r>
            <a:r>
              <a:rPr lang="es-ES" sz="3600" dirty="0" smtClean="0"/>
              <a:t>.</a:t>
            </a:r>
          </a:p>
          <a:p>
            <a:pPr algn="just"/>
            <a:endParaRPr lang="es-ES" sz="3600" dirty="0"/>
          </a:p>
          <a:p>
            <a:pPr algn="just"/>
            <a:r>
              <a:rPr lang="es-ES" sz="3600" b="1" dirty="0">
                <a:solidFill>
                  <a:srgbClr val="FF0000"/>
                </a:solidFill>
              </a:rPr>
              <a:t>Regresión a la media</a:t>
            </a:r>
            <a:r>
              <a:rPr lang="es-ES" sz="3600" dirty="0"/>
              <a:t>: En la evolución natural de una enfermedad se pueden presentar remisiones o mejoría espontánea y erróneamente ser atribuidas al fármaco. </a:t>
            </a:r>
          </a:p>
        </p:txBody>
      </p:sp>
      <p:sp>
        <p:nvSpPr>
          <p:cNvPr id="5" name="Rectángulo 4"/>
          <p:cNvSpPr/>
          <p:nvPr/>
        </p:nvSpPr>
        <p:spPr>
          <a:xfrm>
            <a:off x="718020" y="6477936"/>
            <a:ext cx="12105173" cy="1323439"/>
          </a:xfrm>
          <a:prstGeom prst="rect">
            <a:avLst/>
          </a:prstGeom>
        </p:spPr>
        <p:txBody>
          <a:bodyPr wrap="none">
            <a:spAutoFit/>
          </a:bodyPr>
          <a:lstStyle/>
          <a:p>
            <a:pPr algn="ctr"/>
            <a:r>
              <a:rPr lang="es-ES" sz="4000" dirty="0" smtClean="0">
                <a:latin typeface="+mn-lt"/>
                <a:cs typeface="Arial" charset="0"/>
              </a:rPr>
              <a:t>sustancia </a:t>
            </a:r>
            <a:r>
              <a:rPr lang="es-ES" sz="4000" dirty="0">
                <a:latin typeface="+mn-lt"/>
                <a:cs typeface="Arial" charset="0"/>
              </a:rPr>
              <a:t>farmacológicamente inerte pero con </a:t>
            </a:r>
            <a:endParaRPr lang="es-ES" sz="4000" dirty="0" smtClean="0">
              <a:latin typeface="+mn-lt"/>
              <a:cs typeface="Arial" charset="0"/>
            </a:endParaRPr>
          </a:p>
          <a:p>
            <a:pPr algn="ctr"/>
            <a:r>
              <a:rPr lang="es-ES" sz="4000" dirty="0" smtClean="0">
                <a:latin typeface="+mn-lt"/>
                <a:cs typeface="Arial" charset="0"/>
              </a:rPr>
              <a:t>características </a:t>
            </a:r>
            <a:r>
              <a:rPr lang="es-ES" sz="4000" dirty="0">
                <a:latin typeface="+mn-lt"/>
                <a:cs typeface="Arial" charset="0"/>
              </a:rPr>
              <a:t>organolépticas similares al producto activo</a:t>
            </a:r>
            <a:endParaRPr lang="es-ES" sz="4000" dirty="0">
              <a:latin typeface="+mn-lt"/>
            </a:endParaRPr>
          </a:p>
        </p:txBody>
      </p:sp>
      <p:sp>
        <p:nvSpPr>
          <p:cNvPr id="6" name="Flecha abajo 5"/>
          <p:cNvSpPr/>
          <p:nvPr/>
        </p:nvSpPr>
        <p:spPr>
          <a:xfrm>
            <a:off x="8321040" y="5392228"/>
            <a:ext cx="85039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156" grpId="0" animBg="1"/>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1779707" y="729173"/>
            <a:ext cx="21533920" cy="1178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a:defRPr/>
            </a:pPr>
            <a:r>
              <a:rPr lang="es-ES" sz="6331" b="1" u="sng" dirty="0">
                <a:latin typeface="Arial" charset="0"/>
                <a:cs typeface="Arial" charset="0"/>
              </a:rPr>
              <a:t>ASIGNACIÓN ALEATORIA DE LOS TRATAMIENTOS</a:t>
            </a:r>
          </a:p>
          <a:p>
            <a:pPr>
              <a:defRPr/>
            </a:pPr>
            <a:endParaRPr lang="es-ES" sz="6331" dirty="0">
              <a:latin typeface="Arial" charset="0"/>
              <a:cs typeface="Arial" charset="0"/>
            </a:endParaRPr>
          </a:p>
          <a:p>
            <a:pPr marL="904524" indent="-904524" algn="just">
              <a:buFont typeface="Wingdings" pitchFamily="2" charset="2"/>
              <a:buChar char="§"/>
              <a:defRPr/>
            </a:pPr>
            <a:r>
              <a:rPr lang="es-ES" sz="6331" dirty="0">
                <a:latin typeface="Arial" charset="0"/>
                <a:cs typeface="Arial" charset="0"/>
              </a:rPr>
              <a:t>Asegura que los grupos incluidos en el ensayo clínico sean comparables en todas las características, excepto en la intervención recibida.</a:t>
            </a:r>
          </a:p>
          <a:p>
            <a:pPr marL="904524" indent="-904524" algn="just">
              <a:buFont typeface="Wingdings" pitchFamily="2" charset="2"/>
              <a:buChar char="§"/>
              <a:defRPr/>
            </a:pPr>
            <a:endParaRPr lang="es-ES" sz="6331" dirty="0">
              <a:latin typeface="Arial" charset="0"/>
              <a:cs typeface="Arial" charset="0"/>
            </a:endParaRPr>
          </a:p>
          <a:p>
            <a:pPr marL="904524" indent="-904524" algn="just">
              <a:buFont typeface="Wingdings" pitchFamily="2" charset="2"/>
              <a:buChar char="§"/>
              <a:defRPr/>
            </a:pPr>
            <a:r>
              <a:rPr lang="es-ES" sz="6331" dirty="0">
                <a:latin typeface="Arial" charset="0"/>
                <a:cs typeface="Arial" charset="0"/>
              </a:rPr>
              <a:t>Se debe realizar después de comprobar que el paciente reúne los criterios de inclusión y de exclusión y que haya dado su consentimiento para participar. </a:t>
            </a:r>
          </a:p>
          <a:p>
            <a:pPr marL="904524" indent="-904524" algn="just">
              <a:buFont typeface="Wingdings" pitchFamily="2" charset="2"/>
              <a:buChar char="§"/>
              <a:defRPr/>
            </a:pPr>
            <a:endParaRPr lang="es-ES" sz="6331" dirty="0">
              <a:latin typeface="Arial" charset="0"/>
              <a:cs typeface="Arial" charset="0"/>
            </a:endParaRPr>
          </a:p>
          <a:p>
            <a:pPr marL="904524" indent="-904524" algn="just">
              <a:buFont typeface="Wingdings" pitchFamily="2" charset="2"/>
              <a:buChar char="§"/>
              <a:defRPr/>
            </a:pPr>
            <a:r>
              <a:rPr lang="es-ES" sz="6331" dirty="0">
                <a:latin typeface="Arial" charset="0"/>
                <a:cs typeface="Arial" charset="0"/>
              </a:rPr>
              <a:t>Evita las preferencias subjetivas de los médicos y los pacientes.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uadroTexto 1"/>
          <p:cNvSpPr txBox="1">
            <a:spLocks noChangeArrowheads="1"/>
          </p:cNvSpPr>
          <p:nvPr/>
        </p:nvSpPr>
        <p:spPr bwMode="auto">
          <a:xfrm>
            <a:off x="1910953" y="567451"/>
            <a:ext cx="20383501" cy="1080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6331" b="1" u="sng" dirty="0">
                <a:latin typeface="Arial" charset="0"/>
                <a:cs typeface="Arial" charset="0"/>
              </a:rPr>
              <a:t>ENMASCARAMIENTO</a:t>
            </a:r>
          </a:p>
          <a:p>
            <a:pPr algn="just"/>
            <a:endParaRPr lang="es-ES" sz="6331" b="1" dirty="0">
              <a:latin typeface="Arial" charset="0"/>
              <a:cs typeface="Arial" charset="0"/>
            </a:endParaRPr>
          </a:p>
          <a:p>
            <a:pPr algn="just"/>
            <a:r>
              <a:rPr lang="es-ES" sz="6331" dirty="0">
                <a:latin typeface="Arial" charset="0"/>
                <a:cs typeface="Arial" charset="0"/>
              </a:rPr>
              <a:t>Este pilar también tiende a disminuir la influencia de la subjetividad en la evaluación de los resultados.</a:t>
            </a:r>
          </a:p>
          <a:p>
            <a:pPr algn="just"/>
            <a:r>
              <a:rPr lang="es-ES" sz="6331" dirty="0">
                <a:latin typeface="Arial" charset="0"/>
                <a:cs typeface="Arial" charset="0"/>
              </a:rPr>
              <a:t>Puede ser:</a:t>
            </a:r>
          </a:p>
          <a:p>
            <a:pPr>
              <a:lnSpc>
                <a:spcPct val="150000"/>
              </a:lnSpc>
            </a:pPr>
            <a:r>
              <a:rPr lang="es-ES" sz="6331" dirty="0">
                <a:latin typeface="Arial" charset="0"/>
                <a:cs typeface="Arial" charset="0"/>
              </a:rPr>
              <a:t>- Simple ciega</a:t>
            </a:r>
          </a:p>
          <a:p>
            <a:pPr>
              <a:lnSpc>
                <a:spcPct val="150000"/>
              </a:lnSpc>
            </a:pPr>
            <a:r>
              <a:rPr lang="es-ES" sz="6331" dirty="0">
                <a:latin typeface="Arial" charset="0"/>
                <a:cs typeface="Arial" charset="0"/>
              </a:rPr>
              <a:t>- Doble ciegas </a:t>
            </a:r>
          </a:p>
          <a:p>
            <a:pPr>
              <a:lnSpc>
                <a:spcPct val="150000"/>
              </a:lnSpc>
            </a:pPr>
            <a:r>
              <a:rPr lang="es-ES" sz="6331" dirty="0">
                <a:latin typeface="Arial" charset="0"/>
                <a:cs typeface="Arial" charset="0"/>
              </a:rPr>
              <a:t>- Triple ciegas</a:t>
            </a:r>
          </a:p>
          <a:p>
            <a:pPr>
              <a:lnSpc>
                <a:spcPct val="150000"/>
              </a:lnSpc>
            </a:pPr>
            <a:r>
              <a:rPr lang="es-ES" sz="6331" dirty="0">
                <a:latin typeface="Arial" charset="0"/>
                <a:cs typeface="Arial" charset="0"/>
              </a:rPr>
              <a:t>- A ciegas por terceros</a:t>
            </a:r>
            <a:endParaRPr lang="es-ES" sz="6331" b="1" dirty="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uadroTexto 1"/>
          <p:cNvSpPr txBox="1">
            <a:spLocks noChangeArrowheads="1"/>
          </p:cNvSpPr>
          <p:nvPr/>
        </p:nvSpPr>
        <p:spPr bwMode="auto">
          <a:xfrm>
            <a:off x="2164912" y="923233"/>
            <a:ext cx="18957489" cy="1032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s-ES" sz="6331" b="1" dirty="0">
                <a:latin typeface="Arial" charset="0"/>
                <a:cs typeface="Arial" charset="0"/>
              </a:rPr>
              <a:t>Los ensayos clínicos pueden ser clasificados en dependencia de diferentes factores, como son:</a:t>
            </a:r>
          </a:p>
          <a:p>
            <a:endParaRPr lang="es-ES" sz="6331" dirty="0">
              <a:latin typeface="Arial" charset="0"/>
              <a:cs typeface="Arial" charset="0"/>
            </a:endParaRPr>
          </a:p>
          <a:p>
            <a:pPr>
              <a:lnSpc>
                <a:spcPct val="150000"/>
              </a:lnSpc>
            </a:pPr>
            <a:r>
              <a:rPr lang="es-ES" sz="6331" b="1" dirty="0">
                <a:latin typeface="Arial" charset="0"/>
                <a:cs typeface="Arial" charset="0"/>
              </a:rPr>
              <a:t>1. </a:t>
            </a:r>
            <a:r>
              <a:rPr lang="es-ES" sz="6331" b="1" u="sng" dirty="0">
                <a:latin typeface="Arial" charset="0"/>
                <a:cs typeface="Arial" charset="0"/>
              </a:rPr>
              <a:t>Fases del desarrollo clínico del producto.</a:t>
            </a:r>
          </a:p>
          <a:p>
            <a:pPr>
              <a:lnSpc>
                <a:spcPct val="150000"/>
              </a:lnSpc>
            </a:pPr>
            <a:r>
              <a:rPr lang="es-ES" sz="6331" b="1" dirty="0">
                <a:latin typeface="Arial" charset="0"/>
                <a:cs typeface="Arial" charset="0"/>
              </a:rPr>
              <a:t>2. Centros participantes.</a:t>
            </a:r>
          </a:p>
          <a:p>
            <a:pPr>
              <a:lnSpc>
                <a:spcPct val="150000"/>
              </a:lnSpc>
            </a:pPr>
            <a:r>
              <a:rPr lang="es-ES" sz="6331" b="1" dirty="0">
                <a:latin typeface="Arial" charset="0"/>
                <a:cs typeface="Arial" charset="0"/>
              </a:rPr>
              <a:t>3. Grado de enmascaramiento.</a:t>
            </a:r>
          </a:p>
          <a:p>
            <a:pPr>
              <a:lnSpc>
                <a:spcPct val="150000"/>
              </a:lnSpc>
            </a:pPr>
            <a:r>
              <a:rPr lang="es-ES" sz="6331" dirty="0">
                <a:latin typeface="Arial" charset="0"/>
                <a:cs typeface="Arial" charset="0"/>
              </a:rPr>
              <a:t>4. Tipo de diseño.</a:t>
            </a:r>
          </a:p>
          <a:p>
            <a:pPr>
              <a:lnSpc>
                <a:spcPct val="150000"/>
              </a:lnSpc>
            </a:pPr>
            <a:r>
              <a:rPr lang="es-ES" sz="6331" dirty="0">
                <a:latin typeface="Arial" charset="0"/>
                <a:cs typeface="Arial" charset="0"/>
              </a:rPr>
              <a:t>5. Tipo de objetivo general que persiga.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250"/>
                                  </p:stCondLst>
                                  <p:childTnLst>
                                    <p:set>
                                      <p:cBhvr>
                                        <p:cTn id="6" dur="1" fill="hold">
                                          <p:stCondLst>
                                            <p:cond delay="0"/>
                                          </p:stCondLst>
                                        </p:cTn>
                                        <p:tgtEl>
                                          <p:spTgt spid="52226">
                                            <p:txEl>
                                              <p:pRg st="2" end="2"/>
                                            </p:txEl>
                                          </p:spTgt>
                                        </p:tgtEl>
                                        <p:attrNameLst>
                                          <p:attrName>style.visibility</p:attrName>
                                        </p:attrNameLst>
                                      </p:cBhvr>
                                      <p:to>
                                        <p:strVal val="visible"/>
                                      </p:to>
                                    </p:set>
                                  </p:childTnLst>
                                </p:cTn>
                              </p:par>
                            </p:childTnLst>
                          </p:cTn>
                        </p:par>
                        <p:par>
                          <p:cTn id="7" fill="hold" nodeType="afterGroup">
                            <p:stCondLst>
                              <p:cond delay="2250"/>
                            </p:stCondLst>
                            <p:childTnLst>
                              <p:par>
                                <p:cTn id="8" presetID="1" presetClass="entr" presetSubtype="0" fill="hold" nodeType="afterEffect">
                                  <p:stCondLst>
                                    <p:cond delay="2250"/>
                                  </p:stCondLst>
                                  <p:childTnLst>
                                    <p:set>
                                      <p:cBhvr>
                                        <p:cTn id="9" dur="1" fill="hold">
                                          <p:stCondLst>
                                            <p:cond delay="0"/>
                                          </p:stCondLst>
                                        </p:cTn>
                                        <p:tgtEl>
                                          <p:spTgt spid="52226">
                                            <p:txEl>
                                              <p:pRg st="3" end="3"/>
                                            </p:txEl>
                                          </p:spTgt>
                                        </p:tgtEl>
                                        <p:attrNameLst>
                                          <p:attrName>style.visibility</p:attrName>
                                        </p:attrNameLst>
                                      </p:cBhvr>
                                      <p:to>
                                        <p:strVal val="visible"/>
                                      </p:to>
                                    </p:set>
                                  </p:childTnLst>
                                </p:cTn>
                              </p:par>
                            </p:childTnLst>
                          </p:cTn>
                        </p:par>
                        <p:par>
                          <p:cTn id="10" fill="hold" nodeType="afterGroup">
                            <p:stCondLst>
                              <p:cond delay="4500"/>
                            </p:stCondLst>
                            <p:childTnLst>
                              <p:par>
                                <p:cTn id="11" presetID="1" presetClass="entr" presetSubtype="0" fill="hold" nodeType="afterEffect">
                                  <p:stCondLst>
                                    <p:cond delay="225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par>
                          <p:cTn id="13" fill="hold" nodeType="afterGroup">
                            <p:stCondLst>
                              <p:cond delay="6750"/>
                            </p:stCondLst>
                            <p:childTnLst>
                              <p:par>
                                <p:cTn id="14" presetID="1" presetClass="entr" presetSubtype="0" fill="hold" nodeType="afterEffect">
                                  <p:stCondLst>
                                    <p:cond delay="2250"/>
                                  </p:stCondLst>
                                  <p:childTnLst>
                                    <p:set>
                                      <p:cBhvr>
                                        <p:cTn id="15" dur="1" fill="hold">
                                          <p:stCondLst>
                                            <p:cond delay="0"/>
                                          </p:stCondLst>
                                        </p:cTn>
                                        <p:tgtEl>
                                          <p:spTgt spid="52226">
                                            <p:txEl>
                                              <p:pRg st="5" end="5"/>
                                            </p:txEl>
                                          </p:spTgt>
                                        </p:tgtEl>
                                        <p:attrNameLst>
                                          <p:attrName>style.visibility</p:attrName>
                                        </p:attrNameLst>
                                      </p:cBhvr>
                                      <p:to>
                                        <p:strVal val="visible"/>
                                      </p:to>
                                    </p:set>
                                  </p:childTnLst>
                                </p:cTn>
                              </p:par>
                            </p:childTnLst>
                          </p:cTn>
                        </p:par>
                        <p:par>
                          <p:cTn id="16" fill="hold" nodeType="afterGroup">
                            <p:stCondLst>
                              <p:cond delay="9000"/>
                            </p:stCondLst>
                            <p:childTnLst>
                              <p:par>
                                <p:cTn id="17" presetID="1" presetClass="entr" presetSubtype="0" fill="hold" nodeType="afterEffect">
                                  <p:stCondLst>
                                    <p:cond delay="2250"/>
                                  </p:stCondLst>
                                  <p:childTnLst>
                                    <p:set>
                                      <p:cBhvr>
                                        <p:cTn id="18"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p:cNvSpPr txBox="1">
            <a:spLocks noChangeArrowheads="1"/>
          </p:cNvSpPr>
          <p:nvPr/>
        </p:nvSpPr>
        <p:spPr bwMode="auto">
          <a:xfrm>
            <a:off x="9905571" y="1148342"/>
            <a:ext cx="12393150" cy="94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lnSpc>
                <a:spcPct val="150000"/>
              </a:lnSpc>
            </a:pPr>
            <a:r>
              <a:rPr lang="es-EC" sz="11870" b="1" dirty="0">
                <a:solidFill>
                  <a:srgbClr val="002060"/>
                </a:solidFill>
                <a:latin typeface="Arial" charset="0"/>
                <a:cs typeface="Arial" charset="0"/>
              </a:rPr>
              <a:t>La farmacología </a:t>
            </a:r>
            <a:endParaRPr lang="es-EC" sz="5540" dirty="0">
              <a:latin typeface="Arial" charset="0"/>
              <a:cs typeface="Arial" charset="0"/>
            </a:endParaRPr>
          </a:p>
          <a:p>
            <a:pPr algn="just" eaLnBrk="1" hangingPunct="1">
              <a:lnSpc>
                <a:spcPct val="150000"/>
              </a:lnSpc>
            </a:pPr>
            <a:r>
              <a:rPr lang="es-EC" sz="7122" dirty="0">
                <a:latin typeface="Arial" charset="0"/>
                <a:cs typeface="Arial" charset="0"/>
              </a:rPr>
              <a:t>es la ciencia que  </a:t>
            </a:r>
            <a:r>
              <a:rPr lang="es-ES" sz="7122" dirty="0">
                <a:latin typeface="Arial" pitchFamily="34" charset="0"/>
                <a:cs typeface="Arial" pitchFamily="34" charset="0"/>
              </a:rPr>
              <a:t>estudia las </a:t>
            </a:r>
            <a:r>
              <a:rPr lang="es-EC" sz="7122" dirty="0">
                <a:latin typeface="Arial" charset="0"/>
                <a:cs typeface="Arial" charset="0"/>
              </a:rPr>
              <a:t>  propiedades y las acciones de los fármacos en los organismos vivos </a:t>
            </a:r>
          </a:p>
        </p:txBody>
      </p:sp>
      <p:pic>
        <p:nvPicPr>
          <p:cNvPr id="12" name="Picture 10" descr="C:\Users\ALAIN\Desktop\fotos PP\IMG_20210918_21000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bwMode="auto">
          <a:xfrm>
            <a:off x="1875220" y="2028966"/>
            <a:ext cx="7633248" cy="813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09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26683628"/>
              </p:ext>
            </p:extLst>
          </p:nvPr>
        </p:nvGraphicFramePr>
        <p:xfrm>
          <a:off x="0" y="352248"/>
          <a:ext cx="24436809" cy="13194026"/>
        </p:xfrm>
        <a:graphic>
          <a:graphicData uri="http://schemas.openxmlformats.org/drawingml/2006/table">
            <a:tbl>
              <a:tblPr firstRow="1" bandRow="1">
                <a:tableStyleId>{5C22544A-7EE6-4342-B048-85BDC9FD1C3A}</a:tableStyleId>
              </a:tblPr>
              <a:tblGrid>
                <a:gridCol w="2751008">
                  <a:extLst>
                    <a:ext uri="{9D8B030D-6E8A-4147-A177-3AD203B41FA5}">
                      <a16:colId xmlns:a16="http://schemas.microsoft.com/office/drawing/2014/main" val="20000"/>
                    </a:ext>
                  </a:extLst>
                </a:gridCol>
                <a:gridCol w="8573084">
                  <a:extLst>
                    <a:ext uri="{9D8B030D-6E8A-4147-A177-3AD203B41FA5}">
                      <a16:colId xmlns:a16="http://schemas.microsoft.com/office/drawing/2014/main" val="20001"/>
                    </a:ext>
                  </a:extLst>
                </a:gridCol>
                <a:gridCol w="3641567">
                  <a:extLst>
                    <a:ext uri="{9D8B030D-6E8A-4147-A177-3AD203B41FA5}">
                      <a16:colId xmlns:a16="http://schemas.microsoft.com/office/drawing/2014/main" val="20002"/>
                    </a:ext>
                  </a:extLst>
                </a:gridCol>
                <a:gridCol w="5873492">
                  <a:extLst>
                    <a:ext uri="{9D8B030D-6E8A-4147-A177-3AD203B41FA5}">
                      <a16:colId xmlns:a16="http://schemas.microsoft.com/office/drawing/2014/main" val="20003"/>
                    </a:ext>
                  </a:extLst>
                </a:gridCol>
                <a:gridCol w="3597658">
                  <a:extLst>
                    <a:ext uri="{9D8B030D-6E8A-4147-A177-3AD203B41FA5}">
                      <a16:colId xmlns:a16="http://schemas.microsoft.com/office/drawing/2014/main" val="20004"/>
                    </a:ext>
                  </a:extLst>
                </a:gridCol>
              </a:tblGrid>
              <a:tr h="162814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Fase</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Objetivo</a:t>
                      </a:r>
                    </a:p>
                  </a:txBody>
                  <a:tcPr marL="180902" marR="180902" marT="90452" marB="9045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Número de sujetos</a:t>
                      </a:r>
                    </a:p>
                  </a:txBody>
                  <a:tcPr marL="180902" marR="180902" marT="90452" marB="9045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Diseño</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Duración aprox. </a:t>
                      </a:r>
                    </a:p>
                  </a:txBody>
                  <a:tcPr marL="180902" marR="180902" marT="90452" marB="90452" horzOverflow="overflow"/>
                </a:tc>
                <a:extLst>
                  <a:ext uri="{0D108BD9-81ED-4DB2-BD59-A6C34878D82A}">
                    <a16:rowId xmlns:a16="http://schemas.microsoft.com/office/drawing/2014/main" val="10000"/>
                  </a:ext>
                </a:extLst>
              </a:tr>
              <a:tr h="265327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Fase I</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rgbClr val="00B050"/>
                          </a:solidFill>
                          <a:effectLst/>
                          <a:latin typeface="Arial" pitchFamily="34" charset="0"/>
                          <a:cs typeface="Arial" pitchFamily="34" charset="0"/>
                        </a:rPr>
                        <a:t>Seguridad</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farmacocinética y farmacodinamia en humanos</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Voluntarios sanos</a:t>
                      </a:r>
                    </a:p>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n=30-100</a:t>
                      </a:r>
                    </a:p>
                  </a:txBody>
                  <a:tcPr marL="180902" marR="180902" marT="90452" marB="90452" horzOverflow="overflow"/>
                </a:tc>
                <a:tc>
                  <a:txBody>
                    <a:body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Abierto, simple o a doble ciega</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8-19 meses</a:t>
                      </a:r>
                    </a:p>
                  </a:txBody>
                  <a:tcPr marL="180902" marR="180902" marT="90452" marB="90452" horzOverflow="overflow"/>
                </a:tc>
                <a:extLst>
                  <a:ext uri="{0D108BD9-81ED-4DB2-BD59-A6C34878D82A}">
                    <a16:rowId xmlns:a16="http://schemas.microsoft.com/office/drawing/2014/main" val="10001"/>
                  </a:ext>
                </a:extLst>
              </a:tr>
              <a:tr h="410052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Fase </a:t>
                      </a:r>
                      <a:r>
                        <a:rPr kumimoji="0" lang="es-ES" altLang="es-EC" sz="4700" b="0" i="0" u="none" strike="noStrike" cap="none" normalizeH="0" baseline="0" dirty="0" err="1" smtClean="0">
                          <a:ln>
                            <a:noFill/>
                          </a:ln>
                          <a:solidFill>
                            <a:schemeClr val="tx1"/>
                          </a:solidFill>
                          <a:effectLst/>
                          <a:latin typeface="Arial" pitchFamily="34" charset="0"/>
                          <a:cs typeface="Arial" pitchFamily="34" charset="0"/>
                        </a:rPr>
                        <a:t>IIa</a:t>
                      </a: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rgbClr val="FF0000"/>
                          </a:solidFill>
                          <a:effectLst/>
                          <a:latin typeface="Arial" pitchFamily="34" charset="0"/>
                          <a:cs typeface="Arial" pitchFamily="34" charset="0"/>
                        </a:rPr>
                        <a:t>Evaluación del efecto </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terapéutico, continuar estudios </a:t>
                      </a:r>
                      <a:r>
                        <a:rPr kumimoji="0" lang="es-ES" altLang="es-EC" sz="4700" b="0" i="0" u="none" strike="noStrike" cap="none" normalizeH="0" baseline="0" dirty="0" err="1" smtClean="0">
                          <a:ln>
                            <a:noFill/>
                          </a:ln>
                          <a:solidFill>
                            <a:schemeClr val="tx1"/>
                          </a:solidFill>
                          <a:effectLst/>
                          <a:latin typeface="Arial" pitchFamily="34" charset="0"/>
                          <a:cs typeface="Arial" pitchFamily="34" charset="0"/>
                        </a:rPr>
                        <a:t>farmacocinéticos</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y </a:t>
                      </a:r>
                      <a:r>
                        <a:rPr kumimoji="0" lang="es-ES" altLang="es-EC" sz="4700" b="0" i="0" u="none" strike="noStrike" cap="none" normalizeH="0" baseline="0" dirty="0" err="1" smtClean="0">
                          <a:ln>
                            <a:noFill/>
                          </a:ln>
                          <a:solidFill>
                            <a:schemeClr val="tx1"/>
                          </a:solidFill>
                          <a:effectLst/>
                          <a:latin typeface="Arial" pitchFamily="34" charset="0"/>
                          <a:cs typeface="Arial" pitchFamily="34" charset="0"/>
                        </a:rPr>
                        <a:t>farmacodinámicos</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a:t>
                      </a:r>
                      <a:r>
                        <a:rPr kumimoji="0" lang="es-ES" altLang="es-EC" sz="4700" b="0" i="0" u="none" strike="noStrike" cap="none" normalizeH="0" baseline="0" dirty="0" smtClean="0">
                          <a:ln>
                            <a:noFill/>
                          </a:ln>
                          <a:solidFill>
                            <a:srgbClr val="00B050"/>
                          </a:solidFill>
                          <a:effectLst/>
                          <a:latin typeface="Arial" pitchFamily="34" charset="0"/>
                          <a:cs typeface="Arial" pitchFamily="34" charset="0"/>
                        </a:rPr>
                        <a:t>seguridad  </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Pacientes</a:t>
                      </a:r>
                    </a:p>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n=100-300</a:t>
                      </a:r>
                    </a:p>
                  </a:txBody>
                  <a:tcPr marL="180902" marR="180902" marT="90452" marB="90452" horzOverflow="overflow"/>
                </a:tc>
                <a:tc>
                  <a:txBody>
                    <a:bodyPr/>
                    <a:lstStyle/>
                    <a:p>
                      <a:pPr marL="0" marR="0" lvl="0" indent="0" algn="l" defTabSz="914400" rtl="0" eaLnBrk="1" fontAlgn="base" latinLnBrk="0" hangingPunct="1">
                        <a:lnSpc>
                          <a:spcPct val="100000"/>
                        </a:lnSpc>
                        <a:spcBef>
                          <a:spcPts val="0"/>
                        </a:spcBef>
                        <a:spcAft>
                          <a:spcPts val="0"/>
                        </a:spcAft>
                        <a:buClr>
                          <a:schemeClr val="hlink"/>
                        </a:buClr>
                        <a:buSzPct val="70000"/>
                        <a:buFont typeface="Wingdings" pitchFamily="2" charset="2"/>
                        <a:buNone/>
                        <a:tabLst/>
                        <a:defRPr/>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ts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Doble ciega, controlados, criterios estrictos de</a:t>
                      </a:r>
                    </a:p>
                    <a:p>
                      <a:pPr marL="0" marR="0" lvl="0" indent="0" algn="l" defTabSz="914400" rtl="0" eaLnBrk="1" fontAlgn="base" latinLnBrk="0" hangingPunct="1">
                        <a:lnSpc>
                          <a:spcPct val="100000"/>
                        </a:lnSpc>
                        <a:spcBef>
                          <a:spcPts val="0"/>
                        </a:spcBef>
                        <a:spcAft>
                          <a:spcPts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inclusión/exclusión</a:t>
                      </a:r>
                    </a:p>
                  </a:txBody>
                  <a:tcPr marL="180902" marR="180902"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1- 2 años</a:t>
                      </a:r>
                    </a:p>
                  </a:txBody>
                  <a:tcPr marL="180902" marR="180902" marT="90452" marB="90452" horzOverflow="overflow"/>
                </a:tc>
                <a:extLst>
                  <a:ext uri="{0D108BD9-81ED-4DB2-BD59-A6C34878D82A}">
                    <a16:rowId xmlns:a16="http://schemas.microsoft.com/office/drawing/2014/main" val="10002"/>
                  </a:ext>
                </a:extLst>
              </a:tr>
              <a:tr h="4812080">
                <a:tc>
                  <a:txBody>
                    <a:body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Fase </a:t>
                      </a:r>
                      <a:r>
                        <a:rPr kumimoji="0" lang="es-ES" altLang="es-EC" sz="4700" b="0" i="0" u="none" strike="noStrike" cap="none" normalizeH="0" baseline="0" dirty="0" err="1" smtClean="0">
                          <a:ln>
                            <a:noFill/>
                          </a:ln>
                          <a:solidFill>
                            <a:schemeClr val="tx1"/>
                          </a:solidFill>
                          <a:effectLst/>
                          <a:latin typeface="Arial" pitchFamily="34" charset="0"/>
                          <a:cs typeface="Arial" pitchFamily="34" charset="0"/>
                        </a:rPr>
                        <a:t>IIb</a:t>
                      </a: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txBody>
                  <a:tcPr marL="180902" marR="180902" marT="90452" marB="90452" horzOverflow="overflow"/>
                </a:tc>
                <a:tc>
                  <a:txBody>
                    <a:body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endParaRPr kumimoji="0" lang="es-ES" altLang="es-EC" sz="47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rgbClr val="FF0000"/>
                          </a:solidFill>
                          <a:effectLst/>
                          <a:latin typeface="Arial" pitchFamily="34" charset="0"/>
                          <a:cs typeface="Arial" pitchFamily="34" charset="0"/>
                        </a:rPr>
                        <a:t>Exploración de la eficacia. </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Indicaciones, dosis, mecanismo de acción, </a:t>
                      </a:r>
                      <a:r>
                        <a:rPr kumimoji="0" lang="es-ES" altLang="es-EC" sz="4700" b="0" i="0" u="none" strike="noStrike" cap="none" normalizeH="0" baseline="0" dirty="0" smtClean="0">
                          <a:ln>
                            <a:noFill/>
                          </a:ln>
                          <a:solidFill>
                            <a:srgbClr val="00B050"/>
                          </a:solidFill>
                          <a:effectLst/>
                          <a:latin typeface="Arial" pitchFamily="34" charset="0"/>
                          <a:cs typeface="Arial" pitchFamily="34" charset="0"/>
                        </a:rPr>
                        <a:t>seguridad</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farmacocinética</a:t>
                      </a:r>
                    </a:p>
                  </a:txBody>
                  <a:tcPr marL="180902" marR="180902" marT="90452" marB="90452" horzOverflow="overflow"/>
                </a:tc>
                <a:tc>
                  <a:txBody>
                    <a:body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Pacientes</a:t>
                      </a: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n=100-400</a:t>
                      </a:r>
                    </a:p>
                  </a:txBody>
                  <a:tcPr marL="180902" marR="180902" marT="90452" marB="90452" horzOverflow="overflow"/>
                </a:tc>
                <a:tc>
                  <a:txBody>
                    <a:bodyPr/>
                    <a:lstStyle/>
                    <a:p>
                      <a:pPr marL="0" marR="0" lvl="0" indent="0" algn="l" defTabSz="914400" rtl="0" eaLnBrk="1" fontAlgn="base" latinLnBrk="0" hangingPunct="1">
                        <a:lnSpc>
                          <a:spcPct val="100000"/>
                        </a:lnSpc>
                        <a:spcBef>
                          <a:spcPct val="20000"/>
                        </a:spcBef>
                        <a:spcAft>
                          <a:spcPts val="0"/>
                        </a:spcAft>
                        <a:buClr>
                          <a:schemeClr val="hlink"/>
                        </a:buClr>
                        <a:buSzPct val="70000"/>
                        <a:buFont typeface="Wingdings" pitchFamily="2" charset="2"/>
                        <a:buNone/>
                        <a:tabLst/>
                        <a:defRPr/>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Doble ciega, controlados, criterios estrictos de</a:t>
                      </a:r>
                    </a:p>
                    <a:p>
                      <a:pPr marL="0" marR="0" lvl="0" indent="0" algn="l" defTabSz="914400" rtl="0" eaLnBrk="1" fontAlgn="base" latinLnBrk="0" hangingPunct="1">
                        <a:lnSpc>
                          <a:spcPct val="100000"/>
                        </a:lnSpc>
                        <a:spcBef>
                          <a:spcPct val="20000"/>
                        </a:spcBef>
                        <a:spcAft>
                          <a:spcPts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inclusión/exclusión aleatorizados</a:t>
                      </a:r>
                    </a:p>
                  </a:txBody>
                  <a:tcPr marL="180902" marR="180902" marT="90452" marB="90452" horzOverflow="overflow"/>
                </a:tc>
                <a:tc>
                  <a:txBody>
                    <a:bodyPr/>
                    <a:lstStyle/>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ts val="120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1-3 años</a:t>
                      </a:r>
                    </a:p>
                  </a:txBody>
                  <a:tcPr marL="180902" marR="180902" marT="90452" marB="90452" horzOverflow="overflow"/>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581799834"/>
              </p:ext>
            </p:extLst>
          </p:nvPr>
        </p:nvGraphicFramePr>
        <p:xfrm>
          <a:off x="304647" y="236043"/>
          <a:ext cx="23281909" cy="11378710"/>
        </p:xfrm>
        <a:graphic>
          <a:graphicData uri="http://schemas.openxmlformats.org/drawingml/2006/table">
            <a:tbl>
              <a:tblPr firstRow="1" bandRow="1">
                <a:tableStyleId>{5C22544A-7EE6-4342-B048-85BDC9FD1C3A}</a:tableStyleId>
              </a:tblPr>
              <a:tblGrid>
                <a:gridCol w="2836999">
                  <a:extLst>
                    <a:ext uri="{9D8B030D-6E8A-4147-A177-3AD203B41FA5}">
                      <a16:colId xmlns:a16="http://schemas.microsoft.com/office/drawing/2014/main" val="20000"/>
                    </a:ext>
                  </a:extLst>
                </a:gridCol>
                <a:gridCol w="7889059">
                  <a:extLst>
                    <a:ext uri="{9D8B030D-6E8A-4147-A177-3AD203B41FA5}">
                      <a16:colId xmlns:a16="http://schemas.microsoft.com/office/drawing/2014/main" val="20001"/>
                    </a:ext>
                  </a:extLst>
                </a:gridCol>
                <a:gridCol w="4103423">
                  <a:extLst>
                    <a:ext uri="{9D8B030D-6E8A-4147-A177-3AD203B41FA5}">
                      <a16:colId xmlns:a16="http://schemas.microsoft.com/office/drawing/2014/main" val="20002"/>
                    </a:ext>
                  </a:extLst>
                </a:gridCol>
                <a:gridCol w="5461246">
                  <a:extLst>
                    <a:ext uri="{9D8B030D-6E8A-4147-A177-3AD203B41FA5}">
                      <a16:colId xmlns:a16="http://schemas.microsoft.com/office/drawing/2014/main" val="20003"/>
                    </a:ext>
                  </a:extLst>
                </a:gridCol>
                <a:gridCol w="2991182">
                  <a:extLst>
                    <a:ext uri="{9D8B030D-6E8A-4147-A177-3AD203B41FA5}">
                      <a16:colId xmlns:a16="http://schemas.microsoft.com/office/drawing/2014/main" val="20004"/>
                    </a:ext>
                  </a:extLst>
                </a:gridCol>
              </a:tblGrid>
              <a:tr h="2043995">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Fase</a:t>
                      </a:r>
                    </a:p>
                  </a:txBody>
                  <a:tcPr marL="180898" marR="180898" marT="90452" marB="90452" horzOverflow="overflow">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Objetivo</a:t>
                      </a:r>
                    </a:p>
                  </a:txBody>
                  <a:tcPr marL="180898" marR="180898" marT="90452" marB="90452"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Numero de sujetos</a:t>
                      </a:r>
                    </a:p>
                  </a:txBody>
                  <a:tcPr marL="180898" marR="180898" marT="90452" marB="90452"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Diseño</a:t>
                      </a:r>
                    </a:p>
                  </a:txBody>
                  <a:tcPr marL="180898" marR="180898" marT="90452" marB="90452" horzOverflow="overflow">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chemeClr val="tx1"/>
                          </a:solidFill>
                          <a:effectLst/>
                          <a:latin typeface="Arial" pitchFamily="34" charset="0"/>
                          <a:cs typeface="Arial" pitchFamily="34" charset="0"/>
                        </a:rPr>
                        <a:t>Duración aprox. </a:t>
                      </a:r>
                    </a:p>
                  </a:txBody>
                  <a:tcPr marL="180898" marR="180898" marT="90452" marB="90452" horzOverflow="overflow">
                    <a:noFill/>
                  </a:tcPr>
                </a:tc>
                <a:extLst>
                  <a:ext uri="{0D108BD9-81ED-4DB2-BD59-A6C34878D82A}">
                    <a16:rowId xmlns:a16="http://schemas.microsoft.com/office/drawing/2014/main" val="10000"/>
                  </a:ext>
                </a:extLst>
              </a:tr>
              <a:tr h="452263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Fase III</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rgbClr val="FF0000"/>
                          </a:solidFill>
                          <a:effectLst/>
                          <a:latin typeface="Arial" pitchFamily="34" charset="0"/>
                          <a:cs typeface="Arial" pitchFamily="34" charset="0"/>
                        </a:rPr>
                        <a:t>Confirmación de la eficacia, </a:t>
                      </a:r>
                      <a:r>
                        <a:rPr kumimoji="0" lang="es-ES" altLang="es-EC" sz="4700" b="0" i="0" u="none" strike="noStrike" cap="none" normalizeH="0" baseline="0" dirty="0" smtClean="0">
                          <a:ln>
                            <a:noFill/>
                          </a:ln>
                          <a:solidFill>
                            <a:srgbClr val="00B050"/>
                          </a:solidFill>
                          <a:effectLst/>
                          <a:latin typeface="Arial" pitchFamily="34" charset="0"/>
                          <a:cs typeface="Arial" pitchFamily="34" charset="0"/>
                        </a:rPr>
                        <a:t>seguridad a largo plazo</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dosis indicaciones, interacciones, farmacocinética clínica. Formulación definitiva</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Pacientes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n= 1000-3000</a:t>
                      </a:r>
                    </a:p>
                  </a:txBody>
                  <a:tcPr marL="180898" marR="180898" marT="90452" marB="90452" horzOverflow="overflow"/>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Doble ciega, controlados, criterios de inclusión/exclusión menos estrictos, aleatorizados</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2-4 años</a:t>
                      </a:r>
                    </a:p>
                  </a:txBody>
                  <a:tcPr marL="180898" marR="180898" marT="90452" marB="90452" horzOverflow="overflow"/>
                </a:tc>
                <a:extLst>
                  <a:ext uri="{0D108BD9-81ED-4DB2-BD59-A6C34878D82A}">
                    <a16:rowId xmlns:a16="http://schemas.microsoft.com/office/drawing/2014/main" val="10001"/>
                  </a:ext>
                </a:extLst>
              </a:tr>
              <a:tr h="4812082">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Fase IV</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just"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Estudios </a:t>
                      </a:r>
                      <a:r>
                        <a:rPr kumimoji="0" lang="es-ES" altLang="es-EC" sz="4700" b="0" i="0" u="none" strike="noStrike" cap="none" normalizeH="0" baseline="0" dirty="0" err="1" smtClean="0">
                          <a:ln>
                            <a:noFill/>
                          </a:ln>
                          <a:solidFill>
                            <a:schemeClr val="tx1"/>
                          </a:solidFill>
                          <a:effectLst/>
                          <a:latin typeface="Arial" pitchFamily="34" charset="0"/>
                          <a:cs typeface="Arial" pitchFamily="34" charset="0"/>
                        </a:rPr>
                        <a:t>poscomercialización</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just"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s-ES" altLang="es-EC" sz="4700" b="1" i="0" u="none" strike="noStrike" cap="none" normalizeH="0" baseline="0" dirty="0" smtClean="0">
                          <a:ln>
                            <a:noFill/>
                          </a:ln>
                          <a:solidFill>
                            <a:srgbClr val="FF0000"/>
                          </a:solidFill>
                          <a:effectLst/>
                          <a:latin typeface="Arial" pitchFamily="34" charset="0"/>
                          <a:cs typeface="Arial" pitchFamily="34" charset="0"/>
                        </a:rPr>
                        <a:t>Efectividad </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y </a:t>
                      </a:r>
                      <a:r>
                        <a:rPr kumimoji="0" lang="es-ES" altLang="es-EC" sz="4700" b="0" i="0" u="none" strike="noStrike" cap="none" normalizeH="0" baseline="0" dirty="0" smtClean="0">
                          <a:ln>
                            <a:noFill/>
                          </a:ln>
                          <a:solidFill>
                            <a:srgbClr val="00B050"/>
                          </a:solidFill>
                          <a:effectLst/>
                          <a:latin typeface="Arial" pitchFamily="34" charset="0"/>
                          <a:cs typeface="Arial" pitchFamily="34" charset="0"/>
                        </a:rPr>
                        <a:t>seguridad en grupos especiales,</a:t>
                      </a: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 nuevas indicaciones, formulaciones</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Pacientes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n &gt; 5000</a:t>
                      </a:r>
                    </a:p>
                  </a:txBody>
                  <a:tcPr marL="180898" marR="180898" marT="90452" marB="90452" horzOverflow="overflow"/>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Aleatorizados, doble ciega, controlado</a:t>
                      </a: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Estudios observacionales</a:t>
                      </a:r>
                    </a:p>
                  </a:txBody>
                  <a:tcPr marL="180898" marR="180898" marT="90452" marB="90452" horzOverflow="overflow"/>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Garamond" pitchFamily="18"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Garamond" pitchFamily="18"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Garamond" pitchFamily="18"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Garamond" pitchFamily="18" charset="0"/>
                        </a:defRPr>
                      </a:lvl9pPr>
                    </a:lstStyle>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s-ES" altLang="es-EC" sz="4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altLang="es-EC" sz="4700" b="0" i="0" u="none" strike="noStrike" cap="none" normalizeH="0" baseline="0" dirty="0" smtClean="0">
                          <a:ln>
                            <a:noFill/>
                          </a:ln>
                          <a:solidFill>
                            <a:schemeClr val="tx1"/>
                          </a:solidFill>
                          <a:effectLst/>
                          <a:latin typeface="Arial" pitchFamily="34" charset="0"/>
                          <a:cs typeface="Arial" pitchFamily="34" charset="0"/>
                        </a:rPr>
                        <a:t>El tiempo que el producto está en el mercado</a:t>
                      </a:r>
                    </a:p>
                  </a:txBody>
                  <a:tcPr marL="180898" marR="180898" marT="90452" marB="90452" horzOverflow="overflow"/>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uadroTexto 9"/>
          <p:cNvSpPr txBox="1">
            <a:spLocks noChangeArrowheads="1"/>
          </p:cNvSpPr>
          <p:nvPr/>
        </p:nvSpPr>
        <p:spPr bwMode="auto">
          <a:xfrm>
            <a:off x="2559123" y="2287752"/>
            <a:ext cx="20450928" cy="10248960"/>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ES" sz="6000" b="1" u="sng" dirty="0">
                <a:latin typeface="Arial" charset="0"/>
                <a:cs typeface="Arial" charset="0"/>
              </a:rPr>
              <a:t>EFECTO</a:t>
            </a:r>
          </a:p>
          <a:p>
            <a:pPr algn="ctr"/>
            <a:r>
              <a:rPr lang="es-EC" sz="6000" dirty="0">
                <a:solidFill>
                  <a:srgbClr val="000000"/>
                </a:solidFill>
                <a:latin typeface="Arial" charset="0"/>
                <a:cs typeface="Arial" charset="0"/>
              </a:rPr>
              <a:t>Modificación bioquímica o fisiológica que produce un fármaco sobre el organismo.</a:t>
            </a:r>
            <a:endParaRPr lang="es-ES" sz="6000" b="1" dirty="0">
              <a:latin typeface="Arial" charset="0"/>
              <a:cs typeface="Arial" charset="0"/>
            </a:endParaRPr>
          </a:p>
          <a:p>
            <a:pPr algn="ctr"/>
            <a:r>
              <a:rPr lang="es-ES" sz="6000" b="1" dirty="0">
                <a:latin typeface="Arial" charset="0"/>
                <a:cs typeface="Arial" charset="0"/>
              </a:rPr>
              <a:t> </a:t>
            </a:r>
          </a:p>
          <a:p>
            <a:pPr algn="ctr"/>
            <a:r>
              <a:rPr lang="es-ES" sz="6000" b="1" u="sng" dirty="0">
                <a:latin typeface="Arial" charset="0"/>
                <a:cs typeface="Arial" charset="0"/>
              </a:rPr>
              <a:t>EFICACIA </a:t>
            </a:r>
          </a:p>
          <a:p>
            <a:pPr algn="ctr"/>
            <a:r>
              <a:rPr lang="es-ES" sz="6000" dirty="0">
                <a:latin typeface="Arial" charset="0"/>
                <a:cs typeface="Arial" charset="0"/>
              </a:rPr>
              <a:t>Grado de beneficio de una intervención en las </a:t>
            </a:r>
            <a:r>
              <a:rPr lang="es-ES" sz="6000" i="1" dirty="0">
                <a:latin typeface="Arial" charset="0"/>
                <a:cs typeface="Arial" charset="0"/>
              </a:rPr>
              <a:t>condiciones controladas del ensayo clínico.</a:t>
            </a:r>
          </a:p>
          <a:p>
            <a:pPr algn="ctr"/>
            <a:r>
              <a:rPr lang="es-ES" sz="6000" b="1" dirty="0">
                <a:latin typeface="Arial" charset="0"/>
                <a:cs typeface="Arial" charset="0"/>
              </a:rPr>
              <a:t> </a:t>
            </a:r>
          </a:p>
          <a:p>
            <a:pPr algn="ctr"/>
            <a:r>
              <a:rPr lang="es-ES" sz="6000" b="1" u="sng" dirty="0">
                <a:latin typeface="Arial" charset="0"/>
                <a:cs typeface="Arial" charset="0"/>
              </a:rPr>
              <a:t>EFECTIVIDAD</a:t>
            </a:r>
          </a:p>
          <a:p>
            <a:pPr algn="ctr"/>
            <a:r>
              <a:rPr lang="es-ES" sz="6000" dirty="0">
                <a:latin typeface="Arial" charset="0"/>
                <a:cs typeface="Arial" charset="0"/>
              </a:rPr>
              <a:t>Grado de beneficio de una intervención en las </a:t>
            </a:r>
            <a:r>
              <a:rPr lang="es-ES" sz="6000" i="1" dirty="0">
                <a:latin typeface="Arial" charset="0"/>
                <a:cs typeface="Arial" charset="0"/>
              </a:rPr>
              <a:t>condiciones de la práctica clínica habitual.</a:t>
            </a:r>
            <a:endParaRPr lang="es-ES" sz="6000" b="1" i="1" u="sng" dirty="0">
              <a:latin typeface="Arial" charset="0"/>
              <a:cs typeface="Arial" charset="0"/>
            </a:endParaRPr>
          </a:p>
        </p:txBody>
      </p:sp>
      <p:sp>
        <p:nvSpPr>
          <p:cNvPr id="4" name="3 CuadroTexto"/>
          <p:cNvSpPr txBox="1"/>
          <p:nvPr/>
        </p:nvSpPr>
        <p:spPr>
          <a:xfrm>
            <a:off x="639781" y="645505"/>
            <a:ext cx="8846625" cy="1066574"/>
          </a:xfrm>
          <a:prstGeom prst="rect">
            <a:avLst/>
          </a:prstGeom>
          <a:noFill/>
        </p:spPr>
        <p:txBody>
          <a:bodyPr wrap="square" rtlCol="0">
            <a:spAutoFit/>
          </a:bodyPr>
          <a:lstStyle/>
          <a:p>
            <a:r>
              <a:rPr lang="es-ES" sz="6331" i="1" dirty="0">
                <a:solidFill>
                  <a:srgbClr val="FF0000"/>
                </a:solidFill>
              </a:rPr>
              <a:t>Importante no </a:t>
            </a:r>
            <a:r>
              <a:rPr lang="es-ES" sz="6331" i="1" dirty="0" smtClean="0">
                <a:solidFill>
                  <a:srgbClr val="FF0000"/>
                </a:solidFill>
              </a:rPr>
              <a:t>confundir…</a:t>
            </a:r>
            <a:endParaRPr lang="es-ES" sz="6331"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84653" y="1154343"/>
            <a:ext cx="16923688" cy="2040815"/>
          </a:xfrm>
          <a:prstGeom prst="rect">
            <a:avLst/>
          </a:prstGeom>
          <a:noFill/>
        </p:spPr>
        <p:txBody>
          <a:bodyPr wrap="square">
            <a:spAutoFit/>
          </a:bodyPr>
          <a:lstStyle/>
          <a:p>
            <a:pPr algn="ctr" eaLnBrk="1" fontAlgn="auto" hangingPunct="1">
              <a:spcBef>
                <a:spcPts val="0"/>
              </a:spcBef>
              <a:spcAft>
                <a:spcPts val="0"/>
              </a:spcAft>
              <a:defRPr/>
            </a:pPr>
            <a:r>
              <a:rPr lang="es-EC" sz="6331" b="1" dirty="0" smtClean="0">
                <a:latin typeface="Arial" pitchFamily="34" charset="0"/>
                <a:cs typeface="Arial" pitchFamily="34" charset="0"/>
              </a:rPr>
              <a:t>FACTORES A TENER EN CUENTA A LA HORA DE ELEGIR UN MEDICAMENTO.</a:t>
            </a:r>
            <a:endParaRPr lang="es-EC" sz="6331" b="1" dirty="0">
              <a:latin typeface="Arial" pitchFamily="34" charset="0"/>
              <a:cs typeface="Arial" pitchFamily="34" charset="0"/>
            </a:endParaRPr>
          </a:p>
        </p:txBody>
      </p:sp>
      <p:pic>
        <p:nvPicPr>
          <p:cNvPr id="51203"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645666" y="4931933"/>
            <a:ext cx="7512523" cy="759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2 CuadroTexto"/>
          <p:cNvSpPr txBox="1">
            <a:spLocks noChangeArrowheads="1"/>
          </p:cNvSpPr>
          <p:nvPr/>
        </p:nvSpPr>
        <p:spPr bwMode="auto">
          <a:xfrm>
            <a:off x="7039335" y="9436926"/>
            <a:ext cx="5188415"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C" sz="6331" b="1" dirty="0">
                <a:solidFill>
                  <a:srgbClr val="002060"/>
                </a:solidFill>
                <a:latin typeface="Arial" charset="0"/>
                <a:cs typeface="Arial" charset="0"/>
              </a:rPr>
              <a:t>EFICACIA</a:t>
            </a:r>
          </a:p>
        </p:txBody>
      </p:sp>
      <p:sp>
        <p:nvSpPr>
          <p:cNvPr id="51205" name="3 CuadroTexto"/>
          <p:cNvSpPr txBox="1">
            <a:spLocks noChangeArrowheads="1"/>
          </p:cNvSpPr>
          <p:nvPr/>
        </p:nvSpPr>
        <p:spPr bwMode="auto">
          <a:xfrm>
            <a:off x="7935557" y="7735282"/>
            <a:ext cx="5197193"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C" sz="6331" b="1" dirty="0">
                <a:solidFill>
                  <a:srgbClr val="002060"/>
                </a:solidFill>
                <a:latin typeface="Arial" charset="0"/>
                <a:cs typeface="Arial" charset="0"/>
              </a:rPr>
              <a:t>SEGURIDAD</a:t>
            </a:r>
          </a:p>
        </p:txBody>
      </p:sp>
      <p:sp>
        <p:nvSpPr>
          <p:cNvPr id="51206" name="4 CuadroTexto"/>
          <p:cNvSpPr txBox="1">
            <a:spLocks noChangeArrowheads="1"/>
          </p:cNvSpPr>
          <p:nvPr/>
        </p:nvSpPr>
        <p:spPr bwMode="auto">
          <a:xfrm>
            <a:off x="8374917" y="6304873"/>
            <a:ext cx="6541498"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C" sz="6331" b="1" dirty="0">
                <a:solidFill>
                  <a:srgbClr val="002060"/>
                </a:solidFill>
                <a:latin typeface="Arial" charset="0"/>
                <a:cs typeface="Arial" charset="0"/>
              </a:rPr>
              <a:t>CONVENIENCIA</a:t>
            </a:r>
          </a:p>
        </p:txBody>
      </p:sp>
      <p:sp>
        <p:nvSpPr>
          <p:cNvPr id="51207" name="5 CuadroTexto"/>
          <p:cNvSpPr txBox="1">
            <a:spLocks noChangeArrowheads="1"/>
          </p:cNvSpPr>
          <p:nvPr/>
        </p:nvSpPr>
        <p:spPr bwMode="auto">
          <a:xfrm>
            <a:off x="12912657" y="4931933"/>
            <a:ext cx="3214233"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EC" sz="6331" b="1" dirty="0">
                <a:solidFill>
                  <a:srgbClr val="002060"/>
                </a:solidFill>
                <a:latin typeface="Arial" charset="0"/>
                <a:cs typeface="Arial" charset="0"/>
              </a:rPr>
              <a:t>COSTO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rectangular"/>
          <p:cNvSpPr/>
          <p:nvPr/>
        </p:nvSpPr>
        <p:spPr>
          <a:xfrm>
            <a:off x="2110541" y="502951"/>
            <a:ext cx="20209389" cy="2580097"/>
          </a:xfrm>
          <a:prstGeom prst="wedgeRectCallout">
            <a:avLst>
              <a:gd name="adj1" fmla="val -11606"/>
              <a:gd name="adj2" fmla="val 72914"/>
            </a:avLst>
          </a:prstGeom>
          <a:solidFill>
            <a:srgbClr val="FF0000"/>
          </a:solidFill>
          <a:ln>
            <a:noFill/>
          </a:ln>
          <a:effectLst>
            <a:outerShdw blurRad="152400" dist="317500" dir="5400000" sx="90000" sy="-19000" rotWithShape="0">
              <a:prstClr val="black">
                <a:alpha val="15000"/>
              </a:prstClr>
            </a:outerShdw>
            <a:reflection blurRad="6350" stA="50000" endA="300" endPos="555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b="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s-EC" sz="6331" b="1" dirty="0">
                <a:solidFill>
                  <a:schemeClr val="tx1"/>
                </a:solidFill>
                <a:latin typeface="Arial" panose="020B0604020202020204" pitchFamily="34" charset="0"/>
                <a:cs typeface="Arial" panose="020B0604020202020204" pitchFamily="34" charset="0"/>
              </a:rPr>
              <a:t>Próxima clase: SEMINARIO  DE  </a:t>
            </a:r>
            <a:r>
              <a:rPr lang="es-ES_tradnl" sz="6331" b="1" dirty="0">
                <a:solidFill>
                  <a:schemeClr val="tx1"/>
                </a:solidFill>
                <a:latin typeface="Arial" panose="020B0604020202020204" pitchFamily="34" charset="0"/>
                <a:cs typeface="Arial" panose="020B0604020202020204" pitchFamily="34" charset="0"/>
              </a:rPr>
              <a:t>ENSAYO CLÍNICO</a:t>
            </a:r>
          </a:p>
          <a:p>
            <a:pPr algn="ctr" eaLnBrk="1" fontAlgn="auto" hangingPunct="1">
              <a:spcBef>
                <a:spcPts val="0"/>
              </a:spcBef>
              <a:spcAft>
                <a:spcPts val="0"/>
              </a:spcAft>
              <a:defRPr/>
            </a:pPr>
            <a:endParaRPr lang="es-EC" dirty="0">
              <a:latin typeface="Arial" panose="020B0604020202020204" pitchFamily="34" charset="0"/>
              <a:cs typeface="Arial" panose="020B0604020202020204" pitchFamily="34" charset="0"/>
            </a:endParaRPr>
          </a:p>
        </p:txBody>
      </p:sp>
      <p:sp>
        <p:nvSpPr>
          <p:cNvPr id="3" name="CuadroTexto 2"/>
          <p:cNvSpPr txBox="1"/>
          <p:nvPr/>
        </p:nvSpPr>
        <p:spPr>
          <a:xfrm>
            <a:off x="1236367" y="3676802"/>
            <a:ext cx="21083564" cy="8809591"/>
          </a:xfrm>
          <a:prstGeom prst="rect">
            <a:avLst/>
          </a:prstGeom>
          <a:noFill/>
        </p:spPr>
        <p:txBody>
          <a:bodyPr wrap="square">
            <a:spAutoFit/>
          </a:bodyPr>
          <a:lstStyle/>
          <a:p>
            <a:pPr>
              <a:defRPr/>
            </a:pPr>
            <a:r>
              <a:rPr lang="es-ES" sz="6331" b="1" u="sng" dirty="0">
                <a:latin typeface="Arial" panose="020B0604020202020204" pitchFamily="34" charset="0"/>
                <a:cs typeface="Arial" panose="020B0604020202020204" pitchFamily="34" charset="0"/>
              </a:rPr>
              <a:t>Desarrollo del seminario:</a:t>
            </a:r>
          </a:p>
          <a:p>
            <a:pPr>
              <a:defRPr/>
            </a:pPr>
            <a:endParaRPr lang="es-ES" sz="6331" b="1" dirty="0">
              <a:latin typeface="Arial" panose="020B0604020202020204" pitchFamily="34" charset="0"/>
              <a:cs typeface="Arial" panose="020B0604020202020204" pitchFamily="34" charset="0"/>
            </a:endParaRPr>
          </a:p>
          <a:p>
            <a:pPr marL="565328" indent="-565328" algn="just">
              <a:spcAft>
                <a:spcPts val="2374"/>
              </a:spcAft>
              <a:buFontTx/>
              <a:buChar char="-"/>
              <a:defRPr/>
            </a:pPr>
            <a:r>
              <a:rPr lang="es-ES" sz="6331" dirty="0">
                <a:latin typeface="Arial" panose="020B0604020202020204" pitchFamily="34" charset="0"/>
                <a:cs typeface="Arial" panose="020B0604020202020204" pitchFamily="34" charset="0"/>
              </a:rPr>
              <a:t>Se realizará una </a:t>
            </a:r>
            <a:r>
              <a:rPr lang="es-ES" sz="6331" b="1" dirty="0">
                <a:latin typeface="Arial" panose="020B0604020202020204" pitchFamily="34" charset="0"/>
                <a:cs typeface="Arial" panose="020B0604020202020204" pitchFamily="34" charset="0"/>
              </a:rPr>
              <a:t>pregunta escrita inicial </a:t>
            </a:r>
            <a:r>
              <a:rPr lang="es-ES" sz="6331" b="1">
                <a:latin typeface="Arial" panose="020B0604020202020204" pitchFamily="34" charset="0"/>
                <a:cs typeface="Arial" panose="020B0604020202020204" pitchFamily="34" charset="0"/>
              </a:rPr>
              <a:t>del </a:t>
            </a:r>
            <a:r>
              <a:rPr lang="es-ES" sz="6331" b="1" smtClean="0">
                <a:latin typeface="Arial" panose="020B0604020202020204" pitchFamily="34" charset="0"/>
                <a:cs typeface="Arial" panose="020B0604020202020204" pitchFamily="34" charset="0"/>
              </a:rPr>
              <a:t>tema.</a:t>
            </a:r>
            <a:endParaRPr lang="es-ES" sz="6331" dirty="0">
              <a:latin typeface="Arial" panose="020B0604020202020204" pitchFamily="34" charset="0"/>
              <a:cs typeface="Arial" panose="020B0604020202020204" pitchFamily="34" charset="0"/>
            </a:endParaRPr>
          </a:p>
          <a:p>
            <a:pPr marL="565328" indent="-565328" algn="just">
              <a:spcAft>
                <a:spcPts val="2374"/>
              </a:spcAft>
              <a:buFontTx/>
              <a:buChar char="-"/>
              <a:defRPr/>
            </a:pPr>
            <a:r>
              <a:rPr lang="es-ES" sz="6331" dirty="0">
                <a:latin typeface="Arial" panose="020B0604020202020204" pitchFamily="34" charset="0"/>
                <a:cs typeface="Arial" panose="020B0604020202020204" pitchFamily="34" charset="0"/>
              </a:rPr>
              <a:t>Se </a:t>
            </a:r>
            <a:r>
              <a:rPr lang="es-ES" sz="6331" b="1" dirty="0">
                <a:latin typeface="Arial" panose="020B0604020202020204" pitchFamily="34" charset="0"/>
                <a:cs typeface="Arial" panose="020B0604020202020204" pitchFamily="34" charset="0"/>
              </a:rPr>
              <a:t>debatirán y evaluarán oralmente </a:t>
            </a:r>
            <a:r>
              <a:rPr lang="es-ES" sz="6331" dirty="0">
                <a:latin typeface="Arial" panose="020B0604020202020204" pitchFamily="34" charset="0"/>
                <a:cs typeface="Arial" panose="020B0604020202020204" pitchFamily="34" charset="0"/>
              </a:rPr>
              <a:t>los aspectos relacionados con ensayos clínicos.</a:t>
            </a:r>
          </a:p>
          <a:p>
            <a:pPr algn="just">
              <a:spcAft>
                <a:spcPts val="2374"/>
              </a:spcAft>
              <a:defRPr/>
            </a:pPr>
            <a:r>
              <a:rPr lang="es-ES" sz="6331" b="1" u="sng" dirty="0">
                <a:latin typeface="Arial" panose="020B0604020202020204" pitchFamily="34" charset="0"/>
                <a:cs typeface="Arial" panose="020B0604020202020204" pitchFamily="34" charset="0"/>
              </a:rPr>
              <a:t>Orientaciones:</a:t>
            </a:r>
          </a:p>
          <a:p>
            <a:pPr marL="565328" indent="-565328" algn="just">
              <a:spcAft>
                <a:spcPts val="2374"/>
              </a:spcAft>
              <a:buFontTx/>
              <a:buChar char="-"/>
              <a:defRPr/>
            </a:pPr>
            <a:r>
              <a:rPr lang="es-ES" sz="6331" dirty="0">
                <a:latin typeface="Arial" panose="020B0604020202020204" pitchFamily="34" charset="0"/>
                <a:cs typeface="Arial" panose="020B0604020202020204" pitchFamily="34" charset="0"/>
              </a:rPr>
              <a:t>Estudiar la clase y el capítulo 5 del libro de texto, seguir indicaciones de la guía de estudio.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AIN\Desktop\fotos PP\IMG_20210918_224012.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24120474" cy="1403985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36172" y="2509141"/>
            <a:ext cx="10751828" cy="646331"/>
          </a:xfrm>
          <a:prstGeom prst="rect">
            <a:avLst/>
          </a:prstGeom>
          <a:noFill/>
        </p:spPr>
        <p:txBody>
          <a:bodyPr wrap="square" rtlCol="0">
            <a:spAutoFit/>
          </a:bodyPr>
          <a:lstStyle/>
          <a:p>
            <a:pPr algn="ctr"/>
            <a:r>
              <a:rPr lang="es-ES" sz="3600" b="1" dirty="0" smtClean="0">
                <a:latin typeface="+mn-lt"/>
              </a:rPr>
              <a:t>LA HISTORIA, ORIGEN </a:t>
            </a:r>
            <a:r>
              <a:rPr lang="es-EC" sz="3600" b="1" dirty="0" smtClean="0">
                <a:latin typeface="+mn-lt"/>
                <a:cs typeface="Arial" charset="0"/>
              </a:rPr>
              <a:t> Y   COMPOSICIÓN QUÍMICA</a:t>
            </a:r>
            <a:endParaRPr lang="es-ES" sz="3600" b="1" dirty="0">
              <a:latin typeface="+mn-lt"/>
            </a:endParaRPr>
          </a:p>
        </p:txBody>
      </p:sp>
      <p:sp>
        <p:nvSpPr>
          <p:cNvPr id="4" name="3 Rectángulo"/>
          <p:cNvSpPr/>
          <p:nvPr/>
        </p:nvSpPr>
        <p:spPr>
          <a:xfrm>
            <a:off x="16752482" y="3544045"/>
            <a:ext cx="8181323" cy="1077218"/>
          </a:xfrm>
          <a:prstGeom prst="rect">
            <a:avLst/>
          </a:prstGeom>
        </p:spPr>
        <p:txBody>
          <a:bodyPr wrap="square">
            <a:spAutoFit/>
          </a:bodyPr>
          <a:lstStyle/>
          <a:p>
            <a:pPr algn="ctr"/>
            <a:r>
              <a:rPr lang="es-ES" sz="3200" b="1" dirty="0" smtClean="0"/>
              <a:t>LA ABSORCIÓN, DISTRIBUCIÓN, </a:t>
            </a:r>
          </a:p>
          <a:p>
            <a:pPr algn="ctr"/>
            <a:r>
              <a:rPr lang="es-ES" sz="3200" b="1" dirty="0" smtClean="0"/>
              <a:t>BIOTRANSFORMACIÓN Y EXCRECIÓN</a:t>
            </a:r>
            <a:endParaRPr lang="es-ES" sz="3200" b="1" dirty="0"/>
          </a:p>
        </p:txBody>
      </p:sp>
      <p:sp>
        <p:nvSpPr>
          <p:cNvPr id="5" name="4 Rectángulo"/>
          <p:cNvSpPr/>
          <p:nvPr/>
        </p:nvSpPr>
        <p:spPr>
          <a:xfrm>
            <a:off x="17514901" y="8461390"/>
            <a:ext cx="6656487" cy="1569660"/>
          </a:xfrm>
          <a:prstGeom prst="rect">
            <a:avLst/>
          </a:prstGeom>
        </p:spPr>
        <p:txBody>
          <a:bodyPr wrap="square">
            <a:spAutoFit/>
          </a:bodyPr>
          <a:lstStyle/>
          <a:p>
            <a:pPr algn="ctr"/>
            <a:r>
              <a:rPr lang="es-ES" sz="3200" b="1" dirty="0" smtClean="0"/>
              <a:t>LAS INTOXICACIONES  Y LOS EFECTOS ADVERSOS QUE SE PRESENTAN CON LAS DOSIS ADECUADAS</a:t>
            </a:r>
            <a:endParaRPr lang="es-ES" sz="3200" b="1" dirty="0"/>
          </a:p>
        </p:txBody>
      </p:sp>
      <p:sp>
        <p:nvSpPr>
          <p:cNvPr id="6" name="5 Rectángulo"/>
          <p:cNvSpPr/>
          <p:nvPr/>
        </p:nvSpPr>
        <p:spPr>
          <a:xfrm>
            <a:off x="7329695" y="13455075"/>
            <a:ext cx="10751827" cy="584775"/>
          </a:xfrm>
          <a:prstGeom prst="rect">
            <a:avLst/>
          </a:prstGeom>
        </p:spPr>
        <p:txBody>
          <a:bodyPr wrap="square">
            <a:spAutoFit/>
          </a:bodyPr>
          <a:lstStyle/>
          <a:p>
            <a:pPr algn="ctr"/>
            <a:r>
              <a:rPr lang="es-ES" sz="3200" b="1" dirty="0" smtClean="0"/>
              <a:t>EL IMPACTO DE LOS FÁRMACOS  EN LA POBLACIÓN  </a:t>
            </a:r>
            <a:endParaRPr lang="es-ES" sz="3200" b="1" dirty="0"/>
          </a:p>
        </p:txBody>
      </p:sp>
      <p:sp>
        <p:nvSpPr>
          <p:cNvPr id="7" name="6 Rectángulo"/>
          <p:cNvSpPr/>
          <p:nvPr/>
        </p:nvSpPr>
        <p:spPr>
          <a:xfrm>
            <a:off x="1" y="3667759"/>
            <a:ext cx="8300344" cy="1077218"/>
          </a:xfrm>
          <a:prstGeom prst="rect">
            <a:avLst/>
          </a:prstGeom>
        </p:spPr>
        <p:txBody>
          <a:bodyPr wrap="square">
            <a:spAutoFit/>
          </a:bodyPr>
          <a:lstStyle/>
          <a:p>
            <a:pPr algn="ctr"/>
            <a:r>
              <a:rPr lang="es-ES" sz="3200" b="1" dirty="0" smtClean="0"/>
              <a:t>EL MECANISMO POR EL CUAL MODIFICAN </a:t>
            </a:r>
          </a:p>
          <a:p>
            <a:pPr algn="ctr"/>
            <a:r>
              <a:rPr lang="es-ES" sz="3200" b="1" dirty="0" smtClean="0"/>
              <a:t>PROCESOS BIOQUÍMICOS Y FISIOLÓGICOS  </a:t>
            </a:r>
            <a:endParaRPr lang="es-ES" sz="3200" b="1" dirty="0"/>
          </a:p>
        </p:txBody>
      </p:sp>
      <p:sp>
        <p:nvSpPr>
          <p:cNvPr id="8" name="7 Rectángulo"/>
          <p:cNvSpPr/>
          <p:nvPr/>
        </p:nvSpPr>
        <p:spPr>
          <a:xfrm>
            <a:off x="521232" y="11279621"/>
            <a:ext cx="6808463" cy="2062103"/>
          </a:xfrm>
          <a:prstGeom prst="rect">
            <a:avLst/>
          </a:prstGeom>
        </p:spPr>
        <p:txBody>
          <a:bodyPr wrap="square">
            <a:spAutoFit/>
          </a:bodyPr>
          <a:lstStyle/>
          <a:p>
            <a:pPr algn="ctr"/>
            <a:r>
              <a:rPr lang="es-ES" sz="3200" b="1" dirty="0" smtClean="0"/>
              <a:t>LA IDENTIFICACIÓN Y ESTIMACIÓN CUANTITATIVA DEL RIESGO QUE REPRESENTA EL USO AGUDO O CRÓNICO DE UN FÁRMACO</a:t>
            </a:r>
            <a:endParaRPr lang="es-ES" sz="3200" b="1" dirty="0"/>
          </a:p>
        </p:txBody>
      </p:sp>
      <p:sp>
        <p:nvSpPr>
          <p:cNvPr id="9" name="8 Rectángulo"/>
          <p:cNvSpPr/>
          <p:nvPr/>
        </p:nvSpPr>
        <p:spPr>
          <a:xfrm>
            <a:off x="2152542" y="7041148"/>
            <a:ext cx="3838687" cy="584775"/>
          </a:xfrm>
          <a:prstGeom prst="rect">
            <a:avLst/>
          </a:prstGeom>
        </p:spPr>
        <p:txBody>
          <a:bodyPr wrap="square">
            <a:spAutoFit/>
          </a:bodyPr>
          <a:lstStyle/>
          <a:p>
            <a:pPr algn="ctr"/>
            <a:r>
              <a:rPr lang="es-ES" sz="3200" b="1" dirty="0" smtClean="0"/>
              <a:t>USO TERAPÉUTICO </a:t>
            </a:r>
            <a:endParaRPr lang="es-ES" sz="3200" b="1" dirty="0"/>
          </a:p>
        </p:txBody>
      </p:sp>
      <p:sp>
        <p:nvSpPr>
          <p:cNvPr id="10" name="9 Rectángulo"/>
          <p:cNvSpPr/>
          <p:nvPr/>
        </p:nvSpPr>
        <p:spPr>
          <a:xfrm>
            <a:off x="17219933" y="11321918"/>
            <a:ext cx="5728557" cy="1569660"/>
          </a:xfrm>
          <a:prstGeom prst="rect">
            <a:avLst/>
          </a:prstGeom>
        </p:spPr>
        <p:txBody>
          <a:bodyPr wrap="square">
            <a:spAutoFit/>
          </a:bodyPr>
          <a:lstStyle/>
          <a:p>
            <a:pPr algn="ctr"/>
            <a:r>
              <a:rPr lang="es-ES" sz="3200" b="1" dirty="0" smtClean="0"/>
              <a:t>LAS ALTERACIONES GENÉTICAS QUE AFECTAN LA ACTIVIDAD DE LOS FÁRMACOS</a:t>
            </a:r>
            <a:endParaRPr lang="es-ES" sz="3200" b="1" dirty="0"/>
          </a:p>
        </p:txBody>
      </p:sp>
    </p:spTree>
    <p:extLst>
      <p:ext uri="{BB962C8B-B14F-4D97-AF65-F5344CB8AC3E}">
        <p14:creationId xmlns:p14="http://schemas.microsoft.com/office/powerpoint/2010/main" val="157415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C:\Users\ALAIN\Desktop\fotos PP\IMG_20210918_205908.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570634"/>
            <a:ext cx="7443162" cy="305410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516255" y="4975753"/>
            <a:ext cx="19812803" cy="7478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6000" b="1" dirty="0">
                <a:solidFill>
                  <a:srgbClr val="FF0000"/>
                </a:solidFill>
                <a:latin typeface="Arial" panose="020B0604020202020204" pitchFamily="34" charset="0"/>
                <a:cs typeface="Arial" panose="020B0604020202020204" pitchFamily="34" charset="0"/>
              </a:rPr>
              <a:t>Puede considerarse sinónimo de medicamento o de </a:t>
            </a:r>
            <a:r>
              <a:rPr lang="es-ES" sz="6000" b="1" u="sng" dirty="0">
                <a:solidFill>
                  <a:srgbClr val="FF0000"/>
                </a:solidFill>
                <a:latin typeface="Arial" panose="020B0604020202020204" pitchFamily="34" charset="0"/>
                <a:cs typeface="Arial" panose="020B0604020202020204" pitchFamily="34" charset="0"/>
              </a:rPr>
              <a:t>droga</a:t>
            </a:r>
            <a:r>
              <a:rPr lang="es-ES" sz="6000" b="1" dirty="0">
                <a:solidFill>
                  <a:srgbClr val="FF0000"/>
                </a:solidFill>
                <a:latin typeface="Arial" panose="020B0604020202020204" pitchFamily="34" charset="0"/>
                <a:cs typeface="Arial" panose="020B0604020202020204" pitchFamily="34" charset="0"/>
              </a:rPr>
              <a:t> </a:t>
            </a:r>
            <a:r>
              <a:rPr lang="es-ES" sz="6000" dirty="0">
                <a:latin typeface="Arial" panose="020B0604020202020204" pitchFamily="34" charset="0"/>
                <a:cs typeface="Arial" panose="020B0604020202020204" pitchFamily="34" charset="0"/>
              </a:rPr>
              <a:t>(</a:t>
            </a:r>
            <a:r>
              <a:rPr lang="es-EC" sz="6000" dirty="0">
                <a:latin typeface="Arial" panose="020B0604020202020204" pitchFamily="34" charset="0"/>
                <a:cs typeface="Arial" panose="020B0604020202020204" pitchFamily="34" charset="0"/>
              </a:rPr>
              <a:t>del Inglés </a:t>
            </a:r>
            <a:r>
              <a:rPr lang="es-EC" sz="6000" dirty="0" err="1">
                <a:latin typeface="Arial" panose="020B0604020202020204" pitchFamily="34" charset="0"/>
                <a:cs typeface="Arial" panose="020B0604020202020204" pitchFamily="34" charset="0"/>
              </a:rPr>
              <a:t>drug</a:t>
            </a:r>
            <a:r>
              <a:rPr lang="es-EC" sz="6000" dirty="0">
                <a:latin typeface="Arial" panose="020B0604020202020204" pitchFamily="34" charset="0"/>
                <a:cs typeface="Arial" panose="020B0604020202020204" pitchFamily="34" charset="0"/>
              </a:rPr>
              <a:t>), </a:t>
            </a:r>
            <a:r>
              <a:rPr lang="es-EC" sz="6000" u="sng" dirty="0">
                <a:latin typeface="Arial" panose="020B0604020202020204" pitchFamily="34" charset="0"/>
                <a:cs typeface="Arial" panose="020B0604020202020204" pitchFamily="34" charset="0"/>
              </a:rPr>
              <a:t>aunque este último término en nuestro contexto se prefiere para designar a las sustancias que actúan sobre el cerebro,</a:t>
            </a:r>
            <a:r>
              <a:rPr lang="es-EC" sz="6000" dirty="0">
                <a:latin typeface="Arial" panose="020B0604020202020204" pitchFamily="34" charset="0"/>
                <a:cs typeface="Arial" panose="020B0604020202020204" pitchFamily="34" charset="0"/>
              </a:rPr>
              <a:t> afectando los procesos del pensamiento, la conducta y la afectividad. Por lo general estas sustancias psicoactivas se consumen sin prescripción médica, de forma compulsiva y autodestructiva.</a:t>
            </a:r>
          </a:p>
        </p:txBody>
      </p:sp>
      <p:sp>
        <p:nvSpPr>
          <p:cNvPr id="10" name="9 CuadroTexto"/>
          <p:cNvSpPr txBox="1"/>
          <p:nvPr/>
        </p:nvSpPr>
        <p:spPr>
          <a:xfrm>
            <a:off x="7443163" y="570634"/>
            <a:ext cx="15186538" cy="378565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eaLnBrk="1" hangingPunct="1"/>
            <a:r>
              <a:rPr lang="es-EC" sz="6000" b="1" dirty="0" smtClean="0">
                <a:cs typeface="Arial" charset="0"/>
              </a:rPr>
              <a:t>FÁRMACO:</a:t>
            </a:r>
            <a:r>
              <a:rPr lang="es-EC" sz="6000" dirty="0" smtClean="0">
                <a:cs typeface="Arial" charset="0"/>
              </a:rPr>
              <a:t> </a:t>
            </a:r>
            <a:r>
              <a:rPr lang="es-EC" sz="6000" dirty="0">
                <a:cs typeface="Arial" charset="0"/>
              </a:rPr>
              <a:t>Desde el punto de vista médico es toda  sustancia que se utiliza para el </a:t>
            </a:r>
            <a:r>
              <a:rPr lang="es-EC" sz="6000" dirty="0">
                <a:latin typeface="Arial" panose="020B0604020202020204" pitchFamily="34" charset="0"/>
                <a:cs typeface="Arial" panose="020B0604020202020204" pitchFamily="34" charset="0"/>
              </a:rPr>
              <a:t>tratamiento</a:t>
            </a:r>
            <a:r>
              <a:rPr lang="es-EC" sz="6000" dirty="0">
                <a:cs typeface="Arial" charset="0"/>
              </a:rPr>
              <a:t>, la prevención, o el diagnóstico de una enfermedad.</a:t>
            </a:r>
          </a:p>
        </p:txBody>
      </p:sp>
    </p:spTree>
    <p:extLst>
      <p:ext uri="{BB962C8B-B14F-4D97-AF65-F5344CB8AC3E}">
        <p14:creationId xmlns:p14="http://schemas.microsoft.com/office/powerpoint/2010/main" val="100454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a:xfrm>
            <a:off x="547316" y="1193943"/>
            <a:ext cx="22224194" cy="111415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0"/>
              </a:spcBef>
              <a:spcAft>
                <a:spcPts val="0"/>
              </a:spcAft>
            </a:pPr>
            <a:r>
              <a:rPr lang="es-ES" sz="5400" dirty="0">
                <a:cs typeface="Arial" charset="0"/>
              </a:rPr>
              <a:t>Los medicamentos se componen de </a:t>
            </a:r>
            <a:r>
              <a:rPr lang="es-ES" sz="5400" b="1" dirty="0">
                <a:solidFill>
                  <a:srgbClr val="FF0000"/>
                </a:solidFill>
                <a:cs typeface="Arial" charset="0"/>
              </a:rPr>
              <a:t>principios activos </a:t>
            </a:r>
            <a:r>
              <a:rPr lang="es-ES" sz="5400" b="1" dirty="0" smtClean="0">
                <a:solidFill>
                  <a:srgbClr val="FF0000"/>
                </a:solidFill>
                <a:cs typeface="Arial" charset="0"/>
              </a:rPr>
              <a:t>y </a:t>
            </a:r>
            <a:r>
              <a:rPr lang="es-ES" sz="5400" b="1" dirty="0">
                <a:solidFill>
                  <a:srgbClr val="FF0000"/>
                </a:solidFill>
                <a:cs typeface="Arial" charset="0"/>
              </a:rPr>
              <a:t>sustancias </a:t>
            </a:r>
            <a:endParaRPr lang="es-ES" sz="5400" b="1" dirty="0" smtClean="0">
              <a:solidFill>
                <a:srgbClr val="FF0000"/>
              </a:solidFill>
              <a:cs typeface="Arial" charset="0"/>
            </a:endParaRPr>
          </a:p>
          <a:p>
            <a:pPr algn="just">
              <a:spcBef>
                <a:spcPts val="0"/>
              </a:spcBef>
              <a:spcAft>
                <a:spcPts val="0"/>
              </a:spcAft>
            </a:pPr>
            <a:r>
              <a:rPr lang="es-ES" sz="5400" b="1" dirty="0" smtClean="0">
                <a:solidFill>
                  <a:srgbClr val="FF0000"/>
                </a:solidFill>
                <a:cs typeface="Arial" charset="0"/>
              </a:rPr>
              <a:t>auxiliares</a:t>
            </a:r>
            <a:r>
              <a:rPr lang="es-ES" sz="5400" dirty="0" smtClean="0">
                <a:solidFill>
                  <a:srgbClr val="FF0000"/>
                </a:solidFill>
                <a:cs typeface="Arial" charset="0"/>
              </a:rPr>
              <a:t> </a:t>
            </a:r>
            <a:r>
              <a:rPr lang="es-ES" sz="5400" dirty="0">
                <a:cs typeface="Arial" charset="0"/>
              </a:rPr>
              <a:t>(excipientes, coadyuvantes</a:t>
            </a:r>
            <a:r>
              <a:rPr lang="es-ES" sz="5400" dirty="0" smtClean="0">
                <a:cs typeface="Arial" charset="0"/>
              </a:rPr>
              <a:t>)</a:t>
            </a:r>
          </a:p>
          <a:p>
            <a:pPr algn="just">
              <a:spcBef>
                <a:spcPts val="0"/>
              </a:spcBef>
              <a:spcAft>
                <a:spcPts val="0"/>
              </a:spcAft>
            </a:pPr>
            <a:r>
              <a:rPr lang="es-ES" sz="5400" dirty="0" smtClean="0">
                <a:cs typeface="Arial" charset="0"/>
              </a:rPr>
              <a:t> </a:t>
            </a:r>
            <a:endParaRPr lang="es-ES" sz="5400" dirty="0">
              <a:cs typeface="Arial" charset="0"/>
            </a:endParaRPr>
          </a:p>
          <a:p>
            <a:pPr algn="just">
              <a:spcBef>
                <a:spcPts val="1187"/>
              </a:spcBef>
              <a:spcAft>
                <a:spcPts val="1187"/>
              </a:spcAft>
            </a:pPr>
            <a:r>
              <a:rPr lang="es-ES" sz="5400" dirty="0" smtClean="0">
                <a:cs typeface="Arial" charset="0"/>
              </a:rPr>
              <a:t>Pueden denominarse de tres formas: </a:t>
            </a:r>
          </a:p>
          <a:p>
            <a:pPr marL="565328" indent="-565328" algn="just">
              <a:spcBef>
                <a:spcPts val="1187"/>
              </a:spcBef>
              <a:spcAft>
                <a:spcPts val="1187"/>
              </a:spcAft>
              <a:buFont typeface="Arial" pitchFamily="34" charset="0"/>
              <a:buChar char="•"/>
            </a:pPr>
            <a:r>
              <a:rPr lang="es-ES" sz="5400" b="1" dirty="0" smtClean="0">
                <a:cs typeface="Arial" charset="0"/>
              </a:rPr>
              <a:t>POR EL NOMBRE QUÍMICO</a:t>
            </a:r>
            <a:r>
              <a:rPr lang="es-ES" sz="5400" dirty="0" smtClean="0">
                <a:cs typeface="Arial" charset="0"/>
              </a:rPr>
              <a:t>: </a:t>
            </a:r>
            <a:r>
              <a:rPr lang="es-ES" sz="5400" dirty="0">
                <a:cs typeface="Arial" charset="0"/>
              </a:rPr>
              <a:t>Describe la sustancia químicamente</a:t>
            </a:r>
            <a:r>
              <a:rPr lang="es-ES" sz="5400" dirty="0" smtClean="0">
                <a:cs typeface="Arial" charset="0"/>
              </a:rPr>
              <a:t>. Ej</a:t>
            </a:r>
            <a:r>
              <a:rPr lang="es-ES" sz="5400" dirty="0">
                <a:cs typeface="Arial" charset="0"/>
              </a:rPr>
              <a:t>:</a:t>
            </a:r>
            <a:r>
              <a:rPr lang="es-ES" sz="5400" dirty="0" smtClean="0">
                <a:cs typeface="Arial" charset="0"/>
              </a:rPr>
              <a:t> </a:t>
            </a:r>
            <a:r>
              <a:rPr lang="es-ES" sz="5400" dirty="0">
                <a:cs typeface="Arial" charset="0"/>
              </a:rPr>
              <a:t>el </a:t>
            </a:r>
            <a:r>
              <a:rPr lang="es-ES" sz="5400" dirty="0" smtClean="0">
                <a:cs typeface="Arial" charset="0"/>
              </a:rPr>
              <a:t>7-cloro-2,3dihidro-1metil-2oxo-5fenil-1,4benzodiazepin-2ona es el </a:t>
            </a:r>
            <a:r>
              <a:rPr lang="es-ES" sz="5400" dirty="0" err="1" smtClean="0">
                <a:cs typeface="Arial" charset="0"/>
              </a:rPr>
              <a:t>diazepam</a:t>
            </a:r>
            <a:endParaRPr lang="es-ES" sz="5400" dirty="0" smtClean="0">
              <a:cs typeface="Arial" charset="0"/>
            </a:endParaRPr>
          </a:p>
          <a:p>
            <a:pPr marL="565328" indent="-565328" algn="just">
              <a:spcBef>
                <a:spcPts val="1187"/>
              </a:spcBef>
              <a:spcAft>
                <a:spcPts val="1187"/>
              </a:spcAft>
              <a:buFont typeface="Arial" pitchFamily="34" charset="0"/>
              <a:buChar char="•"/>
            </a:pPr>
            <a:r>
              <a:rPr lang="es-ES" sz="5400" b="1" dirty="0" smtClean="0">
                <a:cs typeface="Arial" charset="0"/>
              </a:rPr>
              <a:t>POR EL NOMBRE FARMACOLÓGICO </a:t>
            </a:r>
            <a:r>
              <a:rPr lang="es-ES" sz="5400" b="1" dirty="0" smtClean="0">
                <a:solidFill>
                  <a:srgbClr val="FF0000"/>
                </a:solidFill>
                <a:cs typeface="Arial" charset="0"/>
              </a:rPr>
              <a:t>(</a:t>
            </a:r>
            <a:r>
              <a:rPr lang="es-ES" sz="5400" b="1" u="sng" dirty="0" smtClean="0">
                <a:solidFill>
                  <a:srgbClr val="FF0000"/>
                </a:solidFill>
                <a:cs typeface="Arial" charset="0"/>
              </a:rPr>
              <a:t>GENÉRICO</a:t>
            </a:r>
            <a:r>
              <a:rPr lang="es-ES" sz="5400" dirty="0" smtClean="0">
                <a:solidFill>
                  <a:srgbClr val="FF0000"/>
                </a:solidFill>
                <a:cs typeface="Arial" charset="0"/>
              </a:rPr>
              <a:t>)</a:t>
            </a:r>
            <a:r>
              <a:rPr lang="es-ES" sz="5400" dirty="0" smtClean="0">
                <a:cs typeface="Arial" charset="0"/>
              </a:rPr>
              <a:t>: Se establece por </a:t>
            </a:r>
            <a:r>
              <a:rPr lang="es-ES" sz="5400" dirty="0">
                <a:cs typeface="Arial" charset="0"/>
              </a:rPr>
              <a:t>un organismo científico </a:t>
            </a:r>
            <a:r>
              <a:rPr lang="es-ES" sz="5400" dirty="0" smtClean="0">
                <a:cs typeface="Arial" charset="0"/>
              </a:rPr>
              <a:t>competente</a:t>
            </a:r>
            <a:r>
              <a:rPr lang="es-ES" sz="5400" dirty="0">
                <a:cs typeface="Arial" charset="0"/>
              </a:rPr>
              <a:t> </a:t>
            </a:r>
            <a:r>
              <a:rPr lang="es-ES" sz="5400" dirty="0" smtClean="0">
                <a:cs typeface="Arial" charset="0"/>
              </a:rPr>
              <a:t>para facilitar la comunicación entre médicos, científicos, farmacéuticos. Ej: En este caso sería </a:t>
            </a:r>
            <a:r>
              <a:rPr lang="es-ES" sz="5400" dirty="0" err="1" smtClean="0">
                <a:cs typeface="Arial" charset="0"/>
              </a:rPr>
              <a:t>diazepam</a:t>
            </a:r>
            <a:r>
              <a:rPr lang="es-ES" sz="5400" dirty="0" smtClean="0">
                <a:cs typeface="Arial" charset="0"/>
              </a:rPr>
              <a:t>  </a:t>
            </a:r>
          </a:p>
          <a:p>
            <a:pPr marL="565328" indent="-565328" algn="just">
              <a:spcBef>
                <a:spcPts val="1187"/>
              </a:spcBef>
              <a:spcAft>
                <a:spcPts val="1187"/>
              </a:spcAft>
              <a:buFont typeface="Arial" pitchFamily="34" charset="0"/>
              <a:buChar char="•"/>
            </a:pPr>
            <a:r>
              <a:rPr lang="es-ES" sz="5400" b="1" dirty="0" smtClean="0">
                <a:cs typeface="Arial" charset="0"/>
              </a:rPr>
              <a:t>POR EL NOMBRE COMERCIAL</a:t>
            </a:r>
            <a:r>
              <a:rPr lang="es-ES" sz="5400" dirty="0" smtClean="0">
                <a:cs typeface="Arial" charset="0"/>
              </a:rPr>
              <a:t>: Es asignado </a:t>
            </a:r>
            <a:r>
              <a:rPr lang="es-ES" sz="5400" dirty="0">
                <a:cs typeface="Arial" charset="0"/>
              </a:rPr>
              <a:t>por el laboratorio farmacéutico y constituye su patente o marca registrada. Un fármaco puede tener varias denominaciones comerciales. </a:t>
            </a:r>
            <a:r>
              <a:rPr lang="es-ES" sz="5400" dirty="0" smtClean="0">
                <a:cs typeface="Arial" charset="0"/>
              </a:rPr>
              <a:t>Ej: </a:t>
            </a:r>
            <a:r>
              <a:rPr lang="es-ES" sz="5400" dirty="0" err="1" smtClean="0">
                <a:cs typeface="Arial" charset="0"/>
              </a:rPr>
              <a:t>valium</a:t>
            </a:r>
            <a:r>
              <a:rPr lang="es-ES" sz="5400" dirty="0" smtClean="0">
                <a:cs typeface="Arial" charset="0"/>
              </a:rPr>
              <a:t>, </a:t>
            </a:r>
            <a:r>
              <a:rPr lang="es-ES" sz="5400" dirty="0" err="1" smtClean="0">
                <a:cs typeface="Arial" charset="0"/>
              </a:rPr>
              <a:t>seduxen</a:t>
            </a:r>
            <a:r>
              <a:rPr lang="es-ES" sz="5400" dirty="0" smtClean="0">
                <a:cs typeface="Arial" charset="0"/>
              </a:rPr>
              <a:t>, otros.</a:t>
            </a:r>
            <a:endParaRPr lang="es-ES" sz="5400" u="sng" dirty="0">
              <a:latin typeface="Arial" charset="0"/>
              <a:cs typeface="Arial"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0" t="47962" r="50000" b="27332"/>
          <a:stretch/>
        </p:blipFill>
        <p:spPr bwMode="auto">
          <a:xfrm>
            <a:off x="19626495" y="0"/>
            <a:ext cx="4493980" cy="397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02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0000" t="12308" r="1435" b="59750"/>
          <a:stretch/>
        </p:blipFill>
        <p:spPr bwMode="auto">
          <a:xfrm>
            <a:off x="0" y="2832830"/>
            <a:ext cx="5999094" cy="923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CuadroTexto 2"/>
          <p:cNvSpPr txBox="1">
            <a:spLocks noChangeArrowheads="1"/>
          </p:cNvSpPr>
          <p:nvPr/>
        </p:nvSpPr>
        <p:spPr bwMode="auto">
          <a:xfrm>
            <a:off x="5722373" y="-87094"/>
            <a:ext cx="17403097" cy="1412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65328" indent="-565328" algn="just" eaLnBrk="1" hangingPunct="1">
              <a:buFont typeface="Wingdings" panose="05000000000000000000" pitchFamily="2" charset="2"/>
              <a:buChar char="q"/>
            </a:pPr>
            <a:r>
              <a:rPr lang="es-ES" sz="4800" dirty="0"/>
              <a:t>Existen más de 12 000 patentes de productos químico-farmacéuticos en el mundo y la tendencia es a seguir creciendo.</a:t>
            </a:r>
          </a:p>
          <a:p>
            <a:pPr algn="just" eaLnBrk="1" hangingPunct="1"/>
            <a:endParaRPr lang="es-ES" sz="4800" dirty="0"/>
          </a:p>
          <a:p>
            <a:pPr marL="565328" indent="-565328" algn="just" eaLnBrk="1" hangingPunct="1">
              <a:buFont typeface="Wingdings" panose="05000000000000000000" pitchFamily="2" charset="2"/>
              <a:buChar char="q"/>
            </a:pPr>
            <a:r>
              <a:rPr lang="es-ES" sz="4800" dirty="0"/>
              <a:t>La mayoría de ellos son fármacos denominados </a:t>
            </a:r>
            <a:r>
              <a:rPr lang="es-ES" sz="4800" b="1" u="sng" dirty="0" smtClean="0"/>
              <a:t>(me </a:t>
            </a:r>
            <a:r>
              <a:rPr lang="es-ES" sz="4800" b="1" u="sng" dirty="0" err="1"/>
              <a:t>too</a:t>
            </a:r>
            <a:r>
              <a:rPr lang="es-ES" sz="4800" b="1" u="sng" dirty="0"/>
              <a:t>)</a:t>
            </a:r>
            <a:r>
              <a:rPr lang="es-ES" sz="4800" b="1" dirty="0"/>
              <a:t>, </a:t>
            </a:r>
            <a:r>
              <a:rPr lang="es-ES" sz="4800" dirty="0"/>
              <a:t>es decir </a:t>
            </a:r>
            <a:r>
              <a:rPr lang="es-ES" sz="4800" b="1" dirty="0"/>
              <a:t>medicamentos de un mismo grupo farmacológico </a:t>
            </a:r>
            <a:r>
              <a:rPr lang="es-ES" sz="4800" dirty="0"/>
              <a:t>con</a:t>
            </a:r>
            <a:r>
              <a:rPr lang="es-ES" sz="4800" b="1" dirty="0"/>
              <a:t> </a:t>
            </a:r>
            <a:r>
              <a:rPr lang="es-ES" sz="4800" dirty="0"/>
              <a:t>mecanismos de acción y efectos indeseables comunes y </a:t>
            </a:r>
            <a:r>
              <a:rPr lang="es-ES" sz="4800" b="1" dirty="0"/>
              <a:t>pequeñas diferencias </a:t>
            </a:r>
            <a:r>
              <a:rPr lang="es-ES" sz="4800" dirty="0"/>
              <a:t>farmacocinéticas </a:t>
            </a:r>
            <a:r>
              <a:rPr lang="es-ES" sz="4800" b="1" dirty="0"/>
              <a:t>que generalmente aportan poco y dificultan la</a:t>
            </a:r>
            <a:r>
              <a:rPr lang="es-ES" sz="4800" dirty="0"/>
              <a:t> prescripción adecuada.</a:t>
            </a:r>
          </a:p>
          <a:p>
            <a:pPr algn="just" eaLnBrk="1" hangingPunct="1"/>
            <a:endParaRPr lang="es-ES" sz="4800" dirty="0"/>
          </a:p>
          <a:p>
            <a:pPr marL="565328" indent="-565328" algn="just" eaLnBrk="1" hangingPunct="1">
              <a:buFont typeface="Wingdings" panose="05000000000000000000" pitchFamily="2" charset="2"/>
              <a:buChar char="q"/>
            </a:pPr>
            <a:r>
              <a:rPr lang="es-ES" sz="4800" dirty="0"/>
              <a:t>Esta explosión de medicamentos está determinada, en parte, por las </a:t>
            </a:r>
            <a:r>
              <a:rPr lang="es-ES" sz="4800" b="1" dirty="0"/>
              <a:t>fuertes ganancias que se derivan de las ventas por las grandes transnacionales farmacéuticas</a:t>
            </a:r>
            <a:r>
              <a:rPr lang="es-ES" sz="4800" dirty="0"/>
              <a:t>, las cuales solo son superadas por el narcotráfico y la industria bélica.</a:t>
            </a:r>
          </a:p>
          <a:p>
            <a:pPr marL="565328" indent="-565328" algn="just" eaLnBrk="1" hangingPunct="1">
              <a:buFont typeface="Wingdings" panose="05000000000000000000" pitchFamily="2" charset="2"/>
              <a:buChar char="q"/>
            </a:pPr>
            <a:endParaRPr lang="es-ES" sz="4800" dirty="0"/>
          </a:p>
          <a:p>
            <a:pPr marL="565328" indent="-565328" algn="just" eaLnBrk="1" hangingPunct="1">
              <a:buFont typeface="Wingdings" panose="05000000000000000000" pitchFamily="2" charset="2"/>
              <a:buChar char="q"/>
            </a:pPr>
            <a:r>
              <a:rPr lang="es-ES" sz="4800" dirty="0"/>
              <a:t>Las transnacionales farmacéuticas gastan más en marketing que en investigaciones de medicamentos novedosos. </a:t>
            </a:r>
            <a:r>
              <a:rPr lang="es-ES" sz="4800" b="1" dirty="0"/>
              <a:t>Les interesa más obtener beneficios que resolver los problemas de salud de la población, ignorando especialmente los problemas de los países pobres.</a:t>
            </a:r>
            <a:endParaRPr lang="es-ES" sz="4800" dirty="0"/>
          </a:p>
        </p:txBody>
      </p:sp>
      <p:sp>
        <p:nvSpPr>
          <p:cNvPr id="2" name="CuadroTexto 1"/>
          <p:cNvSpPr txBox="1"/>
          <p:nvPr/>
        </p:nvSpPr>
        <p:spPr>
          <a:xfrm>
            <a:off x="491116" y="739099"/>
            <a:ext cx="5939180" cy="1066574"/>
          </a:xfrm>
          <a:prstGeom prst="rect">
            <a:avLst/>
          </a:prstGeom>
          <a:noFill/>
        </p:spPr>
        <p:txBody>
          <a:bodyPr wrap="square" rtlCol="0">
            <a:spAutoFit/>
          </a:bodyPr>
          <a:lstStyle/>
          <a:p>
            <a:r>
              <a:rPr lang="es-ES" sz="6331" i="1" dirty="0"/>
              <a:t>debes saber…</a:t>
            </a:r>
          </a:p>
        </p:txBody>
      </p:sp>
    </p:spTree>
    <p:extLst>
      <p:ext uri="{BB962C8B-B14F-4D97-AF65-F5344CB8AC3E}">
        <p14:creationId xmlns:p14="http://schemas.microsoft.com/office/powerpoint/2010/main" val="3471213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890684" y="2300748"/>
            <a:ext cx="18435484" cy="8217634"/>
          </a:xfrm>
          <a:prstGeom prst="rect">
            <a:avLst/>
          </a:prstGeom>
          <a:noFill/>
        </p:spPr>
        <p:txBody>
          <a:bodyPr wrap="square" rtlCol="0">
            <a:spAutoFit/>
          </a:bodyPr>
          <a:lstStyle/>
          <a:p>
            <a:r>
              <a:rPr lang="es-ES" sz="6600" i="1" dirty="0" smtClean="0">
                <a:latin typeface="Arial" panose="020B0604020202020204" pitchFamily="34" charset="0"/>
                <a:cs typeface="Arial" panose="020B0604020202020204" pitchFamily="34" charset="0"/>
              </a:rPr>
              <a:t>                     “¿Buena salud?¿Mala salud?</a:t>
            </a:r>
          </a:p>
          <a:p>
            <a:r>
              <a:rPr lang="es-ES" sz="6600" i="1" dirty="0" smtClean="0">
                <a:latin typeface="Arial" panose="020B0604020202020204" pitchFamily="34" charset="0"/>
                <a:cs typeface="Arial" panose="020B0604020202020204" pitchFamily="34" charset="0"/>
              </a:rPr>
              <a:t>                Todo depende del punto de vista.</a:t>
            </a:r>
          </a:p>
          <a:p>
            <a:r>
              <a:rPr lang="es-ES" sz="6600" i="1" dirty="0" smtClean="0">
                <a:latin typeface="Arial" panose="020B0604020202020204" pitchFamily="34" charset="0"/>
                <a:cs typeface="Arial" panose="020B0604020202020204" pitchFamily="34" charset="0"/>
              </a:rPr>
              <a:t>Desde el punto de vista de la gran industria</a:t>
            </a:r>
          </a:p>
          <a:p>
            <a:r>
              <a:rPr lang="es-ES" sz="6600" i="1" dirty="0" smtClean="0">
                <a:latin typeface="Arial" panose="020B0604020202020204" pitchFamily="34" charset="0"/>
                <a:cs typeface="Arial" panose="020B0604020202020204" pitchFamily="34" charset="0"/>
              </a:rPr>
              <a:t>                                                farmacéutica, </a:t>
            </a:r>
          </a:p>
          <a:p>
            <a:r>
              <a:rPr lang="es-ES" sz="6600" i="1" dirty="0" smtClean="0">
                <a:latin typeface="Arial" panose="020B0604020202020204" pitchFamily="34" charset="0"/>
                <a:cs typeface="Arial" panose="020B0604020202020204" pitchFamily="34" charset="0"/>
              </a:rPr>
              <a:t>                  la mala salud es muy saludable”</a:t>
            </a:r>
          </a:p>
          <a:p>
            <a:r>
              <a:rPr lang="es-ES" sz="6600" b="1" i="1" dirty="0">
                <a:latin typeface="Arial" panose="020B0604020202020204" pitchFamily="34" charset="0"/>
                <a:cs typeface="Arial" panose="020B0604020202020204" pitchFamily="34" charset="0"/>
              </a:rPr>
              <a:t> </a:t>
            </a:r>
            <a:r>
              <a:rPr lang="es-ES" sz="6600" b="1" i="1" dirty="0" smtClean="0">
                <a:latin typeface="Arial" panose="020B0604020202020204" pitchFamily="34" charset="0"/>
                <a:cs typeface="Arial" panose="020B0604020202020204" pitchFamily="34" charset="0"/>
              </a:rPr>
              <a:t>                                      </a:t>
            </a:r>
          </a:p>
          <a:p>
            <a:r>
              <a:rPr lang="es-ES" sz="6600" b="1" i="1" dirty="0">
                <a:latin typeface="Arial" panose="020B0604020202020204" pitchFamily="34" charset="0"/>
                <a:cs typeface="Arial" panose="020B0604020202020204" pitchFamily="34" charset="0"/>
              </a:rPr>
              <a:t> </a:t>
            </a:r>
            <a:r>
              <a:rPr lang="es-ES" sz="6600" b="1" i="1" dirty="0" smtClean="0">
                <a:latin typeface="Arial" panose="020B0604020202020204" pitchFamily="34" charset="0"/>
                <a:cs typeface="Arial" panose="020B0604020202020204" pitchFamily="34" charset="0"/>
              </a:rPr>
              <a:t>                                    </a:t>
            </a:r>
            <a:r>
              <a:rPr lang="es-ES" sz="6600" b="1" dirty="0" smtClean="0">
                <a:latin typeface="Arial" panose="020B0604020202020204" pitchFamily="34" charset="0"/>
                <a:cs typeface="Arial" panose="020B0604020202020204" pitchFamily="34" charset="0"/>
              </a:rPr>
              <a:t>Eduardo Galeano</a:t>
            </a:r>
          </a:p>
          <a:p>
            <a:endParaRPr lang="es-ES" sz="6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23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ALAIN\Desktop\fotos PP\IMG_20210918_210037.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0037" y="272360"/>
            <a:ext cx="4125486" cy="500793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981496" y="897193"/>
            <a:ext cx="17075532" cy="4985980"/>
          </a:xfrm>
          <a:prstGeom prst="rect">
            <a:avLst/>
          </a:prstGeom>
        </p:spPr>
        <p:txBody>
          <a:bodyPr wrap="square">
            <a:spAutoFit/>
          </a:bodyPr>
          <a:lstStyle/>
          <a:p>
            <a:pPr algn="ctr">
              <a:spcBef>
                <a:spcPct val="30000"/>
              </a:spcBef>
              <a:defRPr/>
            </a:pPr>
            <a:r>
              <a:rPr lang="es-ES" sz="6000" dirty="0" smtClean="0"/>
              <a:t>Hay muchos </a:t>
            </a:r>
            <a:r>
              <a:rPr lang="es-ES" sz="6000" dirty="0"/>
              <a:t>fármacos en el </a:t>
            </a:r>
            <a:r>
              <a:rPr lang="es-ES" sz="6000" dirty="0" smtClean="0"/>
              <a:t>mercado…</a:t>
            </a:r>
            <a:endParaRPr lang="es-ES" sz="6000" dirty="0"/>
          </a:p>
          <a:p>
            <a:pPr algn="just">
              <a:spcBef>
                <a:spcPct val="30000"/>
              </a:spcBef>
              <a:defRPr/>
            </a:pPr>
            <a:r>
              <a:rPr lang="es-ES" sz="6000" dirty="0"/>
              <a:t>¿</a:t>
            </a:r>
            <a:r>
              <a:rPr lang="es-ES" sz="6000" b="1" dirty="0"/>
              <a:t>pero todos habrán seguido la ruta crítica establecida desde que se identifican o se diseñan en un laboratorio de síntesis hasta que se comercializan? </a:t>
            </a:r>
          </a:p>
        </p:txBody>
      </p:sp>
      <p:sp>
        <p:nvSpPr>
          <p:cNvPr id="4" name="3 Rectángulo"/>
          <p:cNvSpPr/>
          <p:nvPr/>
        </p:nvSpPr>
        <p:spPr>
          <a:xfrm>
            <a:off x="2005782" y="6918571"/>
            <a:ext cx="20166344" cy="5632311"/>
          </a:xfrm>
          <a:prstGeom prst="rect">
            <a:avLst/>
          </a:prstGeom>
        </p:spPr>
        <p:txBody>
          <a:bodyPr wrap="square">
            <a:spAutoFit/>
          </a:bodyPr>
          <a:lstStyle/>
          <a:p>
            <a:pPr algn="just">
              <a:spcBef>
                <a:spcPct val="30000"/>
              </a:spcBef>
              <a:defRPr/>
            </a:pPr>
            <a:r>
              <a:rPr lang="es-ES" sz="6000" dirty="0"/>
              <a:t>Es importante conocer las bases para el desarrollo y la ulterior utilización de un medicamento en </a:t>
            </a:r>
            <a:r>
              <a:rPr lang="es-ES" sz="6000" dirty="0" smtClean="0"/>
              <a:t>la práctica clínica. </a:t>
            </a:r>
            <a:r>
              <a:rPr lang="es-ES" sz="6000" dirty="0"/>
              <a:t>Sólo así podremos hacer un análisis crítico de la información que se publica sobre un nuevo fármaco y si es confiable utilizarla a nuestro favor a la hora de seleccionar y usar racionalmente un </a:t>
            </a:r>
            <a:r>
              <a:rPr lang="es-ES" sz="6000" dirty="0" smtClean="0"/>
              <a:t>tratamiento</a:t>
            </a:r>
            <a:r>
              <a:rPr lang="es-ES" sz="6000" dirty="0"/>
              <a:t>.</a:t>
            </a:r>
          </a:p>
        </p:txBody>
      </p:sp>
    </p:spTree>
    <p:extLst>
      <p:ext uri="{BB962C8B-B14F-4D97-AF65-F5344CB8AC3E}">
        <p14:creationId xmlns:p14="http://schemas.microsoft.com/office/powerpoint/2010/main" val="806750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1"/>
          <p:cNvPicPr>
            <a:picLocks noChangeAspect="1"/>
          </p:cNvPicPr>
          <p:nvPr/>
        </p:nvPicPr>
        <p:blipFill rotWithShape="1">
          <a:blip r:embed="rId3">
            <a:extLst>
              <a:ext uri="{28A0092B-C50C-407E-A947-70E740481C1C}">
                <a14:useLocalDpi xmlns:a14="http://schemas.microsoft.com/office/drawing/2010/main" val="0"/>
              </a:ext>
            </a:extLst>
          </a:blip>
          <a:srcRect l="24371"/>
          <a:stretch/>
        </p:blipFill>
        <p:spPr bwMode="auto">
          <a:xfrm>
            <a:off x="7589125" y="1695902"/>
            <a:ext cx="12123710" cy="102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9304280" y="2370902"/>
            <a:ext cx="3498725" cy="13630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ES" sz="5540" dirty="0">
                <a:solidFill>
                  <a:schemeClr val="tx1"/>
                </a:solidFill>
              </a:rPr>
              <a:t>Estudios preclínicos</a:t>
            </a:r>
          </a:p>
        </p:txBody>
      </p:sp>
      <p:sp>
        <p:nvSpPr>
          <p:cNvPr id="4" name="3 Rectángulo"/>
          <p:cNvSpPr/>
          <p:nvPr/>
        </p:nvSpPr>
        <p:spPr>
          <a:xfrm>
            <a:off x="8793923" y="5010849"/>
            <a:ext cx="4970321" cy="13599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r>
              <a:rPr lang="es-ES" sz="5540" dirty="0">
                <a:solidFill>
                  <a:schemeClr val="tx1"/>
                </a:solidFill>
              </a:rPr>
              <a:t>Ensayos clínicos</a:t>
            </a:r>
          </a:p>
          <a:p>
            <a:pPr algn="ctr">
              <a:spcAft>
                <a:spcPts val="0"/>
              </a:spcAft>
              <a:defRPr/>
            </a:pPr>
            <a:r>
              <a:rPr lang="es-ES" sz="5540" dirty="0">
                <a:solidFill>
                  <a:schemeClr val="tx1"/>
                </a:solidFill>
              </a:rPr>
              <a:t>Fase I,II,III</a:t>
            </a:r>
          </a:p>
        </p:txBody>
      </p:sp>
      <p:sp>
        <p:nvSpPr>
          <p:cNvPr id="6" name="5 Rectángulo"/>
          <p:cNvSpPr/>
          <p:nvPr/>
        </p:nvSpPr>
        <p:spPr>
          <a:xfrm>
            <a:off x="8985061" y="7642491"/>
            <a:ext cx="6149465" cy="32286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r>
              <a:rPr lang="es-ES" sz="5540" dirty="0">
                <a:solidFill>
                  <a:schemeClr val="tx1"/>
                </a:solidFill>
              </a:rPr>
              <a:t>Fase IV</a:t>
            </a:r>
          </a:p>
          <a:p>
            <a:pPr>
              <a:spcAft>
                <a:spcPts val="0"/>
              </a:spcAft>
              <a:defRPr/>
            </a:pPr>
            <a:r>
              <a:rPr lang="es-ES" sz="5540" dirty="0">
                <a:solidFill>
                  <a:schemeClr val="tx1"/>
                </a:solidFill>
              </a:rPr>
              <a:t>Ensayos clínicos</a:t>
            </a:r>
          </a:p>
          <a:p>
            <a:pPr>
              <a:spcAft>
                <a:spcPts val="0"/>
              </a:spcAft>
              <a:defRPr/>
            </a:pPr>
            <a:r>
              <a:rPr lang="es-ES" sz="5540" dirty="0">
                <a:solidFill>
                  <a:schemeClr val="tx1"/>
                </a:solidFill>
              </a:rPr>
              <a:t>EUM</a:t>
            </a:r>
          </a:p>
          <a:p>
            <a:pPr>
              <a:spcAft>
                <a:spcPts val="0"/>
              </a:spcAft>
              <a:defRPr/>
            </a:pPr>
            <a:r>
              <a:rPr lang="es-ES" sz="5540" dirty="0" err="1">
                <a:solidFill>
                  <a:schemeClr val="tx1"/>
                </a:solidFill>
              </a:rPr>
              <a:t>Farmacovigilancia</a:t>
            </a: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600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spcAft>
                <a:spcPts val="0"/>
              </a:spcAft>
              <a:defRPr/>
            </a:pPr>
            <a:endParaRPr lang="es-ES" sz="5540" dirty="0">
              <a:solidFill>
                <a:schemeClr val="tx1"/>
              </a:solidFill>
            </a:endParaRPr>
          </a:p>
          <a:p>
            <a:pPr algn="ctr">
              <a:spcAft>
                <a:spcPts val="0"/>
              </a:spcAft>
              <a:defRPr/>
            </a:pPr>
            <a:endParaRPr lang="es-ES" sz="5540" dirty="0">
              <a:solidFill>
                <a:schemeClr val="tx1"/>
              </a:solidFill>
            </a:endParaRPr>
          </a:p>
        </p:txBody>
      </p:sp>
      <p:sp>
        <p:nvSpPr>
          <p:cNvPr id="7" name="6 Rectángulo"/>
          <p:cNvSpPr/>
          <p:nvPr/>
        </p:nvSpPr>
        <p:spPr>
          <a:xfrm>
            <a:off x="16107653" y="6573087"/>
            <a:ext cx="7210362" cy="21388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4748" b="1" dirty="0">
              <a:solidFill>
                <a:schemeClr val="tx1"/>
              </a:solidFill>
            </a:endParaRPr>
          </a:p>
          <a:p>
            <a:pPr algn="ctr">
              <a:defRPr/>
            </a:pPr>
            <a:r>
              <a:rPr lang="es-ES" sz="4748" b="1" dirty="0">
                <a:solidFill>
                  <a:srgbClr val="FF0000"/>
                </a:solidFill>
              </a:rPr>
              <a:t>Aprobación por la unidad reguladora</a:t>
            </a:r>
          </a:p>
          <a:p>
            <a:pPr algn="ctr">
              <a:defRPr/>
            </a:pPr>
            <a:r>
              <a:rPr lang="es-ES" sz="4748" b="1" dirty="0">
                <a:solidFill>
                  <a:srgbClr val="FF0000"/>
                </a:solidFill>
              </a:rPr>
              <a:t>Comercialización</a:t>
            </a:r>
          </a:p>
          <a:p>
            <a:pPr algn="ctr">
              <a:defRPr/>
            </a:pPr>
            <a:endParaRPr lang="es-ES" sz="4748" b="1" dirty="0">
              <a:solidFill>
                <a:schemeClr val="tx1"/>
              </a:solidFill>
            </a:endParaRPr>
          </a:p>
        </p:txBody>
      </p:sp>
      <p:sp>
        <p:nvSpPr>
          <p:cNvPr id="9" name="8 Flecha derecha"/>
          <p:cNvSpPr/>
          <p:nvPr/>
        </p:nvSpPr>
        <p:spPr>
          <a:xfrm>
            <a:off x="6479908" y="2699928"/>
            <a:ext cx="1935668" cy="95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izquierda y arriba"/>
          <p:cNvSpPr/>
          <p:nvPr/>
        </p:nvSpPr>
        <p:spPr>
          <a:xfrm rot="8391358">
            <a:off x="6418566" y="6044714"/>
            <a:ext cx="2341116" cy="216785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862396" y="2527135"/>
            <a:ext cx="5975751" cy="1553630"/>
          </a:xfrm>
          <a:prstGeom prst="rect">
            <a:avLst/>
          </a:prstGeom>
          <a:noFill/>
        </p:spPr>
        <p:txBody>
          <a:bodyPr wrap="square" rtlCol="0">
            <a:spAutoFit/>
          </a:bodyPr>
          <a:lstStyle/>
          <a:p>
            <a:pPr algn="ctr"/>
            <a:r>
              <a:rPr lang="es-ES" sz="4748" dirty="0"/>
              <a:t>FARMACOLOGÍA BÁSICA O  PRECLÍNICA</a:t>
            </a:r>
          </a:p>
        </p:txBody>
      </p:sp>
      <p:sp>
        <p:nvSpPr>
          <p:cNvPr id="13" name="12 CuadroTexto"/>
          <p:cNvSpPr txBox="1"/>
          <p:nvPr/>
        </p:nvSpPr>
        <p:spPr>
          <a:xfrm>
            <a:off x="1294992" y="6306624"/>
            <a:ext cx="5773097" cy="1553630"/>
          </a:xfrm>
          <a:prstGeom prst="rect">
            <a:avLst/>
          </a:prstGeom>
          <a:noFill/>
        </p:spPr>
        <p:txBody>
          <a:bodyPr wrap="square" rtlCol="0">
            <a:spAutoFit/>
          </a:bodyPr>
          <a:lstStyle/>
          <a:p>
            <a:pPr algn="ctr"/>
            <a:r>
              <a:rPr lang="es-ES" sz="4748" dirty="0"/>
              <a:t>FARMACOLOGÍA CLÍNICA</a:t>
            </a:r>
          </a:p>
        </p:txBody>
      </p:sp>
      <p:sp>
        <p:nvSpPr>
          <p:cNvPr id="15" name="14 Flecha derecha"/>
          <p:cNvSpPr/>
          <p:nvPr/>
        </p:nvSpPr>
        <p:spPr>
          <a:xfrm rot="10800000">
            <a:off x="15382178" y="2573035"/>
            <a:ext cx="1935668" cy="958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17317846" y="2161799"/>
            <a:ext cx="5782983" cy="2284280"/>
          </a:xfrm>
          <a:prstGeom prst="rect">
            <a:avLst/>
          </a:prstGeom>
          <a:noFill/>
        </p:spPr>
        <p:txBody>
          <a:bodyPr wrap="square" rtlCol="0">
            <a:spAutoFit/>
          </a:bodyPr>
          <a:lstStyle/>
          <a:p>
            <a:pPr algn="ctr"/>
            <a:r>
              <a:rPr lang="es-ES" sz="4748" dirty="0"/>
              <a:t>Animales de experimentación u otros modelos</a:t>
            </a:r>
          </a:p>
        </p:txBody>
      </p:sp>
      <p:sp>
        <p:nvSpPr>
          <p:cNvPr id="16" name="15 CuadroTexto"/>
          <p:cNvSpPr txBox="1"/>
          <p:nvPr/>
        </p:nvSpPr>
        <p:spPr>
          <a:xfrm>
            <a:off x="4181541" y="691844"/>
            <a:ext cx="16171014" cy="1066574"/>
          </a:xfrm>
          <a:prstGeom prst="rect">
            <a:avLst/>
          </a:prstGeom>
          <a:noFill/>
        </p:spPr>
        <p:txBody>
          <a:bodyPr wrap="square" rtlCol="0">
            <a:spAutoFit/>
          </a:bodyPr>
          <a:lstStyle/>
          <a:p>
            <a:pPr algn="ctr"/>
            <a:r>
              <a:rPr lang="es-ES" sz="6331" b="1" dirty="0"/>
              <a:t>Etapas para desarrollar un nuevo medicamento</a:t>
            </a:r>
          </a:p>
        </p:txBody>
      </p:sp>
      <p:sp>
        <p:nvSpPr>
          <p:cNvPr id="17" name="16 CuadroTexto"/>
          <p:cNvSpPr txBox="1"/>
          <p:nvPr/>
        </p:nvSpPr>
        <p:spPr>
          <a:xfrm>
            <a:off x="862396" y="12079933"/>
            <a:ext cx="23000494" cy="13102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3957" b="1" dirty="0" smtClean="0">
                <a:latin typeface="Arial" pitchFamily="34" charset="0"/>
                <a:cs typeface="Arial" pitchFamily="34" charset="0"/>
              </a:rPr>
              <a:t>ESTO IMPLICA UN LARGO PROCESO QUE </a:t>
            </a:r>
            <a:r>
              <a:rPr lang="es-ES" sz="3957" b="1" u="sng" dirty="0" smtClean="0">
                <a:solidFill>
                  <a:srgbClr val="FF0000"/>
                </a:solidFill>
                <a:latin typeface="Arial" pitchFamily="34" charset="0"/>
                <a:cs typeface="Arial" pitchFamily="34" charset="0"/>
              </a:rPr>
              <a:t>PUEDE DURAR ENTRE 10 Y 15 AÑOS</a:t>
            </a:r>
            <a:r>
              <a:rPr lang="es-ES" sz="3957" b="1" dirty="0" smtClean="0">
                <a:latin typeface="Arial" pitchFamily="34" charset="0"/>
                <a:cs typeface="Arial" pitchFamily="34" charset="0"/>
              </a:rPr>
              <a:t>, </a:t>
            </a:r>
          </a:p>
          <a:p>
            <a:pPr algn="ctr"/>
            <a:r>
              <a:rPr lang="es-ES" sz="3957" b="1" dirty="0" smtClean="0">
                <a:latin typeface="Arial" pitchFamily="34" charset="0"/>
                <a:cs typeface="Arial" pitchFamily="34" charset="0"/>
              </a:rPr>
              <a:t>CON UN </a:t>
            </a:r>
            <a:r>
              <a:rPr lang="es-ES" sz="3957" b="1" u="sng" dirty="0" smtClean="0">
                <a:solidFill>
                  <a:srgbClr val="FF0000"/>
                </a:solidFill>
                <a:latin typeface="Arial" pitchFamily="34" charset="0"/>
                <a:cs typeface="Arial" pitchFamily="34" charset="0"/>
              </a:rPr>
              <a:t>COSTO ELEVADO</a:t>
            </a:r>
            <a:r>
              <a:rPr lang="es-ES" sz="3957" b="1" dirty="0" smtClean="0">
                <a:solidFill>
                  <a:srgbClr val="FF0000"/>
                </a:solidFill>
                <a:latin typeface="Arial" pitchFamily="34" charset="0"/>
                <a:cs typeface="Arial" pitchFamily="34" charset="0"/>
              </a:rPr>
              <a:t> </a:t>
            </a:r>
            <a:r>
              <a:rPr lang="es-ES" sz="3957" b="1" dirty="0" smtClean="0">
                <a:latin typeface="Arial" pitchFamily="34" charset="0"/>
                <a:cs typeface="Arial" pitchFamily="34" charset="0"/>
              </a:rPr>
              <a:t>DE MÁS DE 300 000 000 DE DÓLARES POR CADA PRODUCTO.</a:t>
            </a:r>
            <a:endParaRPr lang="es-ES" sz="3957"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4879</TotalTime>
  <Words>3266</Words>
  <Application>Microsoft Office PowerPoint</Application>
  <PresentationFormat>Personalizado</PresentationFormat>
  <Paragraphs>305</Paragraphs>
  <Slides>24</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Humberto</dc:creator>
  <cp:lastModifiedBy>Humberto</cp:lastModifiedBy>
  <cp:revision>437</cp:revision>
  <dcterms:created xsi:type="dcterms:W3CDTF">2015-09-11T19:06:02Z</dcterms:created>
  <dcterms:modified xsi:type="dcterms:W3CDTF">2024-01-16T06:21:14Z</dcterms:modified>
</cp:coreProperties>
</file>