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410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3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6511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131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6720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569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5002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83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52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26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116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22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3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22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87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7F29E-88E9-41A2-94CB-69E2847E4050}" type="datetimeFigureOut">
              <a:rPr lang="es-ES" smtClean="0"/>
              <a:t>12/01/2024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C48CCF-9DC6-4396-9B0C-9CE1C228B0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00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746210C-7ED1-4CF6-981D-6062D1B84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ABORDAJE DE LA VIOLENCIA DE </a:t>
            </a:r>
            <a:r>
              <a:rPr lang="es-ES" dirty="0" smtClean="0"/>
              <a:t>GÉNERO </a:t>
            </a:r>
            <a:r>
              <a:rPr lang="es-ES" dirty="0"/>
              <a:t>DESDE LO </a:t>
            </a:r>
            <a:r>
              <a:rPr lang="es-ES" dirty="0" smtClean="0"/>
              <a:t>CURRICULAR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3DCB451-CF24-4A3D-A998-422F65E647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MSc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Raúl Ríos </a:t>
            </a:r>
            <a:r>
              <a:rPr lang="es-ES" dirty="0" smtClean="0">
                <a:solidFill>
                  <a:schemeClr val="tx1"/>
                </a:solidFill>
              </a:rPr>
              <a:t>Medina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Departamento de </a:t>
            </a:r>
            <a:r>
              <a:rPr lang="es-ES" dirty="0" smtClean="0">
                <a:solidFill>
                  <a:schemeClr val="tx1"/>
                </a:solidFill>
              </a:rPr>
              <a:t>Psicología y Pedagogía </a:t>
            </a:r>
            <a:endParaRPr lang="es-E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FCM Sagua la </a:t>
            </a:r>
            <a:r>
              <a:rPr lang="es-ES" dirty="0" smtClean="0">
                <a:solidFill>
                  <a:schemeClr val="tx1"/>
                </a:solidFill>
              </a:rPr>
              <a:t>Grande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89A708-5F83-4120-A9AC-B86B2F160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/>
              <a:t>Prevención de la violencia.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55497EA-46A3-4F83-B6E2-F1038B1CE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1 Definir el problema.</a:t>
            </a:r>
          </a:p>
          <a:p>
            <a:r>
              <a:rPr lang="es-ES" dirty="0">
                <a:solidFill>
                  <a:schemeClr val="tx1"/>
                </a:solidFill>
              </a:rPr>
              <a:t>2 Identificar causas y factores de riesgo.</a:t>
            </a:r>
          </a:p>
          <a:p>
            <a:r>
              <a:rPr lang="es-ES" dirty="0">
                <a:solidFill>
                  <a:schemeClr val="tx1"/>
                </a:solidFill>
              </a:rPr>
              <a:t>3 Diseñar y evaluar las intervenciones.</a:t>
            </a:r>
          </a:p>
          <a:p>
            <a:r>
              <a:rPr lang="es-ES" dirty="0">
                <a:solidFill>
                  <a:schemeClr val="tx1"/>
                </a:solidFill>
              </a:rPr>
              <a:t>4 Incrementar en escala las intervenciones que resultan efectivas.</a:t>
            </a:r>
          </a:p>
        </p:txBody>
      </p:sp>
    </p:spTree>
    <p:extLst>
      <p:ext uri="{BB962C8B-B14F-4D97-AF65-F5344CB8AC3E}">
        <p14:creationId xmlns:p14="http://schemas.microsoft.com/office/powerpoint/2010/main" val="939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ED960B-BB56-4C56-B289-7A6287FCA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/>
              <a:t>Tipos de violencia</a:t>
            </a:r>
            <a:r>
              <a:rPr lang="es-ES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2DD8533-C2A2-4851-AA3C-0FA2A609F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1 Amenazas</a:t>
            </a:r>
          </a:p>
          <a:p>
            <a:r>
              <a:rPr lang="es-ES" dirty="0">
                <a:solidFill>
                  <a:schemeClr val="tx1"/>
                </a:solidFill>
              </a:rPr>
              <a:t>2 La manipulación.</a:t>
            </a:r>
          </a:p>
          <a:p>
            <a:r>
              <a:rPr lang="es-ES" dirty="0">
                <a:solidFill>
                  <a:schemeClr val="tx1"/>
                </a:solidFill>
              </a:rPr>
              <a:t>3 La violencia de pareja.</a:t>
            </a:r>
          </a:p>
          <a:p>
            <a:r>
              <a:rPr lang="es-ES" dirty="0">
                <a:solidFill>
                  <a:schemeClr val="tx1"/>
                </a:solidFill>
              </a:rPr>
              <a:t>4 La violencia sexual.</a:t>
            </a:r>
          </a:p>
          <a:p>
            <a:r>
              <a:rPr lang="es-ES" dirty="0">
                <a:solidFill>
                  <a:schemeClr val="tx1"/>
                </a:solidFill>
              </a:rPr>
              <a:t>5 El matrimonio Infantil.</a:t>
            </a:r>
          </a:p>
          <a:p>
            <a:r>
              <a:rPr lang="es-ES" dirty="0">
                <a:solidFill>
                  <a:schemeClr val="tx1"/>
                </a:solidFill>
              </a:rPr>
              <a:t>6 La mutilación genital femenina.</a:t>
            </a:r>
          </a:p>
          <a:p>
            <a:r>
              <a:rPr lang="es-ES" dirty="0">
                <a:solidFill>
                  <a:schemeClr val="tx1"/>
                </a:solidFill>
              </a:rPr>
              <a:t>7 Los supuestos crímenes de honor.</a:t>
            </a:r>
          </a:p>
        </p:txBody>
      </p:sp>
    </p:spTree>
    <p:extLst>
      <p:ext uri="{BB962C8B-B14F-4D97-AF65-F5344CB8AC3E}">
        <p14:creationId xmlns:p14="http://schemas.microsoft.com/office/powerpoint/2010/main" val="193809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B857FE-FDEB-4534-A1DB-0EF4DA91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Género</a:t>
            </a:r>
            <a:r>
              <a:rPr lang="es-ES" dirty="0"/>
              <a:t>:  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D4D147C-26E6-45F1-8676-0E4C6B9F5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Fenómenos de origen social, sustentado y sustentador de los vínculos culturales de supremacía y discriminación entre los seres humanos.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Conjunto de rasgos, cualidades, modos de comportamientos que distinguen socialmente al hombre y  la mujer , y que agrupa todas las manifestaciones biológicas, psicológicas y sociales designadas por cada cultura como lo masculino y lo femenino.</a:t>
            </a:r>
          </a:p>
          <a:p>
            <a:pPr lvl="0"/>
            <a:r>
              <a:rPr lang="es-ES" dirty="0">
                <a:solidFill>
                  <a:schemeClr val="tx1"/>
                </a:solidFill>
              </a:rPr>
              <a:t>Categoría que utiliza la sociedad para designar la forma en que dos grande grupos humanos de hombres y mujeres se expresan a nivel social.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2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789168-71E9-4004-86F4-C9CA70C32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Categorías a tener en cuenta en la concepción de la violencia de </a:t>
            </a:r>
            <a:r>
              <a:rPr lang="es-ES" dirty="0" smtClean="0"/>
              <a:t>género</a:t>
            </a:r>
            <a:r>
              <a:rPr lang="es-ES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D13F03-D806-499B-B669-82A962F52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Sexo.</a:t>
            </a:r>
          </a:p>
          <a:p>
            <a:r>
              <a:rPr lang="es-ES" dirty="0">
                <a:solidFill>
                  <a:schemeClr val="tx1"/>
                </a:solidFill>
              </a:rPr>
              <a:t>Identidad de </a:t>
            </a:r>
            <a:r>
              <a:rPr lang="es-ES" dirty="0" smtClean="0">
                <a:solidFill>
                  <a:schemeClr val="tx1"/>
                </a:solidFill>
              </a:rPr>
              <a:t>género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r>
              <a:rPr lang="es-ES" dirty="0">
                <a:solidFill>
                  <a:schemeClr val="tx1"/>
                </a:solidFill>
              </a:rPr>
              <a:t>Rol de </a:t>
            </a:r>
            <a:r>
              <a:rPr lang="es-ES" dirty="0" smtClean="0">
                <a:solidFill>
                  <a:schemeClr val="tx1"/>
                </a:solidFill>
              </a:rPr>
              <a:t>Género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Géneros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89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5CCB43-19AC-4CAF-8C30-0A1DBCCB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Formación de la identidad y la personalidad sexuada a partir de la imagen corporal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xmlns="" id="{DFF77EAE-0F20-4DB2-BEA7-16A81362062B}"/>
              </a:ext>
            </a:extLst>
          </p:cNvPr>
          <p:cNvSpPr/>
          <p:nvPr/>
        </p:nvSpPr>
        <p:spPr>
          <a:xfrm>
            <a:off x="805069" y="2338181"/>
            <a:ext cx="1958009" cy="765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dirty="0">
                <a:solidFill>
                  <a:schemeClr val="tx1"/>
                </a:solidFill>
              </a:rPr>
              <a:t>Cuerpo sexuado</a:t>
            </a:r>
          </a:p>
        </p:txBody>
      </p:sp>
      <p:sp>
        <p:nvSpPr>
          <p:cNvPr id="5" name="Flecha: a la izquierda, derecha y arriba 4">
            <a:extLst>
              <a:ext uri="{FF2B5EF4-FFF2-40B4-BE49-F238E27FC236}">
                <a16:creationId xmlns:a16="http://schemas.microsoft.com/office/drawing/2014/main" xmlns="" id="{D2ECC767-2BDE-4C02-9930-57C38DF6E05D}"/>
              </a:ext>
            </a:extLst>
          </p:cNvPr>
          <p:cNvSpPr/>
          <p:nvPr/>
        </p:nvSpPr>
        <p:spPr>
          <a:xfrm flipV="1">
            <a:off x="3220278" y="2536963"/>
            <a:ext cx="1421296" cy="566531"/>
          </a:xfrm>
          <a:prstGeom prst="leftRightUpArrow">
            <a:avLst>
              <a:gd name="adj1" fmla="val 7353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b="1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xmlns="" id="{245A325C-2C9C-49E8-83BF-4104C51CFC31}"/>
              </a:ext>
            </a:extLst>
          </p:cNvPr>
          <p:cNvSpPr/>
          <p:nvPr/>
        </p:nvSpPr>
        <p:spPr>
          <a:xfrm>
            <a:off x="5496339" y="2338181"/>
            <a:ext cx="2355573" cy="765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dirty="0">
                <a:solidFill>
                  <a:schemeClr val="tx1"/>
                </a:solidFill>
              </a:rPr>
              <a:t>Modelos sociales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40A2C5E0-A72E-4132-8067-4D2EDE98E5A8}"/>
              </a:ext>
            </a:extLst>
          </p:cNvPr>
          <p:cNvSpPr/>
          <p:nvPr/>
        </p:nvSpPr>
        <p:spPr>
          <a:xfrm>
            <a:off x="1759226" y="3227523"/>
            <a:ext cx="4224131" cy="324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dirty="0">
                <a:solidFill>
                  <a:schemeClr val="tx1"/>
                </a:solidFill>
              </a:rPr>
              <a:t>Imagen corporal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F378BBD9-1096-479C-BEB1-48282C4A98E8}"/>
              </a:ext>
            </a:extLst>
          </p:cNvPr>
          <p:cNvSpPr/>
          <p:nvPr/>
        </p:nvSpPr>
        <p:spPr>
          <a:xfrm>
            <a:off x="1759226" y="4044498"/>
            <a:ext cx="4224131" cy="508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dirty="0">
                <a:solidFill>
                  <a:schemeClr val="tx1"/>
                </a:solidFill>
              </a:rPr>
              <a:t>Autoconciencia y autovaloración como masculino femenino.  </a:t>
            </a:r>
            <a:r>
              <a:rPr lang="es-ES" sz="1350" b="1" dirty="0">
                <a:solidFill>
                  <a:schemeClr val="tx1"/>
                </a:solidFill>
              </a:rPr>
              <a:t>Identidad de </a:t>
            </a:r>
            <a:r>
              <a:rPr lang="es-ES" sz="1350" b="1" dirty="0" smtClean="0">
                <a:solidFill>
                  <a:schemeClr val="tx1"/>
                </a:solidFill>
              </a:rPr>
              <a:t>género</a:t>
            </a:r>
            <a:r>
              <a:rPr lang="es-ES" sz="135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xmlns="" id="{E2374AAE-69C5-4420-B374-F30F12274511}"/>
              </a:ext>
            </a:extLst>
          </p:cNvPr>
          <p:cNvSpPr/>
          <p:nvPr/>
        </p:nvSpPr>
        <p:spPr>
          <a:xfrm>
            <a:off x="3647661" y="3600450"/>
            <a:ext cx="691466" cy="3428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b="1">
              <a:solidFill>
                <a:schemeClr val="tx1"/>
              </a:solidFill>
            </a:endParaRPr>
          </a:p>
        </p:txBody>
      </p:sp>
      <p:sp>
        <p:nvSpPr>
          <p:cNvPr id="10" name="Flecha: hacia abajo 9">
            <a:extLst>
              <a:ext uri="{FF2B5EF4-FFF2-40B4-BE49-F238E27FC236}">
                <a16:creationId xmlns:a16="http://schemas.microsoft.com/office/drawing/2014/main" xmlns="" id="{C6984705-60B7-4802-92E3-4257F1256738}"/>
              </a:ext>
            </a:extLst>
          </p:cNvPr>
          <p:cNvSpPr/>
          <p:nvPr/>
        </p:nvSpPr>
        <p:spPr>
          <a:xfrm>
            <a:off x="3886200" y="4654405"/>
            <a:ext cx="363474" cy="391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b="1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D4516C43-DC6C-4A4F-88CA-14D3F11E0D48}"/>
              </a:ext>
            </a:extLst>
          </p:cNvPr>
          <p:cNvSpPr/>
          <p:nvPr/>
        </p:nvSpPr>
        <p:spPr>
          <a:xfrm>
            <a:off x="2405269" y="5045551"/>
            <a:ext cx="3091070" cy="444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50" b="1" dirty="0">
                <a:solidFill>
                  <a:schemeClr val="tx1"/>
                </a:solidFill>
              </a:rPr>
              <a:t>Yo.</a:t>
            </a:r>
          </a:p>
          <a:p>
            <a:pPr algn="ctr"/>
            <a:r>
              <a:rPr lang="es-ES" sz="1350" b="1" dirty="0">
                <a:solidFill>
                  <a:schemeClr val="tx1"/>
                </a:solidFill>
              </a:rPr>
              <a:t>Personalidad sexuada.</a:t>
            </a:r>
          </a:p>
        </p:txBody>
      </p:sp>
    </p:spTree>
    <p:extLst>
      <p:ext uri="{BB962C8B-B14F-4D97-AF65-F5344CB8AC3E}">
        <p14:creationId xmlns:p14="http://schemas.microsoft.com/office/powerpoint/2010/main" val="3889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5663F9-48BB-4B2A-8956-AC5EAE91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Violencia de </a:t>
            </a:r>
            <a:r>
              <a:rPr lang="es-ES" dirty="0" smtClean="0"/>
              <a:t>género</a:t>
            </a:r>
            <a:r>
              <a:rPr lang="es-ES" dirty="0"/>
              <a:t>.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BF1C31D-C586-46C0-B9F1-A3EDDD3B0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Tipo de violencia física, psicológica, sexual e institucional, ejercida contra cualquier persona o grupo de personas sobre la base de su orientación sexual.</a:t>
            </a:r>
          </a:p>
          <a:p>
            <a:r>
              <a:rPr lang="es-ES" dirty="0">
                <a:solidFill>
                  <a:schemeClr val="tx1"/>
                </a:solidFill>
              </a:rPr>
              <a:t>Toda conducta o amenaza que se realiza de manera consciente y que cause daño físico, psicológico, sexual o económico.</a:t>
            </a:r>
          </a:p>
          <a:p>
            <a:r>
              <a:rPr lang="es-ES" dirty="0">
                <a:solidFill>
                  <a:schemeClr val="tx1"/>
                </a:solidFill>
              </a:rPr>
              <a:t>Maltrato que ejerce un sexo hacia el otro, que puede ser de hombre a mujer o viceversa.</a:t>
            </a:r>
          </a:p>
        </p:txBody>
      </p:sp>
    </p:spTree>
    <p:extLst>
      <p:ext uri="{BB962C8B-B14F-4D97-AF65-F5344CB8AC3E}">
        <p14:creationId xmlns:p14="http://schemas.microsoft.com/office/powerpoint/2010/main" val="276046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A6EC08B-CE25-414C-86A4-EE7464648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La violencia de </a:t>
            </a:r>
            <a:r>
              <a:rPr lang="es-ES" dirty="0" smtClean="0">
                <a:solidFill>
                  <a:schemeClr val="tx1"/>
                </a:solidFill>
              </a:rPr>
              <a:t>género </a:t>
            </a:r>
            <a:r>
              <a:rPr lang="es-ES" dirty="0">
                <a:solidFill>
                  <a:schemeClr val="tx1"/>
                </a:solidFill>
              </a:rPr>
              <a:t>se refiere a los daños dirigidos contra una persona o un grupo de personas en razón de su </a:t>
            </a:r>
            <a:r>
              <a:rPr lang="es-ES" dirty="0" smtClean="0">
                <a:solidFill>
                  <a:schemeClr val="tx1"/>
                </a:solidFill>
              </a:rPr>
              <a:t>género</a:t>
            </a:r>
            <a:r>
              <a:rPr lang="es-ES" dirty="0">
                <a:solidFill>
                  <a:schemeClr val="tx1"/>
                </a:solidFill>
              </a:rPr>
              <a:t>. Tiene su origen en la desigualdad de </a:t>
            </a:r>
            <a:r>
              <a:rPr lang="es-ES" dirty="0" smtClean="0">
                <a:solidFill>
                  <a:schemeClr val="tx1"/>
                </a:solidFill>
              </a:rPr>
              <a:t>género</a:t>
            </a:r>
            <a:r>
              <a:rPr lang="es-ES" dirty="0">
                <a:solidFill>
                  <a:schemeClr val="tx1"/>
                </a:solidFill>
              </a:rPr>
              <a:t>, el abuso de poder y la existencia de normas dañinas.</a:t>
            </a:r>
          </a:p>
        </p:txBody>
      </p:sp>
    </p:spTree>
    <p:extLst>
      <p:ext uri="{BB962C8B-B14F-4D97-AF65-F5344CB8AC3E}">
        <p14:creationId xmlns:p14="http://schemas.microsoft.com/office/powerpoint/2010/main" val="37441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5C1D72-F44E-42B9-A802-9234E6B3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/>
              <a:t>Violencia de género.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D983187-572F-4A4F-8EC9-9A98A3DE2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8643"/>
            <a:ext cx="7886700" cy="3263504"/>
          </a:xfrm>
        </p:spPr>
        <p:txBody>
          <a:bodyPr>
            <a:normAutofit/>
          </a:bodyPr>
          <a:lstStyle/>
          <a:p>
            <a:pPr algn="just"/>
            <a:r>
              <a:rPr lang="es-ES" b="1" i="1" u="sng" dirty="0">
                <a:solidFill>
                  <a:schemeClr val="tx1"/>
                </a:solidFill>
              </a:rPr>
              <a:t>Tipos de violencia de </a:t>
            </a:r>
            <a:r>
              <a:rPr lang="es-ES" b="1" i="1" u="sng" dirty="0" smtClean="0">
                <a:solidFill>
                  <a:schemeClr val="tx1"/>
                </a:solidFill>
              </a:rPr>
              <a:t>género</a:t>
            </a:r>
            <a:r>
              <a:rPr lang="es-ES" b="1" i="1" u="sng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s-ES" b="1" i="1" u="sng" dirty="0">
                <a:solidFill>
                  <a:schemeClr val="tx1"/>
                </a:solidFill>
              </a:rPr>
              <a:t>Física</a:t>
            </a:r>
            <a:r>
              <a:rPr lang="es-ES" dirty="0">
                <a:solidFill>
                  <a:schemeClr val="tx1"/>
                </a:solidFill>
              </a:rPr>
              <a:t>: Cuando se recibe daños en su cuerpo.</a:t>
            </a:r>
          </a:p>
          <a:p>
            <a:pPr algn="just"/>
            <a:r>
              <a:rPr lang="es-ES" b="1" i="1" u="sng" dirty="0">
                <a:solidFill>
                  <a:schemeClr val="tx1"/>
                </a:solidFill>
              </a:rPr>
              <a:t>Psicológica o emocional</a:t>
            </a:r>
            <a:r>
              <a:rPr lang="es-ES" dirty="0">
                <a:solidFill>
                  <a:schemeClr val="tx1"/>
                </a:solidFill>
              </a:rPr>
              <a:t>. Actos y  expresiones que ofenden, humillan, asustan, amenazan o atentan contra la autoestima de la persona.</a:t>
            </a:r>
          </a:p>
          <a:p>
            <a:pPr algn="just"/>
            <a:r>
              <a:rPr lang="es-ES" b="1" i="1" u="sng" dirty="0">
                <a:solidFill>
                  <a:schemeClr val="tx1"/>
                </a:solidFill>
              </a:rPr>
              <a:t>De tipo sexual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ES" b="1" i="1" u="sng" dirty="0">
                <a:solidFill>
                  <a:schemeClr val="tx1"/>
                </a:solidFill>
              </a:rPr>
              <a:t>Económico.</a:t>
            </a: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xmlns="" id="{94096A83-6535-4051-9EC6-B9B9EEB059C7}"/>
              </a:ext>
            </a:extLst>
          </p:cNvPr>
          <p:cNvSpPr/>
          <p:nvPr/>
        </p:nvSpPr>
        <p:spPr>
          <a:xfrm>
            <a:off x="3289853" y="2666173"/>
            <a:ext cx="34289" cy="342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</p:spTree>
    <p:extLst>
      <p:ext uri="{BB962C8B-B14F-4D97-AF65-F5344CB8AC3E}">
        <p14:creationId xmlns:p14="http://schemas.microsoft.com/office/powerpoint/2010/main" val="117520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CC6FB3-8037-4970-B976-1C0B0B502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Causa de la Violencia.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24C51D-4D15-49BD-9206-902E1F8CD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La violencia es producto de la evolución cultural, donde se moldea al individuo desde el aprendizaje y desde los </a:t>
            </a:r>
            <a:r>
              <a:rPr lang="es-ES" dirty="0" smtClean="0">
                <a:solidFill>
                  <a:schemeClr val="tx1"/>
                </a:solidFill>
              </a:rPr>
              <a:t>hábitos </a:t>
            </a:r>
            <a:r>
              <a:rPr lang="es-ES" dirty="0">
                <a:solidFill>
                  <a:schemeClr val="tx1"/>
                </a:solidFill>
              </a:rPr>
              <a:t>violentos.</a:t>
            </a:r>
          </a:p>
          <a:p>
            <a:r>
              <a:rPr lang="es-ES" dirty="0">
                <a:solidFill>
                  <a:schemeClr val="tx1"/>
                </a:solidFill>
              </a:rPr>
              <a:t>No es una enfermedad.</a:t>
            </a:r>
          </a:p>
          <a:p>
            <a:r>
              <a:rPr lang="es-ES" dirty="0">
                <a:solidFill>
                  <a:schemeClr val="tx1"/>
                </a:solidFill>
              </a:rPr>
              <a:t>Para revertirla o solucionarla es necesario un cambio cultural y educativo.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813599-A684-4013-8552-41A7CF01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18E72F-7449-42AD-B407-91C5AD0FF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La exposición a la violencia puede aumentar el riesgo de fumar,  consumir  alcohol o uso de drogas; de sufrir enfermedades mentales o tendencia al suicidio; así como enfermedades crónicas como enfermedades del corazón. Diabetes o cáncer; enfermedades infecciosas como el VIH y problemas </a:t>
            </a:r>
            <a:r>
              <a:rPr lang="es-ES" dirty="0" smtClean="0">
                <a:solidFill>
                  <a:schemeClr val="tx1"/>
                </a:solidFill>
              </a:rPr>
              <a:t>sociales </a:t>
            </a:r>
            <a:r>
              <a:rPr lang="es-ES" dirty="0">
                <a:solidFill>
                  <a:schemeClr val="tx1"/>
                </a:solidFill>
              </a:rPr>
              <a:t>como el crimen o mas violencia.</a:t>
            </a:r>
          </a:p>
        </p:txBody>
      </p:sp>
    </p:spTree>
    <p:extLst>
      <p:ext uri="{BB962C8B-B14F-4D97-AF65-F5344CB8AC3E}">
        <p14:creationId xmlns:p14="http://schemas.microsoft.com/office/powerpoint/2010/main" val="7776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515</Words>
  <Application>Microsoft Office PowerPoint</Application>
  <PresentationFormat>Presentación en pantalla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</vt:lpstr>
      <vt:lpstr>EL ABORDAJE DE LA VIOLENCIA DE GÉNERO DESDE LO CURRICULAR</vt:lpstr>
      <vt:lpstr>Género:      </vt:lpstr>
      <vt:lpstr>Categorías a tener en cuenta en la concepción de la violencia de género.</vt:lpstr>
      <vt:lpstr>Formación de la identidad y la personalidad sexuada a partir de la imagen corporal</vt:lpstr>
      <vt:lpstr>Violencia de género. </vt:lpstr>
      <vt:lpstr>Presentación de PowerPoint</vt:lpstr>
      <vt:lpstr>Violencia de género.</vt:lpstr>
      <vt:lpstr>Causa de la Violencia.</vt:lpstr>
      <vt:lpstr> </vt:lpstr>
      <vt:lpstr>Prevención de la violencia.</vt:lpstr>
      <vt:lpstr>Tipos de violencia.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ABORDAJE DE LA VIOLENCIA DE GENERO DESDE LO CURRICULAR.</dc:title>
  <dc:creator>Dr Raúl</dc:creator>
  <cp:lastModifiedBy>FCMSAGUA</cp:lastModifiedBy>
  <cp:revision>24</cp:revision>
  <dcterms:created xsi:type="dcterms:W3CDTF">2024-01-10T15:27:25Z</dcterms:created>
  <dcterms:modified xsi:type="dcterms:W3CDTF">2024-01-12T18:09:08Z</dcterms:modified>
</cp:coreProperties>
</file>