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6" r:id="rId3"/>
    <p:sldId id="287" r:id="rId4"/>
    <p:sldId id="288" r:id="rId5"/>
    <p:sldId id="290" r:id="rId6"/>
    <p:sldId id="292" r:id="rId7"/>
    <p:sldId id="293" r:id="rId8"/>
    <p:sldId id="294" r:id="rId9"/>
    <p:sldId id="257" r:id="rId10"/>
    <p:sldId id="295" r:id="rId11"/>
    <p:sldId id="276" r:id="rId12"/>
    <p:sldId id="265" r:id="rId13"/>
    <p:sldId id="297" r:id="rId14"/>
    <p:sldId id="299" r:id="rId15"/>
    <p:sldId id="296" r:id="rId16"/>
    <p:sldId id="267" r:id="rId17"/>
    <p:sldId id="300" r:id="rId18"/>
    <p:sldId id="277" r:id="rId19"/>
    <p:sldId id="317" r:id="rId20"/>
    <p:sldId id="278" r:id="rId21"/>
    <p:sldId id="301" r:id="rId22"/>
    <p:sldId id="302" r:id="rId23"/>
    <p:sldId id="303" r:id="rId24"/>
    <p:sldId id="282" r:id="rId25"/>
    <p:sldId id="309" r:id="rId26"/>
    <p:sldId id="310" r:id="rId27"/>
    <p:sldId id="307" r:id="rId28"/>
    <p:sldId id="312" r:id="rId29"/>
    <p:sldId id="314" r:id="rId30"/>
    <p:sldId id="315" r:id="rId31"/>
    <p:sldId id="285" r:id="rId3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EAB2"/>
    <a:srgbClr val="008000"/>
    <a:srgbClr val="FDF58D"/>
    <a:srgbClr val="808080"/>
    <a:srgbClr val="FCFCFC"/>
    <a:srgbClr val="E8E8E8"/>
    <a:srgbClr val="FFD84B"/>
    <a:srgbClr val="FFFFFF"/>
    <a:srgbClr val="CC3300"/>
    <a:srgbClr val="FFC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60"/>
  </p:normalViewPr>
  <p:slideViewPr>
    <p:cSldViewPr>
      <p:cViewPr varScale="1">
        <p:scale>
          <a:sx n="48" d="100"/>
          <a:sy n="48" d="100"/>
        </p:scale>
        <p:origin x="930" y="5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5B0FBFB-B4BC-4FC7-AAAA-C1612BCEE67F}" type="slidenum">
              <a:rPr lang="en-US"/>
              <a:pPr/>
              <a:t>‹Nº›</a:t>
            </a:fld>
            <a:endParaRPr lang="en-US"/>
          </a:p>
        </p:txBody>
      </p:sp>
    </p:spTree>
    <p:extLst>
      <p:ext uri="{BB962C8B-B14F-4D97-AF65-F5344CB8AC3E}">
        <p14:creationId xmlns:p14="http://schemas.microsoft.com/office/powerpoint/2010/main" val="359910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575935E-B9EF-409B-8A26-592BE8B745A1}" type="slidenum">
              <a:rPr lang="en-US"/>
              <a:pPr/>
              <a:t>‹Nº›</a:t>
            </a:fld>
            <a:endParaRPr lang="en-US"/>
          </a:p>
        </p:txBody>
      </p:sp>
    </p:spTree>
    <p:extLst>
      <p:ext uri="{BB962C8B-B14F-4D97-AF65-F5344CB8AC3E}">
        <p14:creationId xmlns:p14="http://schemas.microsoft.com/office/powerpoint/2010/main" val="31465640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gd name="T0" fmla="*/ 0 w 1740"/>
              <a:gd name="T1" fmla="*/ 0 h 510"/>
              <a:gd name="T2" fmla="*/ 0 w 1740"/>
              <a:gd name="T3" fmla="*/ 510 h 510"/>
              <a:gd name="T4" fmla="*/ 1740 w 1740"/>
              <a:gd name="T5" fmla="*/ 510 h 510"/>
              <a:gd name="T6" fmla="*/ 1595 w 1740"/>
              <a:gd name="T7" fmla="*/ 30 h 510"/>
              <a:gd name="T8" fmla="*/ 0 w 1740"/>
              <a:gd name="T9" fmla="*/ 0 h 510"/>
            </a:gdLst>
            <a:ahLst/>
            <a:cxnLst>
              <a:cxn ang="0">
                <a:pos x="T0" y="T1"/>
              </a:cxn>
              <a:cxn ang="0">
                <a:pos x="T2" y="T3"/>
              </a:cxn>
              <a:cxn ang="0">
                <a:pos x="T4" y="T5"/>
              </a:cxn>
              <a:cxn ang="0">
                <a:pos x="T6" y="T7"/>
              </a:cxn>
              <a:cxn ang="0">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13" name="Freeform 41"/>
          <p:cNvSpPr>
            <a:spLocks/>
          </p:cNvSpPr>
          <p:nvPr/>
        </p:nvSpPr>
        <p:spPr bwMode="gray">
          <a:xfrm>
            <a:off x="2590800" y="4705350"/>
            <a:ext cx="6400800" cy="2152650"/>
          </a:xfrm>
          <a:custGeom>
            <a:avLst/>
            <a:gdLst>
              <a:gd name="T0" fmla="*/ 1116 w 4032"/>
              <a:gd name="T1" fmla="*/ 0 h 1356"/>
              <a:gd name="T2" fmla="*/ 3840 w 4032"/>
              <a:gd name="T3" fmla="*/ 636 h 1356"/>
              <a:gd name="T4" fmla="*/ 4032 w 4032"/>
              <a:gd name="T5" fmla="*/ 1356 h 1356"/>
              <a:gd name="T6" fmla="*/ 288 w 4032"/>
              <a:gd name="T7" fmla="*/ 1356 h 1356"/>
              <a:gd name="T8" fmla="*/ 0 w 4032"/>
              <a:gd name="T9" fmla="*/ 828 h 1356"/>
              <a:gd name="T10" fmla="*/ 1116 w 4032"/>
              <a:gd name="T11" fmla="*/ 0 h 1356"/>
            </a:gdLst>
            <a:ahLst/>
            <a:cxnLst>
              <a:cxn ang="0">
                <a:pos x="T0" y="T1"/>
              </a:cxn>
              <a:cxn ang="0">
                <a:pos x="T2" y="T3"/>
              </a:cxn>
              <a:cxn ang="0">
                <a:pos x="T4" y="T5"/>
              </a:cxn>
              <a:cxn ang="0">
                <a:pos x="T6" y="T7"/>
              </a:cxn>
              <a:cxn ang="0">
                <a:pos x="T8" y="T9"/>
              </a:cxn>
              <a:cxn ang="0">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14" name="Freeform 42"/>
          <p:cNvSpPr>
            <a:spLocks/>
          </p:cNvSpPr>
          <p:nvPr/>
        </p:nvSpPr>
        <p:spPr bwMode="gray">
          <a:xfrm>
            <a:off x="4400550" y="781050"/>
            <a:ext cx="4743450" cy="5048250"/>
          </a:xfrm>
          <a:custGeom>
            <a:avLst/>
            <a:gdLst>
              <a:gd name="T0" fmla="*/ 510 w 2988"/>
              <a:gd name="T1" fmla="*/ 1098 h 3180"/>
              <a:gd name="T2" fmla="*/ 2280 w 2988"/>
              <a:gd name="T3" fmla="*/ 0 h 3180"/>
              <a:gd name="T4" fmla="*/ 2988 w 2988"/>
              <a:gd name="T5" fmla="*/ 342 h 3180"/>
              <a:gd name="T6" fmla="*/ 2988 w 2988"/>
              <a:gd name="T7" fmla="*/ 2772 h 3180"/>
              <a:gd name="T8" fmla="*/ 1452 w 2988"/>
              <a:gd name="T9" fmla="*/ 3060 h 3180"/>
              <a:gd name="T10" fmla="*/ 0 w 2988"/>
              <a:gd name="T11" fmla="*/ 2406 h 3180"/>
              <a:gd name="T12" fmla="*/ 510 w 2988"/>
              <a:gd name="T13" fmla="*/ 1098 h 3180"/>
            </a:gdLst>
            <a:ahLst/>
            <a:cxnLst>
              <a:cxn ang="0">
                <a:pos x="T0" y="T1"/>
              </a:cxn>
              <a:cxn ang="0">
                <a:pos x="T2" y="T3"/>
              </a:cxn>
              <a:cxn ang="0">
                <a:pos x="T4" y="T5"/>
              </a:cxn>
              <a:cxn ang="0">
                <a:pos x="T6" y="T7"/>
              </a:cxn>
              <a:cxn ang="0">
                <a:pos x="T8" y="T9"/>
              </a:cxn>
              <a:cxn ang="0">
                <a:pos x="T10" y="T11"/>
              </a:cxn>
              <a:cxn ang="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15" name="Freeform 43"/>
          <p:cNvSpPr>
            <a:spLocks/>
          </p:cNvSpPr>
          <p:nvPr/>
        </p:nvSpPr>
        <p:spPr bwMode="gray">
          <a:xfrm>
            <a:off x="4800600" y="0"/>
            <a:ext cx="3276600" cy="2409825"/>
          </a:xfrm>
          <a:custGeom>
            <a:avLst/>
            <a:gdLst>
              <a:gd name="T0" fmla="*/ 0 w 2064"/>
              <a:gd name="T1" fmla="*/ 0 h 1518"/>
              <a:gd name="T2" fmla="*/ 276 w 2064"/>
              <a:gd name="T3" fmla="*/ 1518 h 1518"/>
              <a:gd name="T4" fmla="*/ 2064 w 2064"/>
              <a:gd name="T5" fmla="*/ 0 h 1518"/>
              <a:gd name="T6" fmla="*/ 0 w 2064"/>
              <a:gd name="T7" fmla="*/ 0 h 1518"/>
            </a:gdLst>
            <a:ahLst/>
            <a:cxnLst>
              <a:cxn ang="0">
                <a:pos x="T0" y="T1"/>
              </a:cxn>
              <a:cxn ang="0">
                <a:pos x="T2" y="T3"/>
              </a:cxn>
              <a:cxn ang="0">
                <a:pos x="T4" y="T5"/>
              </a:cxn>
              <a:cxn ang="0">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51" name="Freeform 79"/>
          <p:cNvSpPr>
            <a:spLocks/>
          </p:cNvSpPr>
          <p:nvPr/>
        </p:nvSpPr>
        <p:spPr bwMode="gray">
          <a:xfrm>
            <a:off x="0" y="0"/>
            <a:ext cx="6583363" cy="7267575"/>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17" name="Freeform 45"/>
          <p:cNvSpPr>
            <a:spLocks/>
          </p:cNvSpPr>
          <p:nvPr/>
        </p:nvSpPr>
        <p:spPr bwMode="gray">
          <a:xfrm>
            <a:off x="0" y="0"/>
            <a:ext cx="6372225" cy="7072313"/>
          </a:xfrm>
          <a:custGeom>
            <a:avLst/>
            <a:gdLst>
              <a:gd name="T0" fmla="*/ 0 w 4014"/>
              <a:gd name="T1" fmla="*/ 0 h 4455"/>
              <a:gd name="T2" fmla="*/ 3612 w 4014"/>
              <a:gd name="T3" fmla="*/ 0 h 4455"/>
              <a:gd name="T4" fmla="*/ 3222 w 4014"/>
              <a:gd name="T5" fmla="*/ 3042 h 4455"/>
              <a:gd name="T6" fmla="*/ 0 w 4014"/>
              <a:gd name="T7" fmla="*/ 3744 h 4455"/>
              <a:gd name="T8" fmla="*/ 0 w 4014"/>
              <a:gd name="T9" fmla="*/ 0 h 4455"/>
            </a:gdLst>
            <a:ahLst/>
            <a:cxnLst>
              <a:cxn ang="0">
                <a:pos x="T0" y="T1"/>
              </a:cxn>
              <a:cxn ang="0">
                <a:pos x="T2" y="T3"/>
              </a:cxn>
              <a:cxn ang="0">
                <a:pos x="T4" y="T5"/>
              </a:cxn>
              <a:cxn ang="0">
                <a:pos x="T6" y="T7"/>
              </a:cxn>
              <a:cxn ang="0">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36" name="Freeform 64"/>
          <p:cNvSpPr>
            <a:spLocks/>
          </p:cNvSpPr>
          <p:nvPr/>
        </p:nvSpPr>
        <p:spPr bwMode="gray">
          <a:xfrm>
            <a:off x="2365375" y="4541838"/>
            <a:ext cx="1009650" cy="1033462"/>
          </a:xfrm>
          <a:custGeom>
            <a:avLst/>
            <a:gdLst>
              <a:gd name="T0" fmla="*/ 0 w 636"/>
              <a:gd name="T1" fmla="*/ 0 h 651"/>
              <a:gd name="T2" fmla="*/ 0 w 636"/>
              <a:gd name="T3" fmla="*/ 645 h 651"/>
              <a:gd name="T4" fmla="*/ 636 w 636"/>
              <a:gd name="T5" fmla="*/ 651 h 651"/>
              <a:gd name="T6" fmla="*/ 632 w 636"/>
              <a:gd name="T7" fmla="*/ 0 h 651"/>
              <a:gd name="T8" fmla="*/ 0 w 636"/>
              <a:gd name="T9" fmla="*/ 0 h 651"/>
            </a:gdLst>
            <a:ahLst/>
            <a:cxnLst>
              <a:cxn ang="0">
                <a:pos x="T0" y="T1"/>
              </a:cxn>
              <a:cxn ang="0">
                <a:pos x="T2" y="T3"/>
              </a:cxn>
              <a:cxn ang="0">
                <a:pos x="T4" y="T5"/>
              </a:cxn>
              <a:cxn ang="0">
                <a:pos x="T6" y="T7"/>
              </a:cxn>
              <a:cxn ang="0">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anose="02020603050405020304" pitchFamily="18" charset="0"/>
              </a:defRPr>
            </a:lvl1pPr>
          </a:lstStyle>
          <a:p>
            <a:pPr lvl="0"/>
            <a:r>
              <a:rPr lang="es-ES" noProof="0" smtClean="0"/>
              <a:t>Haga clic para modificar el estilo de subtítulo del patrón</a:t>
            </a:r>
            <a:endParaRPr lang="en-US" noProof="0" smtClean="0"/>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645C2015-86E9-42D9-A280-B3A6A2B74BFB}" type="slidenum">
              <a:rPr lang="en-US"/>
              <a:pPr/>
              <a:t>‹Nº›</a:t>
            </a:fld>
            <a:endParaRPr lang="en-US"/>
          </a:p>
        </p:txBody>
      </p:sp>
      <p:sp>
        <p:nvSpPr>
          <p:cNvPr id="3110" name="Text Box 38"/>
          <p:cNvSpPr txBox="1">
            <a:spLocks noChangeArrowheads="1"/>
          </p:cNvSpPr>
          <p:nvPr/>
        </p:nvSpPr>
        <p:spPr bwMode="gray">
          <a:xfrm>
            <a:off x="333375"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200">
                <a:latin typeface="Arial Black" panose="020B0A04020102020204" pitchFamily="34" charset="0"/>
              </a:rPr>
              <a:t>L/O/G/O</a:t>
            </a: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gd name="T0" fmla="*/ 0 w 672"/>
                <a:gd name="T1" fmla="*/ 432 h 720"/>
                <a:gd name="T2" fmla="*/ 288 w 672"/>
                <a:gd name="T3" fmla="*/ 0 h 720"/>
                <a:gd name="T4" fmla="*/ 672 w 672"/>
                <a:gd name="T5" fmla="*/ 0 h 720"/>
                <a:gd name="T6" fmla="*/ 672 w 672"/>
                <a:gd name="T7" fmla="*/ 720 h 720"/>
                <a:gd name="T8" fmla="*/ 0 w 672"/>
                <a:gd name="T9" fmla="*/ 432 h 720"/>
              </a:gdLst>
              <a:ahLst/>
              <a:cxnLst>
                <a:cxn ang="0">
                  <a:pos x="T0" y="T1"/>
                </a:cxn>
                <a:cxn ang="0">
                  <a:pos x="T2" y="T3"/>
                </a:cxn>
                <a:cxn ang="0">
                  <a:pos x="T4" y="T5"/>
                </a:cxn>
                <a:cxn ang="0">
                  <a:pos x="T6" y="T7"/>
                </a:cxn>
                <a:cxn ang="0">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139" name="Freeform 67"/>
            <p:cNvSpPr>
              <a:spLocks/>
            </p:cNvSpPr>
            <p:nvPr userDrawn="1"/>
          </p:nvSpPr>
          <p:spPr bwMode="gray">
            <a:xfrm>
              <a:off x="5602" y="3496"/>
              <a:ext cx="164" cy="824"/>
            </a:xfrm>
            <a:custGeom>
              <a:avLst/>
              <a:gdLst>
                <a:gd name="T0" fmla="*/ 206 w 212"/>
                <a:gd name="T1" fmla="*/ 0 h 824"/>
                <a:gd name="T2" fmla="*/ 0 w 212"/>
                <a:gd name="T3" fmla="*/ 82 h 824"/>
                <a:gd name="T4" fmla="*/ 168 w 212"/>
                <a:gd name="T5" fmla="*/ 824 h 824"/>
                <a:gd name="T6" fmla="*/ 212 w 212"/>
                <a:gd name="T7" fmla="*/ 822 h 824"/>
                <a:gd name="T8" fmla="*/ 206 w 212"/>
                <a:gd name="T9" fmla="*/ 0 h 824"/>
              </a:gdLst>
              <a:ahLst/>
              <a:cxnLst>
                <a:cxn ang="0">
                  <a:pos x="T0" y="T1"/>
                </a:cxn>
                <a:cxn ang="0">
                  <a:pos x="T2" y="T3"/>
                </a:cxn>
                <a:cxn ang="0">
                  <a:pos x="T4" y="T5"/>
                </a:cxn>
                <a:cxn ang="0">
                  <a:pos x="T6" y="T7"/>
                </a:cxn>
                <a:cxn ang="0">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es-ES"/>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74" name="Rectangle 2"/>
          <p:cNvSpPr>
            <a:spLocks noGrp="1" noChangeArrowheads="1"/>
          </p:cNvSpPr>
          <p:nvPr>
            <p:ph type="ctrTitle"/>
          </p:nvPr>
        </p:nvSpPr>
        <p:spPr bwMode="gray">
          <a:xfrm>
            <a:off x="333375"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es-ES" noProof="0" smtClean="0"/>
              <a:t>Haga clic para modificar el estilo de título del patrón</a:t>
            </a:r>
            <a:endParaRPr lang="en-US" noProof="0" smtClean="0"/>
          </a:p>
        </p:txBody>
      </p:sp>
      <p:pic>
        <p:nvPicPr>
          <p:cNvPr id="3155" name="Picture 83" descr="water"/>
          <p:cNvPicPr>
            <a:picLocks noChangeAspect="1" noChangeArrowheads="1"/>
          </p:cNvPicPr>
          <p:nvPr/>
        </p:nvPicPr>
        <p:blipFill>
          <a:blip r:embed="rId2">
            <a:extLst>
              <a:ext uri="{28A0092B-C50C-407E-A947-70E740481C1C}">
                <a14:useLocalDpi xmlns:a14="http://schemas.microsoft.com/office/drawing/2010/main" val="0"/>
              </a:ext>
            </a:extLst>
          </a:blip>
          <a:srcRect l="22409" t="16374" b="27486"/>
          <a:stretch>
            <a:fillRect/>
          </a:stretch>
        </p:blipFill>
        <p:spPr bwMode="gray">
          <a:xfrm rot="393398">
            <a:off x="2667000" y="609600"/>
            <a:ext cx="2663825" cy="2197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nodeType="afterGroup">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nodeType="afterGroup">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nodeType="afterGroup">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8EB7D8F9-66DC-4746-B6D1-370C03E66132}" type="slidenum">
              <a:rPr lang="en-US"/>
              <a:pPr/>
              <a:t>‹Nº›</a:t>
            </a:fld>
            <a:endParaRPr lang="en-US"/>
          </a:p>
        </p:txBody>
      </p:sp>
    </p:spTree>
    <p:extLst>
      <p:ext uri="{BB962C8B-B14F-4D97-AF65-F5344CB8AC3E}">
        <p14:creationId xmlns:p14="http://schemas.microsoft.com/office/powerpoint/2010/main" val="53979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325438"/>
            <a:ext cx="2057400" cy="58007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325438"/>
            <a:ext cx="6019800" cy="5800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20E697D3-9728-4C06-9C5B-9C4F4B695468}" type="slidenum">
              <a:rPr lang="en-US"/>
              <a:pPr/>
              <a:t>‹Nº›</a:t>
            </a:fld>
            <a:endParaRPr lang="en-US"/>
          </a:p>
        </p:txBody>
      </p:sp>
    </p:spTree>
    <p:extLst>
      <p:ext uri="{BB962C8B-B14F-4D97-AF65-F5344CB8AC3E}">
        <p14:creationId xmlns:p14="http://schemas.microsoft.com/office/powerpoint/2010/main" val="116753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438"/>
            <a:ext cx="8229600" cy="9271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a:xfrm>
            <a:off x="457200" y="6245225"/>
            <a:ext cx="2133600" cy="476250"/>
          </a:xfrm>
        </p:spPr>
        <p:txBody>
          <a:bodyPr/>
          <a:lstStyle>
            <a:lvl1pPr>
              <a:defRPr/>
            </a:lvl1pPr>
          </a:lstStyle>
          <a:p>
            <a:endParaRPr lang="en-US"/>
          </a:p>
        </p:txBody>
      </p:sp>
      <p:sp>
        <p:nvSpPr>
          <p:cNvPr id="6" name="Marcador de pie de página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Marcador de número de diapositiva 6"/>
          <p:cNvSpPr>
            <a:spLocks noGrp="1"/>
          </p:cNvSpPr>
          <p:nvPr>
            <p:ph type="sldNum" sz="quarter" idx="12"/>
          </p:nvPr>
        </p:nvSpPr>
        <p:spPr>
          <a:xfrm>
            <a:off x="6553200" y="6245225"/>
            <a:ext cx="2133600" cy="476250"/>
          </a:xfrm>
        </p:spPr>
        <p:txBody>
          <a:bodyPr/>
          <a:lstStyle>
            <a:lvl1pPr>
              <a:defRPr/>
            </a:lvl1pPr>
          </a:lstStyle>
          <a:p>
            <a:fld id="{6FED2DD9-F609-42B6-BE53-96A499594DB3}" type="slidenum">
              <a:rPr lang="en-US"/>
              <a:pPr/>
              <a:t>‹Nº›</a:t>
            </a:fld>
            <a:endParaRPr lang="en-US"/>
          </a:p>
        </p:txBody>
      </p:sp>
    </p:spTree>
    <p:extLst>
      <p:ext uri="{BB962C8B-B14F-4D97-AF65-F5344CB8AC3E}">
        <p14:creationId xmlns:p14="http://schemas.microsoft.com/office/powerpoint/2010/main" val="183309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438"/>
            <a:ext cx="8229600" cy="9271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a:xfrm>
            <a:off x="457200" y="6245225"/>
            <a:ext cx="2133600" cy="476250"/>
          </a:xfrm>
        </p:spPr>
        <p:txBody>
          <a:bodyPr/>
          <a:lstStyle>
            <a:lvl1pPr>
              <a:defRPr/>
            </a:lvl1pPr>
          </a:lstStyle>
          <a:p>
            <a:endParaRPr lang="en-US"/>
          </a:p>
        </p:txBody>
      </p:sp>
      <p:sp>
        <p:nvSpPr>
          <p:cNvPr id="6" name="Marcador de pie de página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Marcador de número de diapositiva 6"/>
          <p:cNvSpPr>
            <a:spLocks noGrp="1"/>
          </p:cNvSpPr>
          <p:nvPr>
            <p:ph type="sldNum" sz="quarter" idx="12"/>
          </p:nvPr>
        </p:nvSpPr>
        <p:spPr>
          <a:xfrm>
            <a:off x="6553200" y="6245225"/>
            <a:ext cx="2133600" cy="476250"/>
          </a:xfrm>
        </p:spPr>
        <p:txBody>
          <a:bodyPr/>
          <a:lstStyle>
            <a:lvl1pPr>
              <a:defRPr/>
            </a:lvl1pPr>
          </a:lstStyle>
          <a:p>
            <a:fld id="{008DD78B-8BD2-4A1A-A618-3F5D5EB29029}" type="slidenum">
              <a:rPr lang="en-US"/>
              <a:pPr/>
              <a:t>‹Nº›</a:t>
            </a:fld>
            <a:endParaRPr lang="en-US"/>
          </a:p>
        </p:txBody>
      </p:sp>
    </p:spTree>
    <p:extLst>
      <p:ext uri="{BB962C8B-B14F-4D97-AF65-F5344CB8AC3E}">
        <p14:creationId xmlns:p14="http://schemas.microsoft.com/office/powerpoint/2010/main" val="399552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438"/>
            <a:ext cx="8229600" cy="927100"/>
          </a:xfrm>
        </p:spPr>
        <p:txBody>
          <a:bodyPr/>
          <a:lstStyle/>
          <a:p>
            <a:r>
              <a:rPr lang="es-ES" smtClean="0"/>
              <a:t>Haga clic para modificar el estilo de título del patrón</a:t>
            </a:r>
            <a:endParaRPr lang="es-ES"/>
          </a:p>
        </p:txBody>
      </p:sp>
      <p:sp>
        <p:nvSpPr>
          <p:cNvPr id="3" name="Marcador de tabla 2"/>
          <p:cNvSpPr>
            <a:spLocks noGrp="1"/>
          </p:cNvSpPr>
          <p:nvPr>
            <p:ph type="tbl" idx="1"/>
          </p:nvPr>
        </p:nvSpPr>
        <p:spPr>
          <a:xfrm>
            <a:off x="457200" y="1600200"/>
            <a:ext cx="8229600" cy="4525963"/>
          </a:xfrm>
        </p:spPr>
        <p:txBody>
          <a:bodyPr/>
          <a:lstStyle/>
          <a:p>
            <a:r>
              <a:rPr lang="es-ES" smtClean="0"/>
              <a:t>Haga clic en el icono para agregar una tabla</a:t>
            </a:r>
            <a:endParaRPr lang="es-ES"/>
          </a:p>
        </p:txBody>
      </p:sp>
      <p:sp>
        <p:nvSpPr>
          <p:cNvPr id="4" name="Marcador de fecha 3"/>
          <p:cNvSpPr>
            <a:spLocks noGrp="1"/>
          </p:cNvSpPr>
          <p:nvPr>
            <p:ph type="dt" sz="half" idx="10"/>
          </p:nvPr>
        </p:nvSpPr>
        <p:spPr>
          <a:xfrm>
            <a:off x="457200" y="6245225"/>
            <a:ext cx="2133600" cy="476250"/>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245225"/>
            <a:ext cx="2133600" cy="476250"/>
          </a:xfrm>
        </p:spPr>
        <p:txBody>
          <a:bodyPr/>
          <a:lstStyle>
            <a:lvl1pPr>
              <a:defRPr/>
            </a:lvl1pPr>
          </a:lstStyle>
          <a:p>
            <a:fld id="{1E8CF07F-A48C-49D2-AE1F-B5DD2691995F}" type="slidenum">
              <a:rPr lang="en-US"/>
              <a:pPr/>
              <a:t>‹Nº›</a:t>
            </a:fld>
            <a:endParaRPr lang="en-US"/>
          </a:p>
        </p:txBody>
      </p:sp>
    </p:spTree>
    <p:extLst>
      <p:ext uri="{BB962C8B-B14F-4D97-AF65-F5344CB8AC3E}">
        <p14:creationId xmlns:p14="http://schemas.microsoft.com/office/powerpoint/2010/main" val="285855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438"/>
            <a:ext cx="8229600" cy="927100"/>
          </a:xfrm>
        </p:spPr>
        <p:txBody>
          <a:bodyPr/>
          <a:lstStyle/>
          <a:p>
            <a:r>
              <a:rPr lang="es-ES" smtClean="0"/>
              <a:t>Haga clic para modificar el estilo de título del patrón</a:t>
            </a:r>
            <a:endParaRPr lang="es-ES"/>
          </a:p>
        </p:txBody>
      </p:sp>
      <p:sp>
        <p:nvSpPr>
          <p:cNvPr id="3" name="Marcador de gráfico 2"/>
          <p:cNvSpPr>
            <a:spLocks noGrp="1"/>
          </p:cNvSpPr>
          <p:nvPr>
            <p:ph type="chart" idx="1"/>
          </p:nvPr>
        </p:nvSpPr>
        <p:spPr>
          <a:xfrm>
            <a:off x="457200" y="1600200"/>
            <a:ext cx="8229600" cy="4525963"/>
          </a:xfrm>
        </p:spPr>
        <p:txBody>
          <a:bodyPr/>
          <a:lstStyle/>
          <a:p>
            <a:r>
              <a:rPr lang="es-ES" smtClean="0"/>
              <a:t>Haga clic en el icono para agregar un gráfico</a:t>
            </a:r>
            <a:endParaRPr lang="es-ES"/>
          </a:p>
        </p:txBody>
      </p:sp>
      <p:sp>
        <p:nvSpPr>
          <p:cNvPr id="4" name="Marcador de fecha 3"/>
          <p:cNvSpPr>
            <a:spLocks noGrp="1"/>
          </p:cNvSpPr>
          <p:nvPr>
            <p:ph type="dt" sz="half" idx="10"/>
          </p:nvPr>
        </p:nvSpPr>
        <p:spPr>
          <a:xfrm>
            <a:off x="457200" y="6245225"/>
            <a:ext cx="2133600" cy="476250"/>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245225"/>
            <a:ext cx="2133600" cy="476250"/>
          </a:xfrm>
        </p:spPr>
        <p:txBody>
          <a:bodyPr/>
          <a:lstStyle>
            <a:lvl1pPr>
              <a:defRPr/>
            </a:lvl1pPr>
          </a:lstStyle>
          <a:p>
            <a:fld id="{36D84327-5A34-4A68-8AD2-671C81206F21}" type="slidenum">
              <a:rPr lang="en-US"/>
              <a:pPr/>
              <a:t>‹Nº›</a:t>
            </a:fld>
            <a:endParaRPr lang="en-US"/>
          </a:p>
        </p:txBody>
      </p:sp>
    </p:spTree>
    <p:extLst>
      <p:ext uri="{BB962C8B-B14F-4D97-AF65-F5344CB8AC3E}">
        <p14:creationId xmlns:p14="http://schemas.microsoft.com/office/powerpoint/2010/main" val="340012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438"/>
            <a:ext cx="8229600" cy="927100"/>
          </a:xfrm>
        </p:spPr>
        <p:txBody>
          <a:bodyPr/>
          <a:lstStyle/>
          <a:p>
            <a:r>
              <a:rPr lang="es-ES" smtClean="0"/>
              <a:t>Haga clic para modificar el estilo de título del patrón</a:t>
            </a:r>
            <a:endParaRPr lang="es-ES"/>
          </a:p>
        </p:txBody>
      </p:sp>
      <p:sp>
        <p:nvSpPr>
          <p:cNvPr id="3" name="Marcador de SmartArt 2"/>
          <p:cNvSpPr>
            <a:spLocks noGrp="1"/>
          </p:cNvSpPr>
          <p:nvPr>
            <p:ph type="dgm" idx="1"/>
          </p:nvPr>
        </p:nvSpPr>
        <p:spPr>
          <a:xfrm>
            <a:off x="457200" y="1600200"/>
            <a:ext cx="8229600" cy="4525963"/>
          </a:xfrm>
        </p:spPr>
        <p:txBody>
          <a:bodyPr/>
          <a:lstStyle/>
          <a:p>
            <a:r>
              <a:rPr lang="es-ES" smtClean="0"/>
              <a:t>Haga clic en el icono para agregar un elemento gráfico SmartArt</a:t>
            </a:r>
            <a:endParaRPr lang="es-ES"/>
          </a:p>
        </p:txBody>
      </p:sp>
      <p:sp>
        <p:nvSpPr>
          <p:cNvPr id="4" name="Marcador de fecha 3"/>
          <p:cNvSpPr>
            <a:spLocks noGrp="1"/>
          </p:cNvSpPr>
          <p:nvPr>
            <p:ph type="dt" sz="half" idx="10"/>
          </p:nvPr>
        </p:nvSpPr>
        <p:spPr>
          <a:xfrm>
            <a:off x="457200" y="6245225"/>
            <a:ext cx="2133600" cy="476250"/>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245225"/>
            <a:ext cx="2133600" cy="476250"/>
          </a:xfrm>
        </p:spPr>
        <p:txBody>
          <a:bodyPr/>
          <a:lstStyle>
            <a:lvl1pPr>
              <a:defRPr/>
            </a:lvl1pPr>
          </a:lstStyle>
          <a:p>
            <a:fld id="{BC400660-A089-4310-8FD4-73DAC02342E7}" type="slidenum">
              <a:rPr lang="en-US"/>
              <a:pPr/>
              <a:t>‹Nº›</a:t>
            </a:fld>
            <a:endParaRPr lang="en-US"/>
          </a:p>
        </p:txBody>
      </p:sp>
    </p:spTree>
    <p:extLst>
      <p:ext uri="{BB962C8B-B14F-4D97-AF65-F5344CB8AC3E}">
        <p14:creationId xmlns:p14="http://schemas.microsoft.com/office/powerpoint/2010/main" val="144230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D7DF5F57-ECFC-4535-B376-A928736F354A}" type="slidenum">
              <a:rPr lang="en-US"/>
              <a:pPr/>
              <a:t>‹Nº›</a:t>
            </a:fld>
            <a:endParaRPr lang="en-US"/>
          </a:p>
        </p:txBody>
      </p:sp>
    </p:spTree>
    <p:extLst>
      <p:ext uri="{BB962C8B-B14F-4D97-AF65-F5344CB8AC3E}">
        <p14:creationId xmlns:p14="http://schemas.microsoft.com/office/powerpoint/2010/main" val="326354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EADCF3E4-4428-4AD7-849D-86A573A8EB21}" type="slidenum">
              <a:rPr lang="en-US"/>
              <a:pPr/>
              <a:t>‹Nº›</a:t>
            </a:fld>
            <a:endParaRPr lang="en-US"/>
          </a:p>
        </p:txBody>
      </p:sp>
    </p:spTree>
    <p:extLst>
      <p:ext uri="{BB962C8B-B14F-4D97-AF65-F5344CB8AC3E}">
        <p14:creationId xmlns:p14="http://schemas.microsoft.com/office/powerpoint/2010/main" val="279924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8BDFA428-D209-4FC6-A517-B072326135E0}" type="slidenum">
              <a:rPr lang="en-US"/>
              <a:pPr/>
              <a:t>‹Nº›</a:t>
            </a:fld>
            <a:endParaRPr lang="en-US"/>
          </a:p>
        </p:txBody>
      </p:sp>
    </p:spTree>
    <p:extLst>
      <p:ext uri="{BB962C8B-B14F-4D97-AF65-F5344CB8AC3E}">
        <p14:creationId xmlns:p14="http://schemas.microsoft.com/office/powerpoint/2010/main" val="275941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n-US"/>
          </a:p>
        </p:txBody>
      </p:sp>
      <p:sp>
        <p:nvSpPr>
          <p:cNvPr id="8" name="Marcador de pie de página 7"/>
          <p:cNvSpPr>
            <a:spLocks noGrp="1"/>
          </p:cNvSpPr>
          <p:nvPr>
            <p:ph type="ftr" sz="quarter" idx="11"/>
          </p:nvPr>
        </p:nvSpPr>
        <p:spPr/>
        <p:txBody>
          <a:bodyPr/>
          <a:lstStyle>
            <a:lvl1pPr>
              <a:defRPr/>
            </a:lvl1pPr>
          </a:lstStyle>
          <a:p>
            <a:endParaRPr lang="en-US"/>
          </a:p>
        </p:txBody>
      </p:sp>
      <p:sp>
        <p:nvSpPr>
          <p:cNvPr id="9" name="Marcador de número de diapositiva 8"/>
          <p:cNvSpPr>
            <a:spLocks noGrp="1"/>
          </p:cNvSpPr>
          <p:nvPr>
            <p:ph type="sldNum" sz="quarter" idx="12"/>
          </p:nvPr>
        </p:nvSpPr>
        <p:spPr/>
        <p:txBody>
          <a:bodyPr/>
          <a:lstStyle>
            <a:lvl1pPr>
              <a:defRPr/>
            </a:lvl1pPr>
          </a:lstStyle>
          <a:p>
            <a:fld id="{64049C87-EAF3-449B-BBC6-12400C1B75EB}" type="slidenum">
              <a:rPr lang="en-US"/>
              <a:pPr/>
              <a:t>‹Nº›</a:t>
            </a:fld>
            <a:endParaRPr lang="en-US"/>
          </a:p>
        </p:txBody>
      </p:sp>
    </p:spTree>
    <p:extLst>
      <p:ext uri="{BB962C8B-B14F-4D97-AF65-F5344CB8AC3E}">
        <p14:creationId xmlns:p14="http://schemas.microsoft.com/office/powerpoint/2010/main" val="35515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n-US"/>
          </a:p>
        </p:txBody>
      </p:sp>
      <p:sp>
        <p:nvSpPr>
          <p:cNvPr id="4" name="Marcador de pie de página 3"/>
          <p:cNvSpPr>
            <a:spLocks noGrp="1"/>
          </p:cNvSpPr>
          <p:nvPr>
            <p:ph type="ftr" sz="quarter" idx="11"/>
          </p:nvPr>
        </p:nvSpPr>
        <p:spPr/>
        <p:txBody>
          <a:bodyPr/>
          <a:lstStyle>
            <a:lvl1pPr>
              <a:defRPr/>
            </a:lvl1pPr>
          </a:lstStyle>
          <a:p>
            <a:endParaRPr lang="en-US"/>
          </a:p>
        </p:txBody>
      </p:sp>
      <p:sp>
        <p:nvSpPr>
          <p:cNvPr id="5" name="Marcador de número de diapositiva 4"/>
          <p:cNvSpPr>
            <a:spLocks noGrp="1"/>
          </p:cNvSpPr>
          <p:nvPr>
            <p:ph type="sldNum" sz="quarter" idx="12"/>
          </p:nvPr>
        </p:nvSpPr>
        <p:spPr/>
        <p:txBody>
          <a:bodyPr/>
          <a:lstStyle>
            <a:lvl1pPr>
              <a:defRPr/>
            </a:lvl1pPr>
          </a:lstStyle>
          <a:p>
            <a:fld id="{5C7EDB1E-4604-4E68-9A49-E00892E3E538}" type="slidenum">
              <a:rPr lang="en-US"/>
              <a:pPr/>
              <a:t>‹Nº›</a:t>
            </a:fld>
            <a:endParaRPr lang="en-US"/>
          </a:p>
        </p:txBody>
      </p:sp>
    </p:spTree>
    <p:extLst>
      <p:ext uri="{BB962C8B-B14F-4D97-AF65-F5344CB8AC3E}">
        <p14:creationId xmlns:p14="http://schemas.microsoft.com/office/powerpoint/2010/main" val="196860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3"/>
          <p:cNvSpPr>
            <a:spLocks noGrp="1"/>
          </p:cNvSpPr>
          <p:nvPr>
            <p:ph type="sldNum" sz="quarter" idx="12"/>
          </p:nvPr>
        </p:nvSpPr>
        <p:spPr/>
        <p:txBody>
          <a:bodyPr/>
          <a:lstStyle>
            <a:lvl1pPr>
              <a:defRPr/>
            </a:lvl1pPr>
          </a:lstStyle>
          <a:p>
            <a:fld id="{39CF0746-AC82-4086-900E-107911838480}" type="slidenum">
              <a:rPr lang="en-US"/>
              <a:pPr/>
              <a:t>‹Nº›</a:t>
            </a:fld>
            <a:endParaRPr lang="en-US"/>
          </a:p>
        </p:txBody>
      </p:sp>
    </p:spTree>
    <p:extLst>
      <p:ext uri="{BB962C8B-B14F-4D97-AF65-F5344CB8AC3E}">
        <p14:creationId xmlns:p14="http://schemas.microsoft.com/office/powerpoint/2010/main" val="40286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AD60D56D-9FA0-4512-AFAF-9BE4EF9D75A6}" type="slidenum">
              <a:rPr lang="en-US"/>
              <a:pPr/>
              <a:t>‹Nº›</a:t>
            </a:fld>
            <a:endParaRPr lang="en-US"/>
          </a:p>
        </p:txBody>
      </p:sp>
    </p:spTree>
    <p:extLst>
      <p:ext uri="{BB962C8B-B14F-4D97-AF65-F5344CB8AC3E}">
        <p14:creationId xmlns:p14="http://schemas.microsoft.com/office/powerpoint/2010/main" val="114613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11105E2B-3E7A-4916-8182-4DBCEF3AA949}" type="slidenum">
              <a:rPr lang="en-US"/>
              <a:pPr/>
              <a:t>‹Nº›</a:t>
            </a:fld>
            <a:endParaRPr lang="en-US"/>
          </a:p>
        </p:txBody>
      </p:sp>
    </p:spTree>
    <p:extLst>
      <p:ext uri="{BB962C8B-B14F-4D97-AF65-F5344CB8AC3E}">
        <p14:creationId xmlns:p14="http://schemas.microsoft.com/office/powerpoint/2010/main" val="263079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gd name="T0" fmla="*/ 5766 w 5768"/>
              <a:gd name="T1" fmla="*/ 605 h 4329"/>
              <a:gd name="T2" fmla="*/ 5768 w 5768"/>
              <a:gd name="T3" fmla="*/ 4325 h 4329"/>
              <a:gd name="T4" fmla="*/ 1082 w 5768"/>
              <a:gd name="T5" fmla="*/ 4329 h 4329"/>
              <a:gd name="T6" fmla="*/ 13 w 5768"/>
              <a:gd name="T7" fmla="*/ 3351 h 4329"/>
              <a:gd name="T8" fmla="*/ 0 w 5768"/>
              <a:gd name="T9" fmla="*/ 0 h 4329"/>
              <a:gd name="T10" fmla="*/ 2428 w 5768"/>
              <a:gd name="T11" fmla="*/ 7 h 4329"/>
              <a:gd name="T12" fmla="*/ 5766 w 5768"/>
              <a:gd name="T13" fmla="*/ 605 h 4329"/>
            </a:gdLst>
            <a:ahLst/>
            <a:cxnLst>
              <a:cxn ang="0">
                <a:pos x="T0" y="T1"/>
              </a:cxn>
              <a:cxn ang="0">
                <a:pos x="T2" y="T3"/>
              </a:cxn>
              <a:cxn ang="0">
                <a:pos x="T4" y="T5"/>
              </a:cxn>
              <a:cxn ang="0">
                <a:pos x="T6" y="T7"/>
              </a:cxn>
              <a:cxn ang="0">
                <a:pos x="T8" y="T9"/>
              </a:cxn>
              <a:cxn ang="0">
                <a:pos x="T10" y="T11"/>
              </a:cxn>
              <a:cxn ang="0">
                <a:pos x="T12" y="T13"/>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33" name="Freeform 9"/>
          <p:cNvSpPr>
            <a:spLocks/>
          </p:cNvSpPr>
          <p:nvPr/>
        </p:nvSpPr>
        <p:spPr bwMode="gray">
          <a:xfrm>
            <a:off x="-4763" y="5500688"/>
            <a:ext cx="1441451" cy="135890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es-ES"/>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F989BC-098F-4975-A118-E8E2D18140D6}" type="slidenum">
              <a:rPr lang="en-US"/>
              <a:pPr/>
              <a:t>‹Nº›</a:t>
            </a:fld>
            <a:endParaRPr lang="en-US"/>
          </a:p>
        </p:txBody>
      </p:sp>
      <p:sp>
        <p:nvSpPr>
          <p:cNvPr id="1060" name="Freeform 36"/>
          <p:cNvSpPr>
            <a:spLocks/>
          </p:cNvSpPr>
          <p:nvPr/>
        </p:nvSpPr>
        <p:spPr bwMode="gray">
          <a:xfrm>
            <a:off x="4041775" y="0"/>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6" name="Rectangle 2"/>
          <p:cNvSpPr>
            <a:spLocks noGrp="1" noChangeArrowheads="1"/>
          </p:cNvSpPr>
          <p:nvPr>
            <p:ph type="title"/>
          </p:nvPr>
        </p:nvSpPr>
        <p:spPr bwMode="black">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pic>
        <p:nvPicPr>
          <p:cNvPr id="1061" name="Picture 37" descr="water"/>
          <p:cNvPicPr>
            <a:picLocks noChangeAspect="1" noChangeArrowheads="1"/>
          </p:cNvPicPr>
          <p:nvPr/>
        </p:nvPicPr>
        <p:blipFill>
          <a:blip r:embed="rId18">
            <a:extLst>
              <a:ext uri="{28A0092B-C50C-407E-A947-70E740481C1C}">
                <a14:useLocalDpi xmlns:a14="http://schemas.microsoft.com/office/drawing/2010/main" val="0"/>
              </a:ext>
            </a:extLst>
          </a:blip>
          <a:srcRect l="22409" t="16374" b="27486"/>
          <a:stretch>
            <a:fillRect/>
          </a:stretch>
        </p:blipFill>
        <p:spPr bwMode="gray">
          <a:xfrm rot="786797">
            <a:off x="6629400" y="-381000"/>
            <a:ext cx="2417763" cy="19954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rot="20740733" flipH="1">
            <a:off x="49213" y="5726113"/>
            <a:ext cx="1223962" cy="1371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nodeType="afterGroup">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141222" y="188640"/>
            <a:ext cx="6785106" cy="2448310"/>
          </a:xfrm>
        </p:spPr>
        <p:txBody>
          <a:bodyPr/>
          <a:lstStyle/>
          <a:p>
            <a:r>
              <a:rPr lang="en-US" sz="3200" dirty="0" smtClean="0"/>
              <a:t>METABOLISMO Y NUTRICIÓN.</a:t>
            </a:r>
            <a:br>
              <a:rPr lang="en-US" sz="3200" dirty="0" smtClean="0"/>
            </a:br>
            <a:r>
              <a:rPr lang="en-US" sz="3200" dirty="0" smtClean="0"/>
              <a:t/>
            </a:r>
            <a:br>
              <a:rPr lang="en-US" sz="3200" dirty="0" smtClean="0"/>
            </a:br>
            <a:r>
              <a:rPr lang="en-US" sz="3200" dirty="0" smtClean="0">
                <a:solidFill>
                  <a:schemeClr val="tx2"/>
                </a:solidFill>
              </a:rPr>
              <a:t>TEMA VI: REGULACIÓN E INTEGRACIÓN DEL MATABOLISMO</a:t>
            </a:r>
            <a:endParaRPr lang="en-US" sz="3200" dirty="0"/>
          </a:p>
        </p:txBody>
      </p:sp>
      <p:sp>
        <p:nvSpPr>
          <p:cNvPr id="2051" name="Rectangle 3"/>
          <p:cNvSpPr>
            <a:spLocks noGrp="1" noChangeArrowheads="1"/>
          </p:cNvSpPr>
          <p:nvPr>
            <p:ph type="subTitle" idx="1"/>
          </p:nvPr>
        </p:nvSpPr>
        <p:spPr>
          <a:xfrm>
            <a:off x="132460" y="4725144"/>
            <a:ext cx="5078850" cy="1224136"/>
          </a:xfrm>
          <a:solidFill>
            <a:schemeClr val="bg1">
              <a:lumMod val="40000"/>
              <a:lumOff val="60000"/>
            </a:schemeClr>
          </a:solidFill>
        </p:spPr>
        <p:txBody>
          <a:bodyPr/>
          <a:lstStyle/>
          <a:p>
            <a:pPr lvl="0" algn="ctr" fontAlgn="auto">
              <a:spcAft>
                <a:spcPts val="0"/>
              </a:spcAft>
            </a:pPr>
            <a:r>
              <a:rPr lang="es-ES" sz="2800" b="1" dirty="0">
                <a:solidFill>
                  <a:srgbClr val="C0504D">
                    <a:lumMod val="75000"/>
                  </a:srgbClr>
                </a:solidFill>
                <a:latin typeface="Calibri"/>
              </a:rPr>
              <a:t>PROFESORA: </a:t>
            </a:r>
            <a:endParaRPr lang="es-ES" sz="2800" b="1" dirty="0" smtClean="0">
              <a:solidFill>
                <a:srgbClr val="C0504D">
                  <a:lumMod val="75000"/>
                </a:srgbClr>
              </a:solidFill>
              <a:latin typeface="Calibri"/>
            </a:endParaRPr>
          </a:p>
          <a:p>
            <a:pPr lvl="0" algn="ctr" fontAlgn="auto">
              <a:spcAft>
                <a:spcPts val="0"/>
              </a:spcAft>
            </a:pPr>
            <a:r>
              <a:rPr lang="es-ES" sz="2800" b="1" dirty="0" smtClean="0">
                <a:solidFill>
                  <a:srgbClr val="C0504D">
                    <a:lumMod val="75000"/>
                  </a:srgbClr>
                </a:solidFill>
                <a:latin typeface="Calibri"/>
              </a:rPr>
              <a:t>MSc</a:t>
            </a:r>
            <a:r>
              <a:rPr lang="es-ES" sz="2800" b="1" dirty="0">
                <a:solidFill>
                  <a:srgbClr val="C0504D">
                    <a:lumMod val="75000"/>
                  </a:srgbClr>
                </a:solidFill>
                <a:latin typeface="Calibri"/>
              </a:rPr>
              <a:t>. Gleymis Venet Cadet </a:t>
            </a:r>
          </a:p>
        </p:txBody>
      </p:sp>
      <p:sp>
        <p:nvSpPr>
          <p:cNvPr id="2" name="CuadroTexto 1"/>
          <p:cNvSpPr txBox="1"/>
          <p:nvPr/>
        </p:nvSpPr>
        <p:spPr>
          <a:xfrm>
            <a:off x="141222" y="2643596"/>
            <a:ext cx="7887162" cy="1815882"/>
          </a:xfrm>
          <a:prstGeom prst="rect">
            <a:avLst/>
          </a:prstGeom>
          <a:noFill/>
        </p:spPr>
        <p:txBody>
          <a:bodyPr wrap="square" rtlCol="0">
            <a:spAutoFit/>
          </a:bodyPr>
          <a:lstStyle/>
          <a:p>
            <a:pPr algn="l"/>
            <a:r>
              <a:rPr lang="es-ES" sz="2800" b="1" dirty="0" smtClean="0">
                <a:latin typeface="+mn-lt"/>
              </a:rPr>
              <a:t>C.O: </a:t>
            </a:r>
            <a:r>
              <a:rPr lang="es-ES" sz="2800" b="1" dirty="0" smtClean="0">
                <a:latin typeface="+mn-lt"/>
              </a:rPr>
              <a:t>12</a:t>
            </a:r>
            <a:endParaRPr lang="es-ES" sz="2800" b="1" dirty="0" smtClean="0">
              <a:latin typeface="+mn-lt"/>
            </a:endParaRPr>
          </a:p>
          <a:p>
            <a:pPr marL="457200" indent="-457200" algn="l">
              <a:buFont typeface="Arial" panose="020B0604020202020204" pitchFamily="34" charset="0"/>
              <a:buChar char="•"/>
            </a:pPr>
            <a:r>
              <a:rPr lang="es-ES" sz="2800" b="1" dirty="0" smtClean="0">
                <a:latin typeface="+mn-lt"/>
              </a:rPr>
              <a:t>Mecanismos de regulación, Vías de integración metabólica.</a:t>
            </a:r>
          </a:p>
          <a:p>
            <a:pPr marL="457200" indent="-457200" algn="l">
              <a:buFont typeface="Arial" panose="020B0604020202020204" pitchFamily="34" charset="0"/>
              <a:buChar char="•"/>
            </a:pPr>
            <a:r>
              <a:rPr lang="es-ES" sz="2800" b="1" dirty="0" smtClean="0">
                <a:latin typeface="+mn-lt"/>
              </a:rPr>
              <a:t>Papel de las hormonas en la regulación.</a:t>
            </a:r>
            <a:endParaRPr lang="es-ES" sz="28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395536" y="404664"/>
            <a:ext cx="8042150" cy="927100"/>
          </a:xfrm>
        </p:spPr>
        <p:txBody>
          <a:bodyPr/>
          <a:lstStyle/>
          <a:p>
            <a:r>
              <a:rPr lang="es-ES" sz="4000" dirty="0" smtClean="0"/>
              <a:t>2. Por </a:t>
            </a:r>
            <a:r>
              <a:rPr lang="es-ES" sz="4000" dirty="0"/>
              <a:t>intermediarios comunes</a:t>
            </a:r>
            <a:r>
              <a:rPr lang="es-ES" sz="4000" dirty="0" smtClean="0"/>
              <a:t>.</a:t>
            </a:r>
            <a:br>
              <a:rPr lang="es-ES" sz="4000" dirty="0" smtClean="0"/>
            </a:br>
            <a:r>
              <a:rPr lang="es-ES" sz="4000" dirty="0" smtClean="0"/>
              <a:t>Metabolitos de encrucijada</a:t>
            </a:r>
            <a:endParaRPr lang="en-US" sz="4000" dirty="0">
              <a:solidFill>
                <a:schemeClr val="accent1"/>
              </a:solidFill>
            </a:endParaRPr>
          </a:p>
        </p:txBody>
      </p:sp>
      <p:sp>
        <p:nvSpPr>
          <p:cNvPr id="24" name="AutoShape 13"/>
          <p:cNvSpPr>
            <a:spLocks noChangeArrowheads="1"/>
          </p:cNvSpPr>
          <p:nvPr/>
        </p:nvSpPr>
        <p:spPr bwMode="auto">
          <a:xfrm>
            <a:off x="1336581" y="3414603"/>
            <a:ext cx="3488328" cy="558601"/>
          </a:xfrm>
          <a:prstGeom prst="roundRect">
            <a:avLst>
              <a:gd name="adj" fmla="val 16667"/>
            </a:avLst>
          </a:prstGeom>
          <a:noFill/>
          <a:ln w="76200" cap="rnd">
            <a:solidFill>
              <a:srgbClr val="C00000"/>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600" b="1" dirty="0" err="1">
                <a:solidFill>
                  <a:srgbClr val="000000"/>
                </a:solidFill>
              </a:rPr>
              <a:t>Ácido</a:t>
            </a:r>
            <a:r>
              <a:rPr lang="en-US" sz="3600" b="1" dirty="0">
                <a:solidFill>
                  <a:srgbClr val="000000"/>
                </a:solidFill>
              </a:rPr>
              <a:t> </a:t>
            </a:r>
            <a:r>
              <a:rPr lang="en-US" sz="3600" b="1" dirty="0" err="1">
                <a:solidFill>
                  <a:srgbClr val="000000"/>
                </a:solidFill>
              </a:rPr>
              <a:t>Pirúvico</a:t>
            </a:r>
            <a:endParaRPr lang="en-US" sz="3600" b="1" dirty="0">
              <a:solidFill>
                <a:srgbClr val="000000"/>
              </a:solidFill>
            </a:endParaRPr>
          </a:p>
        </p:txBody>
      </p:sp>
      <p:sp>
        <p:nvSpPr>
          <p:cNvPr id="25" name="AutoShape 13"/>
          <p:cNvSpPr>
            <a:spLocks noChangeArrowheads="1"/>
          </p:cNvSpPr>
          <p:nvPr/>
        </p:nvSpPr>
        <p:spPr bwMode="auto">
          <a:xfrm>
            <a:off x="98409" y="4874326"/>
            <a:ext cx="1598212" cy="317097"/>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600" b="1" dirty="0" smtClean="0">
                <a:solidFill>
                  <a:srgbClr val="000000"/>
                </a:solidFill>
              </a:rPr>
              <a:t>Alanina </a:t>
            </a:r>
            <a:endParaRPr lang="en-US" sz="3600" b="1" dirty="0">
              <a:solidFill>
                <a:srgbClr val="000000"/>
              </a:solidFill>
            </a:endParaRPr>
          </a:p>
        </p:txBody>
      </p:sp>
      <p:sp>
        <p:nvSpPr>
          <p:cNvPr id="28" name="AutoShape 13"/>
          <p:cNvSpPr>
            <a:spLocks noChangeArrowheads="1"/>
          </p:cNvSpPr>
          <p:nvPr/>
        </p:nvSpPr>
        <p:spPr bwMode="auto">
          <a:xfrm>
            <a:off x="5220072" y="4191220"/>
            <a:ext cx="3080218" cy="339326"/>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dirty="0" err="1" smtClean="0">
                <a:solidFill>
                  <a:srgbClr val="000000"/>
                </a:solidFill>
              </a:rPr>
              <a:t>Acetil</a:t>
            </a:r>
            <a:r>
              <a:rPr lang="en-US" sz="3200" b="1" dirty="0" smtClean="0">
                <a:solidFill>
                  <a:srgbClr val="000000"/>
                </a:solidFill>
              </a:rPr>
              <a:t> CoA</a:t>
            </a:r>
            <a:endParaRPr lang="en-US" sz="3200" b="1" dirty="0">
              <a:solidFill>
                <a:srgbClr val="000000"/>
              </a:solidFill>
            </a:endParaRPr>
          </a:p>
        </p:txBody>
      </p:sp>
      <p:cxnSp>
        <p:nvCxnSpPr>
          <p:cNvPr id="33" name="Conector recto de flecha 32"/>
          <p:cNvCxnSpPr/>
          <p:nvPr/>
        </p:nvCxnSpPr>
        <p:spPr bwMode="auto">
          <a:xfrm flipV="1">
            <a:off x="3137329" y="2433924"/>
            <a:ext cx="0" cy="83477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ector recto de flecha 35"/>
          <p:cNvCxnSpPr/>
          <p:nvPr/>
        </p:nvCxnSpPr>
        <p:spPr bwMode="auto">
          <a:xfrm>
            <a:off x="3036041" y="4074102"/>
            <a:ext cx="11373" cy="83143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ector recto de flecha 37"/>
          <p:cNvCxnSpPr/>
          <p:nvPr/>
        </p:nvCxnSpPr>
        <p:spPr bwMode="auto">
          <a:xfrm flipH="1">
            <a:off x="1115616" y="4054154"/>
            <a:ext cx="581005" cy="80905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Marcador de contenido 2"/>
          <p:cNvSpPr>
            <a:spLocks noGrp="1"/>
          </p:cNvSpPr>
          <p:nvPr>
            <p:ph idx="1"/>
          </p:nvPr>
        </p:nvSpPr>
        <p:spPr>
          <a:xfrm>
            <a:off x="1355679" y="1641918"/>
            <a:ext cx="3024335" cy="604663"/>
          </a:xfrm>
        </p:spPr>
        <p:txBody>
          <a:bodyPr/>
          <a:lstStyle/>
          <a:p>
            <a:pPr marL="0" indent="0">
              <a:buNone/>
            </a:pPr>
            <a:r>
              <a:rPr lang="es-ES" sz="3600" b="1" dirty="0" smtClean="0"/>
              <a:t>Glucosa 6P</a:t>
            </a:r>
            <a:endParaRPr lang="es-ES" sz="3600" b="1" dirty="0"/>
          </a:p>
        </p:txBody>
      </p:sp>
      <p:cxnSp>
        <p:nvCxnSpPr>
          <p:cNvPr id="41" name="Conector recto de flecha 40"/>
          <p:cNvCxnSpPr/>
          <p:nvPr/>
        </p:nvCxnSpPr>
        <p:spPr bwMode="auto">
          <a:xfrm>
            <a:off x="2771800" y="2343820"/>
            <a:ext cx="0" cy="990521"/>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13"/>
          <p:cNvSpPr>
            <a:spLocks noChangeArrowheads="1"/>
          </p:cNvSpPr>
          <p:nvPr/>
        </p:nvSpPr>
        <p:spPr bwMode="auto">
          <a:xfrm>
            <a:off x="1802162" y="4826735"/>
            <a:ext cx="2557165" cy="1049607"/>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dirty="0" err="1" smtClean="0">
                <a:solidFill>
                  <a:srgbClr val="000000"/>
                </a:solidFill>
              </a:rPr>
              <a:t>Ácido</a:t>
            </a:r>
            <a:r>
              <a:rPr lang="en-US" sz="3200" b="1" dirty="0" smtClean="0">
                <a:solidFill>
                  <a:srgbClr val="000000"/>
                </a:solidFill>
              </a:rPr>
              <a:t> </a:t>
            </a:r>
          </a:p>
          <a:p>
            <a:r>
              <a:rPr lang="en-US" sz="3200" b="1" dirty="0" err="1" smtClean="0">
                <a:solidFill>
                  <a:srgbClr val="000000"/>
                </a:solidFill>
              </a:rPr>
              <a:t>oxalacético</a:t>
            </a:r>
            <a:endParaRPr lang="en-US" sz="3200" b="1" dirty="0">
              <a:solidFill>
                <a:srgbClr val="000000"/>
              </a:solidFill>
            </a:endParaRPr>
          </a:p>
        </p:txBody>
      </p:sp>
      <p:cxnSp>
        <p:nvCxnSpPr>
          <p:cNvPr id="21" name="Conector recto de flecha 20"/>
          <p:cNvCxnSpPr/>
          <p:nvPr/>
        </p:nvCxnSpPr>
        <p:spPr bwMode="auto">
          <a:xfrm>
            <a:off x="4958790" y="3693903"/>
            <a:ext cx="522075" cy="49877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ector recto de flecha 22"/>
          <p:cNvCxnSpPr/>
          <p:nvPr/>
        </p:nvCxnSpPr>
        <p:spPr bwMode="auto">
          <a:xfrm>
            <a:off x="6156176" y="4612145"/>
            <a:ext cx="0" cy="57927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utoShape 13"/>
          <p:cNvSpPr>
            <a:spLocks noChangeArrowheads="1"/>
          </p:cNvSpPr>
          <p:nvPr/>
        </p:nvSpPr>
        <p:spPr bwMode="auto">
          <a:xfrm>
            <a:off x="5220072" y="5273022"/>
            <a:ext cx="3080218" cy="973881"/>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dirty="0" err="1" smtClean="0">
                <a:solidFill>
                  <a:srgbClr val="000000"/>
                </a:solidFill>
              </a:rPr>
              <a:t>Ácidos</a:t>
            </a:r>
            <a:r>
              <a:rPr lang="en-US" sz="3200" b="1" dirty="0" smtClean="0">
                <a:solidFill>
                  <a:srgbClr val="000000"/>
                </a:solidFill>
              </a:rPr>
              <a:t> </a:t>
            </a:r>
            <a:r>
              <a:rPr lang="en-US" sz="3200" b="1" dirty="0" err="1" smtClean="0">
                <a:solidFill>
                  <a:srgbClr val="000000"/>
                </a:solidFill>
              </a:rPr>
              <a:t>grasos</a:t>
            </a:r>
            <a:r>
              <a:rPr lang="en-US" sz="3200" b="1" dirty="0" smtClean="0">
                <a:solidFill>
                  <a:srgbClr val="000000"/>
                </a:solidFill>
              </a:rPr>
              <a:t> </a:t>
            </a:r>
          </a:p>
          <a:p>
            <a:r>
              <a:rPr lang="en-US" sz="3200" b="1" dirty="0" err="1" smtClean="0">
                <a:solidFill>
                  <a:srgbClr val="000000"/>
                </a:solidFill>
              </a:rPr>
              <a:t>Colesterol</a:t>
            </a:r>
            <a:r>
              <a:rPr lang="en-US" sz="3200" b="1" dirty="0" smtClean="0">
                <a:solidFill>
                  <a:srgbClr val="000000"/>
                </a:solidFill>
              </a:rPr>
              <a:t> </a:t>
            </a:r>
            <a:endParaRPr lang="en-US" sz="3200" b="1" dirty="0">
              <a:solidFill>
                <a:srgbClr val="000000"/>
              </a:solidFill>
            </a:endParaRPr>
          </a:p>
        </p:txBody>
      </p:sp>
      <p:cxnSp>
        <p:nvCxnSpPr>
          <p:cNvPr id="31" name="Conector recto de flecha 30"/>
          <p:cNvCxnSpPr/>
          <p:nvPr/>
        </p:nvCxnSpPr>
        <p:spPr bwMode="auto">
          <a:xfrm flipV="1">
            <a:off x="4958790" y="2575490"/>
            <a:ext cx="824862" cy="82524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AutoShape 13"/>
          <p:cNvSpPr>
            <a:spLocks noChangeArrowheads="1"/>
          </p:cNvSpPr>
          <p:nvPr/>
        </p:nvSpPr>
        <p:spPr bwMode="auto">
          <a:xfrm>
            <a:off x="5480865" y="1885917"/>
            <a:ext cx="1973045" cy="710564"/>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600" b="1" dirty="0" err="1" smtClean="0">
                <a:solidFill>
                  <a:srgbClr val="000000"/>
                </a:solidFill>
              </a:rPr>
              <a:t>Lactato</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6551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wipe(up)">
                                      <p:cBhvr>
                                        <p:cTn id="14" dur="500"/>
                                        <p:tgtEl>
                                          <p:spTgt spid="40">
                                            <p:txEl>
                                              <p:pRg st="0" end="0"/>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par>
                                <p:cTn id="30" presetID="22" presetClass="entr" presetSubtype="1"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8" grpId="0"/>
      <p:bldP spid="40" grpId="0" build="p"/>
      <p:bldP spid="20" grpId="0"/>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10375" y="249162"/>
            <a:ext cx="8577708" cy="927100"/>
          </a:xfrm>
        </p:spPr>
        <p:txBody>
          <a:bodyPr/>
          <a:lstStyle/>
          <a:p>
            <a:r>
              <a:rPr lang="es-ES" sz="3600" dirty="0" smtClean="0"/>
              <a:t>3.Por </a:t>
            </a:r>
            <a:r>
              <a:rPr lang="es-ES" sz="3600" dirty="0"/>
              <a:t>el ciclo de oxidación-reducción de sus cofactores</a:t>
            </a:r>
            <a:r>
              <a:rPr lang="es-ES" sz="3600" dirty="0" smtClean="0"/>
              <a:t>.</a:t>
            </a:r>
            <a:endParaRPr lang="en-US" sz="3600" dirty="0"/>
          </a:p>
        </p:txBody>
      </p:sp>
      <p:grpSp>
        <p:nvGrpSpPr>
          <p:cNvPr id="3" name="Grupo 2"/>
          <p:cNvGrpSpPr/>
          <p:nvPr/>
        </p:nvGrpSpPr>
        <p:grpSpPr>
          <a:xfrm>
            <a:off x="601107" y="3725863"/>
            <a:ext cx="3394828" cy="2196048"/>
            <a:chOff x="601107" y="3725863"/>
            <a:chExt cx="3394828" cy="2196048"/>
          </a:xfrm>
        </p:grpSpPr>
        <p:sp>
          <p:nvSpPr>
            <p:cNvPr id="77827" name="AutoShape 3"/>
            <p:cNvSpPr>
              <a:spLocks noChangeArrowheads="1"/>
            </p:cNvSpPr>
            <p:nvPr/>
          </p:nvSpPr>
          <p:spPr bwMode="gray">
            <a:xfrm rot="5400000">
              <a:off x="1216640" y="3129381"/>
              <a:ext cx="2181225" cy="3377365"/>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7828" name="Freeform 4"/>
            <p:cNvSpPr>
              <a:spLocks/>
            </p:cNvSpPr>
            <p:nvPr/>
          </p:nvSpPr>
          <p:spPr bwMode="gray">
            <a:xfrm>
              <a:off x="601107" y="3725863"/>
              <a:ext cx="3394828" cy="646112"/>
            </a:xfrm>
            <a:custGeom>
              <a:avLst/>
              <a:gdLst>
                <a:gd name="T0" fmla="*/ 5 w 1270"/>
                <a:gd name="T1" fmla="*/ 303 h 303"/>
                <a:gd name="T2" fmla="*/ 21 w 1270"/>
                <a:gd name="T3" fmla="*/ 177 h 303"/>
                <a:gd name="T4" fmla="*/ 172 w 1270"/>
                <a:gd name="T5" fmla="*/ 22 h 303"/>
                <a:gd name="T6" fmla="*/ 361 w 1270"/>
                <a:gd name="T7" fmla="*/ 11 h 303"/>
                <a:gd name="T8" fmla="*/ 932 w 1270"/>
                <a:gd name="T9" fmla="*/ 12 h 303"/>
                <a:gd name="T10" fmla="*/ 1070 w 1270"/>
                <a:gd name="T11" fmla="*/ 14 h 303"/>
                <a:gd name="T12" fmla="*/ 1260 w 1270"/>
                <a:gd name="T13" fmla="*/ 189 h 303"/>
                <a:gd name="T14" fmla="*/ 1266 w 1270"/>
                <a:gd name="T15" fmla="*/ 302 h 303"/>
                <a:gd name="T16" fmla="*/ 5 w 1270"/>
                <a:gd name="T17"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2">
                <a:alpha val="50000"/>
              </a:schemeClr>
            </a:solidFill>
            <a:ln>
              <a:noFill/>
            </a:ln>
            <a:effectLst/>
            <a:extLst>
              <a:ext uri="{91240B29-F687-4F45-9708-019B960494DF}">
                <a14:hiddenLine xmlns:a14="http://schemas.microsoft.com/office/drawing/2010/main" w="38100"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7829" name="Rectangle 5"/>
            <p:cNvSpPr>
              <a:spLocks noChangeArrowheads="1"/>
            </p:cNvSpPr>
            <p:nvPr/>
          </p:nvSpPr>
          <p:spPr bwMode="gray">
            <a:xfrm>
              <a:off x="1359393" y="3818156"/>
              <a:ext cx="16450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smtClean="0">
                  <a:solidFill>
                    <a:srgbClr val="1C1C1C"/>
                  </a:solidFill>
                </a:rPr>
                <a:t>NADPH</a:t>
              </a:r>
              <a:endParaRPr lang="en-US" sz="3200" b="1" dirty="0">
                <a:solidFill>
                  <a:srgbClr val="1C1C1C"/>
                </a:solidFill>
              </a:endParaRPr>
            </a:p>
          </p:txBody>
        </p:sp>
        <p:sp>
          <p:nvSpPr>
            <p:cNvPr id="77830" name="Text Box 6"/>
            <p:cNvSpPr txBox="1">
              <a:spLocks noChangeArrowheads="1"/>
            </p:cNvSpPr>
            <p:nvPr/>
          </p:nvSpPr>
          <p:spPr bwMode="gray">
            <a:xfrm>
              <a:off x="618570" y="4536916"/>
              <a:ext cx="30893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b="1" dirty="0" err="1" smtClean="0">
                  <a:solidFill>
                    <a:srgbClr val="1C1C1C"/>
                  </a:solidFill>
                </a:rPr>
                <a:t>Síntesis</a:t>
              </a:r>
              <a:r>
                <a:rPr lang="en-US" sz="2800" b="1" dirty="0" smtClean="0">
                  <a:solidFill>
                    <a:srgbClr val="1C1C1C"/>
                  </a:solidFill>
                </a:rPr>
                <a:t> de </a:t>
              </a:r>
              <a:r>
                <a:rPr lang="en-US" sz="2800" b="1" dirty="0" err="1" smtClean="0">
                  <a:solidFill>
                    <a:srgbClr val="1C1C1C"/>
                  </a:solidFill>
                </a:rPr>
                <a:t>ácidos</a:t>
              </a:r>
              <a:r>
                <a:rPr lang="en-US" sz="2800" b="1" dirty="0" smtClean="0">
                  <a:solidFill>
                    <a:srgbClr val="1C1C1C"/>
                  </a:solidFill>
                </a:rPr>
                <a:t> </a:t>
              </a:r>
              <a:r>
                <a:rPr lang="en-US" sz="2800" b="1" dirty="0" err="1" smtClean="0">
                  <a:solidFill>
                    <a:srgbClr val="1C1C1C"/>
                  </a:solidFill>
                </a:rPr>
                <a:t>grasos</a:t>
              </a:r>
              <a:r>
                <a:rPr lang="en-US" sz="2800" b="1" dirty="0" smtClean="0">
                  <a:solidFill>
                    <a:srgbClr val="1C1C1C"/>
                  </a:solidFill>
                </a:rPr>
                <a:t> y </a:t>
              </a:r>
              <a:r>
                <a:rPr lang="en-US" sz="2800" b="1" dirty="0" err="1" smtClean="0">
                  <a:solidFill>
                    <a:srgbClr val="1C1C1C"/>
                  </a:solidFill>
                </a:rPr>
                <a:t>colesterol</a:t>
              </a:r>
              <a:r>
                <a:rPr lang="en-US" sz="2800" dirty="0" smtClean="0">
                  <a:solidFill>
                    <a:srgbClr val="1C1C1C"/>
                  </a:solidFill>
                </a:rPr>
                <a:t>.</a:t>
              </a:r>
              <a:endParaRPr lang="en-US" sz="2800" dirty="0">
                <a:solidFill>
                  <a:srgbClr val="1C1C1C"/>
                </a:solidFill>
              </a:endParaRPr>
            </a:p>
          </p:txBody>
        </p:sp>
      </p:grpSp>
      <p:grpSp>
        <p:nvGrpSpPr>
          <p:cNvPr id="5" name="Grupo 4"/>
          <p:cNvGrpSpPr/>
          <p:nvPr/>
        </p:nvGrpSpPr>
        <p:grpSpPr>
          <a:xfrm>
            <a:off x="5417708" y="3704909"/>
            <a:ext cx="3519453" cy="2203768"/>
            <a:chOff x="5417708" y="3704909"/>
            <a:chExt cx="3519453" cy="2203768"/>
          </a:xfrm>
        </p:grpSpPr>
        <p:sp>
          <p:nvSpPr>
            <p:cNvPr id="77835" name="AutoShape 11"/>
            <p:cNvSpPr>
              <a:spLocks noChangeArrowheads="1"/>
            </p:cNvSpPr>
            <p:nvPr/>
          </p:nvSpPr>
          <p:spPr bwMode="gray">
            <a:xfrm rot="5400000">
              <a:off x="6086822" y="3058338"/>
              <a:ext cx="2181225" cy="3519453"/>
            </a:xfrm>
            <a:prstGeom prst="roundRect">
              <a:avLst>
                <a:gd name="adj" fmla="val 19894"/>
              </a:avLst>
            </a:prstGeom>
            <a:gradFill rotWithShape="1">
              <a:gsLst>
                <a:gs pos="0">
                  <a:srgbClr val="FFFFFF">
                    <a:gamma/>
                    <a:shade val="78824"/>
                    <a:invGamma/>
                    <a:alpha val="98000"/>
                  </a:srgbClr>
                </a:gs>
                <a:gs pos="50000">
                  <a:srgbClr val="FFFFFF"/>
                </a:gs>
                <a:gs pos="100000">
                  <a:srgbClr val="FFFFFF">
                    <a:gamma/>
                    <a:shade val="78824"/>
                    <a:invGamma/>
                    <a:alpha val="98000"/>
                  </a:srgbClr>
                </a:gs>
              </a:gsLst>
              <a:lin ang="5400000" scaled="1"/>
            </a:gradFill>
            <a:ln w="381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7836" name="Freeform 12"/>
            <p:cNvSpPr>
              <a:spLocks/>
            </p:cNvSpPr>
            <p:nvPr/>
          </p:nvSpPr>
          <p:spPr bwMode="gray">
            <a:xfrm>
              <a:off x="5417709" y="3704909"/>
              <a:ext cx="3470374" cy="586579"/>
            </a:xfrm>
            <a:custGeom>
              <a:avLst/>
              <a:gdLst>
                <a:gd name="T0" fmla="*/ 5 w 1260"/>
                <a:gd name="T1" fmla="*/ 292 h 292"/>
                <a:gd name="T2" fmla="*/ 192 w 1260"/>
                <a:gd name="T3" fmla="*/ 0 h 292"/>
                <a:gd name="T4" fmla="*/ 1060 w 1260"/>
                <a:gd name="T5" fmla="*/ 0 h 292"/>
                <a:gd name="T6" fmla="*/ 1254 w 1260"/>
                <a:gd name="T7" fmla="*/ 291 h 292"/>
                <a:gd name="T8" fmla="*/ 5 w 1260"/>
                <a:gd name="T9" fmla="*/ 292 h 292"/>
              </a:gdLst>
              <a:ahLst/>
              <a:cxnLst>
                <a:cxn ang="0">
                  <a:pos x="T0" y="T1"/>
                </a:cxn>
                <a:cxn ang="0">
                  <a:pos x="T2" y="T3"/>
                </a:cxn>
                <a:cxn ang="0">
                  <a:pos x="T4" y="T5"/>
                </a:cxn>
                <a:cxn ang="0">
                  <a:pos x="T6" y="T7"/>
                </a:cxn>
                <a:cxn ang="0">
                  <a:pos x="T8" y="T9"/>
                </a:cxn>
              </a:cxnLst>
              <a:rect l="0" t="0" r="r" b="b"/>
              <a:pathLst>
                <a:path w="1260" h="292">
                  <a:moveTo>
                    <a:pt x="5" y="292"/>
                  </a:moveTo>
                  <a:cubicBezTo>
                    <a:pt x="0" y="270"/>
                    <a:pt x="16" y="49"/>
                    <a:pt x="192" y="0"/>
                  </a:cubicBezTo>
                  <a:lnTo>
                    <a:pt x="1060" y="0"/>
                  </a:lnTo>
                  <a:cubicBezTo>
                    <a:pt x="1241" y="48"/>
                    <a:pt x="1260" y="186"/>
                    <a:pt x="1254" y="291"/>
                  </a:cubicBezTo>
                  <a:lnTo>
                    <a:pt x="5" y="292"/>
                  </a:lnTo>
                  <a:close/>
                </a:path>
              </a:pathLst>
            </a:custGeom>
            <a:solidFill>
              <a:schemeClr val="folHlink">
                <a:alpha val="50000"/>
              </a:schemeClr>
            </a:solidFill>
            <a:ln>
              <a:noFill/>
            </a:ln>
            <a:effectLst/>
            <a:extLst>
              <a:ext uri="{91240B29-F687-4F45-9708-019B960494DF}">
                <a14:hiddenLine xmlns:a14="http://schemas.microsoft.com/office/drawing/2010/main" w="38100" cap="flat" cmpd="sng">
                  <a:solidFill>
                    <a:srgbClr val="EAEAEA"/>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7837" name="Rectangle 13"/>
            <p:cNvSpPr>
              <a:spLocks noChangeArrowheads="1"/>
            </p:cNvSpPr>
            <p:nvPr/>
          </p:nvSpPr>
          <p:spPr bwMode="gray">
            <a:xfrm>
              <a:off x="6272600" y="3784600"/>
              <a:ext cx="2021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smtClean="0">
                  <a:solidFill>
                    <a:srgbClr val="1C1C1C"/>
                  </a:solidFill>
                </a:rPr>
                <a:t>NADH.H+</a:t>
              </a:r>
              <a:endParaRPr lang="en-US" sz="3200" b="1" dirty="0">
                <a:solidFill>
                  <a:srgbClr val="1C1C1C"/>
                </a:solidFill>
              </a:endParaRPr>
            </a:p>
          </p:txBody>
        </p:sp>
        <p:sp>
          <p:nvSpPr>
            <p:cNvPr id="77838" name="Text Box 14"/>
            <p:cNvSpPr txBox="1">
              <a:spLocks noChangeArrowheads="1"/>
            </p:cNvSpPr>
            <p:nvPr/>
          </p:nvSpPr>
          <p:spPr bwMode="gray">
            <a:xfrm>
              <a:off x="5849723" y="4369375"/>
              <a:ext cx="284523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b="1" dirty="0" smtClean="0">
                  <a:solidFill>
                    <a:srgbClr val="1C1C1C"/>
                  </a:solidFill>
                </a:rPr>
                <a:t>Cadena </a:t>
              </a:r>
              <a:r>
                <a:rPr lang="en-US" sz="2800" b="1" dirty="0" err="1" smtClean="0">
                  <a:solidFill>
                    <a:srgbClr val="1C1C1C"/>
                  </a:solidFill>
                </a:rPr>
                <a:t>transportadora</a:t>
              </a:r>
              <a:r>
                <a:rPr lang="en-US" sz="2800" b="1" dirty="0" smtClean="0">
                  <a:solidFill>
                    <a:srgbClr val="1C1C1C"/>
                  </a:solidFill>
                </a:rPr>
                <a:t> de </a:t>
              </a:r>
              <a:r>
                <a:rPr lang="en-US" sz="2800" b="1" dirty="0" err="1" smtClean="0">
                  <a:solidFill>
                    <a:srgbClr val="1C1C1C"/>
                  </a:solidFill>
                </a:rPr>
                <a:t>electrones</a:t>
              </a:r>
              <a:endParaRPr lang="en-US" sz="2800" dirty="0">
                <a:solidFill>
                  <a:srgbClr val="1C1C1C"/>
                </a:solidFill>
              </a:endParaRPr>
            </a:p>
          </p:txBody>
        </p:sp>
      </p:grpSp>
      <p:grpSp>
        <p:nvGrpSpPr>
          <p:cNvPr id="4" name="Grupo 3"/>
          <p:cNvGrpSpPr/>
          <p:nvPr/>
        </p:nvGrpSpPr>
        <p:grpSpPr>
          <a:xfrm>
            <a:off x="5210967" y="1113722"/>
            <a:ext cx="3773934" cy="1477962"/>
            <a:chOff x="5210967" y="1113722"/>
            <a:chExt cx="3773934" cy="1477962"/>
          </a:xfrm>
        </p:grpSpPr>
        <p:grpSp>
          <p:nvGrpSpPr>
            <p:cNvPr id="77843" name="Group 19"/>
            <p:cNvGrpSpPr>
              <a:grpSpLocks/>
            </p:cNvGrpSpPr>
            <p:nvPr/>
          </p:nvGrpSpPr>
          <p:grpSpPr bwMode="auto">
            <a:xfrm>
              <a:off x="5210967" y="1113722"/>
              <a:ext cx="3773934" cy="1477962"/>
              <a:chOff x="3969" y="1126"/>
              <a:chExt cx="1502" cy="339"/>
            </a:xfrm>
          </p:grpSpPr>
          <p:sp>
            <p:nvSpPr>
              <p:cNvPr id="77844" name="AutoShape 20"/>
              <p:cNvSpPr>
                <a:spLocks noChangeArrowheads="1"/>
              </p:cNvSpPr>
              <p:nvPr/>
            </p:nvSpPr>
            <p:spPr bwMode="gray">
              <a:xfrm>
                <a:off x="3969" y="1126"/>
                <a:ext cx="1502"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a:noFill/>
              </a:ln>
              <a:effectLst>
                <a:outerShdw dist="40161" dir="4293903" algn="ctr" rotWithShape="0">
                  <a:srgbClr val="FFFFCC">
                    <a:alpha val="50000"/>
                  </a:srgbClr>
                </a:outerShdw>
              </a:effectLst>
              <a:extLst>
                <a:ext uri="{91240B29-F687-4F45-9708-019B960494DF}">
                  <a14:hiddenLine xmlns:a14="http://schemas.microsoft.com/office/drawing/2010/main" w="9525" algn="ctr">
                    <a:solidFill>
                      <a:srgbClr val="3366CC"/>
                    </a:solidFill>
                    <a:round/>
                    <a:headEnd/>
                    <a:tailEnd/>
                  </a14:hiddenLine>
                </a:ext>
              </a:extLst>
            </p:spPr>
            <p:txBody>
              <a:bodyPr wrap="none" anchor="ctr"/>
              <a:lstStyle/>
              <a:p>
                <a:endParaRPr lang="es-ES"/>
              </a:p>
            </p:txBody>
          </p:sp>
          <p:sp>
            <p:nvSpPr>
              <p:cNvPr id="77845" name="AutoShape 21"/>
              <p:cNvSpPr>
                <a:spLocks noChangeArrowheads="1"/>
              </p:cNvSpPr>
              <p:nvPr/>
            </p:nvSpPr>
            <p:spPr bwMode="gray">
              <a:xfrm>
                <a:off x="3988" y="1145"/>
                <a:ext cx="1464" cy="303"/>
              </a:xfrm>
              <a:prstGeom prst="roundRect">
                <a:avLst>
                  <a:gd name="adj" fmla="val 50000"/>
                </a:avLst>
              </a:prstGeom>
              <a:gradFill rotWithShape="1">
                <a:gsLst>
                  <a:gs pos="0">
                    <a:schemeClr val="folHlink">
                      <a:alpha val="89999"/>
                    </a:schemeClr>
                  </a:gs>
                  <a:gs pos="50000">
                    <a:schemeClr val="folHlink">
                      <a:gamma/>
                      <a:tint val="33725"/>
                      <a:invGamma/>
                    </a:schemeClr>
                  </a:gs>
                  <a:gs pos="100000">
                    <a:schemeClr val="folHlink">
                      <a:alpha val="89999"/>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grpSp>
        <p:sp>
          <p:nvSpPr>
            <p:cNvPr id="77846" name="Rectangle 22"/>
            <p:cNvSpPr>
              <a:spLocks noChangeArrowheads="1"/>
            </p:cNvSpPr>
            <p:nvPr/>
          </p:nvSpPr>
          <p:spPr bwMode="gray">
            <a:xfrm>
              <a:off x="5985086" y="1192556"/>
              <a:ext cx="23391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1C1C1C"/>
                  </a:solidFill>
                </a:rPr>
                <a:t>Ciclo</a:t>
              </a:r>
              <a:r>
                <a:rPr lang="en-US" sz="2400" b="1" dirty="0" smtClean="0">
                  <a:solidFill>
                    <a:srgbClr val="1C1C1C"/>
                  </a:solidFill>
                </a:rPr>
                <a:t> de Krebs</a:t>
              </a:r>
            </a:p>
            <a:p>
              <a:r>
                <a:rPr lang="el-GR" sz="2400" b="1" dirty="0" smtClean="0">
                  <a:solidFill>
                    <a:srgbClr val="1C1C1C"/>
                  </a:solidFill>
                </a:rPr>
                <a:t>Β</a:t>
              </a:r>
              <a:r>
                <a:rPr lang="en-US" sz="2400" b="1" dirty="0" smtClean="0">
                  <a:solidFill>
                    <a:srgbClr val="1C1C1C"/>
                  </a:solidFill>
                </a:rPr>
                <a:t>-</a:t>
              </a:r>
              <a:r>
                <a:rPr lang="en-US" sz="2400" b="1" dirty="0" err="1" smtClean="0">
                  <a:solidFill>
                    <a:srgbClr val="1C1C1C"/>
                  </a:solidFill>
                </a:rPr>
                <a:t>oxidación</a:t>
              </a:r>
              <a:endParaRPr lang="en-US" sz="2400" b="1" dirty="0" smtClean="0">
                <a:solidFill>
                  <a:srgbClr val="1C1C1C"/>
                </a:solidFill>
              </a:endParaRPr>
            </a:p>
            <a:p>
              <a:r>
                <a:rPr lang="en-US" sz="3600" b="1" dirty="0" smtClean="0">
                  <a:solidFill>
                    <a:srgbClr val="1C1C1C"/>
                  </a:solidFill>
                </a:rPr>
                <a:t>NAD+</a:t>
              </a:r>
              <a:endParaRPr lang="en-US" sz="3600" b="1" dirty="0">
                <a:solidFill>
                  <a:srgbClr val="1C1C1C"/>
                </a:solidFill>
              </a:endParaRPr>
            </a:p>
          </p:txBody>
        </p:sp>
      </p:grpSp>
      <p:grpSp>
        <p:nvGrpSpPr>
          <p:cNvPr id="2" name="Grupo 1"/>
          <p:cNvGrpSpPr/>
          <p:nvPr/>
        </p:nvGrpSpPr>
        <p:grpSpPr>
          <a:xfrm>
            <a:off x="310375" y="1300856"/>
            <a:ext cx="4000461" cy="1199880"/>
            <a:chOff x="310375" y="1300856"/>
            <a:chExt cx="4000461" cy="1199880"/>
          </a:xfrm>
        </p:grpSpPr>
        <p:grpSp>
          <p:nvGrpSpPr>
            <p:cNvPr id="77847" name="Group 23"/>
            <p:cNvGrpSpPr>
              <a:grpSpLocks/>
            </p:cNvGrpSpPr>
            <p:nvPr/>
          </p:nvGrpSpPr>
          <p:grpSpPr bwMode="auto">
            <a:xfrm>
              <a:off x="310375" y="1300856"/>
              <a:ext cx="3993754" cy="1199879"/>
              <a:chOff x="555" y="1126"/>
              <a:chExt cx="1502" cy="339"/>
            </a:xfrm>
          </p:grpSpPr>
          <p:sp>
            <p:nvSpPr>
              <p:cNvPr id="77848" name="AutoShape 24"/>
              <p:cNvSpPr>
                <a:spLocks noChangeArrowheads="1"/>
              </p:cNvSpPr>
              <p:nvPr/>
            </p:nvSpPr>
            <p:spPr bwMode="gray">
              <a:xfrm>
                <a:off x="555" y="1126"/>
                <a:ext cx="1502" cy="339"/>
              </a:xfrm>
              <a:prstGeom prst="roundRect">
                <a:avLst>
                  <a:gd name="adj" fmla="val 50000"/>
                </a:avLst>
              </a:prstGeom>
              <a:gradFill rotWithShape="1">
                <a:gsLst>
                  <a:gs pos="0">
                    <a:schemeClr val="accent2">
                      <a:gamma/>
                      <a:shade val="36078"/>
                      <a:invGamma/>
                    </a:schemeClr>
                  </a:gs>
                  <a:gs pos="50000">
                    <a:schemeClr val="accent2"/>
                  </a:gs>
                  <a:gs pos="100000">
                    <a:schemeClr val="accent2">
                      <a:gamma/>
                      <a:shade val="36078"/>
                      <a:invGamma/>
                    </a:schemeClr>
                  </a:gs>
                </a:gsLst>
                <a:lin ang="5400000" scaled="1"/>
              </a:gradFill>
              <a:ln>
                <a:noFill/>
              </a:ln>
              <a:effectLst>
                <a:outerShdw dist="40161" dir="4293903" algn="ctr" rotWithShape="0">
                  <a:srgbClr val="FFFFCC">
                    <a:alpha val="50000"/>
                  </a:srgbClr>
                </a:outerShdw>
              </a:effectLst>
              <a:extLst>
                <a:ext uri="{91240B29-F687-4F45-9708-019B960494DF}">
                  <a14:hiddenLine xmlns:a14="http://schemas.microsoft.com/office/drawing/2010/main" w="9525" algn="ctr">
                    <a:solidFill>
                      <a:srgbClr val="3366CC"/>
                    </a:solidFill>
                    <a:round/>
                    <a:headEnd/>
                    <a:tailEnd/>
                  </a14:hiddenLine>
                </a:ext>
              </a:extLst>
            </p:spPr>
            <p:txBody>
              <a:bodyPr wrap="none" anchor="ctr"/>
              <a:lstStyle/>
              <a:p>
                <a:endParaRPr lang="es-ES"/>
              </a:p>
            </p:txBody>
          </p:sp>
          <p:sp>
            <p:nvSpPr>
              <p:cNvPr id="77849" name="AutoShape 25"/>
              <p:cNvSpPr>
                <a:spLocks noChangeArrowheads="1"/>
              </p:cNvSpPr>
              <p:nvPr/>
            </p:nvSpPr>
            <p:spPr bwMode="gray">
              <a:xfrm>
                <a:off x="574" y="1145"/>
                <a:ext cx="1464" cy="303"/>
              </a:xfrm>
              <a:prstGeom prst="roundRect">
                <a:avLst>
                  <a:gd name="adj" fmla="val 50000"/>
                </a:avLst>
              </a:prstGeom>
              <a:gradFill rotWithShape="1">
                <a:gsLst>
                  <a:gs pos="0">
                    <a:schemeClr val="accent2">
                      <a:alpha val="89999"/>
                    </a:schemeClr>
                  </a:gs>
                  <a:gs pos="50000">
                    <a:schemeClr val="accent2">
                      <a:gamma/>
                      <a:tint val="33725"/>
                      <a:invGamma/>
                    </a:schemeClr>
                  </a:gs>
                  <a:gs pos="100000">
                    <a:schemeClr val="accent2">
                      <a:alpha val="89999"/>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grpSp>
        <p:sp>
          <p:nvSpPr>
            <p:cNvPr id="77850" name="Rectangle 26"/>
            <p:cNvSpPr>
              <a:spLocks noChangeArrowheads="1"/>
            </p:cNvSpPr>
            <p:nvPr/>
          </p:nvSpPr>
          <p:spPr bwMode="gray">
            <a:xfrm>
              <a:off x="448881" y="1423518"/>
              <a:ext cx="38619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err="1" smtClean="0">
                  <a:solidFill>
                    <a:srgbClr val="1C1C1C"/>
                  </a:solidFill>
                </a:rPr>
                <a:t>Ciclo</a:t>
              </a:r>
              <a:r>
                <a:rPr lang="en-US" sz="2800" b="1" dirty="0" smtClean="0">
                  <a:solidFill>
                    <a:srgbClr val="1C1C1C"/>
                  </a:solidFill>
                </a:rPr>
                <a:t> de </a:t>
              </a:r>
              <a:r>
                <a:rPr lang="en-US" sz="2800" b="1" dirty="0" err="1" smtClean="0">
                  <a:solidFill>
                    <a:srgbClr val="1C1C1C"/>
                  </a:solidFill>
                </a:rPr>
                <a:t>las</a:t>
              </a:r>
              <a:r>
                <a:rPr lang="en-US" sz="2800" b="1" dirty="0" smtClean="0">
                  <a:solidFill>
                    <a:srgbClr val="1C1C1C"/>
                  </a:solidFill>
                </a:rPr>
                <a:t> </a:t>
              </a:r>
              <a:r>
                <a:rPr lang="en-US" sz="2800" b="1" dirty="0" err="1" smtClean="0">
                  <a:solidFill>
                    <a:srgbClr val="1C1C1C"/>
                  </a:solidFill>
                </a:rPr>
                <a:t>pentosas</a:t>
              </a:r>
              <a:endParaRPr lang="en-US" sz="2800" b="1" dirty="0" smtClean="0">
                <a:solidFill>
                  <a:srgbClr val="1C1C1C"/>
                </a:solidFill>
              </a:endParaRPr>
            </a:p>
            <a:p>
              <a:r>
                <a:rPr lang="en-US" sz="3600" b="1" dirty="0" smtClean="0">
                  <a:solidFill>
                    <a:srgbClr val="1C1C1C"/>
                  </a:solidFill>
                </a:rPr>
                <a:t>NADP+</a:t>
              </a:r>
              <a:endParaRPr lang="en-US" sz="3600" b="1" dirty="0">
                <a:solidFill>
                  <a:srgbClr val="1C1C1C"/>
                </a:solidFill>
              </a:endParaRPr>
            </a:p>
          </p:txBody>
        </p:sp>
      </p:grpSp>
      <p:sp>
        <p:nvSpPr>
          <p:cNvPr id="77851" name="AutoShape 27"/>
          <p:cNvSpPr>
            <a:spLocks noChangeArrowheads="1"/>
          </p:cNvSpPr>
          <p:nvPr/>
        </p:nvSpPr>
        <p:spPr bwMode="gray">
          <a:xfrm flipV="1">
            <a:off x="473940" y="2341381"/>
            <a:ext cx="1981200" cy="13716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7853" name="AutoShape 29"/>
          <p:cNvSpPr>
            <a:spLocks noChangeArrowheads="1"/>
          </p:cNvSpPr>
          <p:nvPr/>
        </p:nvSpPr>
        <p:spPr bwMode="gray">
          <a:xfrm flipV="1">
            <a:off x="5369968" y="2380903"/>
            <a:ext cx="1981200" cy="1371600"/>
          </a:xfrm>
          <a:prstGeom prst="triangle">
            <a:avLst>
              <a:gd name="adj" fmla="val 50000"/>
            </a:avLst>
          </a:prstGeom>
          <a:gradFill rotWithShape="1">
            <a:gsLst>
              <a:gs pos="0">
                <a:schemeClr val="folHlink"/>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 name="AutoShape 27"/>
          <p:cNvSpPr>
            <a:spLocks noChangeArrowheads="1"/>
          </p:cNvSpPr>
          <p:nvPr/>
        </p:nvSpPr>
        <p:spPr bwMode="gray">
          <a:xfrm rot="10800000" flipV="1">
            <a:off x="1851854" y="2583285"/>
            <a:ext cx="1981200" cy="1371600"/>
          </a:xfrm>
          <a:prstGeom prst="triangle">
            <a:avLst>
              <a:gd name="adj" fmla="val 50000"/>
            </a:avLst>
          </a:prstGeom>
          <a:gradFill rotWithShape="1">
            <a:gsLst>
              <a:gs pos="0">
                <a:schemeClr val="accent2"/>
              </a:gs>
              <a:gs pos="100000">
                <a:schemeClr val="accent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 name="AutoShape 29"/>
          <p:cNvSpPr>
            <a:spLocks noChangeArrowheads="1"/>
          </p:cNvSpPr>
          <p:nvPr/>
        </p:nvSpPr>
        <p:spPr bwMode="gray">
          <a:xfrm rot="10800000" flipV="1">
            <a:off x="6748967" y="2648834"/>
            <a:ext cx="1981200" cy="1371600"/>
          </a:xfrm>
          <a:prstGeom prst="triangle">
            <a:avLst>
              <a:gd name="adj" fmla="val 50000"/>
            </a:avLst>
          </a:prstGeom>
          <a:gradFill rotWithShape="1">
            <a:gsLst>
              <a:gs pos="0">
                <a:schemeClr val="folHlink"/>
              </a:gs>
              <a:gs pos="100000">
                <a:schemeClr val="folHlink">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7851"/>
                                        </p:tgtEl>
                                        <p:attrNameLst>
                                          <p:attrName>style.visibility</p:attrName>
                                        </p:attrNameLst>
                                      </p:cBhvr>
                                      <p:to>
                                        <p:strVal val="visible"/>
                                      </p:to>
                                    </p:set>
                                    <p:animEffect transition="in" filter="wipe(up)">
                                      <p:cBhvr>
                                        <p:cTn id="10" dur="500"/>
                                        <p:tgtEl>
                                          <p:spTgt spid="77851"/>
                                        </p:tgtEl>
                                      </p:cBhvr>
                                    </p:animEffec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7853"/>
                                        </p:tgtEl>
                                        <p:attrNameLst>
                                          <p:attrName>style.visibility</p:attrName>
                                        </p:attrNameLst>
                                      </p:cBhvr>
                                      <p:to>
                                        <p:strVal val="visible"/>
                                      </p:to>
                                    </p:set>
                                    <p:animEffect transition="in" filter="wipe(up)">
                                      <p:cBhvr>
                                        <p:cTn id="26" dur="500"/>
                                        <p:tgtEl>
                                          <p:spTgt spid="77853"/>
                                        </p:tgtEl>
                                      </p:cBhvr>
                                    </p:animEffect>
                                  </p:childTnLst>
                                </p:cTn>
                              </p:par>
                              <p:par>
                                <p:cTn id="27" presetID="22" presetClass="entr" presetSubtype="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1" grpId="0" animBg="1"/>
      <p:bldP spid="77853" grpId="0" animBg="1"/>
      <p:bldP spid="3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just"/>
            <a:r>
              <a:rPr lang="es-ES" dirty="0" smtClean="0"/>
              <a:t>4. Por </a:t>
            </a:r>
            <a:r>
              <a:rPr lang="es-ES" dirty="0"/>
              <a:t>efectores alostéricos.</a:t>
            </a:r>
          </a:p>
        </p:txBody>
      </p:sp>
      <p:sp>
        <p:nvSpPr>
          <p:cNvPr id="66563" name="Freeform 3"/>
          <p:cNvSpPr>
            <a:spLocks/>
          </p:cNvSpPr>
          <p:nvPr/>
        </p:nvSpPr>
        <p:spPr bwMode="gray">
          <a:xfrm>
            <a:off x="1153942" y="3549944"/>
            <a:ext cx="190023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66564" name="Freeform 4"/>
          <p:cNvSpPr>
            <a:spLocks/>
          </p:cNvSpPr>
          <p:nvPr/>
        </p:nvSpPr>
        <p:spPr bwMode="gray">
          <a:xfrm>
            <a:off x="4256088" y="3505200"/>
            <a:ext cx="366712" cy="156210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sp>
        <p:nvSpPr>
          <p:cNvPr id="66565" name="Freeform 5"/>
          <p:cNvSpPr>
            <a:spLocks/>
          </p:cNvSpPr>
          <p:nvPr/>
        </p:nvSpPr>
        <p:spPr bwMode="gray">
          <a:xfrm flipH="1">
            <a:off x="6038887" y="3549944"/>
            <a:ext cx="1900237"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s-ES"/>
          </a:p>
        </p:txBody>
      </p:sp>
      <p:grpSp>
        <p:nvGrpSpPr>
          <p:cNvPr id="5" name="Grupo 4"/>
          <p:cNvGrpSpPr/>
          <p:nvPr/>
        </p:nvGrpSpPr>
        <p:grpSpPr>
          <a:xfrm>
            <a:off x="3297833" y="2123647"/>
            <a:ext cx="2391171" cy="1322388"/>
            <a:chOff x="457200" y="2197089"/>
            <a:chExt cx="2391171" cy="1322388"/>
          </a:xfrm>
        </p:grpSpPr>
        <p:grpSp>
          <p:nvGrpSpPr>
            <p:cNvPr id="66566" name="Group 6"/>
            <p:cNvGrpSpPr>
              <a:grpSpLocks/>
            </p:cNvGrpSpPr>
            <p:nvPr/>
          </p:nvGrpSpPr>
          <p:grpSpPr bwMode="auto">
            <a:xfrm>
              <a:off x="457200" y="2197089"/>
              <a:ext cx="2391171" cy="1322388"/>
              <a:chOff x="4320" y="1152"/>
              <a:chExt cx="414" cy="402"/>
            </a:xfrm>
          </p:grpSpPr>
          <p:sp>
            <p:nvSpPr>
              <p:cNvPr id="66567" name="AutoShape 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s-ES" sz="3200" b="1">
                  <a:effectLst>
                    <a:outerShdw blurRad="38100" dist="38100" dir="2700000" algn="tl">
                      <a:srgbClr val="000000">
                        <a:alpha val="43137"/>
                      </a:srgbClr>
                    </a:outerShdw>
                  </a:effectLst>
                </a:endParaRPr>
              </a:p>
            </p:txBody>
          </p:sp>
          <p:sp>
            <p:nvSpPr>
              <p:cNvPr id="66568" name="Freeform 8"/>
              <p:cNvSpPr>
                <a:spLocks/>
              </p:cNvSpPr>
              <p:nvPr/>
            </p:nvSpPr>
            <p:spPr bwMode="lt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sz="3200" b="1">
                  <a:effectLst>
                    <a:outerShdw blurRad="38100" dist="38100" dir="2700000" algn="tl">
                      <a:srgbClr val="000000">
                        <a:alpha val="43137"/>
                      </a:srgbClr>
                    </a:outerShdw>
                  </a:effectLst>
                </a:endParaRPr>
              </a:p>
            </p:txBody>
          </p:sp>
        </p:grpSp>
        <p:sp>
          <p:nvSpPr>
            <p:cNvPr id="66569" name="Rectangle 9"/>
            <p:cNvSpPr>
              <a:spLocks noChangeArrowheads="1"/>
            </p:cNvSpPr>
            <p:nvPr/>
          </p:nvSpPr>
          <p:spPr bwMode="black">
            <a:xfrm>
              <a:off x="550222" y="2578089"/>
              <a:ext cx="2192771" cy="584775"/>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flatTx/>
            </a:bodyPr>
            <a:lstStyle/>
            <a:p>
              <a:r>
                <a:rPr lang="en-US" sz="3200" b="1" dirty="0" err="1" smtClean="0">
                  <a:solidFill>
                    <a:srgbClr val="FFFFFF"/>
                  </a:solidFill>
                </a:rPr>
                <a:t>Glucólisis</a:t>
              </a:r>
              <a:r>
                <a:rPr lang="en-US" sz="3200" b="1" dirty="0" smtClean="0">
                  <a:solidFill>
                    <a:srgbClr val="FFFFFF"/>
                  </a:solidFill>
                </a:rPr>
                <a:t> </a:t>
              </a:r>
              <a:endParaRPr lang="en-US" sz="3200" b="1" dirty="0">
                <a:solidFill>
                  <a:srgbClr val="FFFFFF"/>
                </a:solidFill>
              </a:endParaRPr>
            </a:p>
          </p:txBody>
        </p:sp>
      </p:grpSp>
      <p:grpSp>
        <p:nvGrpSpPr>
          <p:cNvPr id="4" name="Grupo 3"/>
          <p:cNvGrpSpPr/>
          <p:nvPr/>
        </p:nvGrpSpPr>
        <p:grpSpPr>
          <a:xfrm>
            <a:off x="422173" y="2032874"/>
            <a:ext cx="2662579" cy="1322388"/>
            <a:chOff x="3162129" y="2222495"/>
            <a:chExt cx="2662579" cy="1322388"/>
          </a:xfrm>
        </p:grpSpPr>
        <p:grpSp>
          <p:nvGrpSpPr>
            <p:cNvPr id="66570" name="Group 10"/>
            <p:cNvGrpSpPr>
              <a:grpSpLocks/>
            </p:cNvGrpSpPr>
            <p:nvPr/>
          </p:nvGrpSpPr>
          <p:grpSpPr bwMode="auto">
            <a:xfrm>
              <a:off x="3162129" y="2222495"/>
              <a:ext cx="2662579" cy="1322388"/>
              <a:chOff x="4320" y="1152"/>
              <a:chExt cx="414" cy="402"/>
            </a:xfrm>
          </p:grpSpPr>
          <p:sp>
            <p:nvSpPr>
              <p:cNvPr id="66571"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66572" name="Freeform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a:p>
            </p:txBody>
          </p:sp>
        </p:grpSp>
        <p:sp>
          <p:nvSpPr>
            <p:cNvPr id="66576" name="Rectangle 16"/>
            <p:cNvSpPr>
              <a:spLocks noChangeArrowheads="1"/>
            </p:cNvSpPr>
            <p:nvPr/>
          </p:nvSpPr>
          <p:spPr bwMode="black">
            <a:xfrm>
              <a:off x="3221013" y="2388389"/>
              <a:ext cx="2603695" cy="954107"/>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flatTx/>
            </a:bodyPr>
            <a:lstStyle/>
            <a:p>
              <a:r>
                <a:rPr lang="en-US" sz="2800" b="1" dirty="0" err="1" smtClean="0">
                  <a:solidFill>
                    <a:srgbClr val="FFFFFF"/>
                  </a:solidFill>
                </a:rPr>
                <a:t>Síntesis</a:t>
              </a:r>
              <a:r>
                <a:rPr lang="en-US" sz="2800" b="1" dirty="0" smtClean="0">
                  <a:solidFill>
                    <a:srgbClr val="FFFFFF"/>
                  </a:solidFill>
                </a:rPr>
                <a:t> de </a:t>
              </a:r>
              <a:r>
                <a:rPr lang="en-US" sz="2800" b="1" dirty="0" err="1" smtClean="0">
                  <a:solidFill>
                    <a:srgbClr val="FFFFFF"/>
                  </a:solidFill>
                </a:rPr>
                <a:t>ácidos</a:t>
              </a:r>
              <a:r>
                <a:rPr lang="en-US" sz="2800" b="1" dirty="0" smtClean="0">
                  <a:solidFill>
                    <a:srgbClr val="FFFFFF"/>
                  </a:solidFill>
                </a:rPr>
                <a:t> </a:t>
              </a:r>
              <a:r>
                <a:rPr lang="en-US" sz="2800" b="1" dirty="0" err="1" smtClean="0">
                  <a:solidFill>
                    <a:srgbClr val="FFFFFF"/>
                  </a:solidFill>
                </a:rPr>
                <a:t>grasos</a:t>
              </a:r>
              <a:endParaRPr lang="en-US" sz="2800" b="1" dirty="0">
                <a:solidFill>
                  <a:srgbClr val="FFFFFF"/>
                </a:solidFill>
              </a:endParaRPr>
            </a:p>
          </p:txBody>
        </p:sp>
      </p:grpSp>
      <p:grpSp>
        <p:nvGrpSpPr>
          <p:cNvPr id="6" name="Grupo 5"/>
          <p:cNvGrpSpPr/>
          <p:nvPr/>
        </p:nvGrpSpPr>
        <p:grpSpPr>
          <a:xfrm>
            <a:off x="5902085" y="2104305"/>
            <a:ext cx="2864229" cy="1322388"/>
            <a:chOff x="6138466" y="2258414"/>
            <a:chExt cx="2864229" cy="1322388"/>
          </a:xfrm>
        </p:grpSpPr>
        <p:grpSp>
          <p:nvGrpSpPr>
            <p:cNvPr id="66573" name="Group 13"/>
            <p:cNvGrpSpPr>
              <a:grpSpLocks/>
            </p:cNvGrpSpPr>
            <p:nvPr/>
          </p:nvGrpSpPr>
          <p:grpSpPr bwMode="auto">
            <a:xfrm>
              <a:off x="6138466" y="2258414"/>
              <a:ext cx="2749355" cy="1322388"/>
              <a:chOff x="4320" y="1152"/>
              <a:chExt cx="414" cy="402"/>
            </a:xfrm>
          </p:grpSpPr>
          <p:sp>
            <p:nvSpPr>
              <p:cNvPr id="66574"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s-ES"/>
              </a:p>
            </p:txBody>
          </p:sp>
          <p:sp>
            <p:nvSpPr>
              <p:cNvPr id="66575"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s-ES"/>
              </a:p>
            </p:txBody>
          </p:sp>
        </p:grpSp>
        <p:sp>
          <p:nvSpPr>
            <p:cNvPr id="66577" name="Rectangle 17"/>
            <p:cNvSpPr>
              <a:spLocks noChangeArrowheads="1"/>
            </p:cNvSpPr>
            <p:nvPr/>
          </p:nvSpPr>
          <p:spPr bwMode="black">
            <a:xfrm>
              <a:off x="6169868" y="2786327"/>
              <a:ext cx="2832827" cy="461665"/>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r>
                <a:rPr lang="en-US" sz="2400" b="1" dirty="0" err="1" smtClean="0">
                  <a:solidFill>
                    <a:srgbClr val="FFFFFF"/>
                  </a:solidFill>
                </a:rPr>
                <a:t>Gluconeogénesis</a:t>
              </a:r>
              <a:r>
                <a:rPr lang="en-US" sz="2400" b="1" dirty="0" smtClean="0">
                  <a:solidFill>
                    <a:srgbClr val="FFFFFF"/>
                  </a:solidFill>
                </a:rPr>
                <a:t> </a:t>
              </a:r>
              <a:endParaRPr lang="en-US" sz="2400" b="1" dirty="0">
                <a:solidFill>
                  <a:srgbClr val="FFFFFF"/>
                </a:solidFill>
              </a:endParaRPr>
            </a:p>
          </p:txBody>
        </p:sp>
      </p:grpSp>
      <p:sp>
        <p:nvSpPr>
          <p:cNvPr id="66578" name="Rectangle 18"/>
          <p:cNvSpPr>
            <a:spLocks noChangeArrowheads="1"/>
          </p:cNvSpPr>
          <p:nvPr/>
        </p:nvSpPr>
        <p:spPr bwMode="black">
          <a:xfrm>
            <a:off x="894933" y="1041693"/>
            <a:ext cx="7992888" cy="904863"/>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sz="2400" b="1" dirty="0" err="1" smtClean="0"/>
              <a:t>Algunos</a:t>
            </a:r>
            <a:r>
              <a:rPr lang="en-US" sz="2400" b="1" dirty="0" smtClean="0"/>
              <a:t> </a:t>
            </a:r>
            <a:r>
              <a:rPr lang="en-US" sz="2400" b="1" dirty="0" err="1" smtClean="0"/>
              <a:t>metabolitos</a:t>
            </a:r>
            <a:r>
              <a:rPr lang="en-US" sz="2400" b="1" dirty="0" smtClean="0"/>
              <a:t> </a:t>
            </a:r>
            <a:r>
              <a:rPr lang="en-US" sz="2400" b="1" dirty="0" err="1" smtClean="0"/>
              <a:t>tienen</a:t>
            </a:r>
            <a:r>
              <a:rPr lang="en-US" sz="2400" b="1" dirty="0" smtClean="0"/>
              <a:t> la </a:t>
            </a:r>
            <a:r>
              <a:rPr lang="en-US" sz="2400" b="1" dirty="0" err="1" smtClean="0"/>
              <a:t>función</a:t>
            </a:r>
            <a:r>
              <a:rPr lang="en-US" sz="2400" b="1" dirty="0" smtClean="0"/>
              <a:t> de </a:t>
            </a:r>
            <a:r>
              <a:rPr lang="en-US" sz="2400" b="1" dirty="0" err="1" smtClean="0"/>
              <a:t>controlar</a:t>
            </a:r>
            <a:r>
              <a:rPr lang="en-US" sz="2400" b="1" dirty="0" smtClean="0"/>
              <a:t> </a:t>
            </a:r>
            <a:r>
              <a:rPr lang="en-US" sz="2400" b="1" dirty="0" err="1" smtClean="0"/>
              <a:t>diferentes</a:t>
            </a:r>
            <a:r>
              <a:rPr lang="en-US" sz="2400" b="1" dirty="0" smtClean="0"/>
              <a:t> </a:t>
            </a:r>
            <a:r>
              <a:rPr lang="en-US" sz="2400" b="1" dirty="0" err="1" smtClean="0"/>
              <a:t>vías</a:t>
            </a:r>
            <a:r>
              <a:rPr lang="en-US" sz="2400" b="1" dirty="0" smtClean="0"/>
              <a:t>, </a:t>
            </a:r>
            <a:r>
              <a:rPr lang="en-US" sz="2400" b="1" dirty="0" err="1" smtClean="0"/>
              <a:t>madiante</a:t>
            </a:r>
            <a:r>
              <a:rPr lang="en-US" sz="2400" b="1" dirty="0" smtClean="0"/>
              <a:t> el Alosterismo.</a:t>
            </a:r>
            <a:endParaRPr lang="en-US" sz="2400" b="1" dirty="0"/>
          </a:p>
        </p:txBody>
      </p:sp>
      <p:grpSp>
        <p:nvGrpSpPr>
          <p:cNvPr id="16" name="Grupo 15"/>
          <p:cNvGrpSpPr/>
          <p:nvPr/>
        </p:nvGrpSpPr>
        <p:grpSpPr>
          <a:xfrm>
            <a:off x="1325563" y="5157788"/>
            <a:ext cx="6238875" cy="976312"/>
            <a:chOff x="1325563" y="5157788"/>
            <a:chExt cx="6238875" cy="976312"/>
          </a:xfrm>
        </p:grpSpPr>
        <p:sp>
          <p:nvSpPr>
            <p:cNvPr id="66579" name="AutoShape 19"/>
            <p:cNvSpPr>
              <a:spLocks noChangeArrowheads="1"/>
            </p:cNvSpPr>
            <p:nvPr/>
          </p:nvSpPr>
          <p:spPr bwMode="ltGray">
            <a:xfrm>
              <a:off x="1325563" y="5157788"/>
              <a:ext cx="6238875" cy="976312"/>
            </a:xfrm>
            <a:prstGeom prst="roundRect">
              <a:avLst>
                <a:gd name="adj" fmla="val 16667"/>
              </a:avLst>
            </a:prstGeom>
            <a:solidFill>
              <a:srgbClr val="FFFFFF"/>
            </a:solidFill>
            <a:ln w="57150" algn="ctr">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6580" name="Rectangle 20"/>
            <p:cNvSpPr>
              <a:spLocks noChangeArrowheads="1"/>
            </p:cNvSpPr>
            <p:nvPr/>
          </p:nvSpPr>
          <p:spPr bwMode="auto">
            <a:xfrm>
              <a:off x="1589088" y="5313363"/>
              <a:ext cx="58086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D7181F"/>
                </a:buClr>
                <a:buFont typeface="Wingdings" panose="05000000000000000000" pitchFamily="2" charset="2"/>
                <a:buNone/>
              </a:pPr>
              <a:r>
                <a:rPr lang="en-US" sz="4000" b="1" dirty="0" err="1" smtClean="0"/>
                <a:t>Ácido</a:t>
              </a:r>
              <a:r>
                <a:rPr lang="en-US" sz="4000" b="1" dirty="0" smtClean="0"/>
                <a:t> </a:t>
              </a:r>
              <a:r>
                <a:rPr lang="en-US" sz="4000" b="1" dirty="0" err="1" smtClean="0"/>
                <a:t>cítrico</a:t>
              </a:r>
              <a:endParaRPr lang="en-US" sz="4000" b="1" dirty="0"/>
            </a:p>
          </p:txBody>
        </p:sp>
      </p:grpSp>
      <p:cxnSp>
        <p:nvCxnSpPr>
          <p:cNvPr id="3" name="Conector recto de flecha 2"/>
          <p:cNvCxnSpPr/>
          <p:nvPr/>
        </p:nvCxnSpPr>
        <p:spPr bwMode="auto">
          <a:xfrm>
            <a:off x="4891377" y="3717617"/>
            <a:ext cx="0" cy="113726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ector recto de flecha 26"/>
          <p:cNvCxnSpPr/>
          <p:nvPr/>
        </p:nvCxnSpPr>
        <p:spPr bwMode="auto">
          <a:xfrm flipH="1" flipV="1">
            <a:off x="8883386" y="2279471"/>
            <a:ext cx="4435" cy="919664"/>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ector recto de flecha 36"/>
          <p:cNvCxnSpPr/>
          <p:nvPr/>
        </p:nvCxnSpPr>
        <p:spPr bwMode="auto">
          <a:xfrm flipH="1" flipV="1">
            <a:off x="244676" y="2275497"/>
            <a:ext cx="4435" cy="919664"/>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6578"/>
                                        </p:tgtEl>
                                        <p:attrNameLst>
                                          <p:attrName>style.visibility</p:attrName>
                                        </p:attrNameLst>
                                      </p:cBhvr>
                                      <p:to>
                                        <p:strVal val="visible"/>
                                      </p:to>
                                    </p:set>
                                    <p:anim calcmode="lin" valueType="num">
                                      <p:cBhvr additive="base">
                                        <p:cTn id="7" dur="500" fill="hold"/>
                                        <p:tgtEl>
                                          <p:spTgt spid="66578"/>
                                        </p:tgtEl>
                                        <p:attrNameLst>
                                          <p:attrName>ppt_x</p:attrName>
                                        </p:attrNameLst>
                                      </p:cBhvr>
                                      <p:tavLst>
                                        <p:tav tm="0">
                                          <p:val>
                                            <p:strVal val="0-#ppt_w/2"/>
                                          </p:val>
                                        </p:tav>
                                        <p:tav tm="100000">
                                          <p:val>
                                            <p:strVal val="#ppt_x"/>
                                          </p:val>
                                        </p:tav>
                                      </p:tavLst>
                                    </p:anim>
                                    <p:anim calcmode="lin" valueType="num">
                                      <p:cBhvr additive="base">
                                        <p:cTn id="8" dur="500" fill="hold"/>
                                        <p:tgtEl>
                                          <p:spTgt spid="66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563"/>
                                        </p:tgtEl>
                                        <p:attrNameLst>
                                          <p:attrName>style.visibility</p:attrName>
                                        </p:attrNameLst>
                                      </p:cBhvr>
                                      <p:to>
                                        <p:strVal val="visible"/>
                                      </p:to>
                                    </p:set>
                                    <p:animEffect transition="in" filter="wipe(up)">
                                      <p:cBhvr>
                                        <p:cTn id="30" dur="500"/>
                                        <p:tgtEl>
                                          <p:spTgt spid="6656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6564"/>
                                        </p:tgtEl>
                                        <p:attrNameLst>
                                          <p:attrName>style.visibility</p:attrName>
                                        </p:attrNameLst>
                                      </p:cBhvr>
                                      <p:to>
                                        <p:strVal val="visible"/>
                                      </p:to>
                                    </p:set>
                                    <p:animEffect transition="in" filter="wipe(up)">
                                      <p:cBhvr>
                                        <p:cTn id="33" dur="500"/>
                                        <p:tgtEl>
                                          <p:spTgt spid="6656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66565"/>
                                        </p:tgtEl>
                                        <p:attrNameLst>
                                          <p:attrName>style.visibility</p:attrName>
                                        </p:attrNameLst>
                                      </p:cBhvr>
                                      <p:to>
                                        <p:strVal val="visible"/>
                                      </p:to>
                                    </p:set>
                                    <p:animEffect transition="in" filter="wipe(up)">
                                      <p:cBhvr>
                                        <p:cTn id="36" dur="500"/>
                                        <p:tgtEl>
                                          <p:spTgt spid="66565"/>
                                        </p:tgtEl>
                                      </p:cBhvr>
                                    </p:animEffect>
                                  </p:childTnLst>
                                </p:cTn>
                              </p:par>
                              <p:par>
                                <p:cTn id="37" presetID="5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par>
                                <p:cTn id="47" presetID="2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up)">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64" grpId="0" animBg="1"/>
      <p:bldP spid="66565" grpId="0" animBg="1"/>
      <p:bldP spid="665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483" y="275074"/>
            <a:ext cx="8229600" cy="927100"/>
          </a:xfrm>
        </p:spPr>
        <p:txBody>
          <a:bodyPr/>
          <a:lstStyle/>
          <a:p>
            <a:r>
              <a:rPr lang="es-ES" sz="3600" dirty="0" smtClean="0"/>
              <a:t>5. Integración en ciclo metabólico</a:t>
            </a:r>
            <a:endParaRPr lang="es-ES" sz="3600" dirty="0"/>
          </a:p>
        </p:txBody>
      </p:sp>
      <p:grpSp>
        <p:nvGrpSpPr>
          <p:cNvPr id="4" name="Grupo 3"/>
          <p:cNvGrpSpPr/>
          <p:nvPr/>
        </p:nvGrpSpPr>
        <p:grpSpPr>
          <a:xfrm>
            <a:off x="219665" y="1229352"/>
            <a:ext cx="8924334" cy="5471475"/>
            <a:chOff x="1580656" y="708175"/>
            <a:chExt cx="9747850" cy="6473908"/>
          </a:xfrm>
        </p:grpSpPr>
        <p:sp>
          <p:nvSpPr>
            <p:cNvPr id="5" name="Oval 2"/>
            <p:cNvSpPr>
              <a:spLocks noChangeArrowheads="1"/>
            </p:cNvSpPr>
            <p:nvPr/>
          </p:nvSpPr>
          <p:spPr bwMode="auto">
            <a:xfrm>
              <a:off x="3648076" y="1173163"/>
              <a:ext cx="5184775" cy="4826000"/>
            </a:xfrm>
            <a:prstGeom prst="ellipse">
              <a:avLst/>
            </a:prstGeom>
            <a:noFill/>
            <a:ln w="28575">
              <a:solidFill>
                <a:schemeClr val="tx1"/>
              </a:solidFill>
              <a:round/>
              <a:headEnd/>
              <a:tailEnd/>
            </a:ln>
            <a:effectLst/>
          </p:spPr>
          <p:txBody>
            <a:bodyPr wrap="none" anchor="ctr"/>
            <a:lstStyle/>
            <a:p>
              <a:pPr algn="ctr"/>
              <a:endParaRPr lang="en-US" sz="2400"/>
            </a:p>
          </p:txBody>
        </p:sp>
        <p:sp>
          <p:nvSpPr>
            <p:cNvPr id="6" name="AutoShape 3"/>
            <p:cNvSpPr>
              <a:spLocks noChangeArrowheads="1"/>
            </p:cNvSpPr>
            <p:nvPr/>
          </p:nvSpPr>
          <p:spPr bwMode="auto">
            <a:xfrm>
              <a:off x="2452689" y="2398713"/>
              <a:ext cx="2232025" cy="431800"/>
            </a:xfrm>
            <a:prstGeom prst="cube">
              <a:avLst>
                <a:gd name="adj" fmla="val 25000"/>
              </a:avLst>
            </a:prstGeom>
            <a:gradFill rotWithShape="1">
              <a:gsLst>
                <a:gs pos="0">
                  <a:schemeClr val="bg1"/>
                </a:gs>
                <a:gs pos="100000">
                  <a:srgbClr val="D6E58B"/>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7" name="AutoShape 4"/>
            <p:cNvSpPr>
              <a:spLocks noChangeArrowheads="1"/>
            </p:cNvSpPr>
            <p:nvPr/>
          </p:nvSpPr>
          <p:spPr bwMode="auto">
            <a:xfrm>
              <a:off x="2206625" y="3290889"/>
              <a:ext cx="2376488" cy="503237"/>
            </a:xfrm>
            <a:prstGeom prst="cube">
              <a:avLst>
                <a:gd name="adj" fmla="val 25000"/>
              </a:avLst>
            </a:prstGeom>
            <a:gradFill rotWithShape="1">
              <a:gsLst>
                <a:gs pos="0">
                  <a:srgbClr val="EF6B47"/>
                </a:gs>
                <a:gs pos="50000">
                  <a:schemeClr val="bg1"/>
                </a:gs>
                <a:gs pos="100000">
                  <a:srgbClr val="EF6B47"/>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8" name="AutoShape 5"/>
            <p:cNvSpPr>
              <a:spLocks noChangeArrowheads="1"/>
            </p:cNvSpPr>
            <p:nvPr/>
          </p:nvSpPr>
          <p:spPr bwMode="auto">
            <a:xfrm>
              <a:off x="2351089" y="4702175"/>
              <a:ext cx="2592387" cy="503238"/>
            </a:xfrm>
            <a:prstGeom prst="cube">
              <a:avLst>
                <a:gd name="adj" fmla="val 25000"/>
              </a:avLst>
            </a:prstGeom>
            <a:gradFill rotWithShape="1">
              <a:gsLst>
                <a:gs pos="0">
                  <a:srgbClr val="EB6B90"/>
                </a:gs>
                <a:gs pos="50000">
                  <a:schemeClr val="bg1"/>
                </a:gs>
                <a:gs pos="100000">
                  <a:srgbClr val="EB6B9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9" name="AutoShape 6"/>
            <p:cNvSpPr>
              <a:spLocks noChangeArrowheads="1"/>
            </p:cNvSpPr>
            <p:nvPr/>
          </p:nvSpPr>
          <p:spPr bwMode="auto">
            <a:xfrm>
              <a:off x="5232401" y="5638800"/>
              <a:ext cx="2303463" cy="503238"/>
            </a:xfrm>
            <a:prstGeom prst="cube">
              <a:avLst>
                <a:gd name="adj" fmla="val 25000"/>
              </a:avLst>
            </a:prstGeom>
            <a:gradFill rotWithShape="1">
              <a:gsLst>
                <a:gs pos="0">
                  <a:srgbClr val="F395A5"/>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10" name="AutoShape 7"/>
            <p:cNvSpPr>
              <a:spLocks noChangeArrowheads="1"/>
            </p:cNvSpPr>
            <p:nvPr/>
          </p:nvSpPr>
          <p:spPr bwMode="auto">
            <a:xfrm>
              <a:off x="7108775" y="4747915"/>
              <a:ext cx="3611063" cy="510204"/>
            </a:xfrm>
            <a:prstGeom prst="cube">
              <a:avLst>
                <a:gd name="adj" fmla="val 25000"/>
              </a:avLst>
            </a:prstGeom>
            <a:gradFill rotWithShape="1">
              <a:gsLst>
                <a:gs pos="0">
                  <a:schemeClr val="bg1"/>
                </a:gs>
                <a:gs pos="50000">
                  <a:srgbClr val="F4AAF0"/>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11" name="AutoShape 9"/>
            <p:cNvSpPr>
              <a:spLocks noChangeArrowheads="1"/>
            </p:cNvSpPr>
            <p:nvPr/>
          </p:nvSpPr>
          <p:spPr bwMode="auto">
            <a:xfrm>
              <a:off x="7751763" y="1965326"/>
              <a:ext cx="2089150" cy="504825"/>
            </a:xfrm>
            <a:prstGeom prst="cube">
              <a:avLst>
                <a:gd name="adj" fmla="val 25000"/>
              </a:avLst>
            </a:prstGeom>
            <a:gradFill rotWithShape="1">
              <a:gsLst>
                <a:gs pos="0">
                  <a:schemeClr val="bg1"/>
                </a:gs>
                <a:gs pos="50000">
                  <a:srgbClr val="A7F3F7"/>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12" name="AutoShape 10"/>
            <p:cNvSpPr>
              <a:spLocks noChangeArrowheads="1"/>
            </p:cNvSpPr>
            <p:nvPr/>
          </p:nvSpPr>
          <p:spPr bwMode="auto">
            <a:xfrm>
              <a:off x="4656139" y="957265"/>
              <a:ext cx="3024187" cy="494916"/>
            </a:xfrm>
            <a:prstGeom prst="cube">
              <a:avLst>
                <a:gd name="adj" fmla="val 25000"/>
              </a:avLst>
            </a:prstGeom>
            <a:gradFill rotWithShape="1">
              <a:gsLst>
                <a:gs pos="0">
                  <a:schemeClr val="bg1"/>
                </a:gs>
                <a:gs pos="50000">
                  <a:srgbClr val="A5F9C1"/>
                </a:gs>
                <a:gs pos="100000">
                  <a:schemeClr val="bg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solidFill>
                  <a:prstClr val="black"/>
                </a:solidFill>
              </a:endParaRPr>
            </a:p>
          </p:txBody>
        </p:sp>
        <p:sp>
          <p:nvSpPr>
            <p:cNvPr id="13" name="Text Box 11"/>
            <p:cNvSpPr txBox="1">
              <a:spLocks noChangeArrowheads="1"/>
            </p:cNvSpPr>
            <p:nvPr/>
          </p:nvSpPr>
          <p:spPr bwMode="auto">
            <a:xfrm>
              <a:off x="4608597" y="1030288"/>
              <a:ext cx="2782803" cy="43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1" dirty="0">
                  <a:solidFill>
                    <a:prstClr val="black"/>
                  </a:solidFill>
                  <a:effectLst>
                    <a:outerShdw blurRad="38100" dist="38100" dir="2700000" algn="tl">
                      <a:srgbClr val="FFFFFF"/>
                    </a:outerShdw>
                  </a:effectLst>
                  <a:latin typeface="Arial Black" panose="020B0A04020102020204" pitchFamily="34" charset="0"/>
                </a:rPr>
                <a:t>Ácido </a:t>
              </a:r>
              <a:r>
                <a:rPr lang="es-ES" b="1" dirty="0" err="1">
                  <a:solidFill>
                    <a:prstClr val="black"/>
                  </a:solidFill>
                  <a:effectLst>
                    <a:outerShdw blurRad="38100" dist="38100" dir="2700000" algn="tl">
                      <a:srgbClr val="FFFFFF"/>
                    </a:outerShdw>
                  </a:effectLst>
                  <a:latin typeface="Arial Black" panose="020B0A04020102020204" pitchFamily="34" charset="0"/>
                </a:rPr>
                <a:t>oxalacético</a:t>
              </a:r>
              <a:endParaRPr lang="es-ES" b="1" dirty="0">
                <a:solidFill>
                  <a:prstClr val="black"/>
                </a:solidFill>
                <a:effectLst>
                  <a:outerShdw blurRad="38100" dist="38100" dir="2700000" algn="tl">
                    <a:srgbClr val="FFFFFF"/>
                  </a:outerShdw>
                </a:effectLst>
                <a:latin typeface="Arial Black" panose="020B0A04020102020204" pitchFamily="34" charset="0"/>
              </a:endParaRPr>
            </a:p>
          </p:txBody>
        </p:sp>
        <p:sp>
          <p:nvSpPr>
            <p:cNvPr id="14" name="Text Box 12"/>
            <p:cNvSpPr txBox="1">
              <a:spLocks noChangeArrowheads="1"/>
            </p:cNvSpPr>
            <p:nvPr/>
          </p:nvSpPr>
          <p:spPr bwMode="auto">
            <a:xfrm>
              <a:off x="7751763" y="2038351"/>
              <a:ext cx="178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 cítrico</a:t>
              </a:r>
            </a:p>
          </p:txBody>
        </p:sp>
        <p:sp>
          <p:nvSpPr>
            <p:cNvPr id="15" name="Text Box 13"/>
            <p:cNvSpPr txBox="1">
              <a:spLocks noChangeArrowheads="1"/>
            </p:cNvSpPr>
            <p:nvPr/>
          </p:nvSpPr>
          <p:spPr bwMode="auto">
            <a:xfrm>
              <a:off x="7896225" y="3406776"/>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 isocítrico</a:t>
              </a:r>
            </a:p>
          </p:txBody>
        </p:sp>
        <p:sp>
          <p:nvSpPr>
            <p:cNvPr id="16" name="Text Box 14"/>
            <p:cNvSpPr txBox="1">
              <a:spLocks noChangeArrowheads="1"/>
            </p:cNvSpPr>
            <p:nvPr/>
          </p:nvSpPr>
          <p:spPr bwMode="auto">
            <a:xfrm>
              <a:off x="7042488" y="4827791"/>
              <a:ext cx="3589000" cy="43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b="1" dirty="0">
                  <a:solidFill>
                    <a:prstClr val="black"/>
                  </a:solidFill>
                  <a:effectLst>
                    <a:outerShdw blurRad="38100" dist="38100" dir="2700000" algn="tl">
                      <a:srgbClr val="FFFFFF"/>
                    </a:outerShdw>
                  </a:effectLst>
                  <a:latin typeface="Arial Black" panose="020B0A04020102020204" pitchFamily="34" charset="0"/>
                </a:rPr>
                <a:t>Ácido </a:t>
              </a:r>
              <a:r>
                <a:rPr lang="es-ES" b="1" dirty="0" err="1">
                  <a:solidFill>
                    <a:prstClr val="black"/>
                  </a:solidFill>
                  <a:effectLst>
                    <a:outerShdw blurRad="38100" dist="38100" dir="2700000" algn="tl">
                      <a:srgbClr val="FFFFFF"/>
                    </a:outerShdw>
                  </a:effectLst>
                  <a:latin typeface="Arial Black" panose="020B0A04020102020204" pitchFamily="34" charset="0"/>
                </a:rPr>
                <a:t>alfa</a:t>
              </a:r>
              <a:r>
                <a:rPr lang="es-ES" b="1" dirty="0" err="1">
                  <a:solidFill>
                    <a:prstClr val="black"/>
                  </a:solidFill>
                  <a:effectLst>
                    <a:outerShdw blurRad="38100" dist="38100" dir="2700000" algn="tl">
                      <a:srgbClr val="FFFFFF"/>
                    </a:outerShdw>
                  </a:effectLst>
                  <a:latin typeface="Arial Black" panose="020B0A04020102020204" pitchFamily="34" charset="0"/>
                  <a:cs typeface="Arial" panose="020B0604020202020204" pitchFamily="34" charset="0"/>
                </a:rPr>
                <a:t>cetoglutárico</a:t>
              </a:r>
              <a:endParaRPr lang="el-GR" b="1" dirty="0">
                <a:solidFill>
                  <a:prstClr val="black"/>
                </a:solidFill>
                <a:effectLst>
                  <a:outerShdw blurRad="38100" dist="38100" dir="2700000" algn="tl">
                    <a:srgbClr val="FFFFFF"/>
                  </a:outerShdw>
                </a:effectLst>
                <a:latin typeface="Arial Black" panose="020B0A04020102020204" pitchFamily="34" charset="0"/>
                <a:cs typeface="Arial" panose="020B0604020202020204" pitchFamily="34" charset="0"/>
              </a:endParaRPr>
            </a:p>
          </p:txBody>
        </p:sp>
        <p:sp>
          <p:nvSpPr>
            <p:cNvPr id="17" name="Text Box 15"/>
            <p:cNvSpPr txBox="1">
              <a:spLocks noChangeArrowheads="1"/>
            </p:cNvSpPr>
            <p:nvPr/>
          </p:nvSpPr>
          <p:spPr bwMode="auto">
            <a:xfrm>
              <a:off x="5303838" y="5781676"/>
              <a:ext cx="192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Succinil - CoA</a:t>
              </a:r>
            </a:p>
          </p:txBody>
        </p:sp>
        <p:sp>
          <p:nvSpPr>
            <p:cNvPr id="18" name="Text Box 16"/>
            <p:cNvSpPr txBox="1">
              <a:spLocks noChangeArrowheads="1"/>
            </p:cNvSpPr>
            <p:nvPr/>
          </p:nvSpPr>
          <p:spPr bwMode="auto">
            <a:xfrm>
              <a:off x="2493963" y="4846638"/>
              <a:ext cx="2449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 succínico</a:t>
              </a:r>
            </a:p>
          </p:txBody>
        </p:sp>
        <p:sp>
          <p:nvSpPr>
            <p:cNvPr id="19" name="Text Box 17"/>
            <p:cNvSpPr txBox="1">
              <a:spLocks noChangeArrowheads="1"/>
            </p:cNvSpPr>
            <p:nvPr/>
          </p:nvSpPr>
          <p:spPr bwMode="auto">
            <a:xfrm>
              <a:off x="2279650" y="3406776"/>
              <a:ext cx="2395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Ácido</a:t>
              </a:r>
              <a:r>
                <a:rPr lang="es-ES" b="1">
                  <a:solidFill>
                    <a:prstClr val="black"/>
                  </a:solidFill>
                  <a:effectLst>
                    <a:outerShdw blurRad="38100" dist="38100" dir="2700000" algn="tl">
                      <a:srgbClr val="FFFFFF"/>
                    </a:outerShdw>
                  </a:effectLst>
                </a:rPr>
                <a:t> </a:t>
              </a:r>
              <a:r>
                <a:rPr lang="es-ES" b="1">
                  <a:solidFill>
                    <a:prstClr val="black"/>
                  </a:solidFill>
                  <a:effectLst>
                    <a:outerShdw blurRad="38100" dist="38100" dir="2700000" algn="tl">
                      <a:srgbClr val="FFFFFF"/>
                    </a:outerShdw>
                  </a:effectLst>
                  <a:latin typeface="Arial Black" panose="020B0A04020102020204" pitchFamily="34" charset="0"/>
                </a:rPr>
                <a:t>fumárico</a:t>
              </a:r>
            </a:p>
          </p:txBody>
        </p:sp>
        <p:sp>
          <p:nvSpPr>
            <p:cNvPr id="20" name="Text Box 19"/>
            <p:cNvSpPr txBox="1">
              <a:spLocks noChangeArrowheads="1"/>
            </p:cNvSpPr>
            <p:nvPr/>
          </p:nvSpPr>
          <p:spPr bwMode="auto">
            <a:xfrm>
              <a:off x="2424114" y="2470151"/>
              <a:ext cx="2306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b="1">
                  <a:solidFill>
                    <a:prstClr val="black"/>
                  </a:solidFill>
                  <a:effectLst>
                    <a:outerShdw blurRad="38100" dist="38100" dir="2700000" algn="tl">
                      <a:srgbClr val="FFFFFF"/>
                    </a:outerShdw>
                  </a:effectLst>
                  <a:latin typeface="Arial Black" panose="020B0A04020102020204" pitchFamily="34" charset="0"/>
                </a:rPr>
                <a:t>  Ácido málico</a:t>
              </a:r>
            </a:p>
          </p:txBody>
        </p:sp>
        <p:sp>
          <p:nvSpPr>
            <p:cNvPr id="21" name="Text Box 20"/>
            <p:cNvSpPr txBox="1">
              <a:spLocks noChangeArrowheads="1"/>
            </p:cNvSpPr>
            <p:nvPr/>
          </p:nvSpPr>
          <p:spPr bwMode="auto">
            <a:xfrm>
              <a:off x="1739076" y="1576686"/>
              <a:ext cx="1188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dirty="0"/>
                <a:t>Glucosa</a:t>
              </a:r>
            </a:p>
          </p:txBody>
        </p:sp>
        <p:sp>
          <p:nvSpPr>
            <p:cNvPr id="22" name="Text Box 22"/>
            <p:cNvSpPr txBox="1">
              <a:spLocks noChangeArrowheads="1"/>
            </p:cNvSpPr>
            <p:nvPr/>
          </p:nvSpPr>
          <p:spPr bwMode="auto">
            <a:xfrm>
              <a:off x="7691086" y="925204"/>
              <a:ext cx="2210016" cy="61907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smtClean="0">
                  <a:solidFill>
                    <a:srgbClr val="FF0000"/>
                  </a:solidFill>
                </a:rPr>
                <a:t>Acetil-CoA</a:t>
              </a:r>
              <a:endParaRPr lang="es-ES" sz="2800" b="1" dirty="0">
                <a:solidFill>
                  <a:srgbClr val="FF0000"/>
                </a:solidFill>
              </a:endParaRPr>
            </a:p>
          </p:txBody>
        </p:sp>
        <p:sp>
          <p:nvSpPr>
            <p:cNvPr id="23" name="Arc 23"/>
            <p:cNvSpPr>
              <a:spLocks/>
            </p:cNvSpPr>
            <p:nvPr/>
          </p:nvSpPr>
          <p:spPr bwMode="auto">
            <a:xfrm flipH="1">
              <a:off x="7896225" y="1390651"/>
              <a:ext cx="215900" cy="3587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24" name="Text Box 24"/>
            <p:cNvSpPr txBox="1">
              <a:spLocks noChangeArrowheads="1"/>
            </p:cNvSpPr>
            <p:nvPr/>
          </p:nvSpPr>
          <p:spPr bwMode="auto">
            <a:xfrm>
              <a:off x="8593889" y="2576617"/>
              <a:ext cx="2734617" cy="80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s-ES" sz="2400" b="1" dirty="0"/>
                <a:t>Ácidos </a:t>
              </a:r>
              <a:r>
                <a:rPr lang="es-ES" sz="2400" b="1" dirty="0" smtClean="0"/>
                <a:t>grasos</a:t>
              </a:r>
            </a:p>
            <a:p>
              <a:pPr>
                <a:lnSpc>
                  <a:spcPct val="80000"/>
                </a:lnSpc>
              </a:pPr>
              <a:r>
                <a:rPr lang="es-ES" sz="2400" b="1" dirty="0" smtClean="0"/>
                <a:t>Colesterol </a:t>
              </a:r>
              <a:endParaRPr lang="es-ES" sz="2400" b="1" dirty="0"/>
            </a:p>
          </p:txBody>
        </p:sp>
        <p:sp>
          <p:nvSpPr>
            <p:cNvPr id="25" name="Line 25"/>
            <p:cNvSpPr>
              <a:spLocks noChangeShapeType="1"/>
            </p:cNvSpPr>
            <p:nvPr/>
          </p:nvSpPr>
          <p:spPr bwMode="auto">
            <a:xfrm>
              <a:off x="9840913" y="1971497"/>
              <a:ext cx="431799" cy="60512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26" name="Text Box 26"/>
            <p:cNvSpPr txBox="1">
              <a:spLocks noChangeArrowheads="1"/>
            </p:cNvSpPr>
            <p:nvPr/>
          </p:nvSpPr>
          <p:spPr bwMode="auto">
            <a:xfrm>
              <a:off x="9116272" y="5965033"/>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dirty="0"/>
                <a:t>Aminoácidos</a:t>
              </a:r>
            </a:p>
          </p:txBody>
        </p:sp>
        <p:sp>
          <p:nvSpPr>
            <p:cNvPr id="27" name="Line 27"/>
            <p:cNvSpPr>
              <a:spLocks noChangeShapeType="1"/>
            </p:cNvSpPr>
            <p:nvPr/>
          </p:nvSpPr>
          <p:spPr bwMode="auto">
            <a:xfrm>
              <a:off x="9913144" y="5364556"/>
              <a:ext cx="215900" cy="503238"/>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28" name="Text Box 28"/>
            <p:cNvSpPr txBox="1">
              <a:spLocks noChangeArrowheads="1"/>
            </p:cNvSpPr>
            <p:nvPr/>
          </p:nvSpPr>
          <p:spPr bwMode="auto">
            <a:xfrm>
              <a:off x="1580656" y="708175"/>
              <a:ext cx="1835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dirty="0"/>
                <a:t>Aminoácidos</a:t>
              </a:r>
            </a:p>
          </p:txBody>
        </p:sp>
        <p:sp>
          <p:nvSpPr>
            <p:cNvPr id="29" name="Line 30"/>
            <p:cNvSpPr>
              <a:spLocks noChangeShapeType="1"/>
            </p:cNvSpPr>
            <p:nvPr/>
          </p:nvSpPr>
          <p:spPr bwMode="auto">
            <a:xfrm>
              <a:off x="3537643" y="1030286"/>
              <a:ext cx="1062932" cy="16669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30" name="Text Box 32"/>
            <p:cNvSpPr txBox="1">
              <a:spLocks noChangeArrowheads="1"/>
            </p:cNvSpPr>
            <p:nvPr/>
          </p:nvSpPr>
          <p:spPr bwMode="auto">
            <a:xfrm>
              <a:off x="5591176" y="2800350"/>
              <a:ext cx="9925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i="1" dirty="0"/>
                <a:t>CICLO</a:t>
              </a:r>
            </a:p>
            <a:p>
              <a:r>
                <a:rPr lang="es-ES" sz="2400" b="1" i="1" dirty="0"/>
                <a:t>   DE</a:t>
              </a:r>
            </a:p>
            <a:p>
              <a:r>
                <a:rPr lang="es-ES" sz="2400" b="1" i="1" dirty="0"/>
                <a:t>KREBS</a:t>
              </a:r>
            </a:p>
          </p:txBody>
        </p:sp>
        <p:sp>
          <p:nvSpPr>
            <p:cNvPr id="31" name="AutoShape 34"/>
            <p:cNvSpPr>
              <a:spLocks noChangeArrowheads="1"/>
            </p:cNvSpPr>
            <p:nvPr/>
          </p:nvSpPr>
          <p:spPr bwMode="auto">
            <a:xfrm>
              <a:off x="4872038" y="1700213"/>
              <a:ext cx="2736850" cy="2303462"/>
            </a:xfrm>
            <a:custGeom>
              <a:avLst/>
              <a:gdLst>
                <a:gd name="G0" fmla="+- -2864922 0 0"/>
                <a:gd name="G1" fmla="+- 11747628 0 0"/>
                <a:gd name="G2" fmla="+- -2864922 0 11747628"/>
                <a:gd name="G3" fmla="+- 10800 0 0"/>
                <a:gd name="G4" fmla="+- 0 0 -2864922"/>
                <a:gd name="T0" fmla="*/ 360 256 1"/>
                <a:gd name="T1" fmla="*/ 0 256 1"/>
                <a:gd name="G5" fmla="+- G2 T0 T1"/>
                <a:gd name="G6" fmla="?: G2 G2 G5"/>
                <a:gd name="G7" fmla="+- 0 0 G6"/>
                <a:gd name="G8" fmla="+- 6748 0 0"/>
                <a:gd name="G9" fmla="+- 0 0 11747628"/>
                <a:gd name="G10" fmla="+- 6748 0 2700"/>
                <a:gd name="G11" fmla="cos G10 -2864922"/>
                <a:gd name="G12" fmla="sin G10 -2864922"/>
                <a:gd name="G13" fmla="cos 13500 -2864922"/>
                <a:gd name="G14" fmla="sin 13500 -2864922"/>
                <a:gd name="G15" fmla="+- G11 10800 0"/>
                <a:gd name="G16" fmla="+- G12 10800 0"/>
                <a:gd name="G17" fmla="+- G13 10800 0"/>
                <a:gd name="G18" fmla="+- G14 10800 0"/>
                <a:gd name="G19" fmla="*/ 6748 1 2"/>
                <a:gd name="G20" fmla="+- G19 5400 0"/>
                <a:gd name="G21" fmla="cos G20 -2864922"/>
                <a:gd name="G22" fmla="sin G20 -2864922"/>
                <a:gd name="G23" fmla="+- G21 10800 0"/>
                <a:gd name="G24" fmla="+- G12 G23 G22"/>
                <a:gd name="G25" fmla="+- G22 G23 G11"/>
                <a:gd name="G26" fmla="cos 10800 -2864922"/>
                <a:gd name="G27" fmla="sin 10800 -2864922"/>
                <a:gd name="G28" fmla="cos 6748 -2864922"/>
                <a:gd name="G29" fmla="sin 6748 -2864922"/>
                <a:gd name="G30" fmla="+- G26 10800 0"/>
                <a:gd name="G31" fmla="+- G27 10800 0"/>
                <a:gd name="G32" fmla="+- G28 10800 0"/>
                <a:gd name="G33" fmla="+- G29 10800 0"/>
                <a:gd name="G34" fmla="+- G19 5400 0"/>
                <a:gd name="G35" fmla="cos G34 11747628"/>
                <a:gd name="G36" fmla="sin G34 11747628"/>
                <a:gd name="G37" fmla="+/ 11747628 -2864922 2"/>
                <a:gd name="T2" fmla="*/ 180 256 1"/>
                <a:gd name="T3" fmla="*/ 0 256 1"/>
                <a:gd name="G38" fmla="+- G37 T2 T3"/>
                <a:gd name="G39" fmla="?: G2 G37 G38"/>
                <a:gd name="G40" fmla="cos 10800 G39"/>
                <a:gd name="G41" fmla="sin 10800 G39"/>
                <a:gd name="G42" fmla="cos 6748 G39"/>
                <a:gd name="G43" fmla="sin 6748 G39"/>
                <a:gd name="G44" fmla="+- G40 10800 0"/>
                <a:gd name="G45" fmla="+- G41 10800 0"/>
                <a:gd name="G46" fmla="+- G42 10800 0"/>
                <a:gd name="G47" fmla="+- G43 10800 0"/>
                <a:gd name="G48" fmla="+- G35 10800 0"/>
                <a:gd name="G49" fmla="+- G36 10800 0"/>
                <a:gd name="T4" fmla="*/ 6714 w 21600"/>
                <a:gd name="T5" fmla="*/ 802 h 21600"/>
                <a:gd name="T6" fmla="*/ 2026 w 21600"/>
                <a:gd name="T7" fmla="*/ 10914 h 21600"/>
                <a:gd name="T8" fmla="*/ 8247 w 21600"/>
                <a:gd name="T9" fmla="*/ 4553 h 21600"/>
                <a:gd name="T10" fmla="*/ 20557 w 21600"/>
                <a:gd name="T11" fmla="*/ 1470 h 21600"/>
                <a:gd name="T12" fmla="*/ 20407 w 21600"/>
                <a:gd name="T13" fmla="*/ 8152 h 21600"/>
                <a:gd name="T14" fmla="*/ 13725 w 21600"/>
                <a:gd name="T15" fmla="*/ 800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677" y="6136"/>
                  </a:moveTo>
                  <a:cubicBezTo>
                    <a:pt x="14404" y="4805"/>
                    <a:pt x="12642" y="4052"/>
                    <a:pt x="10800" y="4052"/>
                  </a:cubicBezTo>
                  <a:cubicBezTo>
                    <a:pt x="7073" y="4052"/>
                    <a:pt x="4052" y="7073"/>
                    <a:pt x="4052" y="10800"/>
                  </a:cubicBezTo>
                  <a:cubicBezTo>
                    <a:pt x="4052" y="10829"/>
                    <a:pt x="4052" y="10858"/>
                    <a:pt x="4052" y="10887"/>
                  </a:cubicBezTo>
                  <a:lnTo>
                    <a:pt x="0" y="10940"/>
                  </a:lnTo>
                  <a:cubicBezTo>
                    <a:pt x="0" y="10893"/>
                    <a:pt x="0" y="10846"/>
                    <a:pt x="0" y="10800"/>
                  </a:cubicBezTo>
                  <a:cubicBezTo>
                    <a:pt x="0" y="4835"/>
                    <a:pt x="4835" y="0"/>
                    <a:pt x="10800" y="0"/>
                  </a:cubicBezTo>
                  <a:cubicBezTo>
                    <a:pt x="13748" y="0"/>
                    <a:pt x="16568" y="1205"/>
                    <a:pt x="18606" y="3336"/>
                  </a:cubicBezTo>
                  <a:lnTo>
                    <a:pt x="20557" y="1470"/>
                  </a:lnTo>
                  <a:lnTo>
                    <a:pt x="20407" y="8152"/>
                  </a:lnTo>
                  <a:lnTo>
                    <a:pt x="13725" y="8002"/>
                  </a:lnTo>
                  <a:lnTo>
                    <a:pt x="15677" y="6136"/>
                  </a:lnTo>
                  <a:close/>
                </a:path>
              </a:pathLst>
            </a:custGeom>
            <a:solidFill>
              <a:srgbClr val="FF33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solidFill>
                  <a:prstClr val="black"/>
                </a:solidFill>
              </a:endParaRPr>
            </a:p>
          </p:txBody>
        </p:sp>
        <p:sp>
          <p:nvSpPr>
            <p:cNvPr id="32" name="Text Box 35"/>
            <p:cNvSpPr txBox="1">
              <a:spLocks noChangeArrowheads="1"/>
            </p:cNvSpPr>
            <p:nvPr/>
          </p:nvSpPr>
          <p:spPr bwMode="auto">
            <a:xfrm>
              <a:off x="4835525" y="6635836"/>
              <a:ext cx="2592386" cy="54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2400" b="1" dirty="0"/>
                <a:t>Grupo hemo</a:t>
              </a:r>
            </a:p>
          </p:txBody>
        </p:sp>
        <p:sp>
          <p:nvSpPr>
            <p:cNvPr id="33" name="Line 36"/>
            <p:cNvSpPr>
              <a:spLocks noChangeShapeType="1"/>
            </p:cNvSpPr>
            <p:nvPr/>
          </p:nvSpPr>
          <p:spPr bwMode="auto">
            <a:xfrm>
              <a:off x="6167438" y="6237287"/>
              <a:ext cx="9870" cy="39219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34" name="Text Box 41"/>
            <p:cNvSpPr txBox="1">
              <a:spLocks noChangeArrowheads="1"/>
            </p:cNvSpPr>
            <p:nvPr/>
          </p:nvSpPr>
          <p:spPr bwMode="auto">
            <a:xfrm>
              <a:off x="4438894" y="5926138"/>
              <a:ext cx="737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GDP</a:t>
              </a:r>
            </a:p>
          </p:txBody>
        </p:sp>
        <p:sp>
          <p:nvSpPr>
            <p:cNvPr id="35" name="Text Box 43"/>
            <p:cNvSpPr txBox="1">
              <a:spLocks noChangeArrowheads="1"/>
            </p:cNvSpPr>
            <p:nvPr/>
          </p:nvSpPr>
          <p:spPr bwMode="auto">
            <a:xfrm>
              <a:off x="3026161" y="4354513"/>
              <a:ext cx="688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dirty="0"/>
                <a:t>FAD</a:t>
              </a:r>
            </a:p>
          </p:txBody>
        </p:sp>
        <p:sp>
          <p:nvSpPr>
            <p:cNvPr id="36" name="Arc 44"/>
            <p:cNvSpPr>
              <a:spLocks/>
            </p:cNvSpPr>
            <p:nvPr/>
          </p:nvSpPr>
          <p:spPr bwMode="auto">
            <a:xfrm flipH="1">
              <a:off x="8763000" y="3922714"/>
              <a:ext cx="215900" cy="598487"/>
            </a:xfrm>
            <a:custGeom>
              <a:avLst/>
              <a:gdLst>
                <a:gd name="G0" fmla="+- 0 0 0"/>
                <a:gd name="G1" fmla="+- 21600 0 0"/>
                <a:gd name="G2" fmla="+- 21600 0 0"/>
                <a:gd name="T0" fmla="*/ 0 w 21600"/>
                <a:gd name="T1" fmla="*/ 0 h 36073"/>
                <a:gd name="T2" fmla="*/ 16034 w 21600"/>
                <a:gd name="T3" fmla="*/ 36073 h 36073"/>
                <a:gd name="T4" fmla="*/ 0 w 21600"/>
                <a:gd name="T5" fmla="*/ 21600 h 36073"/>
              </a:gdLst>
              <a:ahLst/>
              <a:cxnLst>
                <a:cxn ang="0">
                  <a:pos x="T0" y="T1"/>
                </a:cxn>
                <a:cxn ang="0">
                  <a:pos x="T2" y="T3"/>
                </a:cxn>
                <a:cxn ang="0">
                  <a:pos x="T4" y="T5"/>
                </a:cxn>
              </a:cxnLst>
              <a:rect l="0" t="0" r="r" b="b"/>
              <a:pathLst>
                <a:path w="21600" h="36073" fill="none" extrusionOk="0">
                  <a:moveTo>
                    <a:pt x="-1" y="0"/>
                  </a:moveTo>
                  <a:cubicBezTo>
                    <a:pt x="11929" y="0"/>
                    <a:pt x="21600" y="9670"/>
                    <a:pt x="21600" y="21600"/>
                  </a:cubicBezTo>
                  <a:cubicBezTo>
                    <a:pt x="21600" y="26946"/>
                    <a:pt x="19616" y="32103"/>
                    <a:pt x="16034" y="36073"/>
                  </a:cubicBezTo>
                </a:path>
                <a:path w="21600" h="36073" stroke="0" extrusionOk="0">
                  <a:moveTo>
                    <a:pt x="-1" y="0"/>
                  </a:moveTo>
                  <a:cubicBezTo>
                    <a:pt x="11929" y="0"/>
                    <a:pt x="21600" y="9670"/>
                    <a:pt x="21600" y="21600"/>
                  </a:cubicBezTo>
                  <a:cubicBezTo>
                    <a:pt x="21600" y="26946"/>
                    <a:pt x="19616" y="32103"/>
                    <a:pt x="16034" y="36073"/>
                  </a:cubicBezTo>
                  <a:lnTo>
                    <a:pt x="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37" name="Text Box 45"/>
            <p:cNvSpPr txBox="1">
              <a:spLocks noChangeArrowheads="1"/>
            </p:cNvSpPr>
            <p:nvPr/>
          </p:nvSpPr>
          <p:spPr bwMode="auto">
            <a:xfrm>
              <a:off x="8943285" y="3744913"/>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a:t>
              </a:r>
            </a:p>
          </p:txBody>
        </p:sp>
        <p:sp>
          <p:nvSpPr>
            <p:cNvPr id="38" name="Text Box 46"/>
            <p:cNvSpPr txBox="1">
              <a:spLocks noChangeArrowheads="1"/>
            </p:cNvSpPr>
            <p:nvPr/>
          </p:nvSpPr>
          <p:spPr bwMode="auto">
            <a:xfrm>
              <a:off x="8852654" y="4278313"/>
              <a:ext cx="96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a:t>
              </a:r>
            </a:p>
          </p:txBody>
        </p:sp>
        <p:sp>
          <p:nvSpPr>
            <p:cNvPr id="39" name="Arc 47"/>
            <p:cNvSpPr>
              <a:spLocks/>
            </p:cNvSpPr>
            <p:nvPr/>
          </p:nvSpPr>
          <p:spPr bwMode="auto">
            <a:xfrm flipH="1">
              <a:off x="7772401" y="5448301"/>
              <a:ext cx="354013" cy="358775"/>
            </a:xfrm>
            <a:custGeom>
              <a:avLst/>
              <a:gdLst>
                <a:gd name="G0" fmla="+- 13844 0 0"/>
                <a:gd name="G1" fmla="+- 21600 0 0"/>
                <a:gd name="G2" fmla="+- 21600 0 0"/>
                <a:gd name="T0" fmla="*/ 0 w 35444"/>
                <a:gd name="T1" fmla="*/ 5020 h 21600"/>
                <a:gd name="T2" fmla="*/ 35444 w 35444"/>
                <a:gd name="T3" fmla="*/ 21600 h 21600"/>
                <a:gd name="T4" fmla="*/ 13844 w 35444"/>
                <a:gd name="T5" fmla="*/ 21600 h 21600"/>
              </a:gdLst>
              <a:ahLst/>
              <a:cxnLst>
                <a:cxn ang="0">
                  <a:pos x="T0" y="T1"/>
                </a:cxn>
                <a:cxn ang="0">
                  <a:pos x="T2" y="T3"/>
                </a:cxn>
                <a:cxn ang="0">
                  <a:pos x="T4" y="T5"/>
                </a:cxn>
              </a:cxnLst>
              <a:rect l="0" t="0" r="r" b="b"/>
              <a:pathLst>
                <a:path w="35444" h="21600" fill="none" extrusionOk="0">
                  <a:moveTo>
                    <a:pt x="-1" y="5019"/>
                  </a:moveTo>
                  <a:cubicBezTo>
                    <a:pt x="3884" y="1776"/>
                    <a:pt x="8783" y="0"/>
                    <a:pt x="13844" y="0"/>
                  </a:cubicBezTo>
                  <a:cubicBezTo>
                    <a:pt x="25773" y="0"/>
                    <a:pt x="35444" y="9670"/>
                    <a:pt x="35444" y="21600"/>
                  </a:cubicBezTo>
                </a:path>
                <a:path w="35444" h="21600" stroke="0" extrusionOk="0">
                  <a:moveTo>
                    <a:pt x="-1" y="5019"/>
                  </a:moveTo>
                  <a:cubicBezTo>
                    <a:pt x="3884" y="1776"/>
                    <a:pt x="8783" y="0"/>
                    <a:pt x="13844" y="0"/>
                  </a:cubicBezTo>
                  <a:cubicBezTo>
                    <a:pt x="25773" y="0"/>
                    <a:pt x="35444" y="9670"/>
                    <a:pt x="35444" y="21600"/>
                  </a:cubicBezTo>
                  <a:lnTo>
                    <a:pt x="13844"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40" name="Rectangle 48"/>
            <p:cNvSpPr>
              <a:spLocks noChangeArrowheads="1"/>
            </p:cNvSpPr>
            <p:nvPr/>
          </p:nvSpPr>
          <p:spPr bwMode="auto">
            <a:xfrm>
              <a:off x="7504830" y="5798992"/>
              <a:ext cx="1268018" cy="54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dirty="0"/>
                <a:t>NADH </a:t>
              </a:r>
            </a:p>
          </p:txBody>
        </p:sp>
        <p:sp>
          <p:nvSpPr>
            <p:cNvPr id="41" name="Rectangle 49"/>
            <p:cNvSpPr>
              <a:spLocks noChangeArrowheads="1"/>
            </p:cNvSpPr>
            <p:nvPr/>
          </p:nvSpPr>
          <p:spPr bwMode="auto">
            <a:xfrm>
              <a:off x="8286163" y="5281914"/>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dirty="0"/>
                <a:t>NAD</a:t>
              </a:r>
            </a:p>
          </p:txBody>
        </p:sp>
        <p:sp>
          <p:nvSpPr>
            <p:cNvPr id="42" name="Arc 50"/>
            <p:cNvSpPr>
              <a:spLocks/>
            </p:cNvSpPr>
            <p:nvPr/>
          </p:nvSpPr>
          <p:spPr bwMode="auto">
            <a:xfrm flipH="1">
              <a:off x="4384675" y="5524501"/>
              <a:ext cx="407988" cy="358775"/>
            </a:xfrm>
            <a:custGeom>
              <a:avLst/>
              <a:gdLst>
                <a:gd name="G0" fmla="+- 21543 0 0"/>
                <a:gd name="G1" fmla="+- 21600 0 0"/>
                <a:gd name="G2" fmla="+- 21600 0 0"/>
                <a:gd name="T0" fmla="*/ 0 w 40901"/>
                <a:gd name="T1" fmla="*/ 20025 h 21600"/>
                <a:gd name="T2" fmla="*/ 40901 w 40901"/>
                <a:gd name="T3" fmla="*/ 12018 h 21600"/>
                <a:gd name="T4" fmla="*/ 21543 w 40901"/>
                <a:gd name="T5" fmla="*/ 21600 h 21600"/>
              </a:gdLst>
              <a:ahLst/>
              <a:cxnLst>
                <a:cxn ang="0">
                  <a:pos x="T0" y="T1"/>
                </a:cxn>
                <a:cxn ang="0">
                  <a:pos x="T2" y="T3"/>
                </a:cxn>
                <a:cxn ang="0">
                  <a:pos x="T4" y="T5"/>
                </a:cxn>
              </a:cxnLst>
              <a:rect l="0" t="0" r="r" b="b"/>
              <a:pathLst>
                <a:path w="40901" h="21600" fill="none" extrusionOk="0">
                  <a:moveTo>
                    <a:pt x="0" y="20025"/>
                  </a:moveTo>
                  <a:cubicBezTo>
                    <a:pt x="825" y="8736"/>
                    <a:pt x="10224" y="0"/>
                    <a:pt x="21543" y="0"/>
                  </a:cubicBezTo>
                  <a:cubicBezTo>
                    <a:pt x="29755" y="0"/>
                    <a:pt x="37257" y="4657"/>
                    <a:pt x="40901" y="12017"/>
                  </a:cubicBezTo>
                </a:path>
                <a:path w="40901" h="21600" stroke="0" extrusionOk="0">
                  <a:moveTo>
                    <a:pt x="0" y="20025"/>
                  </a:moveTo>
                  <a:cubicBezTo>
                    <a:pt x="825" y="8736"/>
                    <a:pt x="10224" y="0"/>
                    <a:pt x="21543" y="0"/>
                  </a:cubicBezTo>
                  <a:cubicBezTo>
                    <a:pt x="29755" y="0"/>
                    <a:pt x="37257" y="4657"/>
                    <a:pt x="40901" y="12017"/>
                  </a:cubicBezTo>
                  <a:lnTo>
                    <a:pt x="21543"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43" name="Text Box 51"/>
            <p:cNvSpPr txBox="1">
              <a:spLocks noChangeArrowheads="1"/>
            </p:cNvSpPr>
            <p:nvPr/>
          </p:nvSpPr>
          <p:spPr bwMode="auto">
            <a:xfrm>
              <a:off x="3714345" y="5573713"/>
              <a:ext cx="694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GTP</a:t>
              </a:r>
            </a:p>
          </p:txBody>
        </p:sp>
        <p:sp>
          <p:nvSpPr>
            <p:cNvPr id="44" name="Arc 52"/>
            <p:cNvSpPr>
              <a:spLocks/>
            </p:cNvSpPr>
            <p:nvPr/>
          </p:nvSpPr>
          <p:spPr bwMode="auto">
            <a:xfrm flipH="1">
              <a:off x="3432176" y="3981451"/>
              <a:ext cx="327025" cy="650875"/>
            </a:xfrm>
            <a:custGeom>
              <a:avLst/>
              <a:gdLst>
                <a:gd name="G0" fmla="+- 21600 0 0"/>
                <a:gd name="G1" fmla="+- 21600 0 0"/>
                <a:gd name="G2" fmla="+- 21600 0 0"/>
                <a:gd name="T0" fmla="*/ 9175 w 32657"/>
                <a:gd name="T1" fmla="*/ 39269 h 39269"/>
                <a:gd name="T2" fmla="*/ 32657 w 32657"/>
                <a:gd name="T3" fmla="*/ 3045 h 39269"/>
                <a:gd name="T4" fmla="*/ 21600 w 32657"/>
                <a:gd name="T5" fmla="*/ 21600 h 39269"/>
              </a:gdLst>
              <a:ahLst/>
              <a:cxnLst>
                <a:cxn ang="0">
                  <a:pos x="T0" y="T1"/>
                </a:cxn>
                <a:cxn ang="0">
                  <a:pos x="T2" y="T3"/>
                </a:cxn>
                <a:cxn ang="0">
                  <a:pos x="T4" y="T5"/>
                </a:cxn>
              </a:cxnLst>
              <a:rect l="0" t="0" r="r" b="b"/>
              <a:pathLst>
                <a:path w="32657" h="39269" fill="none" extrusionOk="0">
                  <a:moveTo>
                    <a:pt x="9175" y="39268"/>
                  </a:moveTo>
                  <a:cubicBezTo>
                    <a:pt x="3423" y="35223"/>
                    <a:pt x="0" y="28631"/>
                    <a:pt x="0" y="21600"/>
                  </a:cubicBezTo>
                  <a:cubicBezTo>
                    <a:pt x="0" y="9670"/>
                    <a:pt x="9670" y="0"/>
                    <a:pt x="21600" y="0"/>
                  </a:cubicBezTo>
                  <a:cubicBezTo>
                    <a:pt x="25492" y="0"/>
                    <a:pt x="29313" y="1051"/>
                    <a:pt x="32657" y="3044"/>
                  </a:cubicBezTo>
                </a:path>
                <a:path w="32657" h="39269" stroke="0" extrusionOk="0">
                  <a:moveTo>
                    <a:pt x="9175" y="39268"/>
                  </a:moveTo>
                  <a:cubicBezTo>
                    <a:pt x="3423" y="35223"/>
                    <a:pt x="0" y="28631"/>
                    <a:pt x="0" y="21600"/>
                  </a:cubicBezTo>
                  <a:cubicBezTo>
                    <a:pt x="0" y="9670"/>
                    <a:pt x="9670" y="0"/>
                    <a:pt x="21600" y="0"/>
                  </a:cubicBezTo>
                  <a:cubicBezTo>
                    <a:pt x="25492" y="0"/>
                    <a:pt x="29313" y="1051"/>
                    <a:pt x="32657" y="3044"/>
                  </a:cubicBezTo>
                  <a:lnTo>
                    <a:pt x="2160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45" name="Text Box 54"/>
            <p:cNvSpPr txBox="1">
              <a:spLocks noChangeArrowheads="1"/>
            </p:cNvSpPr>
            <p:nvPr/>
          </p:nvSpPr>
          <p:spPr bwMode="auto">
            <a:xfrm>
              <a:off x="2552942" y="3897313"/>
              <a:ext cx="882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FADH</a:t>
              </a:r>
            </a:p>
          </p:txBody>
        </p:sp>
        <p:sp>
          <p:nvSpPr>
            <p:cNvPr id="46" name="Arc 55"/>
            <p:cNvSpPr>
              <a:spLocks/>
            </p:cNvSpPr>
            <p:nvPr/>
          </p:nvSpPr>
          <p:spPr bwMode="auto">
            <a:xfrm rot="21396232" flipH="1">
              <a:off x="4106863" y="1581150"/>
              <a:ext cx="228600" cy="381000"/>
            </a:xfrm>
            <a:custGeom>
              <a:avLst/>
              <a:gdLst>
                <a:gd name="G0" fmla="+- 21600 0 0"/>
                <a:gd name="G1" fmla="+- 20118 0 0"/>
                <a:gd name="G2" fmla="+- 21600 0 0"/>
                <a:gd name="T0" fmla="*/ 36622 w 36622"/>
                <a:gd name="T1" fmla="*/ 35639 h 41718"/>
                <a:gd name="T2" fmla="*/ 13736 w 36622"/>
                <a:gd name="T3" fmla="*/ 0 h 41718"/>
                <a:gd name="T4" fmla="*/ 21600 w 36622"/>
                <a:gd name="T5" fmla="*/ 20118 h 41718"/>
              </a:gdLst>
              <a:ahLst/>
              <a:cxnLst>
                <a:cxn ang="0">
                  <a:pos x="T0" y="T1"/>
                </a:cxn>
                <a:cxn ang="0">
                  <a:pos x="T2" y="T3"/>
                </a:cxn>
                <a:cxn ang="0">
                  <a:pos x="T4" y="T5"/>
                </a:cxn>
              </a:cxnLst>
              <a:rect l="0" t="0" r="r" b="b"/>
              <a:pathLst>
                <a:path w="36622" h="41718" fill="none" extrusionOk="0">
                  <a:moveTo>
                    <a:pt x="36621" y="35638"/>
                  </a:moveTo>
                  <a:cubicBezTo>
                    <a:pt x="32593" y="39538"/>
                    <a:pt x="27206" y="41718"/>
                    <a:pt x="21600" y="41718"/>
                  </a:cubicBezTo>
                  <a:cubicBezTo>
                    <a:pt x="9670" y="41718"/>
                    <a:pt x="0" y="32047"/>
                    <a:pt x="0" y="20118"/>
                  </a:cubicBezTo>
                  <a:cubicBezTo>
                    <a:pt x="0" y="11223"/>
                    <a:pt x="5452" y="3238"/>
                    <a:pt x="13736" y="0"/>
                  </a:cubicBezTo>
                </a:path>
                <a:path w="36622" h="41718" stroke="0" extrusionOk="0">
                  <a:moveTo>
                    <a:pt x="36621" y="35638"/>
                  </a:moveTo>
                  <a:cubicBezTo>
                    <a:pt x="32593" y="39538"/>
                    <a:pt x="27206" y="41718"/>
                    <a:pt x="21600" y="41718"/>
                  </a:cubicBezTo>
                  <a:cubicBezTo>
                    <a:pt x="9670" y="41718"/>
                    <a:pt x="0" y="32047"/>
                    <a:pt x="0" y="20118"/>
                  </a:cubicBezTo>
                  <a:cubicBezTo>
                    <a:pt x="0" y="11223"/>
                    <a:pt x="5452" y="3238"/>
                    <a:pt x="13736" y="0"/>
                  </a:cubicBezTo>
                  <a:lnTo>
                    <a:pt x="21600" y="20118"/>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47" name="Rectangle 57"/>
            <p:cNvSpPr>
              <a:spLocks noChangeArrowheads="1"/>
            </p:cNvSpPr>
            <p:nvPr/>
          </p:nvSpPr>
          <p:spPr bwMode="auto">
            <a:xfrm>
              <a:off x="3296547" y="1784350"/>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dirty="0"/>
                <a:t>NAD</a:t>
              </a:r>
            </a:p>
          </p:txBody>
        </p:sp>
        <p:sp>
          <p:nvSpPr>
            <p:cNvPr id="48" name="Line 58"/>
            <p:cNvSpPr>
              <a:spLocks noChangeShapeType="1"/>
            </p:cNvSpPr>
            <p:nvPr/>
          </p:nvSpPr>
          <p:spPr bwMode="auto">
            <a:xfrm flipH="1" flipV="1">
              <a:off x="2424114" y="2060576"/>
              <a:ext cx="358775"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49" name="Rectangle 59"/>
            <p:cNvSpPr>
              <a:spLocks noChangeArrowheads="1"/>
            </p:cNvSpPr>
            <p:nvPr/>
          </p:nvSpPr>
          <p:spPr bwMode="auto">
            <a:xfrm>
              <a:off x="3267829" y="1341438"/>
              <a:ext cx="96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a:t>
              </a:r>
            </a:p>
          </p:txBody>
        </p:sp>
      </p:grpSp>
    </p:spTree>
    <p:extLst>
      <p:ext uri="{BB962C8B-B14F-4D97-AF65-F5344CB8AC3E}">
        <p14:creationId xmlns:p14="http://schemas.microsoft.com/office/powerpoint/2010/main" val="3069015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a:t>Relación </a:t>
            </a:r>
            <a:r>
              <a:rPr lang="es-ES" sz="4000" dirty="0" smtClean="0"/>
              <a:t>inter-orgánica </a:t>
            </a:r>
            <a:r>
              <a:rPr lang="es-ES" sz="4000" dirty="0"/>
              <a:t>mediante  los cuerpos </a:t>
            </a:r>
            <a:r>
              <a:rPr lang="es-ES" sz="4000" dirty="0" smtClean="0"/>
              <a:t>cetónicos.</a:t>
            </a:r>
            <a:endParaRPr lang="es-ES" sz="4000" dirty="0"/>
          </a:p>
        </p:txBody>
      </p:sp>
      <p:sp>
        <p:nvSpPr>
          <p:cNvPr id="3" name="Marcador de contenido 2"/>
          <p:cNvSpPr>
            <a:spLocks noGrp="1"/>
          </p:cNvSpPr>
          <p:nvPr>
            <p:ph idx="1"/>
          </p:nvPr>
        </p:nvSpPr>
        <p:spPr>
          <a:xfrm>
            <a:off x="521761" y="5339239"/>
            <a:ext cx="8427833" cy="1266646"/>
          </a:xfrm>
        </p:spPr>
        <p:txBody>
          <a:bodyPr/>
          <a:lstStyle/>
          <a:p>
            <a:pPr marL="0" indent="0">
              <a:buNone/>
            </a:pPr>
            <a:r>
              <a:rPr lang="es-ES" b="1" dirty="0"/>
              <a:t>Se transporta Acetil CoA desde el </a:t>
            </a:r>
            <a:r>
              <a:rPr lang="es-ES" b="1" dirty="0" smtClean="0"/>
              <a:t>hígado hacia </a:t>
            </a:r>
            <a:r>
              <a:rPr lang="es-ES" b="1" dirty="0"/>
              <a:t>los  tejidos  </a:t>
            </a:r>
            <a:r>
              <a:rPr lang="es-ES" b="1" dirty="0" err="1"/>
              <a:t>extrahepáticos</a:t>
            </a:r>
            <a:r>
              <a:rPr lang="es-ES" b="1" dirty="0" smtClean="0"/>
              <a:t>.</a:t>
            </a:r>
            <a:endParaRPr lang="es-ES" b="1" dirty="0"/>
          </a:p>
        </p:txBody>
      </p:sp>
      <p:pic>
        <p:nvPicPr>
          <p:cNvPr id="4" name="Picture 2" descr="E:\WINNT\Profiles\lisette\Personal\hígado.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929" y="2024212"/>
            <a:ext cx="2667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E:\WINNT\Profiles\lisette\Personal\PowerPoint\Imagenes\Tejido adiposo.BMP"/>
          <p:cNvPicPr>
            <a:picLocks noChangeAspect="1" noChangeArrowheads="1"/>
          </p:cNvPicPr>
          <p:nvPr/>
        </p:nvPicPr>
        <p:blipFill>
          <a:blip r:embed="rId3">
            <a:clrChange>
              <a:clrFrom>
                <a:srgbClr val="E8AB18"/>
              </a:clrFrom>
              <a:clrTo>
                <a:srgbClr val="E8AB18">
                  <a:alpha val="0"/>
                </a:srgbClr>
              </a:clrTo>
            </a:clrChange>
            <a:extLst>
              <a:ext uri="{28A0092B-C50C-407E-A947-70E740481C1C}">
                <a14:useLocalDpi xmlns:a14="http://schemas.microsoft.com/office/drawing/2010/main" val="0"/>
              </a:ext>
            </a:extLst>
          </a:blip>
          <a:srcRect/>
          <a:stretch>
            <a:fillRect/>
          </a:stretch>
        </p:blipFill>
        <p:spPr bwMode="auto">
          <a:xfrm>
            <a:off x="6588224" y="4147314"/>
            <a:ext cx="1665389" cy="119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E:\WINNT\Profiles\lisette\Personal\PowerPoint\Imagenes\Musculo.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1515418"/>
            <a:ext cx="240769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bwMode="auto">
          <a:xfrm>
            <a:off x="2555776" y="3293418"/>
            <a:ext cx="2232247" cy="853896"/>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Arial" panose="020B0604020202020204" pitchFamily="34" charset="0"/>
              </a:rPr>
              <a:t>Cuerpos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Arial" panose="020B0604020202020204" pitchFamily="34" charset="0"/>
              </a:rPr>
              <a:t>cetónico</a:t>
            </a:r>
          </a:p>
        </p:txBody>
      </p:sp>
      <p:cxnSp>
        <p:nvCxnSpPr>
          <p:cNvPr id="9" name="Conector recto de flecha 8"/>
          <p:cNvCxnSpPr/>
          <p:nvPr/>
        </p:nvCxnSpPr>
        <p:spPr bwMode="auto">
          <a:xfrm flipV="1">
            <a:off x="5148064" y="2533006"/>
            <a:ext cx="1224136" cy="75197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ector recto de flecha 10"/>
          <p:cNvCxnSpPr/>
          <p:nvPr/>
        </p:nvCxnSpPr>
        <p:spPr bwMode="auto">
          <a:xfrm>
            <a:off x="5076056" y="4058771"/>
            <a:ext cx="1296144" cy="503854"/>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ángulo 11"/>
          <p:cNvSpPr/>
          <p:nvPr/>
        </p:nvSpPr>
        <p:spPr bwMode="auto">
          <a:xfrm>
            <a:off x="763454" y="1554180"/>
            <a:ext cx="2231643" cy="588640"/>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tx1"/>
                </a:solidFill>
                <a:effectLst/>
                <a:latin typeface="Arial" panose="020B0604020202020204" pitchFamily="34" charset="0"/>
              </a:rPr>
              <a:t>Síntesis</a:t>
            </a:r>
          </a:p>
        </p:txBody>
      </p:sp>
      <p:sp>
        <p:nvSpPr>
          <p:cNvPr id="13" name="Rectángulo 12"/>
          <p:cNvSpPr/>
          <p:nvPr/>
        </p:nvSpPr>
        <p:spPr bwMode="auto">
          <a:xfrm>
            <a:off x="6363528" y="3191876"/>
            <a:ext cx="2577394" cy="52849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Arial" panose="020B0604020202020204" pitchFamily="34" charset="0"/>
              </a:rPr>
              <a:t>Degradación </a:t>
            </a:r>
          </a:p>
        </p:txBody>
      </p:sp>
    </p:spTree>
    <p:extLst>
      <p:ext uri="{BB962C8B-B14F-4D97-AF65-F5344CB8AC3E}">
        <p14:creationId xmlns:p14="http://schemas.microsoft.com/office/powerpoint/2010/main" val="27072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1000"/>
                            </p:stCondLst>
                            <p:childTnLst>
                              <p:par>
                                <p:cTn id="40" presetID="31" presetClass="entr" presetSubtype="0"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p:cTn id="4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229600" cy="1159347"/>
          </a:xfrm>
        </p:spPr>
        <p:txBody>
          <a:bodyPr/>
          <a:lstStyle/>
          <a:p>
            <a:pPr algn="ctr"/>
            <a:r>
              <a:rPr lang="es-ES" dirty="0" smtClean="0"/>
              <a:t>Control del Metabolismo</a:t>
            </a:r>
            <a:endParaRPr lang="es-ES" dirty="0"/>
          </a:p>
        </p:txBody>
      </p:sp>
      <p:sp>
        <p:nvSpPr>
          <p:cNvPr id="3" name="Marcador de contenido 2"/>
          <p:cNvSpPr>
            <a:spLocks noGrp="1"/>
          </p:cNvSpPr>
          <p:nvPr>
            <p:ph idx="1"/>
          </p:nvPr>
        </p:nvSpPr>
        <p:spPr>
          <a:xfrm>
            <a:off x="467544" y="1419995"/>
            <a:ext cx="8229600" cy="4745309"/>
          </a:xfrm>
        </p:spPr>
        <p:txBody>
          <a:bodyPr/>
          <a:lstStyle/>
          <a:p>
            <a:pPr marL="514350" indent="-514350" algn="just">
              <a:buFont typeface="+mj-lt"/>
              <a:buAutoNum type="arabicPeriod"/>
            </a:pPr>
            <a:r>
              <a:rPr lang="es-ES" b="1" dirty="0" smtClean="0"/>
              <a:t>Control autónomo: </a:t>
            </a:r>
          </a:p>
          <a:p>
            <a:pPr algn="just"/>
            <a:r>
              <a:rPr lang="es-ES" dirty="0" smtClean="0"/>
              <a:t>Propio de cada tipo celular y depende de las señales intracelulares que se generan como consecuencia del propio metabolismo celular.</a:t>
            </a:r>
          </a:p>
          <a:p>
            <a:pPr marL="514350" indent="-514350" algn="just">
              <a:buFont typeface="+mj-lt"/>
              <a:buAutoNum type="arabicPeriod" startAt="2"/>
            </a:pPr>
            <a:r>
              <a:rPr lang="es-ES" b="1" dirty="0" smtClean="0"/>
              <a:t>Control no autónomo:</a:t>
            </a:r>
          </a:p>
          <a:p>
            <a:pPr algn="just"/>
            <a:r>
              <a:rPr lang="es-ES" dirty="0" smtClean="0"/>
              <a:t>Donde los mecanismos intracelulares varían su intensidad en respuesta a señales del ambiente extracelular. </a:t>
            </a:r>
            <a:endParaRPr lang="es-ES" dirty="0"/>
          </a:p>
        </p:txBody>
      </p:sp>
    </p:spTree>
    <p:extLst>
      <p:ext uri="{BB962C8B-B14F-4D97-AF65-F5344CB8AC3E}">
        <p14:creationId xmlns:p14="http://schemas.microsoft.com/office/powerpoint/2010/main" val="65955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6"/>
          <p:cNvSpPr>
            <a:spLocks noGrp="1" noChangeArrowheads="1"/>
          </p:cNvSpPr>
          <p:nvPr>
            <p:ph type="title"/>
          </p:nvPr>
        </p:nvSpPr>
        <p:spPr>
          <a:xfrm>
            <a:off x="406083" y="169655"/>
            <a:ext cx="8229600" cy="927100"/>
          </a:xfrm>
        </p:spPr>
        <p:txBody>
          <a:bodyPr/>
          <a:lstStyle/>
          <a:p>
            <a:r>
              <a:rPr lang="es-ES" dirty="0"/>
              <a:t>Control autónomo: </a:t>
            </a:r>
            <a:endParaRPr lang="en-US" dirty="0"/>
          </a:p>
        </p:txBody>
      </p:sp>
      <p:grpSp>
        <p:nvGrpSpPr>
          <p:cNvPr id="2" name="Grupo 1"/>
          <p:cNvGrpSpPr/>
          <p:nvPr/>
        </p:nvGrpSpPr>
        <p:grpSpPr>
          <a:xfrm>
            <a:off x="277465" y="2423303"/>
            <a:ext cx="6454775" cy="1929649"/>
            <a:chOff x="196851" y="2423303"/>
            <a:chExt cx="6454775" cy="1929649"/>
          </a:xfrm>
        </p:grpSpPr>
        <p:sp>
          <p:nvSpPr>
            <p:cNvPr id="68610" name="AutoShape 2"/>
            <p:cNvSpPr>
              <a:spLocks noChangeArrowheads="1"/>
            </p:cNvSpPr>
            <p:nvPr/>
          </p:nvSpPr>
          <p:spPr bwMode="gray">
            <a:xfrm>
              <a:off x="1095376" y="2569354"/>
              <a:ext cx="5556250" cy="1783598"/>
            </a:xfrm>
            <a:prstGeom prst="roundRect">
              <a:avLst>
                <a:gd name="adj" fmla="val 11505"/>
              </a:avLst>
            </a:prstGeom>
            <a:gradFill rotWithShape="1">
              <a:gsLst>
                <a:gs pos="0">
                  <a:schemeClr val="accent1"/>
                </a:gs>
                <a:gs pos="100000">
                  <a:schemeClr val="accent1">
                    <a:gamma/>
                    <a:tint val="0"/>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12" name="AutoShape 4"/>
            <p:cNvSpPr>
              <a:spLocks noChangeArrowheads="1"/>
            </p:cNvSpPr>
            <p:nvPr/>
          </p:nvSpPr>
          <p:spPr bwMode="gray">
            <a:xfrm>
              <a:off x="1908176" y="3074179"/>
              <a:ext cx="533400" cy="391196"/>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68613" name="Picture 5" descr="DO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2423303"/>
              <a:ext cx="1714500" cy="1760383"/>
            </a:xfrm>
            <a:prstGeom prst="rect">
              <a:avLst/>
            </a:prstGeom>
            <a:noFill/>
            <a:extLst>
              <a:ext uri="{909E8E84-426E-40DD-AFC4-6F175D3DCCD1}">
                <a14:hiddenFill xmlns:a14="http://schemas.microsoft.com/office/drawing/2010/main">
                  <a:solidFill>
                    <a:srgbClr val="FFFFFF"/>
                  </a:solidFill>
                </a14:hiddenFill>
              </a:ext>
            </a:extLst>
          </p:spPr>
        </p:pic>
        <p:sp>
          <p:nvSpPr>
            <p:cNvPr id="68615" name="Text Box 7"/>
            <p:cNvSpPr txBox="1">
              <a:spLocks noChangeArrowheads="1"/>
            </p:cNvSpPr>
            <p:nvPr/>
          </p:nvSpPr>
          <p:spPr bwMode="black">
            <a:xfrm>
              <a:off x="196851" y="2746947"/>
              <a:ext cx="1670050"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spcBef>
                  <a:spcPct val="50000"/>
                </a:spcBef>
              </a:pPr>
              <a:r>
                <a:rPr lang="en-US" sz="6000" b="1" dirty="0" smtClean="0"/>
                <a:t>1</a:t>
              </a:r>
              <a:endParaRPr lang="en-US" sz="6000" b="1" dirty="0"/>
            </a:p>
          </p:txBody>
        </p:sp>
      </p:grpSp>
      <p:grpSp>
        <p:nvGrpSpPr>
          <p:cNvPr id="3" name="Grupo 2"/>
          <p:cNvGrpSpPr/>
          <p:nvPr/>
        </p:nvGrpSpPr>
        <p:grpSpPr>
          <a:xfrm>
            <a:off x="295742" y="4481535"/>
            <a:ext cx="6430962" cy="1742529"/>
            <a:chOff x="1095376" y="4422774"/>
            <a:chExt cx="6430962" cy="1742529"/>
          </a:xfrm>
        </p:grpSpPr>
        <p:sp>
          <p:nvSpPr>
            <p:cNvPr id="68616" name="AutoShape 8"/>
            <p:cNvSpPr>
              <a:spLocks noChangeArrowheads="1"/>
            </p:cNvSpPr>
            <p:nvPr/>
          </p:nvSpPr>
          <p:spPr bwMode="gray">
            <a:xfrm>
              <a:off x="1970088" y="4562474"/>
              <a:ext cx="5556250" cy="1600349"/>
            </a:xfrm>
            <a:prstGeom prst="roundRect">
              <a:avLst>
                <a:gd name="adj" fmla="val 11505"/>
              </a:avLst>
            </a:prstGeom>
            <a:gradFill rotWithShape="1">
              <a:gsLst>
                <a:gs pos="0">
                  <a:schemeClr val="hlink"/>
                </a:gs>
                <a:gs pos="100000">
                  <a:schemeClr val="hlink">
                    <a:gamma/>
                    <a:tint val="0"/>
                    <a:invGamma/>
                    <a:alpha val="0"/>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8618" name="AutoShape 10"/>
            <p:cNvSpPr>
              <a:spLocks noChangeArrowheads="1"/>
            </p:cNvSpPr>
            <p:nvPr/>
          </p:nvSpPr>
          <p:spPr bwMode="gray">
            <a:xfrm>
              <a:off x="2811463" y="5057774"/>
              <a:ext cx="533400" cy="384381"/>
            </a:xfrm>
            <a:prstGeom prst="rightArrow">
              <a:avLst>
                <a:gd name="adj1" fmla="val 50000"/>
                <a:gd name="adj2" fmla="val 58333"/>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68619" name="Picture 11" descr="DP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4422774"/>
              <a:ext cx="1727200" cy="1742529"/>
            </a:xfrm>
            <a:prstGeom prst="rect">
              <a:avLst/>
            </a:prstGeom>
            <a:noFill/>
            <a:extLst>
              <a:ext uri="{909E8E84-426E-40DD-AFC4-6F175D3DCCD1}">
                <a14:hiddenFill xmlns:a14="http://schemas.microsoft.com/office/drawing/2010/main">
                  <a:solidFill>
                    <a:srgbClr val="FFFFFF"/>
                  </a:solidFill>
                </a14:hiddenFill>
              </a:ext>
            </a:extLst>
          </p:spPr>
        </p:pic>
        <p:sp>
          <p:nvSpPr>
            <p:cNvPr id="68620" name="Text Box 12"/>
            <p:cNvSpPr txBox="1">
              <a:spLocks noChangeArrowheads="1"/>
            </p:cNvSpPr>
            <p:nvPr/>
          </p:nvSpPr>
          <p:spPr bwMode="black">
            <a:xfrm>
              <a:off x="1095376" y="4755524"/>
              <a:ext cx="1670050" cy="101566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3300">
                        <a:alpha val="50000"/>
                      </a:srgbClr>
                    </a:outerShdw>
                  </a:effectLst>
                </a14:hiddenEffects>
              </a:ext>
            </a:extLst>
          </p:spPr>
          <p:txBody>
            <a:bodyPr>
              <a:spAutoFit/>
            </a:bodyPr>
            <a:lstStyle/>
            <a:p>
              <a:pPr>
                <a:spcBef>
                  <a:spcPct val="50000"/>
                </a:spcBef>
              </a:pPr>
              <a:r>
                <a:rPr lang="en-US" sz="6000" b="1" dirty="0" smtClean="0"/>
                <a:t>2</a:t>
              </a:r>
              <a:endParaRPr lang="en-US" sz="6000" b="1" dirty="0"/>
            </a:p>
          </p:txBody>
        </p:sp>
      </p:grpSp>
      <p:sp>
        <p:nvSpPr>
          <p:cNvPr id="68622" name="Rectangle 14"/>
          <p:cNvSpPr>
            <a:spLocks noChangeArrowheads="1"/>
          </p:cNvSpPr>
          <p:nvPr/>
        </p:nvSpPr>
        <p:spPr bwMode="black">
          <a:xfrm>
            <a:off x="310833" y="960377"/>
            <a:ext cx="8640960" cy="1311128"/>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10000"/>
              </a:lnSpc>
            </a:pPr>
            <a:r>
              <a:rPr lang="es-ES" sz="2400" b="1" dirty="0" smtClean="0"/>
              <a:t>Se establece por sustancias propias de la célula que varían sus concentraciones de acuerdo a la actividad celular. Por lo que se pueden distinguir dos tipos.</a:t>
            </a:r>
            <a:endParaRPr lang="es-ES" sz="2400" b="1" dirty="0"/>
          </a:p>
        </p:txBody>
      </p:sp>
      <p:sp>
        <p:nvSpPr>
          <p:cNvPr id="68611" name="Text Box 3"/>
          <p:cNvSpPr txBox="1">
            <a:spLocks noChangeArrowheads="1"/>
          </p:cNvSpPr>
          <p:nvPr/>
        </p:nvSpPr>
        <p:spPr bwMode="black">
          <a:xfrm>
            <a:off x="2500223" y="2444768"/>
            <a:ext cx="6451570" cy="193899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sz="2400" b="1" dirty="0"/>
              <a:t>S</a:t>
            </a:r>
            <a:r>
              <a:rPr lang="es-ES" sz="2400" b="1" dirty="0" smtClean="0"/>
              <a:t>on sustancias que solo tienen función de controlar la actividad de las enzimas reguladoras en las diferentes vías metabólicas. Ej. Fructosa 2,6 </a:t>
            </a:r>
            <a:r>
              <a:rPr lang="es-ES" sz="2400" b="1" dirty="0" err="1" smtClean="0"/>
              <a:t>bisfosfato</a:t>
            </a:r>
            <a:r>
              <a:rPr lang="es-ES" sz="2400" b="1" dirty="0" smtClean="0"/>
              <a:t>, </a:t>
            </a:r>
            <a:r>
              <a:rPr lang="es-ES" sz="2400" b="1" dirty="0" err="1" smtClean="0"/>
              <a:t>AMPc</a:t>
            </a:r>
            <a:r>
              <a:rPr lang="es-ES" sz="2400" b="1" dirty="0" smtClean="0"/>
              <a:t>, </a:t>
            </a:r>
            <a:r>
              <a:rPr lang="es-ES" sz="2400" b="1" dirty="0" err="1" smtClean="0"/>
              <a:t>GMPc</a:t>
            </a:r>
            <a:r>
              <a:rPr lang="es-ES" sz="2400" b="1" dirty="0" smtClean="0"/>
              <a:t>.</a:t>
            </a:r>
            <a:endParaRPr lang="es-ES" sz="2400" b="1" dirty="0"/>
          </a:p>
        </p:txBody>
      </p:sp>
      <p:sp>
        <p:nvSpPr>
          <p:cNvPr id="68617" name="Text Box 9"/>
          <p:cNvSpPr txBox="1">
            <a:spLocks noChangeArrowheads="1"/>
          </p:cNvSpPr>
          <p:nvPr/>
        </p:nvSpPr>
        <p:spPr bwMode="black">
          <a:xfrm>
            <a:off x="2500223" y="4651924"/>
            <a:ext cx="6355506" cy="156966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sz="2400" b="1" dirty="0" smtClean="0"/>
              <a:t>Sustancias que además de controlar la actividad de enzimas realizan otras funciones en el metabolismo celular. Ej. Ácido cítrico, glucosa 6P, ADP, ATP.</a:t>
            </a:r>
            <a:endParaRPr lang="es-E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22"/>
                                        </p:tgtEl>
                                        <p:attrNameLst>
                                          <p:attrName>style.visibility</p:attrName>
                                        </p:attrNameLst>
                                      </p:cBhvr>
                                      <p:to>
                                        <p:strVal val="visible"/>
                                      </p:to>
                                    </p:set>
                                    <p:anim calcmode="lin" valueType="num">
                                      <p:cBhvr additive="base">
                                        <p:cTn id="7" dur="500" fill="hold"/>
                                        <p:tgtEl>
                                          <p:spTgt spid="68622"/>
                                        </p:tgtEl>
                                        <p:attrNameLst>
                                          <p:attrName>ppt_x</p:attrName>
                                        </p:attrNameLst>
                                      </p:cBhvr>
                                      <p:tavLst>
                                        <p:tav tm="0">
                                          <p:val>
                                            <p:strVal val="0-#ppt_w/2"/>
                                          </p:val>
                                        </p:tav>
                                        <p:tav tm="100000">
                                          <p:val>
                                            <p:strVal val="#ppt_x"/>
                                          </p:val>
                                        </p:tav>
                                      </p:tavLst>
                                    </p:anim>
                                    <p:anim calcmode="lin" valueType="num">
                                      <p:cBhvr additive="base">
                                        <p:cTn id="8" dur="500" fill="hold"/>
                                        <p:tgtEl>
                                          <p:spTgt spid="686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8611"/>
                                        </p:tgtEl>
                                        <p:attrNameLst>
                                          <p:attrName>style.visibility</p:attrName>
                                        </p:attrNameLst>
                                      </p:cBhvr>
                                      <p:to>
                                        <p:strVal val="visible"/>
                                      </p:to>
                                    </p:set>
                                    <p:animEffect transition="in" filter="wipe(left)">
                                      <p:cBhvr>
                                        <p:cTn id="16" dur="500"/>
                                        <p:tgtEl>
                                          <p:spTgt spid="686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8617"/>
                                        </p:tgtEl>
                                        <p:attrNameLst>
                                          <p:attrName>style.visibility</p:attrName>
                                        </p:attrNameLst>
                                      </p:cBhvr>
                                      <p:to>
                                        <p:strVal val="visible"/>
                                      </p:to>
                                    </p:set>
                                    <p:animEffect transition="in" filter="wipe(left)">
                                      <p:cBhvr>
                                        <p:cTn id="21" dur="500"/>
                                        <p:tgtEl>
                                          <p:spTgt spid="68617"/>
                                        </p:tgtEl>
                                      </p:cBhvr>
                                    </p:animEffect>
                                  </p:childTnLst>
                                </p:cTn>
                              </p:par>
                              <p:par>
                                <p:cTn id="22" presetID="22" presetClass="entr" presetSubtype="8"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2" grpId="0"/>
      <p:bldP spid="68611" grpId="0"/>
      <p:bldP spid="686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1057820"/>
            <a:ext cx="8229600" cy="604664"/>
          </a:xfrm>
        </p:spPr>
        <p:txBody>
          <a:bodyPr/>
          <a:lstStyle/>
          <a:p>
            <a:r>
              <a:rPr lang="es-ES" b="1" dirty="0" smtClean="0"/>
              <a:t>Disponibilidad de nutrientes:</a:t>
            </a:r>
          </a:p>
          <a:p>
            <a:pPr marL="0" indent="0">
              <a:buNone/>
            </a:pPr>
            <a:r>
              <a:rPr lang="es-ES" b="1" dirty="0" smtClean="0"/>
              <a:t> </a:t>
            </a:r>
            <a:endParaRPr lang="es-ES" b="1" dirty="0"/>
          </a:p>
        </p:txBody>
      </p:sp>
      <p:sp>
        <p:nvSpPr>
          <p:cNvPr id="4" name="Rectangle 6"/>
          <p:cNvSpPr>
            <a:spLocks noGrp="1" noChangeArrowheads="1"/>
          </p:cNvSpPr>
          <p:nvPr>
            <p:ph type="title"/>
          </p:nvPr>
        </p:nvSpPr>
        <p:spPr>
          <a:xfrm>
            <a:off x="378688" y="201044"/>
            <a:ext cx="8229600" cy="927100"/>
          </a:xfrm>
        </p:spPr>
        <p:txBody>
          <a:bodyPr/>
          <a:lstStyle/>
          <a:p>
            <a:r>
              <a:rPr lang="es-ES" dirty="0"/>
              <a:t>Control </a:t>
            </a:r>
            <a:r>
              <a:rPr lang="es-ES" dirty="0" smtClean="0"/>
              <a:t>autónomo</a:t>
            </a:r>
            <a:r>
              <a:rPr lang="es-ES" dirty="0"/>
              <a:t>: </a:t>
            </a:r>
            <a:endParaRPr lang="en-US" dirty="0"/>
          </a:p>
        </p:txBody>
      </p:sp>
      <p:grpSp>
        <p:nvGrpSpPr>
          <p:cNvPr id="10" name="Grupo 9"/>
          <p:cNvGrpSpPr/>
          <p:nvPr/>
        </p:nvGrpSpPr>
        <p:grpSpPr>
          <a:xfrm>
            <a:off x="1691680" y="3190590"/>
            <a:ext cx="5344968" cy="1519074"/>
            <a:chOff x="1027624" y="4070166"/>
            <a:chExt cx="5344968" cy="1519074"/>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818" r="82515" b="20454"/>
            <a:stretch/>
          </p:blipFill>
          <p:spPr bwMode="auto">
            <a:xfrm>
              <a:off x="2771800" y="4077072"/>
              <a:ext cx="10576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955" t="31818" b="20454"/>
            <a:stretch/>
          </p:blipFill>
          <p:spPr bwMode="auto">
            <a:xfrm>
              <a:off x="3829432" y="4073619"/>
              <a:ext cx="254316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818" r="82515" b="20454"/>
            <a:stretch/>
          </p:blipFill>
          <p:spPr bwMode="auto">
            <a:xfrm>
              <a:off x="1957224" y="4073619"/>
              <a:ext cx="10576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818" r="82515" b="20454"/>
            <a:stretch/>
          </p:blipFill>
          <p:spPr bwMode="auto">
            <a:xfrm>
              <a:off x="1027624" y="4070166"/>
              <a:ext cx="10576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CuadroTexto 10"/>
          <p:cNvSpPr txBox="1"/>
          <p:nvPr/>
        </p:nvSpPr>
        <p:spPr>
          <a:xfrm>
            <a:off x="3730754" y="1776824"/>
            <a:ext cx="2922595" cy="523220"/>
          </a:xfrm>
          <a:prstGeom prst="rect">
            <a:avLst/>
          </a:prstGeom>
          <a:noFill/>
        </p:spPr>
        <p:txBody>
          <a:bodyPr wrap="none" rtlCol="0">
            <a:spAutoFit/>
          </a:bodyPr>
          <a:lstStyle/>
          <a:p>
            <a:r>
              <a:rPr lang="es-ES" sz="2800" b="1" dirty="0" smtClean="0"/>
              <a:t>Monosacáridos </a:t>
            </a:r>
            <a:endParaRPr lang="es-ES" sz="2800" b="1" dirty="0"/>
          </a:p>
        </p:txBody>
      </p:sp>
      <p:sp>
        <p:nvSpPr>
          <p:cNvPr id="12" name="CuadroTexto 11"/>
          <p:cNvSpPr txBox="1"/>
          <p:nvPr/>
        </p:nvSpPr>
        <p:spPr>
          <a:xfrm>
            <a:off x="5835818" y="2393101"/>
            <a:ext cx="1441421" cy="523220"/>
          </a:xfrm>
          <a:prstGeom prst="rect">
            <a:avLst/>
          </a:prstGeom>
          <a:noFill/>
        </p:spPr>
        <p:txBody>
          <a:bodyPr wrap="none" rtlCol="0">
            <a:spAutoFit/>
          </a:bodyPr>
          <a:lstStyle/>
          <a:p>
            <a:r>
              <a:rPr lang="es-ES" sz="2800" b="1" dirty="0" smtClean="0"/>
              <a:t>lípidos </a:t>
            </a:r>
            <a:endParaRPr lang="es-ES" sz="2800" b="1" dirty="0"/>
          </a:p>
        </p:txBody>
      </p:sp>
      <p:sp>
        <p:nvSpPr>
          <p:cNvPr id="13" name="CuadroTexto 12"/>
          <p:cNvSpPr txBox="1"/>
          <p:nvPr/>
        </p:nvSpPr>
        <p:spPr>
          <a:xfrm>
            <a:off x="2933378" y="2576040"/>
            <a:ext cx="2541081" cy="523220"/>
          </a:xfrm>
          <a:prstGeom prst="rect">
            <a:avLst/>
          </a:prstGeom>
          <a:noFill/>
        </p:spPr>
        <p:txBody>
          <a:bodyPr wrap="none" rtlCol="0">
            <a:spAutoFit/>
          </a:bodyPr>
          <a:lstStyle/>
          <a:p>
            <a:r>
              <a:rPr lang="es-ES" sz="2800" b="1" dirty="0" smtClean="0"/>
              <a:t>Aminoácidos </a:t>
            </a:r>
            <a:endParaRPr lang="es-ES" sz="2800" b="1" dirty="0"/>
          </a:p>
        </p:txBody>
      </p:sp>
      <p:cxnSp>
        <p:nvCxnSpPr>
          <p:cNvPr id="15" name="Conector recto de flecha 14"/>
          <p:cNvCxnSpPr/>
          <p:nvPr/>
        </p:nvCxnSpPr>
        <p:spPr bwMode="auto">
          <a:xfrm>
            <a:off x="5378106" y="2241716"/>
            <a:ext cx="457712" cy="1244318"/>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ector recto de flecha 15"/>
          <p:cNvCxnSpPr>
            <a:stCxn id="12" idx="2"/>
          </p:cNvCxnSpPr>
          <p:nvPr/>
        </p:nvCxnSpPr>
        <p:spPr bwMode="auto">
          <a:xfrm flipH="1">
            <a:off x="5932171" y="2916321"/>
            <a:ext cx="624358" cy="779274"/>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ector recto de flecha 18"/>
          <p:cNvCxnSpPr/>
          <p:nvPr/>
        </p:nvCxnSpPr>
        <p:spPr bwMode="auto">
          <a:xfrm>
            <a:off x="4862408" y="3073436"/>
            <a:ext cx="708404" cy="622159"/>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CuadroTexto 20"/>
          <p:cNvSpPr txBox="1"/>
          <p:nvPr/>
        </p:nvSpPr>
        <p:spPr>
          <a:xfrm>
            <a:off x="179512" y="4709664"/>
            <a:ext cx="8784975" cy="1938992"/>
          </a:xfrm>
          <a:prstGeom prst="rect">
            <a:avLst/>
          </a:prstGeom>
          <a:solidFill>
            <a:schemeClr val="bg1">
              <a:lumMod val="20000"/>
              <a:lumOff val="80000"/>
            </a:schemeClr>
          </a:solidFill>
        </p:spPr>
        <p:txBody>
          <a:bodyPr wrap="square" rtlCol="0">
            <a:spAutoFit/>
          </a:bodyPr>
          <a:lstStyle/>
          <a:p>
            <a:pPr algn="just"/>
            <a:r>
              <a:rPr lang="es-ES" sz="2400" b="1" dirty="0" smtClean="0"/>
              <a:t>La entrada de estos nutrientes depende del transportador presente en cada tipo celular, por lo tanto la velocidad de los procesos metabólicos se verá limitada por la disponibilidad de estos nutrientes en el organismo y por la capacidad de captación de cada célula. Ej. GLUT</a:t>
            </a:r>
            <a:endParaRPr lang="es-ES" sz="2400" b="1" dirty="0"/>
          </a:p>
        </p:txBody>
      </p:sp>
    </p:spTree>
    <p:extLst>
      <p:ext uri="{BB962C8B-B14F-4D97-AF65-F5344CB8AC3E}">
        <p14:creationId xmlns:p14="http://schemas.microsoft.com/office/powerpoint/2010/main" val="1232900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Control </a:t>
            </a:r>
            <a:r>
              <a:rPr lang="es-ES" dirty="0" smtClean="0"/>
              <a:t>autónomo</a:t>
            </a:r>
            <a:r>
              <a:rPr lang="en-US" dirty="0" smtClean="0"/>
              <a:t>:</a:t>
            </a:r>
            <a:endParaRPr lang="en-US" dirty="0"/>
          </a:p>
        </p:txBody>
      </p:sp>
      <p:grpSp>
        <p:nvGrpSpPr>
          <p:cNvPr id="2" name="Grupo 1"/>
          <p:cNvGrpSpPr/>
          <p:nvPr/>
        </p:nvGrpSpPr>
        <p:grpSpPr>
          <a:xfrm>
            <a:off x="457200" y="2084551"/>
            <a:ext cx="8229600" cy="1114425"/>
            <a:chOff x="1012825" y="3260725"/>
            <a:chExt cx="7029450" cy="1114425"/>
          </a:xfrm>
        </p:grpSpPr>
        <p:sp>
          <p:nvSpPr>
            <p:cNvPr id="78861" name="AutoShape 13"/>
            <p:cNvSpPr>
              <a:spLocks noChangeArrowheads="1"/>
            </p:cNvSpPr>
            <p:nvPr/>
          </p:nvSpPr>
          <p:spPr bwMode="gray">
            <a:xfrm>
              <a:off x="1012825" y="3260725"/>
              <a:ext cx="1114425" cy="1114425"/>
            </a:xfrm>
            <a:prstGeom prst="diamond">
              <a:avLst/>
            </a:prstGeom>
            <a:gradFill rotWithShape="1">
              <a:gsLst>
                <a:gs pos="0">
                  <a:schemeClr val="accent1"/>
                </a:gs>
                <a:gs pos="100000">
                  <a:schemeClr val="accent1">
                    <a:gamma/>
                    <a:tint val="69804"/>
                    <a:invGamma/>
                  </a:schemeClr>
                </a:gs>
              </a:gsLst>
              <a:lin ang="0" scaled="1"/>
            </a:gra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s-ES"/>
            </a:p>
          </p:txBody>
        </p:sp>
        <p:sp>
          <p:nvSpPr>
            <p:cNvPr id="78862" name="AutoShape 14"/>
            <p:cNvSpPr>
              <a:spLocks noChangeArrowheads="1"/>
            </p:cNvSpPr>
            <p:nvPr/>
          </p:nvSpPr>
          <p:spPr bwMode="gray">
            <a:xfrm>
              <a:off x="2994025" y="3260725"/>
              <a:ext cx="1114425" cy="1114425"/>
            </a:xfrm>
            <a:prstGeom prst="diamond">
              <a:avLst/>
            </a:prstGeom>
            <a:gradFill rotWithShape="1">
              <a:gsLst>
                <a:gs pos="0">
                  <a:schemeClr val="accent2"/>
                </a:gs>
                <a:gs pos="100000">
                  <a:schemeClr val="accent2">
                    <a:gamma/>
                    <a:tint val="69804"/>
                    <a:invGamma/>
                  </a:schemeClr>
                </a:gs>
              </a:gsLst>
              <a:lin ang="0" scaled="1"/>
            </a:gra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s-ES"/>
            </a:p>
          </p:txBody>
        </p:sp>
        <p:sp>
          <p:nvSpPr>
            <p:cNvPr id="78863" name="AutoShape 15"/>
            <p:cNvSpPr>
              <a:spLocks noChangeArrowheads="1"/>
            </p:cNvSpPr>
            <p:nvPr/>
          </p:nvSpPr>
          <p:spPr bwMode="gray">
            <a:xfrm>
              <a:off x="4984750" y="3260725"/>
              <a:ext cx="1114425" cy="1114425"/>
            </a:xfrm>
            <a:prstGeom prst="diamond">
              <a:avLst/>
            </a:prstGeom>
            <a:solidFill>
              <a:srgbClr val="00B0F0"/>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s-ES"/>
            </a:p>
          </p:txBody>
        </p:sp>
        <p:sp>
          <p:nvSpPr>
            <p:cNvPr id="78864" name="AutoShape 16"/>
            <p:cNvSpPr>
              <a:spLocks noChangeArrowheads="1"/>
            </p:cNvSpPr>
            <p:nvPr/>
          </p:nvSpPr>
          <p:spPr bwMode="gray">
            <a:xfrm>
              <a:off x="6927850" y="3260725"/>
              <a:ext cx="1114425" cy="1114425"/>
            </a:xfrm>
            <a:prstGeom prst="diamond">
              <a:avLst/>
            </a:prstGeom>
            <a:solidFill>
              <a:srgbClr val="92D050"/>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s-ES"/>
            </a:p>
          </p:txBody>
        </p:sp>
        <p:cxnSp>
          <p:nvCxnSpPr>
            <p:cNvPr id="78865" name="AutoShape 17"/>
            <p:cNvCxnSpPr>
              <a:cxnSpLocks noChangeShapeType="1"/>
              <a:stCxn id="78861" idx="3"/>
              <a:endCxn id="78862" idx="1"/>
            </p:cNvCxnSpPr>
            <p:nvPr/>
          </p:nvCxnSpPr>
          <p:spPr bwMode="gray">
            <a:xfrm>
              <a:off x="2127250" y="3817938"/>
              <a:ext cx="866775"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66" name="AutoShape 18"/>
            <p:cNvCxnSpPr>
              <a:cxnSpLocks noChangeShapeType="1"/>
              <a:stCxn id="78862" idx="3"/>
              <a:endCxn id="78863" idx="1"/>
            </p:cNvCxnSpPr>
            <p:nvPr/>
          </p:nvCxnSpPr>
          <p:spPr bwMode="gray">
            <a:xfrm>
              <a:off x="4108450" y="3817938"/>
              <a:ext cx="876300"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67" name="AutoShape 19"/>
            <p:cNvCxnSpPr>
              <a:cxnSpLocks noChangeShapeType="1"/>
              <a:stCxn id="78863" idx="3"/>
              <a:endCxn id="78864" idx="1"/>
            </p:cNvCxnSpPr>
            <p:nvPr/>
          </p:nvCxnSpPr>
          <p:spPr bwMode="gray">
            <a:xfrm>
              <a:off x="6099175" y="3817938"/>
              <a:ext cx="828675"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872" name="Text Box 24"/>
          <p:cNvSpPr txBox="1">
            <a:spLocks noChangeArrowheads="1"/>
          </p:cNvSpPr>
          <p:nvPr/>
        </p:nvSpPr>
        <p:spPr bwMode="gray">
          <a:xfrm>
            <a:off x="2670903" y="4887293"/>
            <a:ext cx="2820885" cy="1169551"/>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sz="2000" b="1" dirty="0" smtClean="0">
                <a:solidFill>
                  <a:srgbClr val="000000"/>
                </a:solidFill>
              </a:rPr>
              <a:t>Interacción con otras macromoléculas. </a:t>
            </a:r>
          </a:p>
          <a:p>
            <a:pPr algn="just">
              <a:spcBef>
                <a:spcPct val="50000"/>
              </a:spcBef>
            </a:pPr>
            <a:r>
              <a:rPr lang="es-ES" sz="2000" b="1" dirty="0" smtClean="0">
                <a:solidFill>
                  <a:srgbClr val="000000"/>
                </a:solidFill>
              </a:rPr>
              <a:t>Ej. </a:t>
            </a:r>
            <a:r>
              <a:rPr lang="es-ES" sz="2000" b="1" dirty="0" err="1" smtClean="0">
                <a:solidFill>
                  <a:srgbClr val="000000"/>
                </a:solidFill>
              </a:rPr>
              <a:t>Cdk</a:t>
            </a:r>
            <a:endParaRPr lang="es-ES" sz="2000" b="1" dirty="0">
              <a:solidFill>
                <a:srgbClr val="000000"/>
              </a:solidFill>
            </a:endParaRPr>
          </a:p>
        </p:txBody>
      </p:sp>
      <p:sp>
        <p:nvSpPr>
          <p:cNvPr id="78873" name="Text Box 25"/>
          <p:cNvSpPr txBox="1">
            <a:spLocks noChangeArrowheads="1"/>
          </p:cNvSpPr>
          <p:nvPr/>
        </p:nvSpPr>
        <p:spPr bwMode="gray">
          <a:xfrm>
            <a:off x="179512" y="3254965"/>
            <a:ext cx="2291683" cy="163121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sz="2000" b="1" dirty="0" smtClean="0">
                <a:solidFill>
                  <a:srgbClr val="000000"/>
                </a:solidFill>
              </a:rPr>
              <a:t>Translocación hacia el sitio donde ejerce su acción. Ej. ADN polimerasa.</a:t>
            </a:r>
            <a:endParaRPr lang="es-ES" sz="2000" b="1" dirty="0">
              <a:solidFill>
                <a:srgbClr val="000000"/>
              </a:solidFill>
            </a:endParaRPr>
          </a:p>
        </p:txBody>
      </p:sp>
      <p:sp>
        <p:nvSpPr>
          <p:cNvPr id="78874" name="Text Box 26"/>
          <p:cNvSpPr txBox="1">
            <a:spLocks noChangeArrowheads="1"/>
          </p:cNvSpPr>
          <p:nvPr/>
        </p:nvSpPr>
        <p:spPr bwMode="gray">
          <a:xfrm>
            <a:off x="4952361" y="3254965"/>
            <a:ext cx="1851887" cy="1015663"/>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sz="2000" b="1" dirty="0" smtClean="0">
                <a:solidFill>
                  <a:srgbClr val="000000"/>
                </a:solidFill>
              </a:rPr>
              <a:t>Activación de precursores activos.</a:t>
            </a:r>
            <a:endParaRPr lang="es-ES" sz="2000" b="1" dirty="0">
              <a:solidFill>
                <a:srgbClr val="000000"/>
              </a:solidFill>
            </a:endParaRPr>
          </a:p>
        </p:txBody>
      </p:sp>
      <p:sp>
        <p:nvSpPr>
          <p:cNvPr id="78875" name="Text Box 27"/>
          <p:cNvSpPr txBox="1">
            <a:spLocks noChangeArrowheads="1"/>
          </p:cNvSpPr>
          <p:nvPr/>
        </p:nvSpPr>
        <p:spPr bwMode="gray">
          <a:xfrm>
            <a:off x="6804248" y="4551471"/>
            <a:ext cx="2022475" cy="193899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s-ES" sz="2000" b="1" dirty="0" smtClean="0">
                <a:solidFill>
                  <a:srgbClr val="000000"/>
                </a:solidFill>
              </a:rPr>
              <a:t>Modificación de la cantidad de enzimas:</a:t>
            </a:r>
          </a:p>
          <a:p>
            <a:pPr algn="just">
              <a:spcBef>
                <a:spcPct val="50000"/>
              </a:spcBef>
            </a:pPr>
            <a:r>
              <a:rPr lang="es-ES" sz="2000" b="1" dirty="0" smtClean="0">
                <a:solidFill>
                  <a:srgbClr val="000000"/>
                </a:solidFill>
              </a:rPr>
              <a:t>- Inducción</a:t>
            </a:r>
          </a:p>
          <a:p>
            <a:pPr algn="just">
              <a:spcBef>
                <a:spcPct val="50000"/>
              </a:spcBef>
            </a:pPr>
            <a:r>
              <a:rPr lang="es-ES" sz="2000" b="1" dirty="0" smtClean="0">
                <a:solidFill>
                  <a:srgbClr val="000000"/>
                </a:solidFill>
              </a:rPr>
              <a:t>- Represión </a:t>
            </a:r>
            <a:endParaRPr lang="es-ES" sz="2000" b="1" dirty="0">
              <a:solidFill>
                <a:srgbClr val="000000"/>
              </a:solidFill>
            </a:endParaRPr>
          </a:p>
        </p:txBody>
      </p:sp>
      <p:sp>
        <p:nvSpPr>
          <p:cNvPr id="78876" name="Rectangle 28"/>
          <p:cNvSpPr>
            <a:spLocks noChangeArrowheads="1"/>
          </p:cNvSpPr>
          <p:nvPr/>
        </p:nvSpPr>
        <p:spPr bwMode="gray">
          <a:xfrm>
            <a:off x="1012825" y="1139353"/>
            <a:ext cx="6934200" cy="104028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10000"/>
              </a:lnSpc>
            </a:pPr>
            <a:r>
              <a:rPr lang="es-ES" sz="2800" b="1" dirty="0" smtClean="0">
                <a:solidFill>
                  <a:srgbClr val="000000"/>
                </a:solidFill>
              </a:rPr>
              <a:t>Otros ejemplos relacionados con este mecanismo de control son:</a:t>
            </a:r>
            <a:endParaRPr lang="es-ES" sz="2800" b="1" dirty="0">
              <a:solidFill>
                <a:srgbClr val="000000"/>
              </a:solidFill>
            </a:endParaRPr>
          </a:p>
        </p:txBody>
      </p:sp>
      <p:cxnSp>
        <p:nvCxnSpPr>
          <p:cNvPr id="4" name="Conector recto de flecha 3"/>
          <p:cNvCxnSpPr/>
          <p:nvPr/>
        </p:nvCxnSpPr>
        <p:spPr bwMode="auto">
          <a:xfrm>
            <a:off x="3419872" y="3356992"/>
            <a:ext cx="9128" cy="1462313"/>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ector recto de flecha 36"/>
          <p:cNvCxnSpPr/>
          <p:nvPr/>
        </p:nvCxnSpPr>
        <p:spPr bwMode="auto">
          <a:xfrm>
            <a:off x="8034453" y="3345692"/>
            <a:ext cx="0" cy="1088117"/>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23458" y="80755"/>
            <a:ext cx="8229600" cy="927100"/>
          </a:xfrm>
        </p:spPr>
        <p:txBody>
          <a:bodyPr/>
          <a:lstStyle/>
          <a:p>
            <a:r>
              <a:rPr lang="es-ES" dirty="0" smtClean="0"/>
              <a:t>Control autónomo</a:t>
            </a:r>
            <a:endParaRPr lang="es-ES" dirty="0"/>
          </a:p>
        </p:txBody>
      </p:sp>
      <p:sp>
        <p:nvSpPr>
          <p:cNvPr id="79886" name="Oval 14"/>
          <p:cNvSpPr>
            <a:spLocks noChangeArrowheads="1"/>
          </p:cNvSpPr>
          <p:nvPr/>
        </p:nvSpPr>
        <p:spPr bwMode="ltGray">
          <a:xfrm>
            <a:off x="854326" y="2721549"/>
            <a:ext cx="3645666" cy="1931587"/>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91" name="Oval 19"/>
          <p:cNvSpPr>
            <a:spLocks noChangeArrowheads="1"/>
          </p:cNvSpPr>
          <p:nvPr/>
        </p:nvSpPr>
        <p:spPr bwMode="gray">
          <a:xfrm>
            <a:off x="5156981" y="2659456"/>
            <a:ext cx="3350862" cy="199368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07" name="Oval 35"/>
          <p:cNvSpPr>
            <a:spLocks noChangeArrowheads="1"/>
          </p:cNvSpPr>
          <p:nvPr/>
        </p:nvSpPr>
        <p:spPr bwMode="gray">
          <a:xfrm>
            <a:off x="2993290" y="4332312"/>
            <a:ext cx="3600400" cy="1623581"/>
          </a:xfrm>
          <a:prstGeom prst="ellipse">
            <a:avLst/>
          </a:prstGeom>
          <a:gradFill rotWithShape="1">
            <a:gsLst>
              <a:gs pos="0">
                <a:schemeClr val="hlink">
                  <a:gamma/>
                  <a:shade val="26275"/>
                  <a:invGamma/>
                  <a:alpha val="89999"/>
                </a:schemeClr>
              </a:gs>
              <a:gs pos="50000">
                <a:schemeClr val="hlink">
                  <a:alpha val="45000"/>
                </a:schemeClr>
              </a:gs>
              <a:gs pos="100000">
                <a:schemeClr val="hlink">
                  <a:gamma/>
                  <a:shade val="2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21" name="Rectangle 49"/>
          <p:cNvSpPr>
            <a:spLocks noChangeArrowheads="1"/>
          </p:cNvSpPr>
          <p:nvPr/>
        </p:nvSpPr>
        <p:spPr bwMode="black">
          <a:xfrm>
            <a:off x="3288746" y="4640522"/>
            <a:ext cx="30794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3200" b="1" dirty="0" smtClean="0">
                <a:solidFill>
                  <a:srgbClr val="1C1C1C"/>
                </a:solidFill>
              </a:rPr>
              <a:t>β</a:t>
            </a:r>
            <a:r>
              <a:rPr lang="es-ES" sz="3200" b="1" dirty="0" smtClean="0">
                <a:solidFill>
                  <a:srgbClr val="1C1C1C"/>
                </a:solidFill>
              </a:rPr>
              <a:t>- con función de soporte </a:t>
            </a:r>
            <a:endParaRPr lang="es-ES" sz="3200" b="1" dirty="0">
              <a:solidFill>
                <a:srgbClr val="1C1C1C"/>
              </a:solidFill>
            </a:endParaRPr>
          </a:p>
        </p:txBody>
      </p:sp>
      <p:sp>
        <p:nvSpPr>
          <p:cNvPr id="79922" name="Rectangle 50"/>
          <p:cNvSpPr>
            <a:spLocks noChangeArrowheads="1"/>
          </p:cNvSpPr>
          <p:nvPr/>
        </p:nvSpPr>
        <p:spPr bwMode="black">
          <a:xfrm>
            <a:off x="911092" y="3271860"/>
            <a:ext cx="33552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3200" b="1" dirty="0" smtClean="0">
                <a:solidFill>
                  <a:srgbClr val="1C1C1C"/>
                </a:solidFill>
              </a:rPr>
              <a:t>α</a:t>
            </a:r>
            <a:r>
              <a:rPr lang="es-ES" sz="3200" b="1" dirty="0" smtClean="0">
                <a:solidFill>
                  <a:srgbClr val="1C1C1C"/>
                </a:solidFill>
              </a:rPr>
              <a:t>- con actividad catalítica </a:t>
            </a:r>
            <a:endParaRPr lang="es-ES" sz="3200" b="1" dirty="0">
              <a:solidFill>
                <a:srgbClr val="1C1C1C"/>
              </a:solidFill>
            </a:endParaRPr>
          </a:p>
        </p:txBody>
      </p:sp>
      <p:sp>
        <p:nvSpPr>
          <p:cNvPr id="79924" name="Rectangle 52"/>
          <p:cNvSpPr>
            <a:spLocks noChangeArrowheads="1"/>
          </p:cNvSpPr>
          <p:nvPr/>
        </p:nvSpPr>
        <p:spPr bwMode="auto">
          <a:xfrm>
            <a:off x="158366" y="1898196"/>
            <a:ext cx="87129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ES" sz="2800" b="1" dirty="0" smtClean="0"/>
              <a:t>Se trata de una enzima formada por tres subunidades</a:t>
            </a:r>
            <a:endParaRPr lang="es-ES" sz="2800" b="1" dirty="0"/>
          </a:p>
        </p:txBody>
      </p:sp>
      <p:grpSp>
        <p:nvGrpSpPr>
          <p:cNvPr id="79936" name="Group 64"/>
          <p:cNvGrpSpPr>
            <a:grpSpLocks/>
          </p:cNvGrpSpPr>
          <p:nvPr/>
        </p:nvGrpSpPr>
        <p:grpSpPr bwMode="auto">
          <a:xfrm>
            <a:off x="1133450" y="824792"/>
            <a:ext cx="7109792" cy="1006416"/>
            <a:chOff x="1440" y="924"/>
            <a:chExt cx="2688" cy="389"/>
          </a:xfrm>
        </p:grpSpPr>
        <p:grpSp>
          <p:nvGrpSpPr>
            <p:cNvPr id="79937" name="Group 65"/>
            <p:cNvGrpSpPr>
              <a:grpSpLocks/>
            </p:cNvGrpSpPr>
            <p:nvPr/>
          </p:nvGrpSpPr>
          <p:grpSpPr bwMode="auto">
            <a:xfrm>
              <a:off x="1440" y="924"/>
              <a:ext cx="2688" cy="389"/>
              <a:chOff x="1596" y="1167"/>
              <a:chExt cx="2448" cy="389"/>
            </a:xfrm>
          </p:grpSpPr>
          <p:sp>
            <p:nvSpPr>
              <p:cNvPr id="79938" name="AutoShape 66"/>
              <p:cNvSpPr>
                <a:spLocks noChangeArrowheads="1"/>
              </p:cNvSpPr>
              <p:nvPr/>
            </p:nvSpPr>
            <p:spPr bwMode="gray">
              <a:xfrm>
                <a:off x="1596" y="1167"/>
                <a:ext cx="2448" cy="389"/>
              </a:xfrm>
              <a:prstGeom prst="roundRect">
                <a:avLst>
                  <a:gd name="adj" fmla="val 50000"/>
                </a:avLst>
              </a:prstGeom>
              <a:solidFill>
                <a:srgbClr val="FCFCFC">
                  <a:alpha val="89999"/>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79939" name="AutoShape 67"/>
              <p:cNvSpPr>
                <a:spLocks noChangeArrowheads="1"/>
              </p:cNvSpPr>
              <p:nvPr/>
            </p:nvSpPr>
            <p:spPr bwMode="gray">
              <a:xfrm>
                <a:off x="1632" y="1200"/>
                <a:ext cx="2371" cy="328"/>
              </a:xfrm>
              <a:prstGeom prst="roundRect">
                <a:avLst>
                  <a:gd name="adj" fmla="val 50000"/>
                </a:avLst>
              </a:prstGeom>
              <a:gradFill rotWithShape="1">
                <a:gsLst>
                  <a:gs pos="0">
                    <a:schemeClr val="tx2">
                      <a:gamma/>
                      <a:shade val="72549"/>
                      <a:invGamma/>
                    </a:schemeClr>
                  </a:gs>
                  <a:gs pos="50000">
                    <a:schemeClr val="tx2">
                      <a:alpha val="89999"/>
                    </a:schemeClr>
                  </a:gs>
                  <a:gs pos="100000">
                    <a:schemeClr val="tx2">
                      <a:gamma/>
                      <a:shade val="72549"/>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solidFill>
                    <a:schemeClr val="bg1"/>
                  </a:solidFill>
                  <a:latin typeface="Symbol" panose="05050102010706020507" pitchFamily="18" charset="2"/>
                </a:endParaRPr>
              </a:p>
            </p:txBody>
          </p:sp>
        </p:grpSp>
        <p:sp>
          <p:nvSpPr>
            <p:cNvPr id="79940" name="Rectangle 68"/>
            <p:cNvSpPr>
              <a:spLocks noChangeArrowheads="1"/>
            </p:cNvSpPr>
            <p:nvPr/>
          </p:nvSpPr>
          <p:spPr bwMode="gray">
            <a:xfrm>
              <a:off x="1661" y="968"/>
              <a:ext cx="2241"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dirty="0" smtClean="0">
                  <a:solidFill>
                    <a:srgbClr val="FFFFFF"/>
                  </a:solidFill>
                </a:rPr>
                <a:t>Enzima quinasa dependiente de AMP (AMPK)</a:t>
              </a:r>
              <a:endParaRPr lang="es-ES" sz="2400" b="1" dirty="0">
                <a:solidFill>
                  <a:srgbClr val="FFFFFF"/>
                </a:solidFill>
              </a:endParaRPr>
            </a:p>
          </p:txBody>
        </p:sp>
      </p:grpSp>
      <p:sp>
        <p:nvSpPr>
          <p:cNvPr id="53" name="Rectangle 49"/>
          <p:cNvSpPr>
            <a:spLocks noChangeArrowheads="1"/>
          </p:cNvSpPr>
          <p:nvPr/>
        </p:nvSpPr>
        <p:spPr bwMode="black">
          <a:xfrm>
            <a:off x="5292671" y="3160513"/>
            <a:ext cx="30794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3200" b="1" dirty="0" smtClean="0">
                <a:solidFill>
                  <a:srgbClr val="1C1C1C"/>
                </a:solidFill>
              </a:rPr>
              <a:t>γ</a:t>
            </a:r>
            <a:r>
              <a:rPr lang="es-ES" sz="3200" b="1" dirty="0" smtClean="0">
                <a:solidFill>
                  <a:srgbClr val="1C1C1C"/>
                </a:solidFill>
              </a:rPr>
              <a:t>- con función reguladora</a:t>
            </a:r>
            <a:endParaRPr lang="es-ES" sz="3200" b="1" dirty="0">
              <a:solidFill>
                <a:srgbClr val="1C1C1C"/>
              </a:solidFill>
            </a:endParaRPr>
          </a:p>
        </p:txBody>
      </p:sp>
    </p:spTree>
    <p:extLst>
      <p:ext uri="{BB962C8B-B14F-4D97-AF65-F5344CB8AC3E}">
        <p14:creationId xmlns:p14="http://schemas.microsoft.com/office/powerpoint/2010/main" val="1411163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937" y="188640"/>
            <a:ext cx="8229600" cy="927100"/>
          </a:xfrm>
        </p:spPr>
        <p:txBody>
          <a:bodyPr/>
          <a:lstStyle/>
          <a:p>
            <a:r>
              <a:rPr lang="es-ES" dirty="0" smtClean="0"/>
              <a:t>Sumario: </a:t>
            </a:r>
            <a:endParaRPr lang="es-ES" dirty="0"/>
          </a:p>
        </p:txBody>
      </p:sp>
      <p:sp>
        <p:nvSpPr>
          <p:cNvPr id="4" name="Rectangle 3"/>
          <p:cNvSpPr>
            <a:spLocks noGrp="1" noRot="1" noChangeArrowheads="1"/>
          </p:cNvSpPr>
          <p:nvPr>
            <p:ph idx="1"/>
          </p:nvPr>
        </p:nvSpPr>
        <p:spPr>
          <a:xfrm>
            <a:off x="390922" y="1115740"/>
            <a:ext cx="8229600" cy="5121572"/>
          </a:xfrm>
        </p:spPr>
        <p:txBody>
          <a:bodyPr/>
          <a:lstStyle/>
          <a:p>
            <a:pPr marL="514350" indent="-514350" eaLnBrk="1" hangingPunct="1">
              <a:lnSpc>
                <a:spcPct val="80000"/>
              </a:lnSpc>
              <a:buFont typeface="+mj-lt"/>
              <a:buAutoNum type="arabicPeriod"/>
              <a:defRPr/>
            </a:pPr>
            <a:r>
              <a:rPr lang="es-ES_tradnl" b="1" dirty="0" smtClean="0"/>
              <a:t>Integración del metabolismo.</a:t>
            </a:r>
          </a:p>
          <a:p>
            <a:pPr>
              <a:lnSpc>
                <a:spcPct val="80000"/>
              </a:lnSpc>
              <a:defRPr/>
            </a:pPr>
            <a:r>
              <a:rPr lang="es-ES_tradnl" sz="2800" b="1" dirty="0" smtClean="0"/>
              <a:t>Confluencia en metabolito.</a:t>
            </a:r>
          </a:p>
          <a:p>
            <a:pPr>
              <a:lnSpc>
                <a:spcPct val="80000"/>
              </a:lnSpc>
              <a:defRPr/>
            </a:pPr>
            <a:r>
              <a:rPr lang="es-ES_tradnl" sz="2800" b="1" dirty="0" smtClean="0"/>
              <a:t>Confluencia en vía metabólica.</a:t>
            </a:r>
          </a:p>
          <a:p>
            <a:pPr>
              <a:lnSpc>
                <a:spcPct val="80000"/>
              </a:lnSpc>
              <a:defRPr/>
            </a:pPr>
            <a:r>
              <a:rPr lang="es-ES_tradnl" sz="2800" b="1" dirty="0" smtClean="0"/>
              <a:t>Relaciones </a:t>
            </a:r>
            <a:r>
              <a:rPr lang="es-ES_tradnl" sz="2800" b="1" dirty="0" err="1" smtClean="0"/>
              <a:t>interorgánicas</a:t>
            </a:r>
            <a:endParaRPr lang="es-ES_tradnl" sz="2800" b="1" dirty="0" smtClean="0"/>
          </a:p>
          <a:p>
            <a:pPr marL="514350" indent="-514350" eaLnBrk="1" hangingPunct="1">
              <a:lnSpc>
                <a:spcPct val="80000"/>
              </a:lnSpc>
              <a:buFont typeface="+mj-lt"/>
              <a:buAutoNum type="arabicPeriod" startAt="2"/>
              <a:defRPr/>
            </a:pPr>
            <a:r>
              <a:rPr lang="es-ES_tradnl" b="1" dirty="0" smtClean="0"/>
              <a:t>Regulación del metabolismo</a:t>
            </a:r>
          </a:p>
          <a:p>
            <a:pPr>
              <a:lnSpc>
                <a:spcPct val="80000"/>
              </a:lnSpc>
              <a:defRPr/>
            </a:pPr>
            <a:r>
              <a:rPr lang="es-ES_tradnl" sz="2800" b="1" dirty="0" smtClean="0"/>
              <a:t>Compartimentación</a:t>
            </a:r>
            <a:endParaRPr lang="es-ES_tradnl" sz="2800" b="1" dirty="0"/>
          </a:p>
          <a:p>
            <a:pPr>
              <a:lnSpc>
                <a:spcPct val="80000"/>
              </a:lnSpc>
              <a:defRPr/>
            </a:pPr>
            <a:r>
              <a:rPr lang="es-ES_tradnl" sz="2800" b="1" dirty="0" smtClean="0"/>
              <a:t>Alosterismo, Modulación covalente e Inducción y represión enzimática.</a:t>
            </a:r>
          </a:p>
          <a:p>
            <a:pPr>
              <a:lnSpc>
                <a:spcPct val="80000"/>
              </a:lnSpc>
              <a:defRPr/>
            </a:pPr>
            <a:r>
              <a:rPr lang="es-ES_tradnl" sz="2800" b="1" dirty="0" smtClean="0"/>
              <a:t>Otros mecanismos de regulación.</a:t>
            </a:r>
          </a:p>
          <a:p>
            <a:pPr marL="514350" indent="-514350">
              <a:lnSpc>
                <a:spcPct val="80000"/>
              </a:lnSpc>
              <a:buFont typeface="+mj-lt"/>
              <a:buAutoNum type="arabicPeriod" startAt="3"/>
              <a:defRPr/>
            </a:pPr>
            <a:r>
              <a:rPr lang="es-ES_tradnl" b="1" dirty="0" smtClean="0"/>
              <a:t>Las hormonas en la regulación  del   metabolismo</a:t>
            </a:r>
            <a:endParaRPr lang="es-ES_tradnl" sz="3600" b="1" dirty="0" smtClean="0"/>
          </a:p>
          <a:p>
            <a:pPr marL="457200" lvl="1" indent="0" eaLnBrk="1" hangingPunct="1">
              <a:lnSpc>
                <a:spcPct val="80000"/>
              </a:lnSpc>
              <a:buNone/>
              <a:defRPr/>
            </a:pPr>
            <a:r>
              <a:rPr lang="es-ES_tradnl" sz="2400" b="1" dirty="0" smtClean="0"/>
              <a:t> </a:t>
            </a:r>
            <a:endParaRPr lang="es-ES_tradnl" b="1" dirty="0" smtClean="0"/>
          </a:p>
          <a:p>
            <a:pPr marL="457200" lvl="1" indent="0" eaLnBrk="1" hangingPunct="1">
              <a:lnSpc>
                <a:spcPct val="80000"/>
              </a:lnSpc>
              <a:buNone/>
              <a:defRPr/>
            </a:pPr>
            <a:endParaRPr lang="es-ES_tradnl" sz="2400" b="1" dirty="0" smtClean="0"/>
          </a:p>
          <a:p>
            <a:pPr marL="457200" lvl="1" indent="0" eaLnBrk="1" hangingPunct="1">
              <a:lnSpc>
                <a:spcPct val="80000"/>
              </a:lnSpc>
              <a:buNone/>
              <a:defRPr/>
            </a:pPr>
            <a:endParaRPr lang="es-ES_tradnl" sz="2000" b="1" dirty="0" smtClean="0"/>
          </a:p>
          <a:p>
            <a:pPr marL="0" indent="0" eaLnBrk="1" hangingPunct="1">
              <a:lnSpc>
                <a:spcPct val="80000"/>
              </a:lnSpc>
              <a:buNone/>
              <a:defRPr/>
            </a:pPr>
            <a:endParaRPr lang="es-ES" sz="2400" b="1" dirty="0" smtClean="0"/>
          </a:p>
        </p:txBody>
      </p:sp>
    </p:spTree>
    <p:extLst>
      <p:ext uri="{BB962C8B-B14F-4D97-AF65-F5344CB8AC3E}">
        <p14:creationId xmlns:p14="http://schemas.microsoft.com/office/powerpoint/2010/main" val="50948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23458" y="80755"/>
            <a:ext cx="8229600" cy="927100"/>
          </a:xfrm>
        </p:spPr>
        <p:txBody>
          <a:bodyPr/>
          <a:lstStyle/>
          <a:p>
            <a:r>
              <a:rPr lang="es-ES" dirty="0" smtClean="0"/>
              <a:t>Control autónomo</a:t>
            </a:r>
            <a:endParaRPr lang="es-ES" dirty="0"/>
          </a:p>
        </p:txBody>
      </p:sp>
      <p:pic>
        <p:nvPicPr>
          <p:cNvPr id="79875" name="Picture 3" descr="light_shadow_m"/>
          <p:cNvPicPr>
            <a:picLocks noChangeAspect="1" noChangeArrowheads="1"/>
          </p:cNvPicPr>
          <p:nvPr/>
        </p:nvPicPr>
        <p:blipFill>
          <a:blip r:embed="rId2">
            <a:lum bright="-48000" contrast="-24000"/>
            <a:extLst>
              <a:ext uri="{28A0092B-C50C-407E-A947-70E740481C1C}">
                <a14:useLocalDpi xmlns:a14="http://schemas.microsoft.com/office/drawing/2010/main" val="0"/>
              </a:ext>
            </a:extLst>
          </a:blip>
          <a:srcRect/>
          <a:stretch>
            <a:fillRect/>
          </a:stretch>
        </p:blipFill>
        <p:spPr bwMode="auto">
          <a:xfrm rot="-3118864">
            <a:off x="1345406" y="3810794"/>
            <a:ext cx="3255963" cy="441325"/>
          </a:xfrm>
          <a:prstGeom prst="rect">
            <a:avLst/>
          </a:prstGeom>
          <a:noFill/>
          <a:extLst>
            <a:ext uri="{909E8E84-426E-40DD-AFC4-6F175D3DCCD1}">
              <a14:hiddenFill xmlns:a14="http://schemas.microsoft.com/office/drawing/2010/main">
                <a:solidFill>
                  <a:srgbClr val="FFFFFF"/>
                </a:solidFill>
              </a14:hiddenFill>
            </a:ext>
          </a:extLst>
        </p:spPr>
      </p:pic>
      <p:sp>
        <p:nvSpPr>
          <p:cNvPr id="79876" name="Freeform 4"/>
          <p:cNvSpPr>
            <a:spLocks/>
          </p:cNvSpPr>
          <p:nvPr/>
        </p:nvSpPr>
        <p:spPr bwMode="gray">
          <a:xfrm>
            <a:off x="1887538" y="3036888"/>
            <a:ext cx="2097087" cy="2020887"/>
          </a:xfrm>
          <a:custGeom>
            <a:avLst/>
            <a:gdLst>
              <a:gd name="T0" fmla="*/ 763 w 1335"/>
              <a:gd name="T1" fmla="*/ 102 h 1479"/>
              <a:gd name="T2" fmla="*/ 1209 w 1335"/>
              <a:gd name="T3" fmla="*/ 244 h 1479"/>
              <a:gd name="T4" fmla="*/ 1325 w 1335"/>
              <a:gd name="T5" fmla="*/ 314 h 1479"/>
              <a:gd name="T6" fmla="*/ 843 w 1335"/>
              <a:gd name="T7" fmla="*/ 267 h 1479"/>
              <a:gd name="T8" fmla="*/ 305 w 1335"/>
              <a:gd name="T9" fmla="*/ 1479 h 1479"/>
              <a:gd name="T10" fmla="*/ 0 w 1335"/>
              <a:gd name="T11" fmla="*/ 1303 h 1479"/>
              <a:gd name="T12" fmla="*/ 763 w 1335"/>
              <a:gd name="T13" fmla="*/ 102 h 1479"/>
            </a:gdLst>
            <a:ahLst/>
            <a:cxnLst>
              <a:cxn ang="0">
                <a:pos x="T0" y="T1"/>
              </a:cxn>
              <a:cxn ang="0">
                <a:pos x="T2" y="T3"/>
              </a:cxn>
              <a:cxn ang="0">
                <a:pos x="T4" y="T5"/>
              </a:cxn>
              <a:cxn ang="0">
                <a:pos x="T6" y="T7"/>
              </a:cxn>
              <a:cxn ang="0">
                <a:pos x="T8" y="T9"/>
              </a:cxn>
              <a:cxn ang="0">
                <a:pos x="T10" y="T11"/>
              </a:cxn>
              <a:cxn ang="0">
                <a:pos x="T12" y="T13"/>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77" name="Freeform 5"/>
          <p:cNvSpPr>
            <a:spLocks/>
          </p:cNvSpPr>
          <p:nvPr/>
        </p:nvSpPr>
        <p:spPr bwMode="gray">
          <a:xfrm flipH="1">
            <a:off x="5365544" y="3106932"/>
            <a:ext cx="2097087" cy="2016125"/>
          </a:xfrm>
          <a:custGeom>
            <a:avLst/>
            <a:gdLst>
              <a:gd name="T0" fmla="*/ 763 w 1335"/>
              <a:gd name="T1" fmla="*/ 102 h 1479"/>
              <a:gd name="T2" fmla="*/ 1209 w 1335"/>
              <a:gd name="T3" fmla="*/ 244 h 1479"/>
              <a:gd name="T4" fmla="*/ 1325 w 1335"/>
              <a:gd name="T5" fmla="*/ 314 h 1479"/>
              <a:gd name="T6" fmla="*/ 843 w 1335"/>
              <a:gd name="T7" fmla="*/ 267 h 1479"/>
              <a:gd name="T8" fmla="*/ 305 w 1335"/>
              <a:gd name="T9" fmla="*/ 1479 h 1479"/>
              <a:gd name="T10" fmla="*/ 0 w 1335"/>
              <a:gd name="T11" fmla="*/ 1303 h 1479"/>
              <a:gd name="T12" fmla="*/ 763 w 1335"/>
              <a:gd name="T13" fmla="*/ 102 h 1479"/>
            </a:gdLst>
            <a:ahLst/>
            <a:cxnLst>
              <a:cxn ang="0">
                <a:pos x="T0" y="T1"/>
              </a:cxn>
              <a:cxn ang="0">
                <a:pos x="T2" y="T3"/>
              </a:cxn>
              <a:cxn ang="0">
                <a:pos x="T4" y="T5"/>
              </a:cxn>
              <a:cxn ang="0">
                <a:pos x="T6" y="T7"/>
              </a:cxn>
              <a:cxn ang="0">
                <a:pos x="T8" y="T9"/>
              </a:cxn>
              <a:cxn ang="0">
                <a:pos x="T10" y="T11"/>
              </a:cxn>
              <a:cxn ang="0">
                <a:pos x="T12" y="T13"/>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79" name="Freeform 7"/>
          <p:cNvSpPr>
            <a:spLocks/>
          </p:cNvSpPr>
          <p:nvPr/>
        </p:nvSpPr>
        <p:spPr bwMode="gray">
          <a:xfrm>
            <a:off x="4264026" y="3323583"/>
            <a:ext cx="625475" cy="2103437"/>
          </a:xfrm>
          <a:custGeom>
            <a:avLst/>
            <a:gdLst>
              <a:gd name="T0" fmla="*/ 229 w 398"/>
              <a:gd name="T1" fmla="*/ 318 h 1542"/>
              <a:gd name="T2" fmla="*/ 80 w 398"/>
              <a:gd name="T3" fmla="*/ 240 h 1542"/>
              <a:gd name="T4" fmla="*/ 10 w 398"/>
              <a:gd name="T5" fmla="*/ 1542 h 1542"/>
              <a:gd name="T6" fmla="*/ 362 w 398"/>
              <a:gd name="T7" fmla="*/ 1525 h 1542"/>
              <a:gd name="T8" fmla="*/ 229 w 398"/>
              <a:gd name="T9" fmla="*/ 318 h 1542"/>
            </a:gdLst>
            <a:ahLst/>
            <a:cxnLst>
              <a:cxn ang="0">
                <a:pos x="T0" y="T1"/>
              </a:cxn>
              <a:cxn ang="0">
                <a:pos x="T2" y="T3"/>
              </a:cxn>
              <a:cxn ang="0">
                <a:pos x="T4" y="T5"/>
              </a:cxn>
              <a:cxn ang="0">
                <a:pos x="T6" y="T7"/>
              </a:cxn>
              <a:cxn ang="0">
                <a:pos x="T8" y="T9"/>
              </a:cxn>
            </a:cxnLst>
            <a:rect l="0" t="0" r="r" b="b"/>
            <a:pathLst>
              <a:path w="398" h="1542">
                <a:moveTo>
                  <a:pt x="229" y="318"/>
                </a:moveTo>
                <a:cubicBezTo>
                  <a:pt x="169" y="114"/>
                  <a:pt x="110" y="0"/>
                  <a:pt x="80" y="240"/>
                </a:cubicBezTo>
                <a:cubicBezTo>
                  <a:pt x="50" y="480"/>
                  <a:pt x="0" y="1379"/>
                  <a:pt x="10" y="1542"/>
                </a:cubicBezTo>
                <a:lnTo>
                  <a:pt x="362" y="1525"/>
                </a:lnTo>
                <a:cubicBezTo>
                  <a:pt x="398" y="1321"/>
                  <a:pt x="289" y="522"/>
                  <a:pt x="229" y="318"/>
                </a:cubicBezTo>
                <a:close/>
              </a:path>
            </a:pathLst>
          </a:custGeom>
          <a:gradFill rotWithShape="1">
            <a:gsLst>
              <a:gs pos="0">
                <a:srgbClr val="B2B2B2"/>
              </a:gs>
              <a:gs pos="100000">
                <a:srgbClr val="B2B2B2">
                  <a:gamma/>
                  <a:shade val="0"/>
                  <a:invGamma/>
                </a:srgb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83" name="Oval 11"/>
          <p:cNvSpPr>
            <a:spLocks noChangeArrowheads="1"/>
          </p:cNvSpPr>
          <p:nvPr/>
        </p:nvSpPr>
        <p:spPr bwMode="gray">
          <a:xfrm>
            <a:off x="115469" y="4438650"/>
            <a:ext cx="2971795" cy="1733550"/>
          </a:xfrm>
          <a:prstGeom prst="ellipse">
            <a:avLst/>
          </a:prstGeom>
          <a:gradFill rotWithShape="1">
            <a:gsLst>
              <a:gs pos="0">
                <a:srgbClr val="B2B2B2"/>
              </a:gs>
              <a:gs pos="100000">
                <a:srgbClr val="B2B2B2">
                  <a:gamma/>
                  <a:tint val="0"/>
                  <a:invGamma/>
                </a:srgbClr>
              </a:gs>
            </a:gsLst>
            <a:lin ang="5400000" scaled="1"/>
          </a:gradFill>
          <a:ln>
            <a:noFill/>
          </a:ln>
          <a:effectLst/>
          <a:extLst>
            <a:ext uri="{91240B29-F687-4F45-9708-019B960494DF}">
              <a14:hiddenLine xmlns:a14="http://schemas.microsoft.com/office/drawing/2010/main" w="19050" algn="ctr">
                <a:solidFill>
                  <a:srgbClr val="F8F8F8">
                    <a:alpha val="70000"/>
                  </a:srgbClr>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79886" name="Oval 14"/>
          <p:cNvSpPr>
            <a:spLocks noChangeArrowheads="1"/>
          </p:cNvSpPr>
          <p:nvPr/>
        </p:nvSpPr>
        <p:spPr bwMode="ltGray">
          <a:xfrm>
            <a:off x="265773" y="4557198"/>
            <a:ext cx="2787774" cy="14605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88" name="Oval 16"/>
          <p:cNvSpPr>
            <a:spLocks noChangeArrowheads="1"/>
          </p:cNvSpPr>
          <p:nvPr/>
        </p:nvSpPr>
        <p:spPr bwMode="gray">
          <a:xfrm>
            <a:off x="6083300" y="4438650"/>
            <a:ext cx="3060700" cy="1733550"/>
          </a:xfrm>
          <a:prstGeom prst="ellipse">
            <a:avLst/>
          </a:prstGeom>
          <a:gradFill rotWithShape="1">
            <a:gsLst>
              <a:gs pos="0">
                <a:srgbClr val="B2B2B2"/>
              </a:gs>
              <a:gs pos="100000">
                <a:srgbClr val="B2B2B2">
                  <a:gamma/>
                  <a:tint val="0"/>
                  <a:invGamma/>
                </a:srgbClr>
              </a:gs>
            </a:gsLst>
            <a:lin ang="5400000" scaled="1"/>
          </a:gradFill>
          <a:ln>
            <a:noFill/>
          </a:ln>
          <a:effectLst/>
          <a:extLst>
            <a:ext uri="{91240B29-F687-4F45-9708-019B960494DF}">
              <a14:hiddenLine xmlns:a14="http://schemas.microsoft.com/office/drawing/2010/main" w="19050" algn="ctr">
                <a:solidFill>
                  <a:srgbClr val="F8F8F8">
                    <a:alpha val="70000"/>
                  </a:srgbClr>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79891" name="Oval 19"/>
          <p:cNvSpPr>
            <a:spLocks noChangeArrowheads="1"/>
          </p:cNvSpPr>
          <p:nvPr/>
        </p:nvSpPr>
        <p:spPr bwMode="gray">
          <a:xfrm>
            <a:off x="6274274" y="4566920"/>
            <a:ext cx="2637446" cy="146050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79893" name="Group 21"/>
          <p:cNvGrpSpPr>
            <a:grpSpLocks/>
          </p:cNvGrpSpPr>
          <p:nvPr/>
        </p:nvGrpSpPr>
        <p:grpSpPr bwMode="auto">
          <a:xfrm rot="-1297425" flipH="1" flipV="1">
            <a:off x="6815724" y="5695353"/>
            <a:ext cx="1293813" cy="309563"/>
            <a:chOff x="2532" y="1051"/>
            <a:chExt cx="893" cy="246"/>
          </a:xfrm>
        </p:grpSpPr>
        <p:grpSp>
          <p:nvGrpSpPr>
            <p:cNvPr id="79894" name="Group 22"/>
            <p:cNvGrpSpPr>
              <a:grpSpLocks/>
            </p:cNvGrpSpPr>
            <p:nvPr/>
          </p:nvGrpSpPr>
          <p:grpSpPr bwMode="auto">
            <a:xfrm>
              <a:off x="2532" y="1051"/>
              <a:ext cx="743" cy="185"/>
              <a:chOff x="1565" y="2568"/>
              <a:chExt cx="1118" cy="279"/>
            </a:xfrm>
          </p:grpSpPr>
          <p:sp>
            <p:nvSpPr>
              <p:cNvPr id="79895" name="AutoShape 2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96" name="AutoShape 2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97" name="AutoShape 2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898" name="AutoShape 2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79899" name="Group 27"/>
            <p:cNvGrpSpPr>
              <a:grpSpLocks/>
            </p:cNvGrpSpPr>
            <p:nvPr/>
          </p:nvGrpSpPr>
          <p:grpSpPr bwMode="auto">
            <a:xfrm rot="1353540">
              <a:off x="2682" y="1111"/>
              <a:ext cx="743" cy="186"/>
              <a:chOff x="1565" y="2568"/>
              <a:chExt cx="1118" cy="279"/>
            </a:xfrm>
          </p:grpSpPr>
          <p:sp>
            <p:nvSpPr>
              <p:cNvPr id="79900" name="AutoShape 2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01" name="AutoShape 2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02" name="AutoShape 3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03" name="AutoShape 3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sp>
        <p:nvSpPr>
          <p:cNvPr id="79904" name="Oval 32"/>
          <p:cNvSpPr>
            <a:spLocks noChangeArrowheads="1"/>
          </p:cNvSpPr>
          <p:nvPr/>
        </p:nvSpPr>
        <p:spPr bwMode="gray">
          <a:xfrm>
            <a:off x="3252576" y="4756819"/>
            <a:ext cx="2701456" cy="1733550"/>
          </a:xfrm>
          <a:prstGeom prst="ellipse">
            <a:avLst/>
          </a:prstGeom>
          <a:gradFill rotWithShape="1">
            <a:gsLst>
              <a:gs pos="0">
                <a:srgbClr val="B2B2B2"/>
              </a:gs>
              <a:gs pos="100000">
                <a:srgbClr val="B2B2B2">
                  <a:gamma/>
                  <a:tint val="0"/>
                  <a:invGamma/>
                </a:srgbClr>
              </a:gs>
            </a:gsLst>
            <a:lin ang="5400000" scaled="1"/>
          </a:gradFill>
          <a:ln>
            <a:noFill/>
          </a:ln>
          <a:effectLst/>
          <a:extLst>
            <a:ext uri="{91240B29-F687-4F45-9708-019B960494DF}">
              <a14:hiddenLine xmlns:a14="http://schemas.microsoft.com/office/drawing/2010/main" w="19050" algn="ctr">
                <a:solidFill>
                  <a:srgbClr val="F8F8F8">
                    <a:alpha val="70000"/>
                  </a:srgbClr>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ES"/>
          </a:p>
        </p:txBody>
      </p:sp>
      <p:sp>
        <p:nvSpPr>
          <p:cNvPr id="79907" name="Oval 35"/>
          <p:cNvSpPr>
            <a:spLocks noChangeArrowheads="1"/>
          </p:cNvSpPr>
          <p:nvPr/>
        </p:nvSpPr>
        <p:spPr bwMode="gray">
          <a:xfrm>
            <a:off x="3410489" y="4923484"/>
            <a:ext cx="2400145" cy="1460500"/>
          </a:xfrm>
          <a:prstGeom prst="ellipse">
            <a:avLst/>
          </a:prstGeom>
          <a:gradFill rotWithShape="1">
            <a:gsLst>
              <a:gs pos="0">
                <a:schemeClr val="hlink">
                  <a:gamma/>
                  <a:shade val="26275"/>
                  <a:invGamma/>
                  <a:alpha val="89999"/>
                </a:schemeClr>
              </a:gs>
              <a:gs pos="50000">
                <a:schemeClr val="hlink">
                  <a:alpha val="45000"/>
                </a:schemeClr>
              </a:gs>
              <a:gs pos="100000">
                <a:schemeClr val="hlink">
                  <a:gamma/>
                  <a:shade val="2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21" name="Rectangle 49"/>
          <p:cNvSpPr>
            <a:spLocks noChangeArrowheads="1"/>
          </p:cNvSpPr>
          <p:nvPr/>
        </p:nvSpPr>
        <p:spPr bwMode="black">
          <a:xfrm>
            <a:off x="3718031" y="5272789"/>
            <a:ext cx="1745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3200" b="1" dirty="0" smtClean="0">
                <a:solidFill>
                  <a:srgbClr val="1C1C1C"/>
                </a:solidFill>
              </a:rPr>
              <a:t>Lípidos </a:t>
            </a:r>
            <a:endParaRPr lang="es-ES" sz="3200" b="1" dirty="0">
              <a:solidFill>
                <a:srgbClr val="1C1C1C"/>
              </a:solidFill>
            </a:endParaRPr>
          </a:p>
        </p:txBody>
      </p:sp>
      <p:sp>
        <p:nvSpPr>
          <p:cNvPr id="79922" name="Rectangle 50"/>
          <p:cNvSpPr>
            <a:spLocks noChangeArrowheads="1"/>
          </p:cNvSpPr>
          <p:nvPr/>
        </p:nvSpPr>
        <p:spPr bwMode="black">
          <a:xfrm>
            <a:off x="483335" y="5006016"/>
            <a:ext cx="20505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3200" b="1" dirty="0" smtClean="0">
                <a:solidFill>
                  <a:srgbClr val="1C1C1C"/>
                </a:solidFill>
              </a:rPr>
              <a:t>Glúcidos </a:t>
            </a:r>
            <a:endParaRPr lang="es-ES" sz="3200" b="1" dirty="0">
              <a:solidFill>
                <a:srgbClr val="1C1C1C"/>
              </a:solidFill>
            </a:endParaRPr>
          </a:p>
        </p:txBody>
      </p:sp>
      <p:sp>
        <p:nvSpPr>
          <p:cNvPr id="79923" name="Rectangle 51"/>
          <p:cNvSpPr>
            <a:spLocks noChangeArrowheads="1"/>
          </p:cNvSpPr>
          <p:nvPr/>
        </p:nvSpPr>
        <p:spPr bwMode="black">
          <a:xfrm>
            <a:off x="6543768" y="5065202"/>
            <a:ext cx="21659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3200" b="1" dirty="0" smtClean="0">
                <a:solidFill>
                  <a:srgbClr val="1C1C1C"/>
                </a:solidFill>
              </a:rPr>
              <a:t>Proteínas </a:t>
            </a:r>
            <a:endParaRPr lang="es-ES" sz="3200" b="1" dirty="0">
              <a:solidFill>
                <a:srgbClr val="1C1C1C"/>
              </a:solidFill>
            </a:endParaRPr>
          </a:p>
        </p:txBody>
      </p:sp>
      <p:sp>
        <p:nvSpPr>
          <p:cNvPr id="79924" name="Rectangle 52"/>
          <p:cNvSpPr>
            <a:spLocks noChangeArrowheads="1"/>
          </p:cNvSpPr>
          <p:nvPr/>
        </p:nvSpPr>
        <p:spPr bwMode="auto">
          <a:xfrm>
            <a:off x="158366" y="1772816"/>
            <a:ext cx="87129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ES" sz="2800" b="1" dirty="0" smtClean="0"/>
              <a:t>Regulada alostéricamente por el ADP y AMP(+) y el ATP(</a:t>
            </a:r>
            <a:r>
              <a:rPr lang="es-ES" sz="3200" b="1" dirty="0" smtClean="0"/>
              <a:t>-</a:t>
            </a:r>
            <a:r>
              <a:rPr lang="es-ES" sz="2800" b="1" dirty="0" smtClean="0"/>
              <a:t>) y de forma covalente es activa cuando está fosforilada. </a:t>
            </a:r>
            <a:endParaRPr lang="es-ES" sz="2800" b="1" dirty="0"/>
          </a:p>
        </p:txBody>
      </p:sp>
      <p:grpSp>
        <p:nvGrpSpPr>
          <p:cNvPr id="79925" name="Group 53"/>
          <p:cNvGrpSpPr>
            <a:grpSpLocks/>
          </p:cNvGrpSpPr>
          <p:nvPr/>
        </p:nvGrpSpPr>
        <p:grpSpPr bwMode="auto">
          <a:xfrm rot="-1297425" flipH="1" flipV="1">
            <a:off x="831103" y="5694091"/>
            <a:ext cx="1293812" cy="309563"/>
            <a:chOff x="2532" y="1051"/>
            <a:chExt cx="893" cy="246"/>
          </a:xfrm>
        </p:grpSpPr>
        <p:grpSp>
          <p:nvGrpSpPr>
            <p:cNvPr id="79926" name="Group 54"/>
            <p:cNvGrpSpPr>
              <a:grpSpLocks/>
            </p:cNvGrpSpPr>
            <p:nvPr/>
          </p:nvGrpSpPr>
          <p:grpSpPr bwMode="auto">
            <a:xfrm>
              <a:off x="2532" y="1051"/>
              <a:ext cx="743" cy="185"/>
              <a:chOff x="1565" y="2568"/>
              <a:chExt cx="1118" cy="279"/>
            </a:xfrm>
          </p:grpSpPr>
          <p:sp>
            <p:nvSpPr>
              <p:cNvPr id="79927" name="AutoShape 5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28" name="AutoShape 5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29" name="AutoShape 5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30" name="AutoShape 5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79931" name="Group 59"/>
            <p:cNvGrpSpPr>
              <a:grpSpLocks/>
            </p:cNvGrpSpPr>
            <p:nvPr/>
          </p:nvGrpSpPr>
          <p:grpSpPr bwMode="auto">
            <a:xfrm rot="1353540">
              <a:off x="2682" y="1111"/>
              <a:ext cx="743" cy="186"/>
              <a:chOff x="1565" y="2568"/>
              <a:chExt cx="1118" cy="279"/>
            </a:xfrm>
          </p:grpSpPr>
          <p:sp>
            <p:nvSpPr>
              <p:cNvPr id="79932" name="AutoShape 6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33"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34"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79935"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grpSp>
        <p:nvGrpSpPr>
          <p:cNvPr id="79936" name="Group 64"/>
          <p:cNvGrpSpPr>
            <a:grpSpLocks/>
          </p:cNvGrpSpPr>
          <p:nvPr/>
        </p:nvGrpSpPr>
        <p:grpSpPr bwMode="auto">
          <a:xfrm>
            <a:off x="1133450" y="824792"/>
            <a:ext cx="7109792" cy="1006416"/>
            <a:chOff x="1440" y="924"/>
            <a:chExt cx="2688" cy="389"/>
          </a:xfrm>
        </p:grpSpPr>
        <p:grpSp>
          <p:nvGrpSpPr>
            <p:cNvPr id="79937" name="Group 65"/>
            <p:cNvGrpSpPr>
              <a:grpSpLocks/>
            </p:cNvGrpSpPr>
            <p:nvPr/>
          </p:nvGrpSpPr>
          <p:grpSpPr bwMode="auto">
            <a:xfrm>
              <a:off x="1440" y="924"/>
              <a:ext cx="2688" cy="389"/>
              <a:chOff x="1596" y="1167"/>
              <a:chExt cx="2448" cy="389"/>
            </a:xfrm>
          </p:grpSpPr>
          <p:sp>
            <p:nvSpPr>
              <p:cNvPr id="79938" name="AutoShape 66"/>
              <p:cNvSpPr>
                <a:spLocks noChangeArrowheads="1"/>
              </p:cNvSpPr>
              <p:nvPr/>
            </p:nvSpPr>
            <p:spPr bwMode="gray">
              <a:xfrm>
                <a:off x="1596" y="1167"/>
                <a:ext cx="2448" cy="389"/>
              </a:xfrm>
              <a:prstGeom prst="roundRect">
                <a:avLst>
                  <a:gd name="adj" fmla="val 50000"/>
                </a:avLst>
              </a:prstGeom>
              <a:solidFill>
                <a:srgbClr val="FCFCFC">
                  <a:alpha val="89999"/>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79939" name="AutoShape 67"/>
              <p:cNvSpPr>
                <a:spLocks noChangeArrowheads="1"/>
              </p:cNvSpPr>
              <p:nvPr/>
            </p:nvSpPr>
            <p:spPr bwMode="gray">
              <a:xfrm>
                <a:off x="1632" y="1200"/>
                <a:ext cx="2371" cy="328"/>
              </a:xfrm>
              <a:prstGeom prst="roundRect">
                <a:avLst>
                  <a:gd name="adj" fmla="val 50000"/>
                </a:avLst>
              </a:prstGeom>
              <a:gradFill rotWithShape="1">
                <a:gsLst>
                  <a:gs pos="0">
                    <a:schemeClr val="tx2">
                      <a:gamma/>
                      <a:shade val="72549"/>
                      <a:invGamma/>
                    </a:schemeClr>
                  </a:gs>
                  <a:gs pos="50000">
                    <a:schemeClr val="tx2">
                      <a:alpha val="89999"/>
                    </a:schemeClr>
                  </a:gs>
                  <a:gs pos="100000">
                    <a:schemeClr val="tx2">
                      <a:gamma/>
                      <a:shade val="72549"/>
                      <a:invGamma/>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solidFill>
                    <a:schemeClr val="bg1"/>
                  </a:solidFill>
                  <a:latin typeface="Symbol" panose="05050102010706020507" pitchFamily="18" charset="2"/>
                </a:endParaRPr>
              </a:p>
            </p:txBody>
          </p:sp>
        </p:grpSp>
        <p:sp>
          <p:nvSpPr>
            <p:cNvPr id="79940" name="Rectangle 68"/>
            <p:cNvSpPr>
              <a:spLocks noChangeArrowheads="1"/>
            </p:cNvSpPr>
            <p:nvPr/>
          </p:nvSpPr>
          <p:spPr bwMode="gray">
            <a:xfrm>
              <a:off x="1661" y="968"/>
              <a:ext cx="2241"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dirty="0" smtClean="0">
                  <a:solidFill>
                    <a:srgbClr val="FFFFFF"/>
                  </a:solidFill>
                </a:rPr>
                <a:t>Enzima quinasa dependiente de AMP (AMPK)</a:t>
              </a:r>
              <a:endParaRPr lang="es-ES" sz="2400" b="1" dirty="0">
                <a:solidFill>
                  <a:srgbClr val="FFFFFF"/>
                </a:solidFill>
              </a:endParaRPr>
            </a:p>
          </p:txBody>
        </p:sp>
      </p:grpSp>
      <p:pic>
        <p:nvPicPr>
          <p:cNvPr id="79941" name="Picture 6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13" y="4588590"/>
            <a:ext cx="1857168" cy="512763"/>
          </a:xfrm>
          <a:prstGeom prst="rect">
            <a:avLst/>
          </a:prstGeom>
          <a:noFill/>
          <a:extLst>
            <a:ext uri="{909E8E84-426E-40DD-AFC4-6F175D3DCCD1}">
              <a14:hiddenFill xmlns:a14="http://schemas.microsoft.com/office/drawing/2010/main">
                <a:solidFill>
                  <a:srgbClr val="FFFFFF"/>
                </a:solidFill>
              </a14:hiddenFill>
            </a:ext>
          </a:extLst>
        </p:spPr>
      </p:pic>
      <p:pic>
        <p:nvPicPr>
          <p:cNvPr id="79942" name="Picture 7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743" y="4959599"/>
            <a:ext cx="1554265" cy="512763"/>
          </a:xfrm>
          <a:prstGeom prst="rect">
            <a:avLst/>
          </a:prstGeom>
          <a:noFill/>
          <a:extLst>
            <a:ext uri="{909E8E84-426E-40DD-AFC4-6F175D3DCCD1}">
              <a14:hiddenFill xmlns:a14="http://schemas.microsoft.com/office/drawing/2010/main">
                <a:solidFill>
                  <a:srgbClr val="FFFFFF"/>
                </a:solidFill>
              </a14:hiddenFill>
            </a:ext>
          </a:extLst>
        </p:spPr>
      </p:pic>
      <p:pic>
        <p:nvPicPr>
          <p:cNvPr id="79943" name="Picture 71"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474" y="4611327"/>
            <a:ext cx="1942262" cy="512763"/>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21"/>
          <p:cNvGrpSpPr>
            <a:grpSpLocks/>
          </p:cNvGrpSpPr>
          <p:nvPr/>
        </p:nvGrpSpPr>
        <p:grpSpPr bwMode="auto">
          <a:xfrm rot="-1297425" flipH="1" flipV="1">
            <a:off x="3943873" y="6013050"/>
            <a:ext cx="1293813" cy="309563"/>
            <a:chOff x="2532" y="1051"/>
            <a:chExt cx="893" cy="246"/>
          </a:xfrm>
        </p:grpSpPr>
        <p:grpSp>
          <p:nvGrpSpPr>
            <p:cNvPr id="54" name="Group 22"/>
            <p:cNvGrpSpPr>
              <a:grpSpLocks/>
            </p:cNvGrpSpPr>
            <p:nvPr/>
          </p:nvGrpSpPr>
          <p:grpSpPr bwMode="auto">
            <a:xfrm>
              <a:off x="2532" y="1051"/>
              <a:ext cx="743" cy="185"/>
              <a:chOff x="1565" y="2568"/>
              <a:chExt cx="1118" cy="279"/>
            </a:xfrm>
          </p:grpSpPr>
          <p:sp>
            <p:nvSpPr>
              <p:cNvPr id="60" name="AutoShape 2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 name="AutoShape 2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 name="AutoShape 2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3" name="AutoShape 2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55" name="Group 27"/>
            <p:cNvGrpSpPr>
              <a:grpSpLocks/>
            </p:cNvGrpSpPr>
            <p:nvPr/>
          </p:nvGrpSpPr>
          <p:grpSpPr bwMode="auto">
            <a:xfrm rot="1353540">
              <a:off x="2682" y="1111"/>
              <a:ext cx="743" cy="186"/>
              <a:chOff x="1565" y="2568"/>
              <a:chExt cx="1118" cy="279"/>
            </a:xfrm>
          </p:grpSpPr>
          <p:sp>
            <p:nvSpPr>
              <p:cNvPr id="56" name="AutoShape 2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7" name="AutoShape 2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8" name="AutoShape 3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9" name="AutoShape 3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sz="4000" dirty="0" smtClean="0"/>
              <a:t>Efectos de la AMPK en el metabolismo de los glúcidos. </a:t>
            </a:r>
            <a:endParaRPr lang="es-ES" sz="4000" dirty="0"/>
          </a:p>
        </p:txBody>
      </p:sp>
      <p:sp>
        <p:nvSpPr>
          <p:cNvPr id="4" name="Marcador de contenido 3"/>
          <p:cNvSpPr>
            <a:spLocks noGrp="1"/>
          </p:cNvSpPr>
          <p:nvPr>
            <p:ph idx="1"/>
          </p:nvPr>
        </p:nvSpPr>
        <p:spPr>
          <a:xfrm>
            <a:off x="5436096" y="3068960"/>
            <a:ext cx="3600400" cy="3057203"/>
          </a:xfrm>
          <a:solidFill>
            <a:schemeClr val="tx2">
              <a:lumMod val="20000"/>
              <a:lumOff val="80000"/>
            </a:schemeClr>
          </a:solidFill>
        </p:spPr>
        <p:txBody>
          <a:bodyPr/>
          <a:lstStyle/>
          <a:p>
            <a:pPr marL="0" indent="0" algn="just">
              <a:buNone/>
            </a:pPr>
            <a:r>
              <a:rPr lang="es-ES" sz="2800" b="1" dirty="0" smtClean="0"/>
              <a:t>1. Activa la Transportación de los GLUT-4 hacia la membrana.</a:t>
            </a:r>
          </a:p>
          <a:p>
            <a:pPr marL="0" indent="0" algn="just">
              <a:buNone/>
            </a:pPr>
            <a:r>
              <a:rPr lang="es-ES" sz="2800" b="1" dirty="0" smtClean="0"/>
              <a:t>2. Inhibe a la glucógeno sintasa.</a:t>
            </a:r>
          </a:p>
          <a:p>
            <a:pPr marL="0" indent="0" algn="just">
              <a:buNone/>
            </a:pPr>
            <a:endParaRPr lang="es-ES" sz="2800" b="1" dirty="0"/>
          </a:p>
        </p:txBody>
      </p:sp>
      <p:pic>
        <p:nvPicPr>
          <p:cNvPr id="5" name="Picture 2" descr="E:\WINNT\Profiles\lisette\Personal\hígado.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230122"/>
            <a:ext cx="3422456" cy="186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E:\WINNT\Profiles\lisette\Personal\PowerPoint\Imagenes\Musculo.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2411" y="1527156"/>
            <a:ext cx="3127770" cy="155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3"/>
          <p:cNvSpPr txBox="1">
            <a:spLocks/>
          </p:cNvSpPr>
          <p:nvPr/>
        </p:nvSpPr>
        <p:spPr bwMode="gray">
          <a:xfrm>
            <a:off x="179512" y="3091376"/>
            <a:ext cx="4752528" cy="2731483"/>
          </a:xfrm>
          <a:prstGeom prst="rect">
            <a:avLst/>
          </a:prstGeom>
          <a:solidFill>
            <a:srgbClr val="ACEAB2"/>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800" b="1" dirty="0" smtClean="0"/>
              <a:t>Inhibe la síntesis de las enzimas </a:t>
            </a:r>
            <a:r>
              <a:rPr lang="es-ES" sz="2800" b="1" dirty="0" err="1" smtClean="0"/>
              <a:t>fosfoenolpirúvico</a:t>
            </a:r>
            <a:r>
              <a:rPr lang="es-ES" sz="2800" b="1" dirty="0" smtClean="0"/>
              <a:t> </a:t>
            </a:r>
            <a:r>
              <a:rPr lang="es-ES" sz="2800" b="1" dirty="0" err="1" smtClean="0"/>
              <a:t>carboxiquinasa</a:t>
            </a:r>
            <a:r>
              <a:rPr lang="es-ES" sz="2800" b="1" dirty="0" smtClean="0"/>
              <a:t> y la glucosa 6 fosfatasa que son esenciales en la gluconeogénesis.</a:t>
            </a:r>
          </a:p>
        </p:txBody>
      </p:sp>
    </p:spTree>
    <p:extLst>
      <p:ext uri="{BB962C8B-B14F-4D97-AF65-F5344CB8AC3E}">
        <p14:creationId xmlns:p14="http://schemas.microsoft.com/office/powerpoint/2010/main" val="32737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up)">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up)">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up)">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04048" y="3303895"/>
            <a:ext cx="3826768" cy="1141661"/>
          </a:xfrm>
        </p:spPr>
        <p:txBody>
          <a:bodyPr/>
          <a:lstStyle/>
          <a:p>
            <a:r>
              <a:rPr lang="es-ES" sz="2800" b="1" dirty="0" smtClean="0"/>
              <a:t>Activa a la lipasa hormono-sensible </a:t>
            </a:r>
            <a:endParaRPr lang="es-ES" sz="2800" b="1" dirty="0"/>
          </a:p>
        </p:txBody>
      </p:sp>
      <p:sp>
        <p:nvSpPr>
          <p:cNvPr id="4" name="Título 2"/>
          <p:cNvSpPr>
            <a:spLocks noGrp="1"/>
          </p:cNvSpPr>
          <p:nvPr>
            <p:ph type="title"/>
          </p:nvPr>
        </p:nvSpPr>
        <p:spPr/>
        <p:txBody>
          <a:bodyPr/>
          <a:lstStyle/>
          <a:p>
            <a:r>
              <a:rPr lang="es-ES" sz="4000" dirty="0" smtClean="0"/>
              <a:t>Efectos de la AMPK en el metabolismo de los lípidos. </a:t>
            </a:r>
            <a:endParaRPr lang="es-ES" sz="4000" dirty="0"/>
          </a:p>
        </p:txBody>
      </p:sp>
      <p:pic>
        <p:nvPicPr>
          <p:cNvPr id="5" name="Picture 2" descr="E:\WINNT\Profiles\lisette\Personal\hígado.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440225"/>
            <a:ext cx="3604736" cy="187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E:\WINNT\Profiles\lisette\Personal\PowerPoint\Imagenes\Tejido adiposo.BMP"/>
          <p:cNvPicPr>
            <a:picLocks noChangeAspect="1" noChangeArrowheads="1"/>
          </p:cNvPicPr>
          <p:nvPr/>
        </p:nvPicPr>
        <p:blipFill>
          <a:blip r:embed="rId3">
            <a:clrChange>
              <a:clrFrom>
                <a:srgbClr val="E8AB18"/>
              </a:clrFrom>
              <a:clrTo>
                <a:srgbClr val="E8AB18">
                  <a:alpha val="0"/>
                </a:srgbClr>
              </a:clrTo>
            </a:clrChange>
            <a:extLst>
              <a:ext uri="{28A0092B-C50C-407E-A947-70E740481C1C}">
                <a14:useLocalDpi xmlns:a14="http://schemas.microsoft.com/office/drawing/2010/main" val="0"/>
              </a:ext>
            </a:extLst>
          </a:blip>
          <a:srcRect/>
          <a:stretch>
            <a:fillRect/>
          </a:stretch>
        </p:blipFill>
        <p:spPr bwMode="auto">
          <a:xfrm>
            <a:off x="5868144" y="1572057"/>
            <a:ext cx="2592288" cy="13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p:cNvSpPr txBox="1">
            <a:spLocks/>
          </p:cNvSpPr>
          <p:nvPr/>
        </p:nvSpPr>
        <p:spPr bwMode="gray">
          <a:xfrm>
            <a:off x="457200" y="3375893"/>
            <a:ext cx="4309120" cy="283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800" b="1" dirty="0" smtClean="0"/>
              <a:t>Promueve la entrada de AG al tejido.</a:t>
            </a:r>
          </a:p>
          <a:p>
            <a:r>
              <a:rPr lang="es-ES" sz="2800" b="1" dirty="0" smtClean="0"/>
              <a:t>Inhibe a la acetil CoA carboxilasa</a:t>
            </a:r>
          </a:p>
          <a:p>
            <a:r>
              <a:rPr lang="es-ES" sz="2800" b="1" dirty="0" smtClean="0"/>
              <a:t>Inhibe a la </a:t>
            </a:r>
            <a:r>
              <a:rPr lang="es-ES" sz="2800" b="1" dirty="0" err="1" smtClean="0"/>
              <a:t>HMGCoA</a:t>
            </a:r>
            <a:r>
              <a:rPr lang="es-ES" sz="2800" b="1" dirty="0" smtClean="0"/>
              <a:t> reductasa</a:t>
            </a:r>
            <a:endParaRPr lang="es-ES" sz="2800" b="1" dirty="0"/>
          </a:p>
        </p:txBody>
      </p:sp>
    </p:spTree>
    <p:extLst>
      <p:ext uri="{BB962C8B-B14F-4D97-AF65-F5344CB8AC3E}">
        <p14:creationId xmlns:p14="http://schemas.microsoft.com/office/powerpoint/2010/main" val="29884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p:txBody>
          <a:bodyPr/>
          <a:lstStyle/>
          <a:p>
            <a:r>
              <a:rPr lang="es-ES" sz="4000" dirty="0" smtClean="0"/>
              <a:t>Efectos de la AMPK en el metabolismo de las proteínas. </a:t>
            </a:r>
            <a:endParaRPr lang="es-ES" sz="4000" dirty="0"/>
          </a:p>
        </p:txBody>
      </p:sp>
      <p:sp>
        <p:nvSpPr>
          <p:cNvPr id="2" name="Marcador de contenido 1"/>
          <p:cNvSpPr>
            <a:spLocks noGrp="1"/>
          </p:cNvSpPr>
          <p:nvPr>
            <p:ph idx="1"/>
          </p:nvPr>
        </p:nvSpPr>
        <p:spPr>
          <a:xfrm>
            <a:off x="457200" y="1556792"/>
            <a:ext cx="8229600" cy="4608512"/>
          </a:xfrm>
        </p:spPr>
        <p:txBody>
          <a:bodyPr/>
          <a:lstStyle/>
          <a:p>
            <a:pPr algn="just"/>
            <a:r>
              <a:rPr lang="es-ES" b="1" dirty="0" smtClean="0"/>
              <a:t>La enzima AMPK fosforila a varios componentes que participan en la traducción y en la síntesis de ribosomas provocando su inhibición.</a:t>
            </a:r>
          </a:p>
          <a:p>
            <a:pPr algn="just"/>
            <a:r>
              <a:rPr lang="es-ES" b="1" dirty="0" smtClean="0"/>
              <a:t>La activación de la AMPK favorece los procesos que generan ATP e inhiben aquellos que lo consumen, de manera que favorece la adaptación de la célula cuando los niveles de ATP disminuyen.</a:t>
            </a:r>
            <a:endParaRPr lang="es-ES" b="1" dirty="0"/>
          </a:p>
        </p:txBody>
      </p:sp>
    </p:spTree>
    <p:extLst>
      <p:ext uri="{BB962C8B-B14F-4D97-AF65-F5344CB8AC3E}">
        <p14:creationId xmlns:p14="http://schemas.microsoft.com/office/powerpoint/2010/main" val="34235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81" name="Line 13"/>
          <p:cNvSpPr>
            <a:spLocks noChangeShapeType="1"/>
          </p:cNvSpPr>
          <p:nvPr/>
        </p:nvSpPr>
        <p:spPr bwMode="auto">
          <a:xfrm flipV="1">
            <a:off x="3810000" y="3756025"/>
            <a:ext cx="1066800" cy="6096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83982" name="Line 14"/>
          <p:cNvSpPr>
            <a:spLocks noChangeShapeType="1"/>
          </p:cNvSpPr>
          <p:nvPr/>
        </p:nvSpPr>
        <p:spPr bwMode="auto">
          <a:xfrm flipV="1">
            <a:off x="5943600" y="2371725"/>
            <a:ext cx="1295400" cy="7747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83971" name="Rectangle 3"/>
          <p:cNvSpPr>
            <a:spLocks noChangeArrowheads="1"/>
          </p:cNvSpPr>
          <p:nvPr/>
        </p:nvSpPr>
        <p:spPr bwMode="gray">
          <a:xfrm rot="3419336">
            <a:off x="7042708" y="1409738"/>
            <a:ext cx="1470723" cy="1891789"/>
          </a:xfrm>
          <a:prstGeom prst="rect">
            <a:avLst/>
          </a:prstGeom>
          <a:solidFill>
            <a:schemeClr val="accent5">
              <a:lumMod val="90000"/>
            </a:schemeClr>
          </a:soli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endParaRPr lang="es-ES"/>
          </a:p>
        </p:txBody>
      </p:sp>
      <p:sp>
        <p:nvSpPr>
          <p:cNvPr id="83972" name="Text Box 4"/>
          <p:cNvSpPr txBox="1">
            <a:spLocks noChangeArrowheads="1"/>
          </p:cNvSpPr>
          <p:nvPr/>
        </p:nvSpPr>
        <p:spPr bwMode="auto">
          <a:xfrm>
            <a:off x="7058751" y="2110115"/>
            <a:ext cx="16417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s-ES" sz="2800" b="1" dirty="0" smtClean="0"/>
              <a:t>Cortisol </a:t>
            </a:r>
            <a:endParaRPr lang="es-ES" sz="2800" b="1" dirty="0"/>
          </a:p>
        </p:txBody>
      </p:sp>
      <p:sp>
        <p:nvSpPr>
          <p:cNvPr id="83973" name="Rectangle 5"/>
          <p:cNvSpPr>
            <a:spLocks noChangeArrowheads="1"/>
          </p:cNvSpPr>
          <p:nvPr/>
        </p:nvSpPr>
        <p:spPr bwMode="gray">
          <a:xfrm rot="3419336">
            <a:off x="691249" y="1893126"/>
            <a:ext cx="2057150" cy="2867064"/>
          </a:xfrm>
          <a:prstGeom prst="rect">
            <a:avLst/>
          </a:prstGeom>
          <a:solidFill>
            <a:schemeClr val="tx2">
              <a:lumMod val="20000"/>
              <a:lumOff val="80000"/>
            </a:schemeClr>
          </a:soli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endParaRPr lang="es-ES"/>
          </a:p>
        </p:txBody>
      </p:sp>
      <p:sp>
        <p:nvSpPr>
          <p:cNvPr id="83975" name="Rectangle 7"/>
          <p:cNvSpPr>
            <a:spLocks noChangeArrowheads="1"/>
          </p:cNvSpPr>
          <p:nvPr/>
        </p:nvSpPr>
        <p:spPr bwMode="gray">
          <a:xfrm rot="3419336">
            <a:off x="2214500" y="4283537"/>
            <a:ext cx="2028816" cy="2150223"/>
          </a:xfrm>
          <a:prstGeom prst="rect">
            <a:avLst/>
          </a:prstGeom>
          <a:solidFill>
            <a:srgbClr val="92D050"/>
          </a:soli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endParaRPr lang="es-ES"/>
          </a:p>
        </p:txBody>
      </p:sp>
      <p:sp>
        <p:nvSpPr>
          <p:cNvPr id="83977" name="Rectangle 9"/>
          <p:cNvSpPr>
            <a:spLocks noChangeArrowheads="1"/>
          </p:cNvSpPr>
          <p:nvPr/>
        </p:nvSpPr>
        <p:spPr bwMode="gray">
          <a:xfrm rot="3419336">
            <a:off x="4734332" y="3019832"/>
            <a:ext cx="1800298" cy="1718072"/>
          </a:xfrm>
          <a:prstGeom prst="rect">
            <a:avLst/>
          </a:prstGeom>
          <a:solidFill>
            <a:schemeClr val="accent2">
              <a:lumMod val="60000"/>
              <a:lumOff val="40000"/>
            </a:schemeClr>
          </a:soli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endParaRPr lang="es-ES"/>
          </a:p>
        </p:txBody>
      </p:sp>
      <p:sp>
        <p:nvSpPr>
          <p:cNvPr id="83980" name="Line 12"/>
          <p:cNvSpPr>
            <a:spLocks noChangeShapeType="1"/>
          </p:cNvSpPr>
          <p:nvPr/>
        </p:nvSpPr>
        <p:spPr bwMode="auto">
          <a:xfrm>
            <a:off x="2913894" y="4014501"/>
            <a:ext cx="57906" cy="274923"/>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83984" name="Text Box 16"/>
          <p:cNvSpPr txBox="1">
            <a:spLocks noChangeArrowheads="1"/>
          </p:cNvSpPr>
          <p:nvPr/>
        </p:nvSpPr>
        <p:spPr bwMode="auto">
          <a:xfrm>
            <a:off x="2051720" y="4829468"/>
            <a:ext cx="24283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s-ES" sz="2800" b="1" dirty="0" smtClean="0"/>
              <a:t>Glucagón y </a:t>
            </a:r>
          </a:p>
          <a:p>
            <a:pPr algn="l" eaLnBrk="0" hangingPunct="0"/>
            <a:r>
              <a:rPr lang="es-ES" sz="2800" b="1" dirty="0" smtClean="0"/>
              <a:t>la Adrenalina</a:t>
            </a:r>
            <a:endParaRPr lang="es-ES" sz="2800" b="1" dirty="0"/>
          </a:p>
        </p:txBody>
      </p:sp>
      <p:sp>
        <p:nvSpPr>
          <p:cNvPr id="83985" name="Text Box 17"/>
          <p:cNvSpPr txBox="1">
            <a:spLocks noChangeArrowheads="1"/>
          </p:cNvSpPr>
          <p:nvPr/>
        </p:nvSpPr>
        <p:spPr bwMode="auto">
          <a:xfrm>
            <a:off x="4930061" y="3678566"/>
            <a:ext cx="16417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s-ES" sz="2800" b="1" dirty="0" smtClean="0"/>
              <a:t>Insulina </a:t>
            </a:r>
            <a:endParaRPr lang="es-ES" sz="2800" b="1" dirty="0"/>
          </a:p>
        </p:txBody>
      </p:sp>
      <p:sp>
        <p:nvSpPr>
          <p:cNvPr id="83986" name="Text Box 18"/>
          <p:cNvSpPr txBox="1">
            <a:spLocks noChangeArrowheads="1"/>
          </p:cNvSpPr>
          <p:nvPr/>
        </p:nvSpPr>
        <p:spPr bwMode="auto">
          <a:xfrm rot="19581692">
            <a:off x="354083" y="2348363"/>
            <a:ext cx="284005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s-ES" sz="2800" b="1" dirty="0" smtClean="0"/>
              <a:t>Son fundamentales las hormonas y sus receptores</a:t>
            </a:r>
            <a:endParaRPr lang="es-ES" sz="2800" b="1" dirty="0"/>
          </a:p>
        </p:txBody>
      </p:sp>
      <p:sp>
        <p:nvSpPr>
          <p:cNvPr id="83987" name="Rectangle 19"/>
          <p:cNvSpPr>
            <a:spLocks noGrp="1" noChangeArrowheads="1"/>
          </p:cNvSpPr>
          <p:nvPr>
            <p:ph type="title"/>
          </p:nvPr>
        </p:nvSpPr>
        <p:spPr>
          <a:xfrm>
            <a:off x="428625" y="102641"/>
            <a:ext cx="8229600" cy="927100"/>
          </a:xfrm>
        </p:spPr>
        <p:txBody>
          <a:bodyPr/>
          <a:lstStyle/>
          <a:p>
            <a:r>
              <a:rPr lang="es-ES" dirty="0" smtClean="0"/>
              <a:t>Control no autónomo</a:t>
            </a:r>
            <a:endParaRPr lang="es-ES" dirty="0"/>
          </a:p>
        </p:txBody>
      </p:sp>
      <p:sp>
        <p:nvSpPr>
          <p:cNvPr id="3" name="CuadroTexto 2"/>
          <p:cNvSpPr txBox="1"/>
          <p:nvPr/>
        </p:nvSpPr>
        <p:spPr>
          <a:xfrm>
            <a:off x="294602" y="885477"/>
            <a:ext cx="7373741" cy="954107"/>
          </a:xfrm>
          <a:prstGeom prst="rect">
            <a:avLst/>
          </a:prstGeom>
          <a:noFill/>
        </p:spPr>
        <p:txBody>
          <a:bodyPr wrap="square" rtlCol="0">
            <a:spAutoFit/>
          </a:bodyPr>
          <a:lstStyle/>
          <a:p>
            <a:pPr algn="just" eaLnBrk="0" hangingPunct="0"/>
            <a:r>
              <a:rPr lang="es-ES" sz="2800" b="1" dirty="0">
                <a:latin typeface="Calibri Light" panose="020F0302020204030204" pitchFamily="34" charset="0"/>
              </a:rPr>
              <a:t>Estos mecanismos favorecen la coordinación del metabolismo en diferentes órganos y sistemas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3986"/>
                                        </p:tgtEl>
                                        <p:attrNameLst>
                                          <p:attrName>style.visibility</p:attrName>
                                        </p:attrNameLst>
                                      </p:cBhvr>
                                      <p:to>
                                        <p:strVal val="visible"/>
                                      </p:to>
                                    </p:set>
                                    <p:animEffect transition="in" filter="wipe(left)">
                                      <p:cBhvr>
                                        <p:cTn id="11" dur="500"/>
                                        <p:tgtEl>
                                          <p:spTgt spid="8398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3973"/>
                                        </p:tgtEl>
                                        <p:attrNameLst>
                                          <p:attrName>style.visibility</p:attrName>
                                        </p:attrNameLst>
                                      </p:cBhvr>
                                      <p:to>
                                        <p:strVal val="visible"/>
                                      </p:to>
                                    </p:set>
                                    <p:animEffect transition="in" filter="wipe(left)">
                                      <p:cBhvr>
                                        <p:cTn id="14" dur="500"/>
                                        <p:tgtEl>
                                          <p:spTgt spid="839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3980"/>
                                        </p:tgtEl>
                                        <p:attrNameLst>
                                          <p:attrName>style.visibility</p:attrName>
                                        </p:attrNameLst>
                                      </p:cBhvr>
                                      <p:to>
                                        <p:strVal val="visible"/>
                                      </p:to>
                                    </p:set>
                                    <p:animEffect transition="in" filter="wipe(left)">
                                      <p:cBhvr>
                                        <p:cTn id="19" dur="500"/>
                                        <p:tgtEl>
                                          <p:spTgt spid="8398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3975"/>
                                        </p:tgtEl>
                                        <p:attrNameLst>
                                          <p:attrName>style.visibility</p:attrName>
                                        </p:attrNameLst>
                                      </p:cBhvr>
                                      <p:to>
                                        <p:strVal val="visible"/>
                                      </p:to>
                                    </p:set>
                                    <p:animEffect transition="in" filter="wipe(left)">
                                      <p:cBhvr>
                                        <p:cTn id="22" dur="500"/>
                                        <p:tgtEl>
                                          <p:spTgt spid="8397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3984"/>
                                        </p:tgtEl>
                                        <p:attrNameLst>
                                          <p:attrName>style.visibility</p:attrName>
                                        </p:attrNameLst>
                                      </p:cBhvr>
                                      <p:to>
                                        <p:strVal val="visible"/>
                                      </p:to>
                                    </p:set>
                                    <p:animEffect transition="in" filter="wipe(left)">
                                      <p:cBhvr>
                                        <p:cTn id="25" dur="500"/>
                                        <p:tgtEl>
                                          <p:spTgt spid="8398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3981"/>
                                        </p:tgtEl>
                                        <p:attrNameLst>
                                          <p:attrName>style.visibility</p:attrName>
                                        </p:attrNameLst>
                                      </p:cBhvr>
                                      <p:to>
                                        <p:strVal val="visible"/>
                                      </p:to>
                                    </p:set>
                                    <p:animEffect transition="in" filter="wipe(left)">
                                      <p:cBhvr>
                                        <p:cTn id="28" dur="500"/>
                                        <p:tgtEl>
                                          <p:spTgt spid="8398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3985"/>
                                        </p:tgtEl>
                                        <p:attrNameLst>
                                          <p:attrName>style.visibility</p:attrName>
                                        </p:attrNameLst>
                                      </p:cBhvr>
                                      <p:to>
                                        <p:strVal val="visible"/>
                                      </p:to>
                                    </p:set>
                                    <p:animEffect transition="in" filter="wipe(left)">
                                      <p:cBhvr>
                                        <p:cTn id="31" dur="500"/>
                                        <p:tgtEl>
                                          <p:spTgt spid="8398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3977"/>
                                        </p:tgtEl>
                                        <p:attrNameLst>
                                          <p:attrName>style.visibility</p:attrName>
                                        </p:attrNameLst>
                                      </p:cBhvr>
                                      <p:to>
                                        <p:strVal val="visible"/>
                                      </p:to>
                                    </p:set>
                                    <p:animEffect transition="in" filter="wipe(left)">
                                      <p:cBhvr>
                                        <p:cTn id="34" dur="500"/>
                                        <p:tgtEl>
                                          <p:spTgt spid="8397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982"/>
                                        </p:tgtEl>
                                        <p:attrNameLst>
                                          <p:attrName>style.visibility</p:attrName>
                                        </p:attrNameLst>
                                      </p:cBhvr>
                                      <p:to>
                                        <p:strVal val="visible"/>
                                      </p:to>
                                    </p:set>
                                    <p:animEffect transition="in" filter="wipe(left)">
                                      <p:cBhvr>
                                        <p:cTn id="37" dur="500"/>
                                        <p:tgtEl>
                                          <p:spTgt spid="8398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3972"/>
                                        </p:tgtEl>
                                        <p:attrNameLst>
                                          <p:attrName>style.visibility</p:attrName>
                                        </p:attrNameLst>
                                      </p:cBhvr>
                                      <p:to>
                                        <p:strVal val="visible"/>
                                      </p:to>
                                    </p:set>
                                    <p:animEffect transition="in" filter="wipe(left)">
                                      <p:cBhvr>
                                        <p:cTn id="40" dur="500"/>
                                        <p:tgtEl>
                                          <p:spTgt spid="8397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3971"/>
                                        </p:tgtEl>
                                        <p:attrNameLst>
                                          <p:attrName>style.visibility</p:attrName>
                                        </p:attrNameLst>
                                      </p:cBhvr>
                                      <p:to>
                                        <p:strVal val="visible"/>
                                      </p:to>
                                    </p:set>
                                    <p:animEffect transition="in" filter="wipe(left)">
                                      <p:cBhvr>
                                        <p:cTn id="43"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animBg="1"/>
      <p:bldP spid="83982" grpId="0" animBg="1"/>
      <p:bldP spid="83971" grpId="0" animBg="1"/>
      <p:bldP spid="83972" grpId="0"/>
      <p:bldP spid="83973" grpId="0" animBg="1"/>
      <p:bldP spid="83975" grpId="0" animBg="1"/>
      <p:bldP spid="83977" grpId="0" animBg="1"/>
      <p:bldP spid="83980" grpId="0" animBg="1"/>
      <p:bldP spid="83984" grpId="0"/>
      <p:bldP spid="83985" grpId="0"/>
      <p:bldP spid="8398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564672"/>
          </a:xfrm>
        </p:spPr>
        <p:txBody>
          <a:bodyPr>
            <a:noAutofit/>
          </a:bodyPr>
          <a:lstStyle/>
          <a:p>
            <a:r>
              <a:rPr lang="es-ES" sz="3600" b="1" dirty="0" smtClean="0"/>
              <a:t>CICLO DE ACCIÓN DEL GLUCAGÓN</a:t>
            </a:r>
            <a:endParaRPr lang="es-ES" sz="3600" b="1" dirty="0"/>
          </a:p>
        </p:txBody>
      </p:sp>
      <p:pic>
        <p:nvPicPr>
          <p:cNvPr id="4" name="Picture 2" descr="E:\WINNT\Profiles\lisette\Personal\hígado.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594" y="4165894"/>
            <a:ext cx="2667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p:cNvGrpSpPr>
            <a:grpSpLocks/>
          </p:cNvGrpSpPr>
          <p:nvPr/>
        </p:nvGrpSpPr>
        <p:grpSpPr bwMode="auto">
          <a:xfrm>
            <a:off x="4139952" y="2382272"/>
            <a:ext cx="2514600" cy="1325563"/>
            <a:chOff x="2688" y="2016"/>
            <a:chExt cx="1584" cy="835"/>
          </a:xfrm>
        </p:grpSpPr>
        <p:graphicFrame>
          <p:nvGraphicFramePr>
            <p:cNvPr id="6" name="Object 1028"/>
            <p:cNvGraphicFramePr>
              <a:graphicFrameLocks noChangeAspect="1"/>
            </p:cNvGraphicFramePr>
            <p:nvPr/>
          </p:nvGraphicFramePr>
          <p:xfrm>
            <a:off x="2688" y="2016"/>
            <a:ext cx="1584" cy="835"/>
          </p:xfrm>
          <a:graphic>
            <a:graphicData uri="http://schemas.openxmlformats.org/presentationml/2006/ole">
              <mc:AlternateContent xmlns:mc="http://schemas.openxmlformats.org/markup-compatibility/2006">
                <mc:Choice xmlns:v="urn:schemas-microsoft-com:vml" Requires="v">
                  <p:oleObj spid="_x0000_s1043" name="Image" r:id="rId4" imgW="1855277" imgH="978123" progId="Photoshop.Image.4">
                    <p:embed/>
                  </p:oleObj>
                </mc:Choice>
                <mc:Fallback>
                  <p:oleObj name="Image" r:id="rId4" imgW="1855277" imgH="978123" progId="Photoshop.Image.4">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 y="2016"/>
                          <a:ext cx="1584" cy="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1"/>
            <p:cNvSpPr txBox="1">
              <a:spLocks noChangeArrowheads="1"/>
            </p:cNvSpPr>
            <p:nvPr/>
          </p:nvSpPr>
          <p:spPr bwMode="auto">
            <a:xfrm>
              <a:off x="3024" y="2304"/>
              <a:ext cx="62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s-ES_tradnl" sz="3200" b="1" dirty="0">
                  <a:sym typeface="Symbol" pitchFamily="18" charset="2"/>
                </a:rPr>
                <a:t></a:t>
              </a:r>
              <a:r>
                <a:rPr lang="es-ES_tradnl" sz="3200" b="1" dirty="0" err="1">
                  <a:sym typeface="Symbol" pitchFamily="18" charset="2"/>
                </a:rPr>
                <a:t>lfa</a:t>
              </a:r>
              <a:endParaRPr lang="es-ES_tradnl" sz="3800" dirty="0"/>
            </a:p>
          </p:txBody>
        </p:sp>
      </p:grpSp>
      <p:pic>
        <p:nvPicPr>
          <p:cNvPr id="8" name="Picture 29" descr="E:\WINNT\Profiles\lisette\Personal\PowerPoint\Imagenes\Tejido adiposo.BMP"/>
          <p:cNvPicPr>
            <a:picLocks noChangeAspect="1" noChangeArrowheads="1"/>
          </p:cNvPicPr>
          <p:nvPr/>
        </p:nvPicPr>
        <p:blipFill>
          <a:blip r:embed="rId6">
            <a:clrChange>
              <a:clrFrom>
                <a:srgbClr val="E8AB18"/>
              </a:clrFrom>
              <a:clrTo>
                <a:srgbClr val="E8AB18">
                  <a:alpha val="0"/>
                </a:srgbClr>
              </a:clrTo>
            </a:clrChange>
            <a:extLst>
              <a:ext uri="{28A0092B-C50C-407E-A947-70E740481C1C}">
                <a14:useLocalDpi xmlns:a14="http://schemas.microsoft.com/office/drawing/2010/main" val="0"/>
              </a:ext>
            </a:extLst>
          </a:blip>
          <a:srcRect/>
          <a:stretch>
            <a:fillRect/>
          </a:stretch>
        </p:blipFill>
        <p:spPr bwMode="auto">
          <a:xfrm>
            <a:off x="7239000" y="3352800"/>
            <a:ext cx="1219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6300192" y="1412776"/>
            <a:ext cx="2118080" cy="584775"/>
          </a:xfrm>
          <a:prstGeom prst="rect">
            <a:avLst/>
          </a:prstGeom>
          <a:noFill/>
        </p:spPr>
        <p:txBody>
          <a:bodyPr wrap="none" rtlCol="0">
            <a:spAutoFit/>
          </a:bodyPr>
          <a:lstStyle/>
          <a:p>
            <a:r>
              <a:rPr lang="es-ES" sz="3200" b="1" dirty="0" smtClean="0"/>
              <a:t>GLUCOSA</a:t>
            </a:r>
            <a:endParaRPr lang="es-ES" sz="3200" b="1" dirty="0"/>
          </a:p>
        </p:txBody>
      </p:sp>
      <p:sp>
        <p:nvSpPr>
          <p:cNvPr id="10" name="9 CuadroTexto"/>
          <p:cNvSpPr txBox="1"/>
          <p:nvPr/>
        </p:nvSpPr>
        <p:spPr>
          <a:xfrm>
            <a:off x="180688" y="2068107"/>
            <a:ext cx="3401893" cy="2246769"/>
          </a:xfrm>
          <a:prstGeom prst="rect">
            <a:avLst/>
          </a:prstGeom>
          <a:noFill/>
        </p:spPr>
        <p:txBody>
          <a:bodyPr wrap="none" rtlCol="0">
            <a:spAutoFit/>
          </a:bodyPr>
          <a:lstStyle/>
          <a:p>
            <a:r>
              <a:rPr lang="es-ES" sz="2800" b="1" dirty="0"/>
              <a:t>Gluconeogénesis</a:t>
            </a:r>
          </a:p>
          <a:p>
            <a:r>
              <a:rPr lang="es-ES" sz="2800" b="1" dirty="0" smtClean="0"/>
              <a:t>Glucogenólisis</a:t>
            </a:r>
          </a:p>
          <a:p>
            <a:endParaRPr lang="es-ES" sz="2800" b="1" dirty="0" smtClean="0"/>
          </a:p>
          <a:p>
            <a:r>
              <a:rPr lang="es-ES" sz="2800" b="1" dirty="0" smtClean="0"/>
              <a:t>Glucólisis</a:t>
            </a:r>
            <a:endParaRPr lang="es-ES" sz="2800" b="1" dirty="0"/>
          </a:p>
          <a:p>
            <a:r>
              <a:rPr lang="es-ES" sz="2800" b="1" dirty="0" smtClean="0"/>
              <a:t>Glucogenogénesis</a:t>
            </a:r>
          </a:p>
        </p:txBody>
      </p:sp>
      <p:sp>
        <p:nvSpPr>
          <p:cNvPr id="11" name="10 CuadroTexto"/>
          <p:cNvSpPr txBox="1"/>
          <p:nvPr/>
        </p:nvSpPr>
        <p:spPr>
          <a:xfrm>
            <a:off x="5663952" y="4725144"/>
            <a:ext cx="3207524" cy="1384995"/>
          </a:xfrm>
          <a:prstGeom prst="rect">
            <a:avLst/>
          </a:prstGeom>
          <a:noFill/>
        </p:spPr>
        <p:txBody>
          <a:bodyPr wrap="square" rtlCol="0">
            <a:spAutoFit/>
          </a:bodyPr>
          <a:lstStyle/>
          <a:p>
            <a:r>
              <a:rPr lang="es-ES" sz="2800" b="1" dirty="0" smtClean="0"/>
              <a:t>Lipólisis</a:t>
            </a:r>
          </a:p>
          <a:p>
            <a:endParaRPr lang="es-ES" sz="2800" b="1" dirty="0" smtClean="0"/>
          </a:p>
          <a:p>
            <a:r>
              <a:rPr lang="es-ES" sz="2800" b="1" dirty="0" smtClean="0"/>
              <a:t>Lipogénesis</a:t>
            </a:r>
            <a:endParaRPr lang="es-ES" sz="2800" b="1" dirty="0"/>
          </a:p>
        </p:txBody>
      </p:sp>
      <p:sp>
        <p:nvSpPr>
          <p:cNvPr id="12" name="11 CuadroTexto"/>
          <p:cNvSpPr txBox="1"/>
          <p:nvPr/>
        </p:nvSpPr>
        <p:spPr>
          <a:xfrm>
            <a:off x="3635896" y="4193887"/>
            <a:ext cx="2519472" cy="584775"/>
          </a:xfrm>
          <a:prstGeom prst="rect">
            <a:avLst/>
          </a:prstGeom>
          <a:noFill/>
        </p:spPr>
        <p:txBody>
          <a:bodyPr wrap="none" rtlCol="0">
            <a:spAutoFit/>
          </a:bodyPr>
          <a:lstStyle/>
          <a:p>
            <a:r>
              <a:rPr lang="es-ES" sz="3200" b="1" dirty="0" smtClean="0"/>
              <a:t>GLUCAGÓN</a:t>
            </a:r>
            <a:endParaRPr lang="es-ES" sz="3200" b="1" dirty="0"/>
          </a:p>
        </p:txBody>
      </p:sp>
      <p:sp>
        <p:nvSpPr>
          <p:cNvPr id="13" name="12 Flecha abajo"/>
          <p:cNvSpPr/>
          <p:nvPr/>
        </p:nvSpPr>
        <p:spPr>
          <a:xfrm>
            <a:off x="8346777" y="1332463"/>
            <a:ext cx="484632" cy="7592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oblada hacia arriba"/>
          <p:cNvSpPr/>
          <p:nvPr/>
        </p:nvSpPr>
        <p:spPr>
          <a:xfrm flipH="1" flipV="1">
            <a:off x="4976320" y="1613466"/>
            <a:ext cx="1375264" cy="7157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14 Conector recto de flecha"/>
          <p:cNvCxnSpPr/>
          <p:nvPr/>
        </p:nvCxnSpPr>
        <p:spPr>
          <a:xfrm>
            <a:off x="5131437" y="3352800"/>
            <a:ext cx="0" cy="87832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V="1">
            <a:off x="6155368" y="4167048"/>
            <a:ext cx="1083632" cy="213633"/>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2555776" y="4486275"/>
            <a:ext cx="1111099" cy="292387"/>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flipV="1">
            <a:off x="3524688" y="2128104"/>
            <a:ext cx="2022" cy="85453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3635896" y="3504648"/>
            <a:ext cx="0" cy="67913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6397684" y="4725144"/>
            <a:ext cx="0" cy="52254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6084168" y="5601603"/>
            <a:ext cx="0" cy="67913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31 Elipse"/>
          <p:cNvSpPr/>
          <p:nvPr/>
        </p:nvSpPr>
        <p:spPr>
          <a:xfrm>
            <a:off x="376542" y="1597442"/>
            <a:ext cx="8081658" cy="51439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808892" y="1197768"/>
            <a:ext cx="2350901" cy="523220"/>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2800" b="1" dirty="0" smtClean="0"/>
              <a:t>RESPUESTA</a:t>
            </a:r>
            <a:endParaRPr lang="es-ES" sz="2800" b="1" dirty="0"/>
          </a:p>
        </p:txBody>
      </p:sp>
      <p:sp>
        <p:nvSpPr>
          <p:cNvPr id="34" name="33 Flecha abajo"/>
          <p:cNvSpPr/>
          <p:nvPr/>
        </p:nvSpPr>
        <p:spPr>
          <a:xfrm flipV="1">
            <a:off x="5913052" y="980728"/>
            <a:ext cx="484632" cy="1224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5652120" y="6372036"/>
            <a:ext cx="3036793" cy="369332"/>
          </a:xfrm>
          <a:prstGeom prst="rect">
            <a:avLst/>
          </a:prstGeom>
          <a:noFill/>
        </p:spPr>
        <p:txBody>
          <a:bodyPr wrap="none" rtlCol="0">
            <a:spAutoFit/>
          </a:bodyPr>
          <a:lstStyle/>
          <a:p>
            <a:r>
              <a:rPr lang="es-ES" b="1" dirty="0"/>
              <a:t>MSc. Gleymis Venet Cadet </a:t>
            </a:r>
            <a:endParaRPr lang="es-ES" dirty="0"/>
          </a:p>
        </p:txBody>
      </p:sp>
    </p:spTree>
    <p:extLst>
      <p:ext uri="{BB962C8B-B14F-4D97-AF65-F5344CB8AC3E}">
        <p14:creationId xmlns:p14="http://schemas.microsoft.com/office/powerpoint/2010/main" val="193391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2"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heel(1)">
                                      <p:cBhvr>
                                        <p:cTn id="59" dur="2000"/>
                                        <p:tgtEl>
                                          <p:spTgt spid="33"/>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heel(1)">
                                      <p:cBhvr>
                                        <p:cTn id="62" dur="2000"/>
                                        <p:tgtEl>
                                          <p:spTgt spid="32"/>
                                        </p:tgtEl>
                                      </p:cBhvr>
                                    </p:animEffect>
                                  </p:childTnLst>
                                </p:cTn>
                              </p:par>
                            </p:childTnLst>
                          </p:cTn>
                        </p:par>
                        <p:par>
                          <p:cTn id="63" fill="hold">
                            <p:stCondLst>
                              <p:cond delay="2000"/>
                            </p:stCondLst>
                            <p:childTnLst>
                              <p:par>
                                <p:cTn id="64" presetID="31"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ppt_w</p:attrName>
                                        </p:attrNameLst>
                                      </p:cBhvr>
                                      <p:tavLst>
                                        <p:tav tm="0">
                                          <p:val>
                                            <p:fltVal val="0"/>
                                          </p:val>
                                        </p:tav>
                                        <p:tav tm="100000">
                                          <p:val>
                                            <p:strVal val="#ppt_w"/>
                                          </p:val>
                                        </p:tav>
                                      </p:tavLst>
                                    </p:anim>
                                    <p:anim calcmode="lin" valueType="num">
                                      <p:cBhvr>
                                        <p:cTn id="67" dur="1000" fill="hold"/>
                                        <p:tgtEl>
                                          <p:spTgt spid="34"/>
                                        </p:tgtEl>
                                        <p:attrNameLst>
                                          <p:attrName>ppt_h</p:attrName>
                                        </p:attrNameLst>
                                      </p:cBhvr>
                                      <p:tavLst>
                                        <p:tav tm="0">
                                          <p:val>
                                            <p:fltVal val="0"/>
                                          </p:val>
                                        </p:tav>
                                        <p:tav tm="100000">
                                          <p:val>
                                            <p:strVal val="#ppt_h"/>
                                          </p:val>
                                        </p:tav>
                                      </p:tavLst>
                                    </p:anim>
                                    <p:anim calcmode="lin" valueType="num">
                                      <p:cBhvr>
                                        <p:cTn id="68" dur="1000" fill="hold"/>
                                        <p:tgtEl>
                                          <p:spTgt spid="34"/>
                                        </p:tgtEl>
                                        <p:attrNameLst>
                                          <p:attrName>style.rotation</p:attrName>
                                        </p:attrNameLst>
                                      </p:cBhvr>
                                      <p:tavLst>
                                        <p:tav tm="0">
                                          <p:val>
                                            <p:fltVal val="90"/>
                                          </p:val>
                                        </p:tav>
                                        <p:tav tm="100000">
                                          <p:val>
                                            <p:fltVal val="0"/>
                                          </p:val>
                                        </p:tav>
                                      </p:tavLst>
                                    </p:anim>
                                    <p:animEffect transition="in" filter="fade">
                                      <p:cBhvr>
                                        <p:cTn id="6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32" grpId="0" animBg="1"/>
      <p:bldP spid="33"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Adrenalina:</a:t>
            </a:r>
            <a:endParaRPr lang="es-ES" dirty="0"/>
          </a:p>
        </p:txBody>
      </p:sp>
      <p:sp>
        <p:nvSpPr>
          <p:cNvPr id="4" name="21 CuadroTexto"/>
          <p:cNvSpPr txBox="1">
            <a:spLocks noGrp="1" noChangeArrowheads="1"/>
          </p:cNvSpPr>
          <p:nvPr>
            <p:ph idx="1"/>
          </p:nvPr>
        </p:nvSpPr>
        <p:spPr bwMode="auto">
          <a:xfrm>
            <a:off x="396240" y="1276058"/>
            <a:ext cx="8229600" cy="2062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b="1" dirty="0"/>
              <a:t>La adrenalina, por sus receptores </a:t>
            </a:r>
            <a:r>
              <a:rPr lang="el-GR" b="1" dirty="0"/>
              <a:t>β</a:t>
            </a:r>
            <a:r>
              <a:rPr lang="es-ES" b="1" dirty="0"/>
              <a:t> adrenérgicos, actúa sobre enzimas del metabolismo, a través del </a:t>
            </a:r>
            <a:r>
              <a:rPr lang="es-ES" b="1" dirty="0" err="1"/>
              <a:t>AMPc</a:t>
            </a:r>
            <a:r>
              <a:rPr lang="es-ES" b="1" dirty="0"/>
              <a:t>, con acción semejante al glucagón.</a:t>
            </a:r>
          </a:p>
        </p:txBody>
      </p:sp>
      <p:sp>
        <p:nvSpPr>
          <p:cNvPr id="5" name="Flecha izquierda y arriba 4"/>
          <p:cNvSpPr/>
          <p:nvPr/>
        </p:nvSpPr>
        <p:spPr bwMode="auto">
          <a:xfrm rot="13579734">
            <a:off x="3655542" y="3429149"/>
            <a:ext cx="2336972" cy="2447971"/>
          </a:xfrm>
          <a:prstGeom prst="leftUpArrow">
            <a:avLst>
              <a:gd name="adj1" fmla="val 13049"/>
              <a:gd name="adj2" fmla="val 18768"/>
              <a:gd name="adj3" fmla="val 225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6" name="21 CuadroTexto"/>
          <p:cNvSpPr txBox="1">
            <a:spLocks noChangeArrowheads="1"/>
          </p:cNvSpPr>
          <p:nvPr/>
        </p:nvSpPr>
        <p:spPr bwMode="auto">
          <a:xfrm>
            <a:off x="6156176" y="5021823"/>
            <a:ext cx="2685618" cy="107721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just" eaLnBrk="1" hangingPunct="1">
              <a:buNone/>
            </a:pPr>
            <a:r>
              <a:rPr lang="es-ES" b="1" dirty="0" smtClean="0"/>
              <a:t>Derivada de aminoácidos</a:t>
            </a:r>
            <a:endParaRPr lang="es-ES" b="1" dirty="0"/>
          </a:p>
        </p:txBody>
      </p:sp>
      <p:sp>
        <p:nvSpPr>
          <p:cNvPr id="7" name="21 CuadroTexto"/>
          <p:cNvSpPr txBox="1">
            <a:spLocks noChangeArrowheads="1"/>
          </p:cNvSpPr>
          <p:nvPr/>
        </p:nvSpPr>
        <p:spPr bwMode="auto">
          <a:xfrm>
            <a:off x="683568" y="5021823"/>
            <a:ext cx="2838112" cy="156966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just" eaLnBrk="1" hangingPunct="1">
              <a:buNone/>
            </a:pPr>
            <a:r>
              <a:rPr lang="es-ES" b="1" dirty="0" smtClean="0"/>
              <a:t>Sintetizada en la médula suprarrenal</a:t>
            </a:r>
            <a:endParaRPr lang="es-ES" b="1" dirty="0"/>
          </a:p>
        </p:txBody>
      </p:sp>
    </p:spTree>
    <p:extLst>
      <p:ext uri="{BB962C8B-B14F-4D97-AF65-F5344CB8AC3E}">
        <p14:creationId xmlns:p14="http://schemas.microsoft.com/office/powerpoint/2010/main" val="8434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7663" y="116632"/>
            <a:ext cx="8229600" cy="864096"/>
          </a:xfrm>
        </p:spPr>
        <p:txBody>
          <a:bodyPr>
            <a:normAutofit/>
          </a:bodyPr>
          <a:lstStyle/>
          <a:p>
            <a:r>
              <a:rPr lang="es-ES" sz="3600" b="1" dirty="0" smtClean="0"/>
              <a:t>CICLO DE ACCIÓN DE LA INSULINA</a:t>
            </a:r>
            <a:endParaRPr lang="es-ES" sz="3600" b="1" dirty="0"/>
          </a:p>
        </p:txBody>
      </p:sp>
      <p:graphicFrame>
        <p:nvGraphicFramePr>
          <p:cNvPr id="4" name="3 Objeto"/>
          <p:cNvGraphicFramePr>
            <a:graphicFrameLocks noChangeAspect="1"/>
          </p:cNvGraphicFramePr>
          <p:nvPr>
            <p:extLst/>
          </p:nvPr>
        </p:nvGraphicFramePr>
        <p:xfrm>
          <a:off x="358552" y="1739031"/>
          <a:ext cx="1981200" cy="2017762"/>
        </p:xfrm>
        <a:graphic>
          <a:graphicData uri="http://schemas.openxmlformats.org/presentationml/2006/ole">
            <mc:AlternateContent xmlns:mc="http://schemas.openxmlformats.org/markup-compatibility/2006">
              <mc:Choice xmlns:v="urn:schemas-microsoft-com:vml" Requires="v">
                <p:oleObj spid="_x0000_s2086" name="Image" r:id="rId3" imgW="2821038" imgH="2630427" progId="Photoshop.Image.4">
                  <p:embed/>
                </p:oleObj>
              </mc:Choice>
              <mc:Fallback>
                <p:oleObj name="Image" r:id="rId3" imgW="2821038" imgH="2630427" progId="Photoshop.Image.4">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552" y="1739031"/>
                        <a:ext cx="1981200" cy="2017762"/>
                      </a:xfrm>
                      <a:prstGeom prst="rect">
                        <a:avLst/>
                      </a:prstGeom>
                      <a:noFill/>
                      <a:ln>
                        <a:noFill/>
                      </a:ln>
                      <a:effectLst/>
                    </p:spPr>
                  </p:pic>
                </p:oleObj>
              </mc:Fallback>
            </mc:AlternateContent>
          </a:graphicData>
        </a:graphic>
      </p:graphicFrame>
      <p:graphicFrame>
        <p:nvGraphicFramePr>
          <p:cNvPr id="5" name="4 Objeto"/>
          <p:cNvGraphicFramePr>
            <a:graphicFrameLocks noChangeAspect="1"/>
          </p:cNvGraphicFramePr>
          <p:nvPr>
            <p:extLst/>
          </p:nvPr>
        </p:nvGraphicFramePr>
        <p:xfrm>
          <a:off x="3235846" y="2119337"/>
          <a:ext cx="2449438" cy="1309663"/>
        </p:xfrm>
        <a:graphic>
          <a:graphicData uri="http://schemas.openxmlformats.org/presentationml/2006/ole">
            <mc:AlternateContent xmlns:mc="http://schemas.openxmlformats.org/markup-compatibility/2006">
              <mc:Choice xmlns:v="urn:schemas-microsoft-com:vml" Requires="v">
                <p:oleObj spid="_x0000_s2087" name="Image" r:id="rId5" imgW="1855277" imgH="978123" progId="Photoshop.Image.4">
                  <p:embed/>
                </p:oleObj>
              </mc:Choice>
              <mc:Fallback>
                <p:oleObj name="Image" r:id="rId5" imgW="1855277" imgH="978123" progId="Photoshop.Image.4">
                  <p:embed/>
                  <p:pic>
                    <p:nvPicPr>
                      <p:cNvPr id="0" nam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846" y="2119337"/>
                        <a:ext cx="2449438" cy="1309663"/>
                      </a:xfrm>
                      <a:prstGeom prst="rect">
                        <a:avLst/>
                      </a:prstGeom>
                      <a:noFill/>
                      <a:ln>
                        <a:noFill/>
                      </a:ln>
                      <a:effectLst/>
                    </p:spPr>
                  </p:pic>
                </p:oleObj>
              </mc:Fallback>
            </mc:AlternateContent>
          </a:graphicData>
        </a:graphic>
      </p:graphicFrame>
      <p:pic>
        <p:nvPicPr>
          <p:cNvPr id="6" name="Picture 61" descr="E:\WINNT\Profiles\lisette\Personal\PowerPoint\Imagenes\Musculo.BMP"/>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8911" y="3937794"/>
            <a:ext cx="2246784"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3" descr="E:\WINNT\Profiles\lisette\Personal\PowerPoint\Imagenes\Tejido adiposo.BMP"/>
          <p:cNvPicPr>
            <a:picLocks noChangeAspect="1" noChangeArrowheads="1"/>
          </p:cNvPicPr>
          <p:nvPr/>
        </p:nvPicPr>
        <p:blipFill>
          <a:blip r:embed="rId8">
            <a:clrChange>
              <a:clrFrom>
                <a:srgbClr val="E8AB18"/>
              </a:clrFrom>
              <a:clrTo>
                <a:srgbClr val="E8AB18">
                  <a:alpha val="0"/>
                </a:srgbClr>
              </a:clrTo>
            </a:clrChange>
            <a:extLst>
              <a:ext uri="{28A0092B-C50C-407E-A947-70E740481C1C}">
                <a14:useLocalDpi xmlns:a14="http://schemas.microsoft.com/office/drawing/2010/main" val="0"/>
              </a:ext>
            </a:extLst>
          </a:blip>
          <a:srcRect/>
          <a:stretch>
            <a:fillRect/>
          </a:stretch>
        </p:blipFill>
        <p:spPr bwMode="auto">
          <a:xfrm>
            <a:off x="3275856" y="5229200"/>
            <a:ext cx="1937370" cy="144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3659704" y="3645024"/>
            <a:ext cx="1601721" cy="523220"/>
          </a:xfrm>
          <a:prstGeom prst="rect">
            <a:avLst/>
          </a:prstGeom>
          <a:noFill/>
        </p:spPr>
        <p:txBody>
          <a:bodyPr wrap="none" rtlCol="0">
            <a:spAutoFit/>
          </a:bodyPr>
          <a:lstStyle/>
          <a:p>
            <a:r>
              <a:rPr lang="es-ES" sz="2800" b="1" dirty="0"/>
              <a:t>I</a:t>
            </a:r>
            <a:r>
              <a:rPr lang="es-ES" sz="2800" b="1" dirty="0" smtClean="0"/>
              <a:t>nsulina</a:t>
            </a:r>
            <a:endParaRPr lang="es-ES" sz="2800" b="1" dirty="0"/>
          </a:p>
        </p:txBody>
      </p:sp>
      <p:sp>
        <p:nvSpPr>
          <p:cNvPr id="10" name="9 CuadroTexto"/>
          <p:cNvSpPr txBox="1"/>
          <p:nvPr/>
        </p:nvSpPr>
        <p:spPr>
          <a:xfrm>
            <a:off x="6569879" y="1196752"/>
            <a:ext cx="1877437" cy="523220"/>
          </a:xfrm>
          <a:prstGeom prst="rect">
            <a:avLst/>
          </a:prstGeom>
          <a:noFill/>
        </p:spPr>
        <p:txBody>
          <a:bodyPr wrap="none" rtlCol="0">
            <a:spAutoFit/>
          </a:bodyPr>
          <a:lstStyle/>
          <a:p>
            <a:r>
              <a:rPr lang="es-ES" sz="2800" b="1" dirty="0" smtClean="0"/>
              <a:t>GLUCOSA</a:t>
            </a:r>
            <a:endParaRPr lang="es-ES" sz="2800" b="1" dirty="0"/>
          </a:p>
        </p:txBody>
      </p:sp>
      <p:sp>
        <p:nvSpPr>
          <p:cNvPr id="11" name="10 CuadroTexto"/>
          <p:cNvSpPr txBox="1"/>
          <p:nvPr/>
        </p:nvSpPr>
        <p:spPr>
          <a:xfrm>
            <a:off x="5868144" y="2057945"/>
            <a:ext cx="3246081" cy="1815882"/>
          </a:xfrm>
          <a:prstGeom prst="rect">
            <a:avLst/>
          </a:prstGeom>
          <a:noFill/>
        </p:spPr>
        <p:txBody>
          <a:bodyPr wrap="none" rtlCol="0">
            <a:spAutoFit/>
          </a:bodyPr>
          <a:lstStyle/>
          <a:p>
            <a:r>
              <a:rPr lang="es-ES" sz="2800" b="1" dirty="0" err="1" smtClean="0"/>
              <a:t>Glucogenogénesis</a:t>
            </a:r>
            <a:endParaRPr lang="es-ES" sz="2800" b="1" dirty="0" smtClean="0"/>
          </a:p>
          <a:p>
            <a:r>
              <a:rPr lang="es-ES" sz="2800" b="1" dirty="0" smtClean="0"/>
              <a:t>Glucólisis</a:t>
            </a:r>
          </a:p>
          <a:p>
            <a:endParaRPr lang="es-ES" sz="2800" b="1" dirty="0"/>
          </a:p>
          <a:p>
            <a:r>
              <a:rPr lang="es-ES" sz="2800" b="1" dirty="0" err="1" smtClean="0"/>
              <a:t>Glucogenolisis</a:t>
            </a:r>
            <a:endParaRPr lang="es-ES" sz="2800" b="1" dirty="0" smtClean="0"/>
          </a:p>
        </p:txBody>
      </p:sp>
      <p:sp>
        <p:nvSpPr>
          <p:cNvPr id="12" name="11 CuadroTexto"/>
          <p:cNvSpPr txBox="1"/>
          <p:nvPr/>
        </p:nvSpPr>
        <p:spPr>
          <a:xfrm>
            <a:off x="5117255" y="4941168"/>
            <a:ext cx="2191049" cy="1384995"/>
          </a:xfrm>
          <a:prstGeom prst="rect">
            <a:avLst/>
          </a:prstGeom>
          <a:noFill/>
        </p:spPr>
        <p:txBody>
          <a:bodyPr wrap="none" rtlCol="0">
            <a:spAutoFit/>
          </a:bodyPr>
          <a:lstStyle/>
          <a:p>
            <a:r>
              <a:rPr lang="es-ES" sz="2800" b="1" dirty="0" err="1" smtClean="0"/>
              <a:t>Lipogénesis</a:t>
            </a:r>
            <a:endParaRPr lang="es-ES" sz="2800" b="1" dirty="0" smtClean="0"/>
          </a:p>
          <a:p>
            <a:endParaRPr lang="es-ES" sz="2800" b="1" dirty="0" smtClean="0"/>
          </a:p>
          <a:p>
            <a:r>
              <a:rPr lang="es-ES" sz="2800" b="1" dirty="0" smtClean="0"/>
              <a:t>lipólisis</a:t>
            </a:r>
            <a:endParaRPr lang="es-ES" sz="2800" b="1" dirty="0"/>
          </a:p>
        </p:txBody>
      </p:sp>
      <p:sp>
        <p:nvSpPr>
          <p:cNvPr id="13" name="12 CuadroTexto"/>
          <p:cNvSpPr txBox="1"/>
          <p:nvPr/>
        </p:nvSpPr>
        <p:spPr>
          <a:xfrm>
            <a:off x="46558" y="4098250"/>
            <a:ext cx="2941266" cy="2677656"/>
          </a:xfrm>
          <a:prstGeom prst="rect">
            <a:avLst/>
          </a:prstGeom>
          <a:noFill/>
        </p:spPr>
        <p:txBody>
          <a:bodyPr wrap="square" rtlCol="0">
            <a:spAutoFit/>
          </a:bodyPr>
          <a:lstStyle/>
          <a:p>
            <a:pPr lvl="0"/>
            <a:r>
              <a:rPr lang="es-ES" sz="2400" b="1" dirty="0" err="1">
                <a:solidFill>
                  <a:prstClr val="black"/>
                </a:solidFill>
              </a:rPr>
              <a:t>Glucogenogénesis</a:t>
            </a:r>
            <a:endParaRPr lang="es-ES" sz="2400" b="1" dirty="0">
              <a:solidFill>
                <a:prstClr val="black"/>
              </a:solidFill>
            </a:endParaRPr>
          </a:p>
          <a:p>
            <a:r>
              <a:rPr lang="es-ES" sz="2400" b="1" dirty="0" smtClean="0">
                <a:solidFill>
                  <a:prstClr val="black"/>
                </a:solidFill>
              </a:rPr>
              <a:t>Glucólisis</a:t>
            </a:r>
          </a:p>
          <a:p>
            <a:r>
              <a:rPr lang="es-ES" sz="2400" b="1" dirty="0" smtClean="0">
                <a:solidFill>
                  <a:prstClr val="black"/>
                </a:solidFill>
              </a:rPr>
              <a:t>Esteroidogénesis</a:t>
            </a:r>
            <a:endParaRPr lang="es-ES" sz="2400" b="1" dirty="0">
              <a:solidFill>
                <a:prstClr val="black"/>
              </a:solidFill>
            </a:endParaRPr>
          </a:p>
          <a:p>
            <a:endParaRPr lang="es-ES" sz="2400" b="1" dirty="0">
              <a:solidFill>
                <a:prstClr val="black"/>
              </a:solidFill>
            </a:endParaRPr>
          </a:p>
          <a:p>
            <a:pPr lvl="0"/>
            <a:r>
              <a:rPr lang="es-ES" sz="2400" b="1" dirty="0" err="1" smtClean="0">
                <a:solidFill>
                  <a:prstClr val="black"/>
                </a:solidFill>
              </a:rPr>
              <a:t>Glucogenolisis</a:t>
            </a:r>
            <a:endParaRPr lang="es-ES" sz="2400" b="1" dirty="0">
              <a:solidFill>
                <a:prstClr val="black"/>
              </a:solidFill>
            </a:endParaRPr>
          </a:p>
          <a:p>
            <a:pPr lvl="0"/>
            <a:r>
              <a:rPr lang="es-ES" sz="2400" b="1" dirty="0" smtClean="0">
                <a:solidFill>
                  <a:prstClr val="black"/>
                </a:solidFill>
              </a:rPr>
              <a:t>Gluconeogénesis</a:t>
            </a:r>
          </a:p>
          <a:p>
            <a:pPr lvl="0"/>
            <a:r>
              <a:rPr lang="es-ES" sz="2400" b="1" dirty="0" smtClean="0">
                <a:solidFill>
                  <a:prstClr val="black"/>
                </a:solidFill>
              </a:rPr>
              <a:t> </a:t>
            </a:r>
            <a:endParaRPr lang="es-ES" sz="2400" b="1" dirty="0">
              <a:solidFill>
                <a:prstClr val="black"/>
              </a:solidFill>
            </a:endParaRPr>
          </a:p>
        </p:txBody>
      </p:sp>
      <p:sp>
        <p:nvSpPr>
          <p:cNvPr id="14" name="13 Flecha arriba"/>
          <p:cNvSpPr/>
          <p:nvPr/>
        </p:nvSpPr>
        <p:spPr>
          <a:xfrm>
            <a:off x="8447316" y="969158"/>
            <a:ext cx="484632" cy="6756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oblada hacia arriba"/>
          <p:cNvSpPr/>
          <p:nvPr/>
        </p:nvSpPr>
        <p:spPr>
          <a:xfrm flipH="1" flipV="1">
            <a:off x="5194615" y="1475370"/>
            <a:ext cx="1375264" cy="4892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15 Conector recto de flecha"/>
          <p:cNvCxnSpPr/>
          <p:nvPr/>
        </p:nvCxnSpPr>
        <p:spPr>
          <a:xfrm>
            <a:off x="4499215" y="2996952"/>
            <a:ext cx="0"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5354788" y="3971236"/>
            <a:ext cx="945404" cy="475352"/>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4211960" y="4168244"/>
            <a:ext cx="0" cy="844932"/>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flipV="1">
            <a:off x="2195736" y="3140968"/>
            <a:ext cx="1296144" cy="765668"/>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H="1" flipV="1">
            <a:off x="5796136" y="2111351"/>
            <a:ext cx="2022" cy="85453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6012160" y="3140968"/>
            <a:ext cx="0" cy="70794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flipV="1">
            <a:off x="7380312" y="4941168"/>
            <a:ext cx="0" cy="5424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flipV="1">
            <a:off x="3096772" y="4357881"/>
            <a:ext cx="2022" cy="85453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45 Elipse"/>
          <p:cNvSpPr/>
          <p:nvPr/>
        </p:nvSpPr>
        <p:spPr>
          <a:xfrm>
            <a:off x="274066" y="1719972"/>
            <a:ext cx="8657882" cy="4955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46 Flecha arriba"/>
          <p:cNvSpPr/>
          <p:nvPr/>
        </p:nvSpPr>
        <p:spPr>
          <a:xfrm flipV="1">
            <a:off x="6110832" y="969157"/>
            <a:ext cx="484632" cy="99541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CuadroTexto"/>
          <p:cNvSpPr txBox="1"/>
          <p:nvPr/>
        </p:nvSpPr>
        <p:spPr>
          <a:xfrm>
            <a:off x="2483768" y="1121582"/>
            <a:ext cx="1920077" cy="523220"/>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2800" b="1" dirty="0"/>
              <a:t>R</a:t>
            </a:r>
            <a:r>
              <a:rPr lang="es-ES" sz="2800" b="1" dirty="0" smtClean="0"/>
              <a:t>espuesta</a:t>
            </a:r>
            <a:endParaRPr lang="es-ES" sz="2800" b="1" dirty="0"/>
          </a:p>
        </p:txBody>
      </p:sp>
      <p:sp>
        <p:nvSpPr>
          <p:cNvPr id="49" name="48 CuadroTexto"/>
          <p:cNvSpPr txBox="1"/>
          <p:nvPr/>
        </p:nvSpPr>
        <p:spPr>
          <a:xfrm>
            <a:off x="3916184" y="2593294"/>
            <a:ext cx="943848" cy="461665"/>
          </a:xfrm>
          <a:prstGeom prst="rect">
            <a:avLst/>
          </a:prstGeom>
          <a:noFill/>
        </p:spPr>
        <p:txBody>
          <a:bodyPr wrap="none" rtlCol="0">
            <a:spAutoFit/>
          </a:bodyPr>
          <a:lstStyle/>
          <a:p>
            <a:r>
              <a:rPr lang="es-ES" sz="2400" b="1" i="1" dirty="0" smtClean="0"/>
              <a:t>BETA</a:t>
            </a:r>
            <a:endParaRPr lang="es-ES" sz="2400" b="1" i="1" dirty="0"/>
          </a:p>
        </p:txBody>
      </p:sp>
      <p:sp>
        <p:nvSpPr>
          <p:cNvPr id="29" name="28 CuadroTexto"/>
          <p:cNvSpPr txBox="1"/>
          <p:nvPr/>
        </p:nvSpPr>
        <p:spPr>
          <a:xfrm>
            <a:off x="6053167" y="6453250"/>
            <a:ext cx="3036793" cy="369332"/>
          </a:xfrm>
          <a:prstGeom prst="rect">
            <a:avLst/>
          </a:prstGeom>
          <a:noFill/>
        </p:spPr>
        <p:txBody>
          <a:bodyPr wrap="none" rtlCol="0">
            <a:spAutoFit/>
          </a:bodyPr>
          <a:lstStyle/>
          <a:p>
            <a:r>
              <a:rPr lang="es-ES" b="1" dirty="0"/>
              <a:t>MSc. Gleymis Venet Cadet </a:t>
            </a:r>
            <a:endParaRPr lang="es-ES" dirty="0"/>
          </a:p>
        </p:txBody>
      </p:sp>
      <p:cxnSp>
        <p:nvCxnSpPr>
          <p:cNvPr id="33" name="30 Conector recto de flecha"/>
          <p:cNvCxnSpPr/>
          <p:nvPr/>
        </p:nvCxnSpPr>
        <p:spPr>
          <a:xfrm>
            <a:off x="3003281" y="5527646"/>
            <a:ext cx="2022" cy="88908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0 Conector recto de flecha"/>
          <p:cNvCxnSpPr/>
          <p:nvPr/>
        </p:nvCxnSpPr>
        <p:spPr>
          <a:xfrm>
            <a:off x="7092280" y="5618215"/>
            <a:ext cx="0" cy="70794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07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par>
                                <p:cTn id="19" presetID="2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par>
                                <p:cTn id="39" presetID="22" presetClass="entr" presetSubtype="1"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par>
                                <p:cTn id="42" presetID="22" presetClass="entr" presetSubtype="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right)">
                                      <p:cBhvr>
                                        <p:cTn id="44" dur="500"/>
                                        <p:tgtEl>
                                          <p:spTgt spid="25"/>
                                        </p:tgtEl>
                                      </p:cBhvr>
                                    </p:animEffect>
                                  </p:childTnLst>
                                </p:cTn>
                              </p:par>
                              <p:par>
                                <p:cTn id="45" presetID="22" presetClass="entr" presetSubtype="2"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heel(1)">
                                      <p:cBhvr>
                                        <p:cTn id="76" dur="2000"/>
                                        <p:tgtEl>
                                          <p:spTgt spid="48"/>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heel(1)">
                                      <p:cBhvr>
                                        <p:cTn id="79" dur="20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up)">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animBg="1"/>
      <p:bldP spid="15" grpId="0" animBg="1"/>
      <p:bldP spid="46" grpId="0" animBg="1"/>
      <p:bldP spid="47" grpId="0" animBg="1"/>
      <p:bldP spid="48" grpId="0" animBg="1"/>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7663" y="116632"/>
            <a:ext cx="8229600" cy="864096"/>
          </a:xfrm>
        </p:spPr>
        <p:txBody>
          <a:bodyPr>
            <a:normAutofit/>
          </a:bodyPr>
          <a:lstStyle/>
          <a:p>
            <a:r>
              <a:rPr lang="es-ES" sz="3600" b="1" dirty="0" smtClean="0"/>
              <a:t>CICLO DE ACCIÓN DEL CORTISOL</a:t>
            </a:r>
            <a:endParaRPr lang="es-ES" sz="3600" b="1" dirty="0"/>
          </a:p>
        </p:txBody>
      </p:sp>
      <p:graphicFrame>
        <p:nvGraphicFramePr>
          <p:cNvPr id="4" name="3 Objeto"/>
          <p:cNvGraphicFramePr>
            <a:graphicFrameLocks noChangeAspect="1"/>
          </p:cNvGraphicFramePr>
          <p:nvPr>
            <p:extLst>
              <p:ext uri="{D42A27DB-BD31-4B8C-83A1-F6EECF244321}">
                <p14:modId xmlns:p14="http://schemas.microsoft.com/office/powerpoint/2010/main" val="1007789882"/>
              </p:ext>
            </p:extLst>
          </p:nvPr>
        </p:nvGraphicFramePr>
        <p:xfrm>
          <a:off x="160328" y="2720956"/>
          <a:ext cx="1981200" cy="2017762"/>
        </p:xfrm>
        <a:graphic>
          <a:graphicData uri="http://schemas.openxmlformats.org/presentationml/2006/ole">
            <mc:AlternateContent xmlns:mc="http://schemas.openxmlformats.org/markup-compatibility/2006">
              <mc:Choice xmlns:v="urn:schemas-microsoft-com:vml" Requires="v">
                <p:oleObj spid="_x0000_s3094" name="Image" r:id="rId3" imgW="2821038" imgH="2630427" progId="Photoshop.Image.4">
                  <p:embed/>
                </p:oleObj>
              </mc:Choice>
              <mc:Fallback>
                <p:oleObj name="Image" r:id="rId3" imgW="2821038" imgH="2630427" progId="Photoshop.Image.4">
                  <p:embed/>
                  <p:pic>
                    <p:nvPicPr>
                      <p:cNvPr id="0" nam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328" y="2720956"/>
                        <a:ext cx="1981200" cy="2017762"/>
                      </a:xfrm>
                      <a:prstGeom prst="rect">
                        <a:avLst/>
                      </a:prstGeom>
                      <a:noFill/>
                      <a:ln>
                        <a:noFill/>
                      </a:ln>
                      <a:effectLst/>
                    </p:spPr>
                  </p:pic>
                </p:oleObj>
              </mc:Fallback>
            </mc:AlternateContent>
          </a:graphicData>
        </a:graphic>
      </p:graphicFrame>
      <p:pic>
        <p:nvPicPr>
          <p:cNvPr id="6" name="Picture 61" descr="E:\WINNT\Profiles\lisette\Personal\PowerPoint\Imagenes\Musculo.BMP"/>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5416" y="3937794"/>
            <a:ext cx="2246784"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6296682" y="973140"/>
            <a:ext cx="2347095" cy="954107"/>
          </a:xfrm>
          <a:prstGeom prst="rect">
            <a:avLst/>
          </a:prstGeom>
          <a:noFill/>
        </p:spPr>
        <p:txBody>
          <a:bodyPr wrap="square" rtlCol="0">
            <a:spAutoFit/>
          </a:bodyPr>
          <a:lstStyle/>
          <a:p>
            <a:r>
              <a:rPr lang="es-ES" sz="2800" b="1" dirty="0" smtClean="0"/>
              <a:t>Situaciones de alarma</a:t>
            </a:r>
            <a:endParaRPr lang="es-ES" sz="2800" b="1" dirty="0"/>
          </a:p>
        </p:txBody>
      </p:sp>
      <p:sp>
        <p:nvSpPr>
          <p:cNvPr id="11" name="10 CuadroTexto"/>
          <p:cNvSpPr txBox="1"/>
          <p:nvPr/>
        </p:nvSpPr>
        <p:spPr>
          <a:xfrm>
            <a:off x="6728339" y="5238679"/>
            <a:ext cx="2123861" cy="523220"/>
          </a:xfrm>
          <a:prstGeom prst="rect">
            <a:avLst/>
          </a:prstGeom>
          <a:noFill/>
        </p:spPr>
        <p:txBody>
          <a:bodyPr wrap="square" rtlCol="0">
            <a:spAutoFit/>
          </a:bodyPr>
          <a:lstStyle/>
          <a:p>
            <a:r>
              <a:rPr lang="es-ES" sz="2800" b="1" dirty="0" smtClean="0"/>
              <a:t>Proteólisis</a:t>
            </a:r>
          </a:p>
        </p:txBody>
      </p:sp>
      <p:sp>
        <p:nvSpPr>
          <p:cNvPr id="13" name="12 CuadroTexto"/>
          <p:cNvSpPr txBox="1"/>
          <p:nvPr/>
        </p:nvSpPr>
        <p:spPr>
          <a:xfrm>
            <a:off x="902908" y="4723294"/>
            <a:ext cx="3176177" cy="1815882"/>
          </a:xfrm>
          <a:prstGeom prst="rect">
            <a:avLst/>
          </a:prstGeom>
          <a:noFill/>
        </p:spPr>
        <p:txBody>
          <a:bodyPr wrap="square" rtlCol="0">
            <a:spAutoFit/>
          </a:bodyPr>
          <a:lstStyle/>
          <a:p>
            <a:pPr lvl="0" algn="l"/>
            <a:r>
              <a:rPr lang="es-ES" sz="2800" b="1" dirty="0" smtClean="0">
                <a:solidFill>
                  <a:prstClr val="black"/>
                </a:solidFill>
              </a:rPr>
              <a:t>Glucogénesis</a:t>
            </a:r>
            <a:endParaRPr lang="es-ES" sz="2800" b="1" dirty="0">
              <a:solidFill>
                <a:prstClr val="black"/>
              </a:solidFill>
            </a:endParaRPr>
          </a:p>
          <a:p>
            <a:pPr algn="l"/>
            <a:r>
              <a:rPr lang="es-ES" sz="2800" b="1" dirty="0" smtClean="0">
                <a:solidFill>
                  <a:prstClr val="black"/>
                </a:solidFill>
              </a:rPr>
              <a:t>Síntesis de Proteínas</a:t>
            </a:r>
          </a:p>
          <a:p>
            <a:pPr lvl="0" algn="l"/>
            <a:r>
              <a:rPr lang="es-ES" sz="2800" b="1" dirty="0" smtClean="0">
                <a:solidFill>
                  <a:prstClr val="black"/>
                </a:solidFill>
              </a:rPr>
              <a:t>Gluconeogénesis</a:t>
            </a:r>
            <a:endParaRPr lang="es-ES" sz="2800" b="1" dirty="0">
              <a:solidFill>
                <a:prstClr val="black"/>
              </a:solidFill>
            </a:endParaRPr>
          </a:p>
        </p:txBody>
      </p:sp>
      <p:sp>
        <p:nvSpPr>
          <p:cNvPr id="14" name="13 Flecha arriba"/>
          <p:cNvSpPr/>
          <p:nvPr/>
        </p:nvSpPr>
        <p:spPr>
          <a:xfrm>
            <a:off x="8572385" y="1137548"/>
            <a:ext cx="484632" cy="6756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17 Conector recto de flecha"/>
          <p:cNvCxnSpPr/>
          <p:nvPr/>
        </p:nvCxnSpPr>
        <p:spPr>
          <a:xfrm>
            <a:off x="5646420" y="4587023"/>
            <a:ext cx="1027288" cy="15864"/>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flipV="1">
            <a:off x="1773575" y="3539352"/>
            <a:ext cx="1527152" cy="895496"/>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H="1" flipV="1">
            <a:off x="6673708" y="5053808"/>
            <a:ext cx="2022" cy="85453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flipV="1">
            <a:off x="729777" y="5012872"/>
            <a:ext cx="11478" cy="123672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6053167" y="6453250"/>
            <a:ext cx="3036793" cy="369332"/>
          </a:xfrm>
          <a:prstGeom prst="rect">
            <a:avLst/>
          </a:prstGeom>
          <a:noFill/>
        </p:spPr>
        <p:txBody>
          <a:bodyPr wrap="none" rtlCol="0">
            <a:spAutoFit/>
          </a:bodyPr>
          <a:lstStyle/>
          <a:p>
            <a:r>
              <a:rPr lang="es-ES" b="1" dirty="0"/>
              <a:t>MSc. Gleymis Venet Cadet </a:t>
            </a:r>
            <a:endParaRPr lang="es-ES" dirty="0"/>
          </a:p>
        </p:txBody>
      </p:sp>
      <p:cxnSp>
        <p:nvCxnSpPr>
          <p:cNvPr id="38" name="17 Conector recto de flecha"/>
          <p:cNvCxnSpPr/>
          <p:nvPr/>
        </p:nvCxnSpPr>
        <p:spPr>
          <a:xfrm>
            <a:off x="4551354" y="3614385"/>
            <a:ext cx="0" cy="594527"/>
          </a:xfrm>
          <a:prstGeom prst="straightConnector1">
            <a:avLst/>
          </a:prstGeom>
          <a:ln w="635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10" descr="suprarrenal sol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0727" y="888811"/>
            <a:ext cx="2163555" cy="19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1"/>
          <p:cNvSpPr>
            <a:spLocks noChangeArrowheads="1"/>
          </p:cNvSpPr>
          <p:nvPr/>
        </p:nvSpPr>
        <p:spPr bwMode="auto">
          <a:xfrm>
            <a:off x="2802332" y="2866766"/>
            <a:ext cx="3505200" cy="685800"/>
          </a:xfrm>
          <a:prstGeom prst="rect">
            <a:avLst/>
          </a:prstGeom>
          <a:solidFill>
            <a:srgbClr val="99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sz="2800" b="1" dirty="0"/>
              <a:t>Corteza suprarrenal</a:t>
            </a:r>
          </a:p>
        </p:txBody>
      </p:sp>
      <p:sp>
        <p:nvSpPr>
          <p:cNvPr id="26" name="Text Box 13" descr="Malla púrpura"/>
          <p:cNvSpPr txBox="1">
            <a:spLocks noChangeArrowheads="1"/>
          </p:cNvSpPr>
          <p:nvPr/>
        </p:nvSpPr>
        <p:spPr bwMode="auto">
          <a:xfrm>
            <a:off x="3363595" y="4299817"/>
            <a:ext cx="2282825" cy="579437"/>
          </a:xfrm>
          <a:prstGeom prst="rect">
            <a:avLst/>
          </a:prstGeom>
          <a:solidFill>
            <a:schemeClr val="accent2"/>
          </a:solid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sz="3200" b="1" dirty="0"/>
              <a:t>CORTISOL</a:t>
            </a:r>
          </a:p>
        </p:txBody>
      </p:sp>
      <p:sp>
        <p:nvSpPr>
          <p:cNvPr id="30" name="13 Flecha arriba"/>
          <p:cNvSpPr/>
          <p:nvPr/>
        </p:nvSpPr>
        <p:spPr>
          <a:xfrm rot="16200000">
            <a:off x="5678352" y="1076837"/>
            <a:ext cx="489654" cy="91779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481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par>
                                <p:cTn id="16" presetID="22" presetClass="entr" presetSubtype="2"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right)">
                                      <p:cBhvr>
                                        <p:cTn id="18" dur="500"/>
                                        <p:tgtEl>
                                          <p:spTgt spid="2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500"/>
                                        <p:tgtEl>
                                          <p:spTgt spid="24"/>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par>
                                <p:cTn id="35" presetID="22" presetClass="entr" presetSubtype="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par>
                                <p:cTn id="41" presetID="22" presetClass="entr" presetSubtype="2"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par>
                                <p:cTn id="55" presetID="22" presetClass="entr" presetSubtype="8"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P spid="24" grpId="0" animBg="1"/>
      <p:bldP spid="26"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1196" y="116632"/>
            <a:ext cx="8229600" cy="652090"/>
          </a:xfrm>
        </p:spPr>
        <p:txBody>
          <a:bodyPr/>
          <a:lstStyle/>
          <a:p>
            <a:r>
              <a:rPr lang="es-ES" dirty="0" smtClean="0"/>
              <a:t>Conclusiones </a:t>
            </a:r>
            <a:endParaRPr lang="es-ES" dirty="0"/>
          </a:p>
        </p:txBody>
      </p:sp>
      <p:sp>
        <p:nvSpPr>
          <p:cNvPr id="5" name="Text Box 4"/>
          <p:cNvSpPr txBox="1">
            <a:spLocks noGrp="1" noChangeArrowheads="1"/>
          </p:cNvSpPr>
          <p:nvPr>
            <p:ph idx="1"/>
          </p:nvPr>
        </p:nvSpPr>
        <p:spPr bwMode="auto">
          <a:xfrm>
            <a:off x="179512" y="768722"/>
            <a:ext cx="8712968" cy="5804666"/>
          </a:xfrm>
          <a:prstGeom prst="rect">
            <a:avLst/>
          </a:prstGeom>
          <a:noFill/>
          <a:ln w="9525">
            <a:noFill/>
            <a:miter lim="800000"/>
            <a:headEnd/>
            <a:tailEnd/>
          </a:ln>
        </p:spPr>
        <p:txBody>
          <a:bodyPr wrap="square">
            <a:spAutoFit/>
          </a:bodyPr>
          <a:lstStyle/>
          <a:p>
            <a:pPr marL="342900" indent="-342900" algn="just">
              <a:buFontTx/>
              <a:buAutoNum type="arabicPeriod"/>
              <a:defRPr/>
            </a:pPr>
            <a:r>
              <a:rPr lang="es-MX" sz="3200" b="1" dirty="0">
                <a:latin typeface="Calibri" pitchFamily="34" charset="0"/>
              </a:rPr>
              <a:t> La confluencia por metabolito o por vía metabólica son mecanismos de integración del metabolismo</a:t>
            </a:r>
            <a:r>
              <a:rPr lang="es-MX" sz="3200" b="1" dirty="0" smtClean="0">
                <a:latin typeface="Calibri" pitchFamily="34" charset="0"/>
              </a:rPr>
              <a:t>.</a:t>
            </a:r>
            <a:endParaRPr lang="es-MX" sz="3200" b="1" dirty="0">
              <a:latin typeface="Calibri" pitchFamily="34" charset="0"/>
            </a:endParaRPr>
          </a:p>
          <a:p>
            <a:pPr marL="342900" indent="-342900" algn="just">
              <a:buFontTx/>
              <a:buAutoNum type="arabicPeriod"/>
              <a:defRPr/>
            </a:pPr>
            <a:r>
              <a:rPr lang="es-MX" sz="3200" b="1" dirty="0">
                <a:latin typeface="Calibri" pitchFamily="34" charset="0"/>
              </a:rPr>
              <a:t> Las relaciones </a:t>
            </a:r>
            <a:r>
              <a:rPr lang="es-MX" sz="3200" b="1" dirty="0" err="1">
                <a:latin typeface="Calibri" pitchFamily="34" charset="0"/>
              </a:rPr>
              <a:t>interorgánicas</a:t>
            </a:r>
            <a:r>
              <a:rPr lang="es-MX" sz="3200" b="1" dirty="0">
                <a:latin typeface="Calibri" pitchFamily="34" charset="0"/>
              </a:rPr>
              <a:t> mediantes diferentes metabolitos contribuyen de forma importante a la integración del metabolismo</a:t>
            </a:r>
            <a:r>
              <a:rPr lang="es-MX" sz="3200" b="1" dirty="0" smtClean="0">
                <a:latin typeface="Calibri" pitchFamily="34" charset="0"/>
              </a:rPr>
              <a:t>.</a:t>
            </a:r>
            <a:endParaRPr lang="es-MX" sz="3200" b="1" dirty="0">
              <a:latin typeface="Calibri" pitchFamily="34" charset="0"/>
            </a:endParaRPr>
          </a:p>
          <a:p>
            <a:pPr marL="342900" indent="-342900" algn="just">
              <a:buFontTx/>
              <a:buAutoNum type="arabicPeriod"/>
              <a:defRPr/>
            </a:pPr>
            <a:r>
              <a:rPr lang="es-MX" sz="3200" b="1" dirty="0">
                <a:latin typeface="Calibri" pitchFamily="34" charset="0"/>
              </a:rPr>
              <a:t> Son múltiples y variados los mecanismos de regulación del metabolismo</a:t>
            </a:r>
            <a:r>
              <a:rPr lang="es-MX" sz="3200" b="1" dirty="0" smtClean="0">
                <a:latin typeface="Calibri" pitchFamily="34" charset="0"/>
              </a:rPr>
              <a:t>.</a:t>
            </a:r>
            <a:endParaRPr lang="es-MX" sz="3200" b="1" dirty="0">
              <a:latin typeface="Calibri" pitchFamily="34" charset="0"/>
            </a:endParaRPr>
          </a:p>
          <a:p>
            <a:pPr marL="514350" indent="-514350" algn="just">
              <a:buFont typeface="+mj-lt"/>
              <a:buAutoNum type="arabicPeriod" startAt="4"/>
              <a:defRPr/>
            </a:pPr>
            <a:r>
              <a:rPr lang="es-MX" sz="3200" b="1" dirty="0" smtClean="0">
                <a:latin typeface="Calibri" pitchFamily="34" charset="0"/>
              </a:rPr>
              <a:t>Las </a:t>
            </a:r>
            <a:r>
              <a:rPr lang="es-MX" sz="3200" b="1" dirty="0">
                <a:latin typeface="Calibri" pitchFamily="34" charset="0"/>
              </a:rPr>
              <a:t>hormonas intervienen en la regulación  de numerosas enzimas y por ende del metabolismo</a:t>
            </a:r>
            <a:r>
              <a:rPr lang="es-MX" sz="3200" b="1" dirty="0" smtClean="0">
                <a:latin typeface="Calibri" pitchFamily="34" charset="0"/>
              </a:rPr>
              <a:t>.</a:t>
            </a:r>
            <a:endParaRPr lang="es-MX" sz="3200" b="1" dirty="0">
              <a:latin typeface="Calibri" pitchFamily="34" charset="0"/>
            </a:endParaRPr>
          </a:p>
        </p:txBody>
      </p:sp>
    </p:spTree>
    <p:extLst>
      <p:ext uri="{BB962C8B-B14F-4D97-AF65-F5344CB8AC3E}">
        <p14:creationId xmlns:p14="http://schemas.microsoft.com/office/powerpoint/2010/main" val="9117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Objetivos:</a:t>
            </a:r>
            <a:endParaRPr lang="es-ES"/>
          </a:p>
        </p:txBody>
      </p:sp>
      <p:sp>
        <p:nvSpPr>
          <p:cNvPr id="4" name="Rectangle 4"/>
          <p:cNvSpPr>
            <a:spLocks noGrp="1" noChangeArrowheads="1"/>
          </p:cNvSpPr>
          <p:nvPr>
            <p:ph idx="1"/>
          </p:nvPr>
        </p:nvSpPr>
        <p:spPr bwMode="auto">
          <a:xfrm>
            <a:off x="457200" y="1256313"/>
            <a:ext cx="8229600" cy="521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s-ES_tradnl" sz="3200" b="1" dirty="0">
                <a:latin typeface="+mn-lt"/>
                <a:ea typeface="Calibri" panose="020F0502020204030204" pitchFamily="34" charset="0"/>
                <a:cs typeface="Arial" panose="020B0604020202020204" pitchFamily="34" charset="0"/>
              </a:rPr>
              <a:t> Mencionar los mecanismos moleculares que permiten la integración del metabolismo</a:t>
            </a:r>
            <a:r>
              <a:rPr lang="es-ES_tradnl" sz="3200" b="1" dirty="0" smtClean="0">
                <a:latin typeface="+mn-lt"/>
                <a:ea typeface="Calibri" panose="020F0502020204030204" pitchFamily="34" charset="0"/>
                <a:cs typeface="Arial" panose="020B0604020202020204" pitchFamily="34" charset="0"/>
              </a:rPr>
              <a:t>.</a:t>
            </a:r>
            <a:endParaRPr lang="es-ES" sz="2800" b="1" dirty="0">
              <a:latin typeface="+mn-lt"/>
              <a:ea typeface="Calibri" panose="020F0502020204030204" pitchFamily="34" charset="0"/>
              <a:cs typeface="Arial" panose="020B0604020202020204" pitchFamily="34" charset="0"/>
            </a:endParaRPr>
          </a:p>
          <a:p>
            <a:pPr algn="just">
              <a:buFontTx/>
              <a:buChar char="•"/>
            </a:pPr>
            <a:r>
              <a:rPr lang="es-ES_tradnl" sz="3200" b="1" dirty="0">
                <a:latin typeface="+mn-lt"/>
                <a:ea typeface="Calibri" panose="020F0502020204030204" pitchFamily="34" charset="0"/>
                <a:cs typeface="Arial" panose="020B0604020202020204" pitchFamily="34" charset="0"/>
              </a:rPr>
              <a:t> Comparar los mecanismos moleculares que hacen posible la regulación del metabolismo intracelular</a:t>
            </a:r>
            <a:r>
              <a:rPr lang="es-ES_tradnl" sz="3200" b="1" dirty="0" smtClean="0">
                <a:latin typeface="+mn-lt"/>
                <a:ea typeface="Calibri" panose="020F0502020204030204" pitchFamily="34" charset="0"/>
                <a:cs typeface="Arial" panose="020B0604020202020204" pitchFamily="34" charset="0"/>
              </a:rPr>
              <a:t>.</a:t>
            </a:r>
            <a:endParaRPr lang="es-ES_tradnl" sz="3200" b="1" dirty="0">
              <a:latin typeface="+mn-lt"/>
              <a:ea typeface="Calibri" panose="020F0502020204030204" pitchFamily="34" charset="0"/>
              <a:cs typeface="Arial" panose="020B0604020202020204" pitchFamily="34" charset="0"/>
            </a:endParaRPr>
          </a:p>
          <a:p>
            <a:pPr algn="just">
              <a:buFontTx/>
              <a:buChar char="•"/>
            </a:pPr>
            <a:r>
              <a:rPr lang="es-ES_tradnl" sz="3200" b="1" dirty="0">
                <a:latin typeface="+mn-lt"/>
                <a:ea typeface="Calibri" panose="020F0502020204030204" pitchFamily="34" charset="0"/>
                <a:cs typeface="Arial" panose="020B0604020202020204" pitchFamily="34" charset="0"/>
              </a:rPr>
              <a:t> Identificar los efectos metabólicos de la acción de las hormonas a partir de sus mecanismos de acción.</a:t>
            </a:r>
            <a:endParaRPr lang="es-ES_tradnl" sz="4400" b="1"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4577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Rectángulo"/>
          <p:cNvSpPr>
            <a:spLocks noChangeArrowheads="1"/>
          </p:cNvSpPr>
          <p:nvPr/>
        </p:nvSpPr>
        <p:spPr bwMode="auto">
          <a:xfrm>
            <a:off x="432980" y="4077072"/>
            <a:ext cx="8101013" cy="25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buClr>
                <a:schemeClr val="bg1"/>
              </a:buClr>
            </a:pPr>
            <a:r>
              <a:rPr lang="es-ES" sz="2800" b="1" dirty="0" smtClean="0"/>
              <a:t>Revise </a:t>
            </a:r>
            <a:r>
              <a:rPr lang="es-ES" sz="2800" b="1" dirty="0"/>
              <a:t>los mecanismos de regulación: </a:t>
            </a:r>
            <a:endParaRPr lang="es-ES" sz="2800" b="1" dirty="0" smtClean="0"/>
          </a:p>
          <a:p>
            <a:pPr marL="457200" indent="-457200" algn="just" eaLnBrk="1" hangingPunct="1">
              <a:lnSpc>
                <a:spcPct val="80000"/>
              </a:lnSpc>
              <a:buFont typeface="Arial" panose="020B0604020202020204" pitchFamily="34" charset="0"/>
              <a:buChar char="•"/>
            </a:pPr>
            <a:r>
              <a:rPr lang="es-ES" sz="2800" b="1" dirty="0" smtClean="0"/>
              <a:t>Por </a:t>
            </a:r>
            <a:r>
              <a:rPr lang="es-ES" sz="2800" b="1" dirty="0"/>
              <a:t>calidad y por </a:t>
            </a:r>
            <a:r>
              <a:rPr lang="es-ES" sz="2800" b="1" dirty="0" smtClean="0"/>
              <a:t>cantidad</a:t>
            </a:r>
          </a:p>
          <a:p>
            <a:pPr marL="457200" indent="-457200" algn="just" eaLnBrk="1" hangingPunct="1">
              <a:lnSpc>
                <a:spcPct val="80000"/>
              </a:lnSpc>
              <a:buFont typeface="Arial" panose="020B0604020202020204" pitchFamily="34" charset="0"/>
              <a:buChar char="•"/>
            </a:pPr>
            <a:r>
              <a:rPr lang="es-ES" sz="2800" b="1" dirty="0" smtClean="0"/>
              <a:t>Enzimas </a:t>
            </a:r>
            <a:r>
              <a:rPr lang="es-ES" sz="2800" b="1" dirty="0"/>
              <a:t>con varios mecanismos de regulación. </a:t>
            </a:r>
            <a:r>
              <a:rPr lang="es-ES" sz="2800" b="1" dirty="0" smtClean="0"/>
              <a:t>Ejemplos.</a:t>
            </a:r>
          </a:p>
          <a:p>
            <a:pPr marL="457200" indent="-457200" algn="just" eaLnBrk="1" hangingPunct="1">
              <a:lnSpc>
                <a:spcPct val="80000"/>
              </a:lnSpc>
              <a:buFont typeface="Arial" panose="020B0604020202020204" pitchFamily="34" charset="0"/>
              <a:buChar char="•"/>
            </a:pPr>
            <a:r>
              <a:rPr lang="es-ES" sz="2800" b="1" dirty="0" smtClean="0"/>
              <a:t>Papel de las hormonas glucagón, adrenalina, insulina y cortisol en la regulación del metabolismo.</a:t>
            </a:r>
          </a:p>
        </p:txBody>
      </p:sp>
      <p:sp>
        <p:nvSpPr>
          <p:cNvPr id="33795" name="Rectangle 1"/>
          <p:cNvSpPr>
            <a:spLocks noChangeArrowheads="1"/>
          </p:cNvSpPr>
          <p:nvPr/>
        </p:nvSpPr>
        <p:spPr bwMode="auto">
          <a:xfrm>
            <a:off x="304800" y="1830303"/>
            <a:ext cx="84248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800" b="1" dirty="0" smtClean="0">
                <a:ea typeface="Calibri" panose="020F0502020204030204" pitchFamily="34" charset="0"/>
                <a:cs typeface="Times New Roman" panose="02020603050405020304" pitchFamily="18" charset="0"/>
              </a:rPr>
              <a:t>Estudie </a:t>
            </a:r>
            <a:r>
              <a:rPr lang="es-ES" sz="2800" b="1" dirty="0">
                <a:ea typeface="Calibri" panose="020F0502020204030204" pitchFamily="34" charset="0"/>
                <a:cs typeface="Times New Roman" panose="02020603050405020304" pitchFamily="18" charset="0"/>
              </a:rPr>
              <a:t>los mecanismos de integración del metabolismo según: </a:t>
            </a:r>
            <a:endParaRPr lang="es-ES" sz="2800" b="1" dirty="0" smtClean="0">
              <a:ea typeface="Calibri" panose="020F0502020204030204" pitchFamily="34" charset="0"/>
              <a:cs typeface="Times New Roman" panose="02020603050405020304" pitchFamily="18" charset="0"/>
            </a:endParaRPr>
          </a:p>
          <a:p>
            <a:pPr marL="457200" indent="-457200" algn="just" eaLnBrk="1" hangingPunct="1">
              <a:buFont typeface="Arial" panose="020B0604020202020204" pitchFamily="34" charset="0"/>
              <a:buChar char="•"/>
            </a:pPr>
            <a:r>
              <a:rPr lang="es-ES" sz="2800" b="1" dirty="0" smtClean="0">
                <a:ea typeface="Calibri" panose="020F0502020204030204" pitchFamily="34" charset="0"/>
                <a:cs typeface="Times New Roman" panose="02020603050405020304" pitchFamily="18" charset="0"/>
              </a:rPr>
              <a:t>Por metabolito común. </a:t>
            </a:r>
          </a:p>
          <a:p>
            <a:pPr marL="457200" indent="-457200" algn="just" eaLnBrk="1" hangingPunct="1">
              <a:buFont typeface="Arial" panose="020B0604020202020204" pitchFamily="34" charset="0"/>
              <a:buChar char="•"/>
            </a:pPr>
            <a:r>
              <a:rPr lang="es-ES" sz="2800" b="1" dirty="0" smtClean="0">
                <a:ea typeface="Calibri" panose="020F0502020204030204" pitchFamily="34" charset="0"/>
                <a:cs typeface="Times New Roman" panose="02020603050405020304" pitchFamily="18" charset="0"/>
              </a:rPr>
              <a:t>Confluencia </a:t>
            </a:r>
            <a:r>
              <a:rPr lang="es-ES" sz="2800" b="1" dirty="0">
                <a:ea typeface="Calibri" panose="020F0502020204030204" pitchFamily="34" charset="0"/>
                <a:cs typeface="Times New Roman" panose="02020603050405020304" pitchFamily="18" charset="0"/>
              </a:rPr>
              <a:t>de vía </a:t>
            </a:r>
            <a:r>
              <a:rPr lang="es-ES" sz="2800" b="1" dirty="0" smtClean="0">
                <a:ea typeface="Calibri" panose="020F0502020204030204" pitchFamily="34" charset="0"/>
                <a:cs typeface="Times New Roman" panose="02020603050405020304" pitchFamily="18" charset="0"/>
              </a:rPr>
              <a:t>metabólica</a:t>
            </a:r>
          </a:p>
          <a:p>
            <a:pPr marL="457200" indent="-457200" algn="just" eaLnBrk="1" hangingPunct="1">
              <a:buFont typeface="Arial" panose="020B0604020202020204" pitchFamily="34" charset="0"/>
              <a:buChar char="•"/>
            </a:pPr>
            <a:r>
              <a:rPr lang="es-ES" sz="2800" b="1" dirty="0" smtClean="0">
                <a:ea typeface="Calibri" panose="020F0502020204030204" pitchFamily="34" charset="0"/>
                <a:cs typeface="Times New Roman" panose="02020603050405020304" pitchFamily="18" charset="0"/>
              </a:rPr>
              <a:t>Relaciones inter- orgánicas de metabolitos</a:t>
            </a:r>
            <a:endParaRPr lang="es-ES" sz="2800" b="1" dirty="0">
              <a:ea typeface="Calibri" panose="020F0502020204030204" pitchFamily="34" charset="0"/>
              <a:cs typeface="Times New Roman" panose="02020603050405020304" pitchFamily="18" charset="0"/>
            </a:endParaRPr>
          </a:p>
        </p:txBody>
      </p:sp>
      <p:sp>
        <p:nvSpPr>
          <p:cNvPr id="33796" name="Rectangle 2"/>
          <p:cNvSpPr>
            <a:spLocks noChangeArrowheads="1"/>
          </p:cNvSpPr>
          <p:nvPr/>
        </p:nvSpPr>
        <p:spPr bwMode="auto">
          <a:xfrm>
            <a:off x="304800" y="152400"/>
            <a:ext cx="58324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3600" b="1" dirty="0">
                <a:solidFill>
                  <a:srgbClr val="C00000"/>
                </a:solidFill>
              </a:rPr>
              <a:t>Estudio Independiente</a:t>
            </a:r>
          </a:p>
        </p:txBody>
      </p:sp>
      <p:pic>
        <p:nvPicPr>
          <p:cNvPr id="83" name="Picture 2"/>
          <p:cNvPicPr>
            <a:picLocks noChangeAspect="1" noChangeArrowheads="1"/>
          </p:cNvPicPr>
          <p:nvPr/>
        </p:nvPicPr>
        <p:blipFill>
          <a:blip r:embed="rId2"/>
          <a:srcRect/>
          <a:stretch>
            <a:fillRect/>
          </a:stretch>
        </p:blipFill>
        <p:spPr bwMode="auto">
          <a:xfrm>
            <a:off x="6193939" y="152400"/>
            <a:ext cx="2535723" cy="1677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7616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p:txBody>
          <a:bodyPr/>
          <a:lstStyle/>
          <a:p>
            <a:r>
              <a:rPr lang="en-US" sz="600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black">
          <a:xfrm>
            <a:off x="457200" y="260648"/>
            <a:ext cx="8229600" cy="11430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a:lstStyle>
          <a:p>
            <a:r>
              <a:rPr lang="es-ES" dirty="0" smtClean="0"/>
              <a:t>BIBLIOGRAFÍA</a:t>
            </a:r>
            <a:endParaRPr lang="es-ES" dirty="0"/>
          </a:p>
        </p:txBody>
      </p:sp>
      <p:sp>
        <p:nvSpPr>
          <p:cNvPr id="5" name="2 Marcador de contenido"/>
          <p:cNvSpPr txBox="1">
            <a:spLocks/>
          </p:cNvSpPr>
          <p:nvPr/>
        </p:nvSpPr>
        <p:spPr bwMode="gray">
          <a:xfrm>
            <a:off x="457200" y="1600200"/>
            <a:ext cx="8229600" cy="16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600" b="1" dirty="0" smtClean="0">
                <a:latin typeface="Constantia" pitchFamily="18" charset="0"/>
              </a:rPr>
              <a:t>METABOLISMO Y NUTRICIÓN CAPÍTULO 13, PÁGINAS 135-149.</a:t>
            </a:r>
          </a:p>
        </p:txBody>
      </p:sp>
      <p:pic>
        <p:nvPicPr>
          <p:cNvPr id="6" name="Picture 22" descr="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481536"/>
            <a:ext cx="4032448" cy="242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985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927100"/>
          </a:xfrm>
        </p:spPr>
        <p:txBody>
          <a:bodyPr/>
          <a:lstStyle/>
          <a:p>
            <a:r>
              <a:rPr lang="es-ES" sz="4000" dirty="0"/>
              <a:t>INTEGRACIÓN Y REGULACIÓN DEL METABOLISMO</a:t>
            </a:r>
            <a:r>
              <a:rPr lang="es-ES" sz="4000" dirty="0" smtClean="0"/>
              <a:t>.</a:t>
            </a:r>
            <a:endParaRPr lang="es-ES" sz="4000" dirty="0"/>
          </a:p>
        </p:txBody>
      </p:sp>
      <p:sp>
        <p:nvSpPr>
          <p:cNvPr id="3" name="Marcador de contenido 2"/>
          <p:cNvSpPr>
            <a:spLocks noGrp="1"/>
          </p:cNvSpPr>
          <p:nvPr>
            <p:ph idx="1"/>
          </p:nvPr>
        </p:nvSpPr>
        <p:spPr>
          <a:xfrm>
            <a:off x="683568" y="1484784"/>
            <a:ext cx="8229600" cy="5040560"/>
          </a:xfrm>
        </p:spPr>
        <p:txBody>
          <a:bodyPr/>
          <a:lstStyle/>
          <a:p>
            <a:pPr marL="0" indent="0" algn="just">
              <a:buNone/>
            </a:pPr>
            <a:r>
              <a:rPr lang="es-ES" b="1" dirty="0" smtClean="0">
                <a:latin typeface="Constantia" pitchFamily="18" charset="0"/>
              </a:rPr>
              <a:t>Todos los procesos metabólicos, anabólicos o catabólicos, están ocurriendo simultáneamente en las diferentes células del organismo. Sin embargo suceden de forma armoniosa, integrada y regulada.  Entre ellas se establecen interrelaciones que ocurren con cierto grado de  dependencia unas con respecto a otras y  en consonancia con el estado metabólico del individuo.</a:t>
            </a:r>
          </a:p>
          <a:p>
            <a:pPr marL="0" indent="0" algn="just">
              <a:buNone/>
            </a:pPr>
            <a:endParaRPr lang="es-ES" dirty="0"/>
          </a:p>
        </p:txBody>
      </p:sp>
    </p:spTree>
    <p:extLst>
      <p:ext uri="{BB962C8B-B14F-4D97-AF65-F5344CB8AC3E}">
        <p14:creationId xmlns:p14="http://schemas.microsoft.com/office/powerpoint/2010/main" val="274831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841" y="476672"/>
            <a:ext cx="8229600" cy="927100"/>
          </a:xfrm>
        </p:spPr>
        <p:txBody>
          <a:bodyPr/>
          <a:lstStyle/>
          <a:p>
            <a:r>
              <a:rPr lang="es-ES" dirty="0" smtClean="0"/>
              <a:t>Integración del Metabolismo</a:t>
            </a:r>
            <a:endParaRPr lang="es-ES" dirty="0"/>
          </a:p>
        </p:txBody>
      </p:sp>
      <p:sp>
        <p:nvSpPr>
          <p:cNvPr id="3" name="Marcador de contenido 2"/>
          <p:cNvSpPr>
            <a:spLocks noGrp="1"/>
          </p:cNvSpPr>
          <p:nvPr>
            <p:ph idx="1"/>
          </p:nvPr>
        </p:nvSpPr>
        <p:spPr>
          <a:xfrm>
            <a:off x="611560" y="1433660"/>
            <a:ext cx="8229600" cy="4896544"/>
          </a:xfrm>
        </p:spPr>
        <p:txBody>
          <a:bodyPr/>
          <a:lstStyle/>
          <a:p>
            <a:pPr algn="just"/>
            <a:r>
              <a:rPr lang="es-ES" sz="2800" dirty="0" smtClean="0"/>
              <a:t>Para el estudio del metabolismo, este se divide en áreas metabólicas de acuerdo al tipo de biomolécula implicada, pero estas áreas se integran por diferentes mecanismos:</a:t>
            </a:r>
          </a:p>
          <a:p>
            <a:pPr marL="514350" indent="-514350" algn="just">
              <a:buFont typeface="+mj-lt"/>
              <a:buAutoNum type="arabicPeriod"/>
            </a:pPr>
            <a:r>
              <a:rPr lang="es-ES" sz="2800" b="1" dirty="0" smtClean="0"/>
              <a:t>Por sustrato común.</a:t>
            </a:r>
          </a:p>
          <a:p>
            <a:pPr marL="514350" indent="-514350" algn="just">
              <a:buFont typeface="+mj-lt"/>
              <a:buAutoNum type="arabicPeriod"/>
            </a:pPr>
            <a:r>
              <a:rPr lang="es-ES" sz="2800" b="1" dirty="0" smtClean="0"/>
              <a:t>Por intermediarios comunes.</a:t>
            </a:r>
          </a:p>
          <a:p>
            <a:pPr marL="514350" indent="-514350" algn="just">
              <a:buFont typeface="+mj-lt"/>
              <a:buAutoNum type="arabicPeriod"/>
            </a:pPr>
            <a:r>
              <a:rPr lang="es-ES" sz="2800" b="1" dirty="0" smtClean="0"/>
              <a:t>Por el ciclo de oxidación-reducción de sus cofactores.</a:t>
            </a:r>
          </a:p>
          <a:p>
            <a:pPr marL="514350" indent="-514350" algn="just">
              <a:buFont typeface="+mj-lt"/>
              <a:buAutoNum type="arabicPeriod"/>
            </a:pPr>
            <a:r>
              <a:rPr lang="es-ES" sz="2800" b="1" dirty="0" smtClean="0"/>
              <a:t>Por efectores alostéricos.</a:t>
            </a:r>
          </a:p>
          <a:p>
            <a:pPr marL="514350" indent="-514350" algn="just">
              <a:buFont typeface="+mj-lt"/>
              <a:buAutoNum type="arabicPeriod"/>
            </a:pPr>
            <a:r>
              <a:rPr lang="es-ES" sz="2800" b="1" dirty="0" smtClean="0"/>
              <a:t>Integración en ciclo metabólico.</a:t>
            </a:r>
            <a:endParaRPr lang="es-ES" sz="2800" b="1" dirty="0"/>
          </a:p>
        </p:txBody>
      </p:sp>
    </p:spTree>
    <p:extLst>
      <p:ext uri="{BB962C8B-B14F-4D97-AF65-F5344CB8AC3E}">
        <p14:creationId xmlns:p14="http://schemas.microsoft.com/office/powerpoint/2010/main" val="739340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Por un sustrato común</a:t>
            </a:r>
            <a:endParaRPr lang="es-ES" dirty="0"/>
          </a:p>
        </p:txBody>
      </p:sp>
      <p:sp>
        <p:nvSpPr>
          <p:cNvPr id="3" name="Marcador de contenido 2"/>
          <p:cNvSpPr>
            <a:spLocks noGrp="1"/>
          </p:cNvSpPr>
          <p:nvPr>
            <p:ph idx="1"/>
          </p:nvPr>
        </p:nvSpPr>
        <p:spPr>
          <a:xfrm>
            <a:off x="467544" y="2442839"/>
            <a:ext cx="2448272" cy="604663"/>
          </a:xfrm>
        </p:spPr>
        <p:txBody>
          <a:bodyPr/>
          <a:lstStyle/>
          <a:p>
            <a:pPr marL="0" indent="0">
              <a:buNone/>
            </a:pPr>
            <a:r>
              <a:rPr lang="es-ES" b="1" dirty="0" smtClean="0"/>
              <a:t>Glucosa 6P</a:t>
            </a:r>
            <a:endParaRPr lang="es-ES" b="1" dirty="0"/>
          </a:p>
        </p:txBody>
      </p:sp>
      <p:sp>
        <p:nvSpPr>
          <p:cNvPr id="5" name="Marcador de contenido 2"/>
          <p:cNvSpPr txBox="1">
            <a:spLocks/>
          </p:cNvSpPr>
          <p:nvPr/>
        </p:nvSpPr>
        <p:spPr bwMode="gray">
          <a:xfrm>
            <a:off x="3605064" y="3330806"/>
            <a:ext cx="2407096"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Glucólisis</a:t>
            </a:r>
            <a:endParaRPr lang="es-ES" b="1" dirty="0"/>
          </a:p>
        </p:txBody>
      </p:sp>
      <p:sp>
        <p:nvSpPr>
          <p:cNvPr id="6" name="Marcador de contenido 2"/>
          <p:cNvSpPr txBox="1">
            <a:spLocks/>
          </p:cNvSpPr>
          <p:nvPr/>
        </p:nvSpPr>
        <p:spPr bwMode="gray">
          <a:xfrm>
            <a:off x="4222304" y="2442838"/>
            <a:ext cx="4464496"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Ciclo de las pentosas</a:t>
            </a:r>
            <a:endParaRPr lang="es-ES" b="1" dirty="0"/>
          </a:p>
        </p:txBody>
      </p:sp>
      <p:sp>
        <p:nvSpPr>
          <p:cNvPr id="7" name="Marcador de contenido 2"/>
          <p:cNvSpPr txBox="1">
            <a:spLocks/>
          </p:cNvSpPr>
          <p:nvPr/>
        </p:nvSpPr>
        <p:spPr bwMode="gray">
          <a:xfrm>
            <a:off x="3605064" y="1252538"/>
            <a:ext cx="3168352"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Glucogénesis</a:t>
            </a:r>
            <a:endParaRPr lang="es-ES" b="1" dirty="0"/>
          </a:p>
        </p:txBody>
      </p:sp>
      <p:cxnSp>
        <p:nvCxnSpPr>
          <p:cNvPr id="8" name="Conector recto de flecha 7"/>
          <p:cNvCxnSpPr>
            <a:stCxn id="3" idx="3"/>
            <a:endCxn id="6" idx="1"/>
          </p:cNvCxnSpPr>
          <p:nvPr/>
        </p:nvCxnSpPr>
        <p:spPr bwMode="auto">
          <a:xfrm flipV="1">
            <a:off x="2915816" y="2745170"/>
            <a:ext cx="1306488" cy="1"/>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recto de flecha 8"/>
          <p:cNvCxnSpPr/>
          <p:nvPr/>
        </p:nvCxnSpPr>
        <p:spPr bwMode="auto">
          <a:xfrm>
            <a:off x="2664533" y="2924250"/>
            <a:ext cx="1115379" cy="486459"/>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recto de flecha 9"/>
          <p:cNvCxnSpPr/>
          <p:nvPr/>
        </p:nvCxnSpPr>
        <p:spPr bwMode="auto">
          <a:xfrm flipV="1">
            <a:off x="2771800" y="1829563"/>
            <a:ext cx="1296144" cy="729427"/>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Marcador de contenido 2"/>
          <p:cNvSpPr txBox="1">
            <a:spLocks/>
          </p:cNvSpPr>
          <p:nvPr/>
        </p:nvSpPr>
        <p:spPr bwMode="gray">
          <a:xfrm>
            <a:off x="323528" y="5050912"/>
            <a:ext cx="2448272"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err="1" smtClean="0"/>
              <a:t>Acil</a:t>
            </a:r>
            <a:r>
              <a:rPr lang="es-ES" b="1" dirty="0" smtClean="0"/>
              <a:t> CoA</a:t>
            </a:r>
            <a:endParaRPr lang="es-ES" b="1" dirty="0"/>
          </a:p>
        </p:txBody>
      </p:sp>
      <p:sp>
        <p:nvSpPr>
          <p:cNvPr id="16" name="Marcador de contenido 2"/>
          <p:cNvSpPr txBox="1">
            <a:spLocks/>
          </p:cNvSpPr>
          <p:nvPr/>
        </p:nvSpPr>
        <p:spPr bwMode="gray">
          <a:xfrm>
            <a:off x="2522730" y="6155439"/>
            <a:ext cx="4032448"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l-GR" b="1" dirty="0" smtClean="0"/>
              <a:t>β</a:t>
            </a:r>
            <a:r>
              <a:rPr lang="es-ES" b="1" dirty="0" smtClean="0"/>
              <a:t>- oxidación de AG</a:t>
            </a:r>
            <a:endParaRPr lang="es-ES" b="1" dirty="0"/>
          </a:p>
        </p:txBody>
      </p:sp>
      <p:sp>
        <p:nvSpPr>
          <p:cNvPr id="17" name="Marcador de contenido 2"/>
          <p:cNvSpPr txBox="1">
            <a:spLocks/>
          </p:cNvSpPr>
          <p:nvPr/>
        </p:nvSpPr>
        <p:spPr bwMode="gray">
          <a:xfrm>
            <a:off x="3222222" y="4946688"/>
            <a:ext cx="2481727" cy="986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Ésteres del colesterol</a:t>
            </a:r>
            <a:endParaRPr lang="es-ES" b="1" dirty="0"/>
          </a:p>
        </p:txBody>
      </p:sp>
      <p:sp>
        <p:nvSpPr>
          <p:cNvPr id="18" name="Marcador de contenido 2"/>
          <p:cNvSpPr txBox="1">
            <a:spLocks/>
          </p:cNvSpPr>
          <p:nvPr/>
        </p:nvSpPr>
        <p:spPr bwMode="gray">
          <a:xfrm>
            <a:off x="6681153" y="3883131"/>
            <a:ext cx="2448272" cy="170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sz="2400" b="1" dirty="0" smtClean="0"/>
              <a:t>TAG</a:t>
            </a:r>
          </a:p>
          <a:p>
            <a:pPr marL="0" indent="0">
              <a:buFontTx/>
              <a:buNone/>
            </a:pPr>
            <a:r>
              <a:rPr lang="es-ES" sz="2400" b="1" dirty="0" smtClean="0"/>
              <a:t>Esfingolípidos</a:t>
            </a:r>
          </a:p>
          <a:p>
            <a:pPr marL="0" indent="0">
              <a:buFontTx/>
              <a:buNone/>
            </a:pPr>
            <a:r>
              <a:rPr lang="es-ES" sz="2400" b="1" dirty="0" smtClean="0"/>
              <a:t>Fosfátidos de glicerina </a:t>
            </a:r>
            <a:endParaRPr lang="es-ES" sz="2400" b="1" dirty="0"/>
          </a:p>
        </p:txBody>
      </p:sp>
      <p:sp>
        <p:nvSpPr>
          <p:cNvPr id="19" name="Marcador de contenido 2"/>
          <p:cNvSpPr txBox="1">
            <a:spLocks/>
          </p:cNvSpPr>
          <p:nvPr/>
        </p:nvSpPr>
        <p:spPr bwMode="gray">
          <a:xfrm>
            <a:off x="2522730" y="4342025"/>
            <a:ext cx="3748843"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Síntesis de lípidos</a:t>
            </a:r>
            <a:endParaRPr lang="es-ES" b="1" dirty="0"/>
          </a:p>
        </p:txBody>
      </p:sp>
      <p:sp>
        <p:nvSpPr>
          <p:cNvPr id="20" name="Abrir llave 19"/>
          <p:cNvSpPr/>
          <p:nvPr/>
        </p:nvSpPr>
        <p:spPr bwMode="auto">
          <a:xfrm>
            <a:off x="6335752" y="3656164"/>
            <a:ext cx="635313" cy="2134393"/>
          </a:xfrm>
          <a:prstGeom prst="leftBrace">
            <a:avLst>
              <a:gd name="adj1" fmla="val 23645"/>
              <a:gd name="adj2" fmla="val 50000"/>
            </a:avLst>
          </a:prstGeom>
          <a:noFill/>
          <a:ln w="571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cxnSp>
        <p:nvCxnSpPr>
          <p:cNvPr id="21" name="Conector recto de flecha 20"/>
          <p:cNvCxnSpPr/>
          <p:nvPr/>
        </p:nvCxnSpPr>
        <p:spPr bwMode="auto">
          <a:xfrm flipV="1">
            <a:off x="2189041" y="4893237"/>
            <a:ext cx="802755" cy="427094"/>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ector recto de flecha 22"/>
          <p:cNvCxnSpPr/>
          <p:nvPr/>
        </p:nvCxnSpPr>
        <p:spPr bwMode="auto">
          <a:xfrm>
            <a:off x="2300270" y="5487365"/>
            <a:ext cx="849622" cy="117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ector recto de flecha 25"/>
          <p:cNvCxnSpPr>
            <a:endCxn id="16" idx="1"/>
          </p:cNvCxnSpPr>
          <p:nvPr/>
        </p:nvCxnSpPr>
        <p:spPr bwMode="auto">
          <a:xfrm>
            <a:off x="1549154" y="5685213"/>
            <a:ext cx="973576" cy="77255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284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15" grpId="0" build="p"/>
      <p:bldP spid="16" grpId="0"/>
      <p:bldP spid="17" grpId="0" animBg="1"/>
      <p:bldP spid="18" grpId="0"/>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Por un sustrato común</a:t>
            </a:r>
            <a:endParaRPr lang="es-ES" dirty="0"/>
          </a:p>
        </p:txBody>
      </p:sp>
      <p:sp>
        <p:nvSpPr>
          <p:cNvPr id="3" name="Marcador de contenido 2"/>
          <p:cNvSpPr>
            <a:spLocks noGrp="1"/>
          </p:cNvSpPr>
          <p:nvPr>
            <p:ph idx="1"/>
          </p:nvPr>
        </p:nvSpPr>
        <p:spPr>
          <a:xfrm>
            <a:off x="323528" y="2115845"/>
            <a:ext cx="2448272" cy="1214961"/>
          </a:xfrm>
        </p:spPr>
        <p:txBody>
          <a:bodyPr/>
          <a:lstStyle/>
          <a:p>
            <a:pPr marL="0" indent="0" algn="ctr">
              <a:buNone/>
            </a:pPr>
            <a:r>
              <a:rPr lang="es-ES" b="1" dirty="0" smtClean="0"/>
              <a:t>Ácido glutámico</a:t>
            </a:r>
            <a:endParaRPr lang="es-ES" b="1" dirty="0"/>
          </a:p>
        </p:txBody>
      </p:sp>
      <p:sp>
        <p:nvSpPr>
          <p:cNvPr id="5" name="Marcador de contenido 2"/>
          <p:cNvSpPr txBox="1">
            <a:spLocks/>
          </p:cNvSpPr>
          <p:nvPr/>
        </p:nvSpPr>
        <p:spPr bwMode="gray">
          <a:xfrm>
            <a:off x="3764496" y="3176362"/>
            <a:ext cx="4351312" cy="105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Transaminación y transdesaminación</a:t>
            </a:r>
            <a:endParaRPr lang="es-ES" b="1" dirty="0"/>
          </a:p>
        </p:txBody>
      </p:sp>
      <p:sp>
        <p:nvSpPr>
          <p:cNvPr id="6" name="Marcador de contenido 2"/>
          <p:cNvSpPr txBox="1">
            <a:spLocks/>
          </p:cNvSpPr>
          <p:nvPr/>
        </p:nvSpPr>
        <p:spPr bwMode="gray">
          <a:xfrm>
            <a:off x="4067944" y="2363293"/>
            <a:ext cx="4464496"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Alfa-cetoglutárico</a:t>
            </a:r>
            <a:endParaRPr lang="es-ES" b="1" dirty="0"/>
          </a:p>
        </p:txBody>
      </p:sp>
      <p:sp>
        <p:nvSpPr>
          <p:cNvPr id="7" name="Marcador de contenido 2"/>
          <p:cNvSpPr txBox="1">
            <a:spLocks/>
          </p:cNvSpPr>
          <p:nvPr/>
        </p:nvSpPr>
        <p:spPr bwMode="gray">
          <a:xfrm>
            <a:off x="2313087" y="1132648"/>
            <a:ext cx="4047864"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Glutamina y GABA</a:t>
            </a:r>
            <a:endParaRPr lang="es-ES" b="1" dirty="0"/>
          </a:p>
        </p:txBody>
      </p:sp>
      <p:cxnSp>
        <p:nvCxnSpPr>
          <p:cNvPr id="8" name="Conector recto de flecha 7"/>
          <p:cNvCxnSpPr/>
          <p:nvPr/>
        </p:nvCxnSpPr>
        <p:spPr bwMode="auto">
          <a:xfrm flipV="1">
            <a:off x="2820913" y="2744243"/>
            <a:ext cx="1230508" cy="1204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recto de flecha 8"/>
          <p:cNvCxnSpPr/>
          <p:nvPr/>
        </p:nvCxnSpPr>
        <p:spPr bwMode="auto">
          <a:xfrm>
            <a:off x="2664533" y="2924250"/>
            <a:ext cx="1115379" cy="486459"/>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ector recto de flecha 9"/>
          <p:cNvCxnSpPr/>
          <p:nvPr/>
        </p:nvCxnSpPr>
        <p:spPr bwMode="auto">
          <a:xfrm flipV="1">
            <a:off x="2349383" y="1726103"/>
            <a:ext cx="471530" cy="636981"/>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Marcador de contenido 2"/>
          <p:cNvSpPr txBox="1">
            <a:spLocks/>
          </p:cNvSpPr>
          <p:nvPr/>
        </p:nvSpPr>
        <p:spPr bwMode="gray">
          <a:xfrm>
            <a:off x="56799" y="5080550"/>
            <a:ext cx="2448272"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Acetil CoA</a:t>
            </a:r>
            <a:endParaRPr lang="es-ES" b="1" dirty="0"/>
          </a:p>
        </p:txBody>
      </p:sp>
      <p:sp>
        <p:nvSpPr>
          <p:cNvPr id="16" name="Marcador de contenido 2"/>
          <p:cNvSpPr txBox="1">
            <a:spLocks/>
          </p:cNvSpPr>
          <p:nvPr/>
        </p:nvSpPr>
        <p:spPr bwMode="gray">
          <a:xfrm>
            <a:off x="2522730" y="6155439"/>
            <a:ext cx="3057383"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Ciclo de </a:t>
            </a:r>
            <a:r>
              <a:rPr lang="es-ES" b="1" dirty="0"/>
              <a:t>K</a:t>
            </a:r>
            <a:r>
              <a:rPr lang="es-ES" b="1" dirty="0" smtClean="0"/>
              <a:t>rebs</a:t>
            </a:r>
            <a:endParaRPr lang="es-ES" b="1" dirty="0"/>
          </a:p>
        </p:txBody>
      </p:sp>
      <p:sp>
        <p:nvSpPr>
          <p:cNvPr id="17" name="Marcador de contenido 2"/>
          <p:cNvSpPr txBox="1">
            <a:spLocks/>
          </p:cNvSpPr>
          <p:nvPr/>
        </p:nvSpPr>
        <p:spPr bwMode="gray">
          <a:xfrm>
            <a:off x="3245242" y="4989800"/>
            <a:ext cx="4135070" cy="1165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Colesterol  </a:t>
            </a:r>
          </a:p>
          <a:p>
            <a:pPr marL="0" indent="0">
              <a:buFontTx/>
              <a:buNone/>
            </a:pPr>
            <a:r>
              <a:rPr lang="es-ES" b="1" dirty="0"/>
              <a:t>C</a:t>
            </a:r>
            <a:r>
              <a:rPr lang="es-ES" b="1" dirty="0" smtClean="0"/>
              <a:t>uerpos cetónicos</a:t>
            </a:r>
            <a:endParaRPr lang="es-ES" b="1" dirty="0"/>
          </a:p>
        </p:txBody>
      </p:sp>
      <p:sp>
        <p:nvSpPr>
          <p:cNvPr id="19" name="Marcador de contenido 2"/>
          <p:cNvSpPr txBox="1">
            <a:spLocks/>
          </p:cNvSpPr>
          <p:nvPr/>
        </p:nvSpPr>
        <p:spPr bwMode="gray">
          <a:xfrm>
            <a:off x="2522730" y="4342025"/>
            <a:ext cx="5289630"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Síntesis de ácidos grasos</a:t>
            </a:r>
            <a:endParaRPr lang="es-ES" b="1" dirty="0"/>
          </a:p>
        </p:txBody>
      </p:sp>
      <p:cxnSp>
        <p:nvCxnSpPr>
          <p:cNvPr id="21" name="Conector recto de flecha 20"/>
          <p:cNvCxnSpPr/>
          <p:nvPr/>
        </p:nvCxnSpPr>
        <p:spPr bwMode="auto">
          <a:xfrm flipV="1">
            <a:off x="2189041" y="4893237"/>
            <a:ext cx="802755" cy="427094"/>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ector recto de flecha 22"/>
          <p:cNvCxnSpPr/>
          <p:nvPr/>
        </p:nvCxnSpPr>
        <p:spPr bwMode="auto">
          <a:xfrm>
            <a:off x="2300270" y="5487365"/>
            <a:ext cx="849622" cy="117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ector recto de flecha 25"/>
          <p:cNvCxnSpPr>
            <a:endCxn id="16" idx="1"/>
          </p:cNvCxnSpPr>
          <p:nvPr/>
        </p:nvCxnSpPr>
        <p:spPr bwMode="auto">
          <a:xfrm>
            <a:off x="1549154" y="5685213"/>
            <a:ext cx="973576" cy="772558"/>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ector recto de flecha 26"/>
          <p:cNvCxnSpPr/>
          <p:nvPr/>
        </p:nvCxnSpPr>
        <p:spPr bwMode="auto">
          <a:xfrm flipV="1">
            <a:off x="2501783" y="2151692"/>
            <a:ext cx="934384" cy="363793"/>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Marcador de contenido 2"/>
          <p:cNvSpPr txBox="1">
            <a:spLocks/>
          </p:cNvSpPr>
          <p:nvPr/>
        </p:nvSpPr>
        <p:spPr bwMode="gray">
          <a:xfrm>
            <a:off x="3419889" y="1790411"/>
            <a:ext cx="4047864" cy="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S" b="1" dirty="0" smtClean="0"/>
              <a:t>Desaminación </a:t>
            </a:r>
            <a:endParaRPr lang="es-ES" b="1" dirty="0"/>
          </a:p>
        </p:txBody>
      </p:sp>
    </p:spTree>
    <p:extLst>
      <p:ext uri="{BB962C8B-B14F-4D97-AF65-F5344CB8AC3E}">
        <p14:creationId xmlns:p14="http://schemas.microsoft.com/office/powerpoint/2010/main" val="25435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wipe(left)">
                                      <p:cBhvr>
                                        <p:cTn id="38" dur="500"/>
                                        <p:tgtEl>
                                          <p:spTgt spid="1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15" grpId="0" build="p"/>
      <p:bldP spid="16" grpId="0"/>
      <p:bldP spid="17" grpId="0" animBg="1"/>
      <p:bldP spid="19"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395536" y="404664"/>
            <a:ext cx="8042150" cy="927100"/>
          </a:xfrm>
        </p:spPr>
        <p:txBody>
          <a:bodyPr/>
          <a:lstStyle/>
          <a:p>
            <a:r>
              <a:rPr lang="es-ES" sz="4000" dirty="0" smtClean="0"/>
              <a:t>2. Por </a:t>
            </a:r>
            <a:r>
              <a:rPr lang="es-ES" sz="4000" dirty="0"/>
              <a:t>intermediarios comunes</a:t>
            </a:r>
            <a:r>
              <a:rPr lang="es-ES" sz="4000" dirty="0" smtClean="0"/>
              <a:t>.</a:t>
            </a:r>
            <a:br>
              <a:rPr lang="es-ES" sz="4000" dirty="0" smtClean="0"/>
            </a:br>
            <a:r>
              <a:rPr lang="es-ES" sz="4000" dirty="0" smtClean="0"/>
              <a:t>Metabolitos de encrucijada</a:t>
            </a:r>
            <a:endParaRPr lang="en-US" sz="4000" dirty="0">
              <a:solidFill>
                <a:schemeClr val="accent1"/>
              </a:solidFill>
            </a:endParaRPr>
          </a:p>
        </p:txBody>
      </p:sp>
      <p:sp>
        <p:nvSpPr>
          <p:cNvPr id="57357" name="AutoShape 13"/>
          <p:cNvSpPr>
            <a:spLocks noChangeArrowheads="1"/>
          </p:cNvSpPr>
          <p:nvPr/>
        </p:nvSpPr>
        <p:spPr bwMode="auto">
          <a:xfrm>
            <a:off x="7269756" y="1862942"/>
            <a:ext cx="1143594" cy="432048"/>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dirty="0" smtClean="0">
                <a:solidFill>
                  <a:srgbClr val="000000"/>
                </a:solidFill>
              </a:rPr>
              <a:t>TAG</a:t>
            </a:r>
            <a:endParaRPr lang="en-US" sz="3200" b="1" dirty="0">
              <a:solidFill>
                <a:srgbClr val="000000"/>
              </a:solidFill>
            </a:endParaRPr>
          </a:p>
        </p:txBody>
      </p:sp>
      <p:sp>
        <p:nvSpPr>
          <p:cNvPr id="24" name="AutoShape 13"/>
          <p:cNvSpPr>
            <a:spLocks noChangeArrowheads="1"/>
          </p:cNvSpPr>
          <p:nvPr/>
        </p:nvSpPr>
        <p:spPr bwMode="auto">
          <a:xfrm>
            <a:off x="2595840" y="4225449"/>
            <a:ext cx="4128587" cy="468641"/>
          </a:xfrm>
          <a:prstGeom prst="roundRect">
            <a:avLst>
              <a:gd name="adj" fmla="val 16667"/>
            </a:avLst>
          </a:prstGeom>
          <a:noFill/>
          <a:ln w="76200" cap="rnd">
            <a:solidFill>
              <a:srgbClr val="C00000"/>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600" b="1" dirty="0" smtClean="0">
                <a:solidFill>
                  <a:srgbClr val="000000"/>
                </a:solidFill>
              </a:rPr>
              <a:t>Gliceraldehído 3P</a:t>
            </a:r>
            <a:endParaRPr lang="en-US" sz="3600" b="1" dirty="0">
              <a:solidFill>
                <a:srgbClr val="000000"/>
              </a:solidFill>
            </a:endParaRPr>
          </a:p>
        </p:txBody>
      </p:sp>
      <p:sp>
        <p:nvSpPr>
          <p:cNvPr id="25" name="AutoShape 13"/>
          <p:cNvSpPr>
            <a:spLocks noChangeArrowheads="1"/>
          </p:cNvSpPr>
          <p:nvPr/>
        </p:nvSpPr>
        <p:spPr bwMode="auto">
          <a:xfrm>
            <a:off x="1501354" y="5445225"/>
            <a:ext cx="1598212" cy="317097"/>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600" b="1" dirty="0" smtClean="0">
                <a:solidFill>
                  <a:srgbClr val="000000"/>
                </a:solidFill>
              </a:rPr>
              <a:t>Serina </a:t>
            </a:r>
            <a:endParaRPr lang="en-US" sz="3600" b="1" dirty="0">
              <a:solidFill>
                <a:srgbClr val="000000"/>
              </a:solidFill>
            </a:endParaRPr>
          </a:p>
        </p:txBody>
      </p:sp>
      <p:sp>
        <p:nvSpPr>
          <p:cNvPr id="26" name="AutoShape 13"/>
          <p:cNvSpPr>
            <a:spLocks noChangeArrowheads="1"/>
          </p:cNvSpPr>
          <p:nvPr/>
        </p:nvSpPr>
        <p:spPr bwMode="auto">
          <a:xfrm>
            <a:off x="3499609" y="1890993"/>
            <a:ext cx="2340740" cy="375946"/>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dirty="0" err="1" smtClean="0">
                <a:solidFill>
                  <a:srgbClr val="000000"/>
                </a:solidFill>
              </a:rPr>
              <a:t>Glicerol</a:t>
            </a:r>
            <a:r>
              <a:rPr lang="en-US" sz="3200" b="1" dirty="0" smtClean="0">
                <a:solidFill>
                  <a:srgbClr val="000000"/>
                </a:solidFill>
              </a:rPr>
              <a:t> 3P</a:t>
            </a:r>
            <a:endParaRPr lang="en-US" sz="3200" b="1" dirty="0">
              <a:solidFill>
                <a:srgbClr val="000000"/>
              </a:solidFill>
            </a:endParaRPr>
          </a:p>
        </p:txBody>
      </p:sp>
      <p:sp>
        <p:nvSpPr>
          <p:cNvPr id="27" name="AutoShape 13"/>
          <p:cNvSpPr>
            <a:spLocks noChangeArrowheads="1"/>
          </p:cNvSpPr>
          <p:nvPr/>
        </p:nvSpPr>
        <p:spPr bwMode="auto">
          <a:xfrm>
            <a:off x="3252853" y="2973035"/>
            <a:ext cx="4585259" cy="602419"/>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dirty="0" smtClean="0">
                <a:solidFill>
                  <a:srgbClr val="000000"/>
                </a:solidFill>
              </a:rPr>
              <a:t>Fosfodihidroxiacetona </a:t>
            </a:r>
            <a:endParaRPr lang="en-US" sz="3200" b="1" dirty="0">
              <a:solidFill>
                <a:srgbClr val="000000"/>
              </a:solidFill>
            </a:endParaRPr>
          </a:p>
        </p:txBody>
      </p:sp>
      <p:sp>
        <p:nvSpPr>
          <p:cNvPr id="28" name="AutoShape 13"/>
          <p:cNvSpPr>
            <a:spLocks noChangeArrowheads="1"/>
          </p:cNvSpPr>
          <p:nvPr/>
        </p:nvSpPr>
        <p:spPr bwMode="auto">
          <a:xfrm>
            <a:off x="4660134" y="5422996"/>
            <a:ext cx="3080218" cy="339326"/>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rnd">
                <a:solidFill>
                  <a:srgbClr val="C0C0C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dirty="0" err="1" smtClean="0">
                <a:solidFill>
                  <a:srgbClr val="000000"/>
                </a:solidFill>
              </a:rPr>
              <a:t>Ácido</a:t>
            </a:r>
            <a:r>
              <a:rPr lang="en-US" sz="3200" b="1" dirty="0" smtClean="0">
                <a:solidFill>
                  <a:srgbClr val="000000"/>
                </a:solidFill>
              </a:rPr>
              <a:t> </a:t>
            </a:r>
            <a:r>
              <a:rPr lang="en-US" sz="3200" b="1" dirty="0" err="1" smtClean="0">
                <a:solidFill>
                  <a:srgbClr val="000000"/>
                </a:solidFill>
              </a:rPr>
              <a:t>Pirúvico</a:t>
            </a:r>
            <a:endParaRPr lang="en-US" sz="3200" b="1" dirty="0">
              <a:solidFill>
                <a:srgbClr val="000000"/>
              </a:solidFill>
            </a:endParaRPr>
          </a:p>
        </p:txBody>
      </p:sp>
      <p:cxnSp>
        <p:nvCxnSpPr>
          <p:cNvPr id="29" name="Conector recto de flecha 28"/>
          <p:cNvCxnSpPr/>
          <p:nvPr/>
        </p:nvCxnSpPr>
        <p:spPr bwMode="auto">
          <a:xfrm flipV="1">
            <a:off x="4416611" y="2294990"/>
            <a:ext cx="0" cy="83477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ector recto de flecha 32"/>
          <p:cNvCxnSpPr/>
          <p:nvPr/>
        </p:nvCxnSpPr>
        <p:spPr bwMode="auto">
          <a:xfrm flipV="1">
            <a:off x="4416611" y="3429000"/>
            <a:ext cx="0" cy="83477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ector recto de flecha 33"/>
          <p:cNvCxnSpPr/>
          <p:nvPr/>
        </p:nvCxnSpPr>
        <p:spPr bwMode="auto">
          <a:xfrm>
            <a:off x="5901604" y="2094211"/>
            <a:ext cx="1368152" cy="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ector recto de flecha 35"/>
          <p:cNvCxnSpPr/>
          <p:nvPr/>
        </p:nvCxnSpPr>
        <p:spPr bwMode="auto">
          <a:xfrm>
            <a:off x="5577568" y="4708228"/>
            <a:ext cx="648072" cy="65341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ector recto de flecha 37"/>
          <p:cNvCxnSpPr/>
          <p:nvPr/>
        </p:nvCxnSpPr>
        <p:spPr bwMode="auto">
          <a:xfrm flipH="1">
            <a:off x="2739526" y="4737279"/>
            <a:ext cx="720080" cy="707945"/>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Marcador de contenido 2"/>
          <p:cNvSpPr>
            <a:spLocks noGrp="1"/>
          </p:cNvSpPr>
          <p:nvPr>
            <p:ph idx="1"/>
          </p:nvPr>
        </p:nvSpPr>
        <p:spPr>
          <a:xfrm>
            <a:off x="205740" y="2948637"/>
            <a:ext cx="2448272" cy="604663"/>
          </a:xfrm>
        </p:spPr>
        <p:txBody>
          <a:bodyPr/>
          <a:lstStyle/>
          <a:p>
            <a:pPr marL="0" indent="0">
              <a:buNone/>
            </a:pPr>
            <a:r>
              <a:rPr lang="es-ES" b="1" dirty="0" smtClean="0"/>
              <a:t>Glucosa 6P</a:t>
            </a:r>
            <a:endParaRPr lang="es-ES" b="1" dirty="0"/>
          </a:p>
        </p:txBody>
      </p:sp>
      <p:cxnSp>
        <p:nvCxnSpPr>
          <p:cNvPr id="41" name="Conector recto de flecha 40"/>
          <p:cNvCxnSpPr/>
          <p:nvPr/>
        </p:nvCxnSpPr>
        <p:spPr bwMode="auto">
          <a:xfrm>
            <a:off x="2075405" y="3468912"/>
            <a:ext cx="578607" cy="682452"/>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wipe(up)">
                                      <p:cBhvr>
                                        <p:cTn id="14" dur="500"/>
                                        <p:tgtEl>
                                          <p:spTgt spid="40">
                                            <p:txEl>
                                              <p:pRg st="0" end="0"/>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7357"/>
                                        </p:tgtEl>
                                        <p:attrNameLst>
                                          <p:attrName>style.visibility</p:attrName>
                                        </p:attrNameLst>
                                      </p:cBhvr>
                                      <p:to>
                                        <p:strVal val="visible"/>
                                      </p:to>
                                    </p:set>
                                    <p:animEffect transition="in" filter="wipe(left)">
                                      <p:cBhvr>
                                        <p:cTn id="45" dur="500"/>
                                        <p:tgtEl>
                                          <p:spTgt spid="5735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right)">
                                      <p:cBhvr>
                                        <p:cTn id="50" dur="500"/>
                                        <p:tgtEl>
                                          <p:spTgt spid="3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p:bldP spid="24" grpId="0" animBg="1"/>
      <p:bldP spid="25" grpId="0"/>
      <p:bldP spid="26" grpId="0"/>
      <p:bldP spid="27" grpId="0"/>
      <p:bldP spid="28" grpId="0"/>
      <p:bldP spid="40" grpId="0" build="p"/>
    </p:bldLst>
  </p:timing>
</p:sld>
</file>

<file path=ppt/theme/theme1.xml><?xml version="1.0" encoding="utf-8"?>
<a:theme xmlns:a="http://schemas.openxmlformats.org/drawingml/2006/main" name="Default Design">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580TGp_general_light_ani</Template>
  <TotalTime>1064</TotalTime>
  <Words>1212</Words>
  <Application>Microsoft Office PowerPoint</Application>
  <PresentationFormat>Presentación en pantalla (4:3)</PresentationFormat>
  <Paragraphs>245</Paragraphs>
  <Slides>31</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1" baseType="lpstr">
      <vt:lpstr>Arial</vt:lpstr>
      <vt:lpstr>Arial Black</vt:lpstr>
      <vt:lpstr>Calibri</vt:lpstr>
      <vt:lpstr>Calibri Light</vt:lpstr>
      <vt:lpstr>Constantia</vt:lpstr>
      <vt:lpstr>Symbol</vt:lpstr>
      <vt:lpstr>Times New Roman</vt:lpstr>
      <vt:lpstr>Wingdings</vt:lpstr>
      <vt:lpstr>Default Design</vt:lpstr>
      <vt:lpstr>Image</vt:lpstr>
      <vt:lpstr>METABOLISMO Y NUTRICIÓN.  TEMA VI: REGULACIÓN E INTEGRACIÓN DEL MATABOLISMO</vt:lpstr>
      <vt:lpstr>Sumario: </vt:lpstr>
      <vt:lpstr>Objetivos:</vt:lpstr>
      <vt:lpstr>Presentación de PowerPoint</vt:lpstr>
      <vt:lpstr>INTEGRACIÓN Y REGULACIÓN DEL METABOLISMO.</vt:lpstr>
      <vt:lpstr>Integración del Metabolismo</vt:lpstr>
      <vt:lpstr>1. Por un sustrato común</vt:lpstr>
      <vt:lpstr>1. Por un sustrato común</vt:lpstr>
      <vt:lpstr>2. Por intermediarios comunes. Metabolitos de encrucijada</vt:lpstr>
      <vt:lpstr>2. Por intermediarios comunes. Metabolitos de encrucijada</vt:lpstr>
      <vt:lpstr>3.Por el ciclo de oxidación-reducción de sus cofactores.</vt:lpstr>
      <vt:lpstr>4. Por efectores alostéricos.</vt:lpstr>
      <vt:lpstr>5. Integración en ciclo metabólico</vt:lpstr>
      <vt:lpstr>Relación inter-orgánica mediante  los cuerpos cetónicos.</vt:lpstr>
      <vt:lpstr>Control del Metabolismo</vt:lpstr>
      <vt:lpstr>Control autónomo: </vt:lpstr>
      <vt:lpstr>Control autónomo: </vt:lpstr>
      <vt:lpstr>Control autónomo:</vt:lpstr>
      <vt:lpstr>Control autónomo</vt:lpstr>
      <vt:lpstr>Control autónomo</vt:lpstr>
      <vt:lpstr>Efectos de la AMPK en el metabolismo de los glúcidos. </vt:lpstr>
      <vt:lpstr>Efectos de la AMPK en el metabolismo de los lípidos. </vt:lpstr>
      <vt:lpstr>Efectos de la AMPK en el metabolismo de las proteínas. </vt:lpstr>
      <vt:lpstr>Control no autónomo</vt:lpstr>
      <vt:lpstr>CICLO DE ACCIÓN DEL GLUCAGÓN</vt:lpstr>
      <vt:lpstr>Adrenalina:</vt:lpstr>
      <vt:lpstr>CICLO DE ACCIÓN DE LA INSULINA</vt:lpstr>
      <vt:lpstr>CICLO DE ACCIÓN DEL CORTISOL</vt:lpstr>
      <vt:lpstr>Conclusiones </vt:lpstr>
      <vt:lpstr>Presentación de PowerPoint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Gleymis</dc:creator>
  <cp:lastModifiedBy>Meli</cp:lastModifiedBy>
  <cp:revision>77</cp:revision>
  <dcterms:created xsi:type="dcterms:W3CDTF">2008-01-01T23:29:41Z</dcterms:created>
  <dcterms:modified xsi:type="dcterms:W3CDTF">2021-03-28T20:05:42Z</dcterms:modified>
</cp:coreProperties>
</file>