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57"/>
  </p:notesMasterIdLst>
  <p:sldIdLst>
    <p:sldId id="472" r:id="rId2"/>
    <p:sldId id="509" r:id="rId3"/>
    <p:sldId id="528" r:id="rId4"/>
    <p:sldId id="529" r:id="rId5"/>
    <p:sldId id="519" r:id="rId6"/>
    <p:sldId id="531" r:id="rId7"/>
    <p:sldId id="473" r:id="rId8"/>
    <p:sldId id="380" r:id="rId9"/>
    <p:sldId id="392" r:id="rId10"/>
    <p:sldId id="491" r:id="rId11"/>
    <p:sldId id="480" r:id="rId12"/>
    <p:sldId id="408" r:id="rId13"/>
    <p:sldId id="407" r:id="rId14"/>
    <p:sldId id="482" r:id="rId15"/>
    <p:sldId id="532" r:id="rId16"/>
    <p:sldId id="511" r:id="rId17"/>
    <p:sldId id="371" r:id="rId18"/>
    <p:sldId id="385" r:id="rId19"/>
    <p:sldId id="330" r:id="rId20"/>
    <p:sldId id="372" r:id="rId21"/>
    <p:sldId id="331" r:id="rId22"/>
    <p:sldId id="524" r:id="rId23"/>
    <p:sldId id="339" r:id="rId24"/>
    <p:sldId id="563" r:id="rId25"/>
    <p:sldId id="484" r:id="rId26"/>
    <p:sldId id="559" r:id="rId27"/>
    <p:sldId id="560" r:id="rId28"/>
    <p:sldId id="556" r:id="rId29"/>
    <p:sldId id="513" r:id="rId30"/>
    <p:sldId id="503" r:id="rId31"/>
    <p:sldId id="342" r:id="rId32"/>
    <p:sldId id="562" r:id="rId33"/>
    <p:sldId id="344" r:id="rId34"/>
    <p:sldId id="347" r:id="rId35"/>
    <p:sldId id="539" r:id="rId36"/>
    <p:sldId id="534" r:id="rId37"/>
    <p:sldId id="296" r:id="rId38"/>
    <p:sldId id="533" r:id="rId39"/>
    <p:sldId id="348" r:id="rId40"/>
    <p:sldId id="515" r:id="rId41"/>
    <p:sldId id="493" r:id="rId42"/>
    <p:sldId id="541" r:id="rId43"/>
    <p:sldId id="547" r:id="rId44"/>
    <p:sldId id="353" r:id="rId45"/>
    <p:sldId id="354" r:id="rId46"/>
    <p:sldId id="548" r:id="rId47"/>
    <p:sldId id="356" r:id="rId48"/>
    <p:sldId id="357" r:id="rId49"/>
    <p:sldId id="358" r:id="rId50"/>
    <p:sldId id="496" r:id="rId51"/>
    <p:sldId id="538" r:id="rId52"/>
    <p:sldId id="497" r:id="rId53"/>
    <p:sldId id="550" r:id="rId54"/>
    <p:sldId id="507" r:id="rId55"/>
    <p:sldId id="555" r:id="rId5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CC"/>
    <a:srgbClr val="570D3E"/>
    <a:srgbClr val="FFFF00"/>
    <a:srgbClr val="009900"/>
    <a:srgbClr val="FF0000"/>
    <a:srgbClr val="0099FF"/>
    <a:srgbClr val="422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3" autoAdjust="0"/>
    <p:restoredTop sz="94093" autoAdjust="0"/>
  </p:normalViewPr>
  <p:slideViewPr>
    <p:cSldViewPr>
      <p:cViewPr varScale="1">
        <p:scale>
          <a:sx n="115" d="100"/>
          <a:sy n="115" d="100"/>
        </p:scale>
        <p:origin x="-18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gramas%20laptop%20Mary\1-Datos\Mar&#237;a\Doctorado\Defensa\quir&#250;rgic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gradFill flip="none" rotWithShape="1">
          <a:gsLst>
            <a:gs pos="0">
              <a:srgbClr val="64F1F8"/>
            </a:gs>
            <a:gs pos="50000">
              <a:srgbClr val="FFFF00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</c:spPr>
    </c:sideWall>
    <c:backWall>
      <c:thickness val="0"/>
      <c:spPr>
        <a:gradFill flip="none" rotWithShape="1">
          <a:gsLst>
            <a:gs pos="0">
              <a:srgbClr val="64F1F8"/>
            </a:gs>
            <a:gs pos="50000">
              <a:srgbClr val="FFFF00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6666666666666712E-2"/>
                  <c:y val="-1.3888888888888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66666666666687E-2"/>
                  <c:y val="-1.3888888888888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333333333333749E-3"/>
                  <c:y val="-1.851851851851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Hoja1!$A$1:$A$5</c:f>
              <c:strCache>
                <c:ptCount val="5"/>
                <c:pt idx="0">
                  <c:v>Lynch</c:v>
                </c:pt>
                <c:pt idx="1">
                  <c:v>Remoción de grasa</c:v>
                </c:pt>
                <c:pt idx="2">
                  <c:v>Stallard-Wright</c:v>
                </c:pt>
                <c:pt idx="3">
                  <c:v>Transcraneal</c:v>
                </c:pt>
                <c:pt idx="4">
                  <c:v>Endoscopía nasal</c:v>
                </c:pt>
              </c:strCache>
            </c:strRef>
          </c:cat>
          <c:val>
            <c:numRef>
              <c:f>Hoja1!$B$1:$B$5</c:f>
              <c:numCache>
                <c:formatCode>General</c:formatCode>
                <c:ptCount val="5"/>
                <c:pt idx="0">
                  <c:v>18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621760"/>
        <c:axId val="149639936"/>
        <c:axId val="0"/>
      </c:bar3DChart>
      <c:catAx>
        <c:axId val="14962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149639936"/>
        <c:crosses val="autoZero"/>
        <c:auto val="1"/>
        <c:lblAlgn val="ctr"/>
        <c:lblOffset val="100"/>
        <c:noMultiLvlLbl val="0"/>
      </c:catAx>
      <c:valAx>
        <c:axId val="149639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149621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1FE7A-3765-448B-8D5D-BCFA1C0F6817}" type="doc">
      <dgm:prSet loTypeId="urn:microsoft.com/office/officeart/2005/8/layout/chevron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14FB2C-38C8-4A65-B733-1B37D8B28047}">
      <dgm:prSet phldrT="[Texto]"/>
      <dgm:spPr>
        <a:solidFill>
          <a:schemeClr val="bg1"/>
        </a:solidFill>
        <a:ln w="76200">
          <a:solidFill>
            <a:srgbClr val="00B0F0"/>
          </a:solidFill>
        </a:ln>
      </dgm:spPr>
      <dgm:t>
        <a:bodyPr/>
        <a:lstStyle/>
        <a:p>
          <a:r>
            <a:rPr lang="en-US" b="1" smtClean="0">
              <a:solidFill>
                <a:schemeClr val="tx1"/>
              </a:solidFill>
            </a:rPr>
            <a:t>1</a:t>
          </a:r>
          <a:endParaRPr lang="en-US" b="1">
            <a:solidFill>
              <a:schemeClr val="tx1"/>
            </a:solidFill>
          </a:endParaRPr>
        </a:p>
      </dgm:t>
    </dgm:pt>
    <dgm:pt modelId="{7C12B9A5-A625-4039-B2AA-BB1E6A3D59ED}" type="parTrans" cxnId="{AF3F85FC-6DD4-42EC-B003-CA22785E2913}">
      <dgm:prSet/>
      <dgm:spPr/>
      <dgm:t>
        <a:bodyPr/>
        <a:lstStyle/>
        <a:p>
          <a:endParaRPr lang="en-US"/>
        </a:p>
      </dgm:t>
    </dgm:pt>
    <dgm:pt modelId="{1A3D4571-D6BC-4558-9177-96CBF97C1498}" type="sibTrans" cxnId="{AF3F85FC-6DD4-42EC-B003-CA22785E2913}">
      <dgm:prSet/>
      <dgm:spPr/>
      <dgm:t>
        <a:bodyPr/>
        <a:lstStyle/>
        <a:p>
          <a:endParaRPr lang="en-US"/>
        </a:p>
      </dgm:t>
    </dgm:pt>
    <dgm:pt modelId="{46892BFD-BCDD-4E8A-984D-27E611C59DDE}">
      <dgm:prSet phldrT="[Texto]" custT="1"/>
      <dgm:spPr>
        <a:ln w="76200">
          <a:solidFill>
            <a:srgbClr val="0070C0"/>
          </a:solidFill>
        </a:ln>
      </dgm:spPr>
      <dgm:t>
        <a:bodyPr/>
        <a:lstStyle/>
        <a:p>
          <a:pPr algn="just"/>
          <a:r>
            <a:rPr lang="es-ES_tradnl" sz="2000" b="1" dirty="0" smtClean="0">
              <a:latin typeface="Arial" pitchFamily="34" charset="0"/>
              <a:cs typeface="Arial" pitchFamily="34" charset="0"/>
            </a:rPr>
            <a:t>Evaluar los resultados del tratamiento médico y quirúrgico en cuanto a: mejoría de la agudeza visual, la disminución del exoftalmos, de la retracción palpebral y del estrabismo</a:t>
          </a:r>
          <a:r>
            <a:rPr lang="es-ES_tradnl" sz="1800" b="0" dirty="0" smtClean="0"/>
            <a:t>.</a:t>
          </a:r>
          <a:endParaRPr lang="en-US" sz="1800" b="0" dirty="0"/>
        </a:p>
      </dgm:t>
    </dgm:pt>
    <dgm:pt modelId="{729E2A54-B1E5-4ED1-96FD-A3B920EC709F}" type="parTrans" cxnId="{3CE409C3-BEAC-4F3A-ABD8-263C7F03EAEB}">
      <dgm:prSet/>
      <dgm:spPr/>
      <dgm:t>
        <a:bodyPr/>
        <a:lstStyle/>
        <a:p>
          <a:endParaRPr lang="en-US"/>
        </a:p>
      </dgm:t>
    </dgm:pt>
    <dgm:pt modelId="{A69ABF82-3E18-4A5B-8E3B-01E704ECD291}" type="sibTrans" cxnId="{3CE409C3-BEAC-4F3A-ABD8-263C7F03EAEB}">
      <dgm:prSet/>
      <dgm:spPr/>
      <dgm:t>
        <a:bodyPr/>
        <a:lstStyle/>
        <a:p>
          <a:endParaRPr lang="en-US"/>
        </a:p>
      </dgm:t>
    </dgm:pt>
    <dgm:pt modelId="{3F1EE1A6-6FDF-49F5-8085-ED28F48A315A}">
      <dgm:prSet phldrT="[Texto]"/>
      <dgm:spPr>
        <a:solidFill>
          <a:schemeClr val="bg1"/>
        </a:solidFill>
        <a:ln w="76200">
          <a:solidFill>
            <a:srgbClr val="09E723"/>
          </a:solidFill>
        </a:ln>
      </dgm:spPr>
      <dgm:t>
        <a:bodyPr/>
        <a:lstStyle/>
        <a:p>
          <a:r>
            <a:rPr lang="en-US" b="1" smtClean="0">
              <a:solidFill>
                <a:schemeClr val="tx1"/>
              </a:solidFill>
            </a:rPr>
            <a:t>2</a:t>
          </a:r>
          <a:endParaRPr lang="en-US" b="1">
            <a:solidFill>
              <a:schemeClr val="tx1"/>
            </a:solidFill>
          </a:endParaRPr>
        </a:p>
      </dgm:t>
    </dgm:pt>
    <dgm:pt modelId="{C771BD7A-2C54-48C6-9271-50A4D5E06C8D}" type="parTrans" cxnId="{5678150D-8681-4AAF-8711-A58EB1F58CD8}">
      <dgm:prSet/>
      <dgm:spPr/>
      <dgm:t>
        <a:bodyPr/>
        <a:lstStyle/>
        <a:p>
          <a:endParaRPr lang="en-US"/>
        </a:p>
      </dgm:t>
    </dgm:pt>
    <dgm:pt modelId="{5A98B2F4-42F8-4771-A774-AD85E1931A93}" type="sibTrans" cxnId="{5678150D-8681-4AAF-8711-A58EB1F58CD8}">
      <dgm:prSet/>
      <dgm:spPr/>
      <dgm:t>
        <a:bodyPr/>
        <a:lstStyle/>
        <a:p>
          <a:endParaRPr lang="en-US"/>
        </a:p>
      </dgm:t>
    </dgm:pt>
    <dgm:pt modelId="{D6A0C728-9706-4550-A676-9B16A3FABE13}">
      <dgm:prSet phldrT="[Texto]" custT="1"/>
      <dgm:spPr>
        <a:ln w="76200">
          <a:solidFill>
            <a:srgbClr val="00B050"/>
          </a:solidFill>
        </a:ln>
      </dgm:spPr>
      <dgm:t>
        <a:bodyPr/>
        <a:lstStyle/>
        <a:p>
          <a:pPr algn="l"/>
          <a:endParaRPr lang="en-US" sz="2800" b="0"/>
        </a:p>
      </dgm:t>
    </dgm:pt>
    <dgm:pt modelId="{B059E995-2A8D-45AF-BB76-2D8A43AC4B6E}" type="parTrans" cxnId="{C2ADB19E-52DA-48C4-95E9-F90EF4602276}">
      <dgm:prSet/>
      <dgm:spPr/>
      <dgm:t>
        <a:bodyPr/>
        <a:lstStyle/>
        <a:p>
          <a:endParaRPr lang="en-US"/>
        </a:p>
      </dgm:t>
    </dgm:pt>
    <dgm:pt modelId="{7F1D089B-4F34-4E00-99E6-2E5E47E38AA7}" type="sibTrans" cxnId="{C2ADB19E-52DA-48C4-95E9-F90EF4602276}">
      <dgm:prSet/>
      <dgm:spPr/>
      <dgm:t>
        <a:bodyPr/>
        <a:lstStyle/>
        <a:p>
          <a:endParaRPr lang="en-US"/>
        </a:p>
      </dgm:t>
    </dgm:pt>
    <dgm:pt modelId="{8A5EBBEC-B5FD-4786-8749-EE26A3355AFF}">
      <dgm:prSet phldrT="[Texto]"/>
      <dgm:spPr>
        <a:solidFill>
          <a:schemeClr val="bg1"/>
        </a:solidFill>
        <a:ln w="76200">
          <a:solidFill>
            <a:srgbClr val="FF0066"/>
          </a:solidFill>
        </a:ln>
      </dgm:spPr>
      <dgm:t>
        <a:bodyPr/>
        <a:lstStyle/>
        <a:p>
          <a:r>
            <a:rPr lang="en-US" b="1" smtClean="0">
              <a:solidFill>
                <a:schemeClr val="tx1"/>
              </a:solidFill>
            </a:rPr>
            <a:t>3</a:t>
          </a:r>
          <a:endParaRPr lang="en-US" b="1">
            <a:solidFill>
              <a:schemeClr val="tx1"/>
            </a:solidFill>
          </a:endParaRPr>
        </a:p>
      </dgm:t>
    </dgm:pt>
    <dgm:pt modelId="{15AF0E7E-5410-4017-BF30-CDB012779971}" type="parTrans" cxnId="{D2307EAD-87D1-4392-B2CF-8AF63C49DF79}">
      <dgm:prSet/>
      <dgm:spPr/>
      <dgm:t>
        <a:bodyPr/>
        <a:lstStyle/>
        <a:p>
          <a:endParaRPr lang="en-US"/>
        </a:p>
      </dgm:t>
    </dgm:pt>
    <dgm:pt modelId="{C9DCCFA6-48E4-4802-A7C7-998CCE745990}" type="sibTrans" cxnId="{D2307EAD-87D1-4392-B2CF-8AF63C49DF79}">
      <dgm:prSet/>
      <dgm:spPr/>
      <dgm:t>
        <a:bodyPr/>
        <a:lstStyle/>
        <a:p>
          <a:endParaRPr lang="en-US"/>
        </a:p>
      </dgm:t>
    </dgm:pt>
    <dgm:pt modelId="{032019C9-4802-46E2-8349-B4F2C891AAD3}">
      <dgm:prSet phldrT="[Texto]" custT="1"/>
      <dgm:spPr>
        <a:ln w="76200">
          <a:solidFill>
            <a:srgbClr val="FF0066"/>
          </a:solidFill>
        </a:ln>
      </dgm:spPr>
      <dgm:t>
        <a:bodyPr/>
        <a:lstStyle/>
        <a:p>
          <a:pPr algn="just"/>
          <a:r>
            <a:rPr lang="es-ES_tradnl" sz="2000" b="1" dirty="0" smtClean="0">
              <a:latin typeface="Arial" pitchFamily="34" charset="0"/>
              <a:cs typeface="Arial" pitchFamily="34" charset="0"/>
            </a:rPr>
            <a:t>Identificar las diferencias entre los resultados obtenidos con la </a:t>
          </a:r>
          <a:r>
            <a:rPr lang="es-ES_tradnl" sz="2000" b="1" dirty="0" err="1" smtClean="0">
              <a:latin typeface="Arial" pitchFamily="34" charset="0"/>
              <a:cs typeface="Arial" pitchFamily="34" charset="0"/>
            </a:rPr>
            <a:t>TBo.A</a:t>
          </a:r>
          <a:r>
            <a:rPr lang="es-ES_tradnl" sz="2000" b="1" dirty="0" smtClean="0">
              <a:latin typeface="Arial" pitchFamily="34" charset="0"/>
              <a:cs typeface="Arial" pitchFamily="34" charset="0"/>
            </a:rPr>
            <a:t> y con la cirugía en cuanto a la corrección del estrabismo y la retracción palpebral.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E9933221-C2E1-40A9-BAD3-78BC0CE1BFBC}" type="parTrans" cxnId="{68A4D991-FDD5-4E54-83DB-ACB223663EC3}">
      <dgm:prSet/>
      <dgm:spPr/>
      <dgm:t>
        <a:bodyPr/>
        <a:lstStyle/>
        <a:p>
          <a:endParaRPr lang="en-US"/>
        </a:p>
      </dgm:t>
    </dgm:pt>
    <dgm:pt modelId="{0AF3020E-7786-42EC-84B8-B038409E1DCF}" type="sibTrans" cxnId="{68A4D991-FDD5-4E54-83DB-ACB223663EC3}">
      <dgm:prSet/>
      <dgm:spPr/>
      <dgm:t>
        <a:bodyPr/>
        <a:lstStyle/>
        <a:p>
          <a:endParaRPr lang="en-US"/>
        </a:p>
      </dgm:t>
    </dgm:pt>
    <dgm:pt modelId="{31F2A767-5A1A-4C64-AAA5-7C5D4B182F49}">
      <dgm:prSet custT="1"/>
      <dgm:spPr/>
      <dgm:t>
        <a:bodyPr/>
        <a:lstStyle/>
        <a:p>
          <a:pPr algn="just"/>
          <a:r>
            <a:rPr lang="es-ES" sz="2000" b="1" dirty="0" smtClean="0">
              <a:latin typeface="Arial" pitchFamily="34" charset="0"/>
              <a:cs typeface="Arial" pitchFamily="34" charset="0"/>
            </a:rPr>
            <a:t>Identificar cual es la influencia de los factores que caracterizan al paciente y a la Orbitopatía Tiroidea sobre los resultados del tratamiento médico y quirúrgico</a:t>
          </a:r>
          <a:r>
            <a:rPr lang="es-ES_tradnl" sz="2000" b="1" dirty="0" smtClean="0">
              <a:latin typeface="Arial" pitchFamily="34" charset="0"/>
              <a:cs typeface="Arial" pitchFamily="34" charset="0"/>
            </a:rPr>
            <a:t>.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6A383491-04BE-4AC1-80EE-7B5B91CC3FCC}" type="parTrans" cxnId="{44B63FB0-137E-4C26-9B6F-70E084CCECFA}">
      <dgm:prSet/>
      <dgm:spPr/>
      <dgm:t>
        <a:bodyPr/>
        <a:lstStyle/>
        <a:p>
          <a:endParaRPr lang="en-US"/>
        </a:p>
      </dgm:t>
    </dgm:pt>
    <dgm:pt modelId="{68698803-E3D8-42BC-B1E0-067801B0C976}" type="sibTrans" cxnId="{44B63FB0-137E-4C26-9B6F-70E084CCECFA}">
      <dgm:prSet/>
      <dgm:spPr/>
      <dgm:t>
        <a:bodyPr/>
        <a:lstStyle/>
        <a:p>
          <a:endParaRPr lang="en-US"/>
        </a:p>
      </dgm:t>
    </dgm:pt>
    <dgm:pt modelId="{BE290534-74E1-4D6C-9585-710D818CC155}">
      <dgm:prSet custT="1"/>
      <dgm:spPr/>
      <dgm:t>
        <a:bodyPr/>
        <a:lstStyle/>
        <a:p>
          <a:pPr algn="l"/>
          <a:endParaRPr lang="en-US" sz="2400" dirty="0"/>
        </a:p>
      </dgm:t>
    </dgm:pt>
    <dgm:pt modelId="{54715B05-E73E-4AE1-8C60-815947B4AFAD}" type="parTrans" cxnId="{5D3B7314-67A3-4216-9AB5-C6E4CA9C0536}">
      <dgm:prSet/>
      <dgm:spPr/>
      <dgm:t>
        <a:bodyPr/>
        <a:lstStyle/>
        <a:p>
          <a:endParaRPr lang="en-US"/>
        </a:p>
      </dgm:t>
    </dgm:pt>
    <dgm:pt modelId="{82395DF2-C090-4234-B1D0-080FA8FBBBFF}" type="sibTrans" cxnId="{5D3B7314-67A3-4216-9AB5-C6E4CA9C0536}">
      <dgm:prSet/>
      <dgm:spPr/>
      <dgm:t>
        <a:bodyPr/>
        <a:lstStyle/>
        <a:p>
          <a:endParaRPr lang="en-US"/>
        </a:p>
      </dgm:t>
    </dgm:pt>
    <dgm:pt modelId="{874317D3-8FAD-4438-A663-89FED8CC5A1C}" type="pres">
      <dgm:prSet presAssocID="{5211FE7A-3765-448B-8D5D-BCFA1C0F68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2262FB-08E6-4B7F-8C91-DF79FE2CBC1A}" type="pres">
      <dgm:prSet presAssocID="{7C14FB2C-38C8-4A65-B733-1B37D8B28047}" presName="composite" presStyleCnt="0"/>
      <dgm:spPr/>
    </dgm:pt>
    <dgm:pt modelId="{8778197B-D1F9-4F15-B307-9BC57234972B}" type="pres">
      <dgm:prSet presAssocID="{7C14FB2C-38C8-4A65-B733-1B37D8B2804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A1B79-76E5-4969-97CC-BC58087E6F70}" type="pres">
      <dgm:prSet presAssocID="{7C14FB2C-38C8-4A65-B733-1B37D8B28047}" presName="descendantText" presStyleLbl="alignAcc1" presStyleIdx="0" presStyleCnt="3" custScaleY="165459" custLinFactNeighborX="641" custLinFactNeighborY="-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59713-E920-47F8-8C8D-3ABD7F8794FC}" type="pres">
      <dgm:prSet presAssocID="{1A3D4571-D6BC-4558-9177-96CBF97C1498}" presName="sp" presStyleCnt="0"/>
      <dgm:spPr/>
    </dgm:pt>
    <dgm:pt modelId="{B965CDDD-13D0-4CD0-B2F8-7582BC398016}" type="pres">
      <dgm:prSet presAssocID="{3F1EE1A6-6FDF-49F5-8085-ED28F48A315A}" presName="composite" presStyleCnt="0"/>
      <dgm:spPr/>
    </dgm:pt>
    <dgm:pt modelId="{EE6B56A3-352E-47DE-8784-6F6479C933EC}" type="pres">
      <dgm:prSet presAssocID="{3F1EE1A6-6FDF-49F5-8085-ED28F48A315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112B1-46C7-4611-AB2C-2F1CC0F133F4}" type="pres">
      <dgm:prSet presAssocID="{3F1EE1A6-6FDF-49F5-8085-ED28F48A315A}" presName="descendantText" presStyleLbl="alignAcc1" presStyleIdx="1" presStyleCnt="3" custScaleX="100422" custScaleY="141579" custLinFactNeighborX="448" custLinFactNeighborY="14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4F39A-7ED5-4569-BC9D-3F6377BB03FA}" type="pres">
      <dgm:prSet presAssocID="{5A98B2F4-42F8-4771-A774-AD85E1931A93}" presName="sp" presStyleCnt="0"/>
      <dgm:spPr/>
    </dgm:pt>
    <dgm:pt modelId="{9A7B2D51-332C-4C6C-9790-CF07F2B40536}" type="pres">
      <dgm:prSet presAssocID="{8A5EBBEC-B5FD-4786-8749-EE26A3355AFF}" presName="composite" presStyleCnt="0"/>
      <dgm:spPr/>
    </dgm:pt>
    <dgm:pt modelId="{F6938C1A-0619-4F9B-8E2D-A873B7F14625}" type="pres">
      <dgm:prSet presAssocID="{8A5EBBEC-B5FD-4786-8749-EE26A3355AFF}" presName="parentText" presStyleLbl="alignNode1" presStyleIdx="2" presStyleCnt="3" custLinFactNeighborY="89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D225A-9BE1-484D-9C1A-877B29033160}" type="pres">
      <dgm:prSet presAssocID="{8A5EBBEC-B5FD-4786-8749-EE26A3355AFF}" presName="descendantText" presStyleLbl="alignAcc1" presStyleIdx="2" presStyleCnt="3" custScaleY="132053" custLinFactNeighborX="-463" custLinFactNeighborY="21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CC5AE5-6BEB-406D-B293-FD2BA32F0039}" type="presOf" srcId="{46892BFD-BCDD-4E8A-984D-27E611C59DDE}" destId="{460A1B79-76E5-4969-97CC-BC58087E6F70}" srcOrd="0" destOrd="0" presId="urn:microsoft.com/office/officeart/2005/8/layout/chevron2"/>
    <dgm:cxn modelId="{68A4D991-FDD5-4E54-83DB-ACB223663EC3}" srcId="{8A5EBBEC-B5FD-4786-8749-EE26A3355AFF}" destId="{032019C9-4802-46E2-8349-B4F2C891AAD3}" srcOrd="0" destOrd="0" parTransId="{E9933221-C2E1-40A9-BAD3-78BC0CE1BFBC}" sibTransId="{0AF3020E-7786-42EC-84B8-B038409E1DCF}"/>
    <dgm:cxn modelId="{E87B9B54-2A30-4E35-98E5-10C30545C6A3}" type="presOf" srcId="{5211FE7A-3765-448B-8D5D-BCFA1C0F6817}" destId="{874317D3-8FAD-4438-A663-89FED8CC5A1C}" srcOrd="0" destOrd="0" presId="urn:microsoft.com/office/officeart/2005/8/layout/chevron2"/>
    <dgm:cxn modelId="{05201978-DF4F-4A8B-8795-9B1ECD506B4B}" type="presOf" srcId="{8A5EBBEC-B5FD-4786-8749-EE26A3355AFF}" destId="{F6938C1A-0619-4F9B-8E2D-A873B7F14625}" srcOrd="0" destOrd="0" presId="urn:microsoft.com/office/officeart/2005/8/layout/chevron2"/>
    <dgm:cxn modelId="{5678150D-8681-4AAF-8711-A58EB1F58CD8}" srcId="{5211FE7A-3765-448B-8D5D-BCFA1C0F6817}" destId="{3F1EE1A6-6FDF-49F5-8085-ED28F48A315A}" srcOrd="1" destOrd="0" parTransId="{C771BD7A-2C54-48C6-9271-50A4D5E06C8D}" sibTransId="{5A98B2F4-42F8-4771-A774-AD85E1931A93}"/>
    <dgm:cxn modelId="{3CE409C3-BEAC-4F3A-ABD8-263C7F03EAEB}" srcId="{7C14FB2C-38C8-4A65-B733-1B37D8B28047}" destId="{46892BFD-BCDD-4E8A-984D-27E611C59DDE}" srcOrd="0" destOrd="0" parTransId="{729E2A54-B1E5-4ED1-96FD-A3B920EC709F}" sibTransId="{A69ABF82-3E18-4A5B-8E3B-01E704ECD291}"/>
    <dgm:cxn modelId="{5DF55AB3-5A5F-4D69-AB67-B8F7EDB16286}" type="presOf" srcId="{31F2A767-5A1A-4C64-AAA5-7C5D4B182F49}" destId="{E2A112B1-46C7-4611-AB2C-2F1CC0F133F4}" srcOrd="0" destOrd="1" presId="urn:microsoft.com/office/officeart/2005/8/layout/chevron2"/>
    <dgm:cxn modelId="{AC0FF7A9-3B7C-4923-995A-B74D100A577C}" type="presOf" srcId="{D6A0C728-9706-4550-A676-9B16A3FABE13}" destId="{E2A112B1-46C7-4611-AB2C-2F1CC0F133F4}" srcOrd="0" destOrd="0" presId="urn:microsoft.com/office/officeart/2005/8/layout/chevron2"/>
    <dgm:cxn modelId="{AF3F85FC-6DD4-42EC-B003-CA22785E2913}" srcId="{5211FE7A-3765-448B-8D5D-BCFA1C0F6817}" destId="{7C14FB2C-38C8-4A65-B733-1B37D8B28047}" srcOrd="0" destOrd="0" parTransId="{7C12B9A5-A625-4039-B2AA-BB1E6A3D59ED}" sibTransId="{1A3D4571-D6BC-4558-9177-96CBF97C1498}"/>
    <dgm:cxn modelId="{44B63FB0-137E-4C26-9B6F-70E084CCECFA}" srcId="{3F1EE1A6-6FDF-49F5-8085-ED28F48A315A}" destId="{31F2A767-5A1A-4C64-AAA5-7C5D4B182F49}" srcOrd="1" destOrd="0" parTransId="{6A383491-04BE-4AC1-80EE-7B5B91CC3FCC}" sibTransId="{68698803-E3D8-42BC-B1E0-067801B0C976}"/>
    <dgm:cxn modelId="{464B0CFC-6900-4670-8748-463D14F19E29}" type="presOf" srcId="{3F1EE1A6-6FDF-49F5-8085-ED28F48A315A}" destId="{EE6B56A3-352E-47DE-8784-6F6479C933EC}" srcOrd="0" destOrd="0" presId="urn:microsoft.com/office/officeart/2005/8/layout/chevron2"/>
    <dgm:cxn modelId="{305C5AB6-A8CD-4BAD-BAF5-0C7567FF2F69}" type="presOf" srcId="{BE290534-74E1-4D6C-9585-710D818CC155}" destId="{E2A112B1-46C7-4611-AB2C-2F1CC0F133F4}" srcOrd="0" destOrd="2" presId="urn:microsoft.com/office/officeart/2005/8/layout/chevron2"/>
    <dgm:cxn modelId="{D2307EAD-87D1-4392-B2CF-8AF63C49DF79}" srcId="{5211FE7A-3765-448B-8D5D-BCFA1C0F6817}" destId="{8A5EBBEC-B5FD-4786-8749-EE26A3355AFF}" srcOrd="2" destOrd="0" parTransId="{15AF0E7E-5410-4017-BF30-CDB012779971}" sibTransId="{C9DCCFA6-48E4-4802-A7C7-998CCE745990}"/>
    <dgm:cxn modelId="{2E614F21-1352-4D20-AC15-877387706BF4}" type="presOf" srcId="{032019C9-4802-46E2-8349-B4F2C891AAD3}" destId="{AD4D225A-9BE1-484D-9C1A-877B29033160}" srcOrd="0" destOrd="0" presId="urn:microsoft.com/office/officeart/2005/8/layout/chevron2"/>
    <dgm:cxn modelId="{450128A4-1469-4A5D-89E4-5BBDB10971FE}" type="presOf" srcId="{7C14FB2C-38C8-4A65-B733-1B37D8B28047}" destId="{8778197B-D1F9-4F15-B307-9BC57234972B}" srcOrd="0" destOrd="0" presId="urn:microsoft.com/office/officeart/2005/8/layout/chevron2"/>
    <dgm:cxn modelId="{5D3B7314-67A3-4216-9AB5-C6E4CA9C0536}" srcId="{3F1EE1A6-6FDF-49F5-8085-ED28F48A315A}" destId="{BE290534-74E1-4D6C-9585-710D818CC155}" srcOrd="2" destOrd="0" parTransId="{54715B05-E73E-4AE1-8C60-815947B4AFAD}" sibTransId="{82395DF2-C090-4234-B1D0-080FA8FBBBFF}"/>
    <dgm:cxn modelId="{C2ADB19E-52DA-48C4-95E9-F90EF4602276}" srcId="{3F1EE1A6-6FDF-49F5-8085-ED28F48A315A}" destId="{D6A0C728-9706-4550-A676-9B16A3FABE13}" srcOrd="0" destOrd="0" parTransId="{B059E995-2A8D-45AF-BB76-2D8A43AC4B6E}" sibTransId="{7F1D089B-4F34-4E00-99E6-2E5E47E38AA7}"/>
    <dgm:cxn modelId="{1F8028BA-5915-4D2B-94E4-53317C1C567C}" type="presParOf" srcId="{874317D3-8FAD-4438-A663-89FED8CC5A1C}" destId="{132262FB-08E6-4B7F-8C91-DF79FE2CBC1A}" srcOrd="0" destOrd="0" presId="urn:microsoft.com/office/officeart/2005/8/layout/chevron2"/>
    <dgm:cxn modelId="{3B0C820D-1E14-46DF-8D76-FF0DF6653CD3}" type="presParOf" srcId="{132262FB-08E6-4B7F-8C91-DF79FE2CBC1A}" destId="{8778197B-D1F9-4F15-B307-9BC57234972B}" srcOrd="0" destOrd="0" presId="urn:microsoft.com/office/officeart/2005/8/layout/chevron2"/>
    <dgm:cxn modelId="{CBD88446-3206-48BD-B6CD-9990064C9FB9}" type="presParOf" srcId="{132262FB-08E6-4B7F-8C91-DF79FE2CBC1A}" destId="{460A1B79-76E5-4969-97CC-BC58087E6F70}" srcOrd="1" destOrd="0" presId="urn:microsoft.com/office/officeart/2005/8/layout/chevron2"/>
    <dgm:cxn modelId="{6F6ECFF5-AFD1-4CDD-97DA-93B89DA42703}" type="presParOf" srcId="{874317D3-8FAD-4438-A663-89FED8CC5A1C}" destId="{95359713-E920-47F8-8C8D-3ABD7F8794FC}" srcOrd="1" destOrd="0" presId="urn:microsoft.com/office/officeart/2005/8/layout/chevron2"/>
    <dgm:cxn modelId="{7F3ADB72-A309-4AB1-9999-94635DC41B32}" type="presParOf" srcId="{874317D3-8FAD-4438-A663-89FED8CC5A1C}" destId="{B965CDDD-13D0-4CD0-B2F8-7582BC398016}" srcOrd="2" destOrd="0" presId="urn:microsoft.com/office/officeart/2005/8/layout/chevron2"/>
    <dgm:cxn modelId="{414A8F12-3025-49E8-AA1C-59BA354EBF2D}" type="presParOf" srcId="{B965CDDD-13D0-4CD0-B2F8-7582BC398016}" destId="{EE6B56A3-352E-47DE-8784-6F6479C933EC}" srcOrd="0" destOrd="0" presId="urn:microsoft.com/office/officeart/2005/8/layout/chevron2"/>
    <dgm:cxn modelId="{5831D287-3B88-476E-BE7D-6BB436974C62}" type="presParOf" srcId="{B965CDDD-13D0-4CD0-B2F8-7582BC398016}" destId="{E2A112B1-46C7-4611-AB2C-2F1CC0F133F4}" srcOrd="1" destOrd="0" presId="urn:microsoft.com/office/officeart/2005/8/layout/chevron2"/>
    <dgm:cxn modelId="{BB23FB80-05B2-4D76-A80D-A6C82E275B3C}" type="presParOf" srcId="{874317D3-8FAD-4438-A663-89FED8CC5A1C}" destId="{9404F39A-7ED5-4569-BC9D-3F6377BB03FA}" srcOrd="3" destOrd="0" presId="urn:microsoft.com/office/officeart/2005/8/layout/chevron2"/>
    <dgm:cxn modelId="{5EF4DB24-B6B8-4F34-966B-6B023941B5C5}" type="presParOf" srcId="{874317D3-8FAD-4438-A663-89FED8CC5A1C}" destId="{9A7B2D51-332C-4C6C-9790-CF07F2B40536}" srcOrd="4" destOrd="0" presId="urn:microsoft.com/office/officeart/2005/8/layout/chevron2"/>
    <dgm:cxn modelId="{54A66878-9EA8-41D4-A122-1DC7FFBF1BFF}" type="presParOf" srcId="{9A7B2D51-332C-4C6C-9790-CF07F2B40536}" destId="{F6938C1A-0619-4F9B-8E2D-A873B7F14625}" srcOrd="0" destOrd="0" presId="urn:microsoft.com/office/officeart/2005/8/layout/chevron2"/>
    <dgm:cxn modelId="{FDCDD875-D028-494D-B426-7651DDBDBD62}" type="presParOf" srcId="{9A7B2D51-332C-4C6C-9790-CF07F2B40536}" destId="{AD4D225A-9BE1-484D-9C1A-877B290331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704CB-C10E-4765-9C21-564A1F6492B4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B28AB6-86D4-4A68-8A92-2358491B7475}">
      <dgm:prSet phldrT="[Texto]"/>
      <dgm:spPr>
        <a:noFill/>
        <a:ln w="76200">
          <a:solidFill>
            <a:srgbClr val="00B0F0"/>
          </a:solidFill>
        </a:ln>
      </dgm:spPr>
      <dgm:t>
        <a:bodyPr/>
        <a:lstStyle/>
        <a:p>
          <a:r>
            <a:rPr lang="es-NI" b="1" dirty="0" smtClean="0">
              <a:solidFill>
                <a:schemeClr val="tx1"/>
              </a:solidFill>
            </a:rPr>
            <a:t>Clasificación de </a:t>
          </a:r>
        </a:p>
        <a:p>
          <a:r>
            <a:rPr lang="es-NI" b="1" dirty="0" smtClean="0">
              <a:solidFill>
                <a:schemeClr val="tx1"/>
              </a:solidFill>
            </a:rPr>
            <a:t>la investigación </a:t>
          </a:r>
          <a:endParaRPr lang="en-US" b="1" dirty="0">
            <a:solidFill>
              <a:schemeClr val="tx1"/>
            </a:solidFill>
          </a:endParaRPr>
        </a:p>
      </dgm:t>
    </dgm:pt>
    <dgm:pt modelId="{276FF45E-6068-4983-BB6A-1F38459EE949}" type="parTrans" cxnId="{564B4C52-6AA6-4D76-9654-844BF48F7C28}">
      <dgm:prSet/>
      <dgm:spPr/>
      <dgm:t>
        <a:bodyPr/>
        <a:lstStyle/>
        <a:p>
          <a:endParaRPr lang="en-US"/>
        </a:p>
      </dgm:t>
    </dgm:pt>
    <dgm:pt modelId="{13567EA1-D0B4-4C1C-8BB0-1012D589D0AE}" type="sibTrans" cxnId="{564B4C52-6AA6-4D76-9654-844BF48F7C28}">
      <dgm:prSet/>
      <dgm:spPr/>
      <dgm:t>
        <a:bodyPr/>
        <a:lstStyle/>
        <a:p>
          <a:endParaRPr lang="en-US"/>
        </a:p>
      </dgm:t>
    </dgm:pt>
    <dgm:pt modelId="{8AE7E7F8-F85C-4916-9841-AA0A1F71E34F}">
      <dgm:prSet phldrT="[Texto]"/>
      <dgm:spPr>
        <a:noFill/>
        <a:ln w="76200">
          <a:solidFill>
            <a:srgbClr val="0070C0"/>
          </a:solidFill>
        </a:ln>
      </dgm:spPr>
      <dgm:t>
        <a:bodyPr/>
        <a:lstStyle/>
        <a:p>
          <a:r>
            <a:rPr lang="en-US" b="1" smtClean="0">
              <a:solidFill>
                <a:schemeClr val="tx1"/>
              </a:solidFill>
            </a:rPr>
            <a:t>ANÁLISIS ESTADÍSTICO</a:t>
          </a:r>
          <a:endParaRPr lang="en-US" b="1">
            <a:solidFill>
              <a:schemeClr val="tx1"/>
            </a:solidFill>
          </a:endParaRPr>
        </a:p>
      </dgm:t>
    </dgm:pt>
    <dgm:pt modelId="{B534C12A-0237-4791-8E03-26E967D461CD}" type="parTrans" cxnId="{77166E6B-9496-491B-9557-01E2DCC305A4}">
      <dgm:prSet/>
      <dgm:spPr/>
      <dgm:t>
        <a:bodyPr/>
        <a:lstStyle/>
        <a:p>
          <a:endParaRPr lang="en-US"/>
        </a:p>
      </dgm:t>
    </dgm:pt>
    <dgm:pt modelId="{A6796641-EA84-4E67-9672-4546AFF4E11C}" type="sibTrans" cxnId="{77166E6B-9496-491B-9557-01E2DCC305A4}">
      <dgm:prSet/>
      <dgm:spPr/>
      <dgm:t>
        <a:bodyPr/>
        <a:lstStyle/>
        <a:p>
          <a:endParaRPr lang="en-US"/>
        </a:p>
      </dgm:t>
    </dgm:pt>
    <dgm:pt modelId="{C50A25DA-2B70-489C-AB7C-965E078B6B8F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es-ES_tradnl" sz="2400" b="1" dirty="0" smtClean="0"/>
            <a:t>Descriptivo</a:t>
          </a:r>
          <a:endParaRPr lang="en-US" sz="2400" b="1" dirty="0"/>
        </a:p>
      </dgm:t>
    </dgm:pt>
    <dgm:pt modelId="{449C1C53-24B7-4C52-B687-1CAFFC5C038C}" type="parTrans" cxnId="{824B64D5-A7C6-495A-AE95-C31A6D3708C6}">
      <dgm:prSet/>
      <dgm:spPr/>
      <dgm:t>
        <a:bodyPr/>
        <a:lstStyle/>
        <a:p>
          <a:endParaRPr lang="en-US"/>
        </a:p>
      </dgm:t>
    </dgm:pt>
    <dgm:pt modelId="{B70BD6F4-DBCB-448B-B5CB-2C11DE1204FE}" type="sibTrans" cxnId="{824B64D5-A7C6-495A-AE95-C31A6D3708C6}">
      <dgm:prSet/>
      <dgm:spPr/>
      <dgm:t>
        <a:bodyPr/>
        <a:lstStyle/>
        <a:p>
          <a:endParaRPr lang="en-US"/>
        </a:p>
      </dgm:t>
    </dgm:pt>
    <dgm:pt modelId="{4D14B0E4-3151-4FC6-B3E5-38DB33EDBCFF}">
      <dgm:prSet phldrT="[Texto]"/>
      <dgm:spPr>
        <a:noFill/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MÉTODO</a:t>
          </a:r>
          <a:endParaRPr lang="en-US" b="1" dirty="0">
            <a:solidFill>
              <a:schemeClr val="tx1"/>
            </a:solidFill>
          </a:endParaRPr>
        </a:p>
      </dgm:t>
    </dgm:pt>
    <dgm:pt modelId="{00BA522C-6A8B-4D36-85E5-A2057958E41A}" type="sibTrans" cxnId="{5E0E72AB-53F9-4C01-B56D-4078B39212DD}">
      <dgm:prSet/>
      <dgm:spPr/>
      <dgm:t>
        <a:bodyPr/>
        <a:lstStyle/>
        <a:p>
          <a:endParaRPr lang="en-US"/>
        </a:p>
      </dgm:t>
    </dgm:pt>
    <dgm:pt modelId="{827E0FC2-7DE8-4F00-8154-9ECB9215E961}" type="parTrans" cxnId="{5E0E72AB-53F9-4C01-B56D-4078B39212DD}">
      <dgm:prSet/>
      <dgm:spPr/>
      <dgm:t>
        <a:bodyPr/>
        <a:lstStyle/>
        <a:p>
          <a:endParaRPr lang="en-US"/>
        </a:p>
      </dgm:t>
    </dgm:pt>
    <dgm:pt modelId="{82E4FAA6-696B-4F5F-B99A-780136C1E0F0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  <a:ln w="38100"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es-NI" sz="2400" b="1" dirty="0" smtClean="0"/>
            <a:t>Estudio observacional.</a:t>
          </a:r>
          <a:endParaRPr lang="en-US" sz="2400" b="1" dirty="0"/>
        </a:p>
      </dgm:t>
    </dgm:pt>
    <dgm:pt modelId="{22D590C2-D6B7-4B93-BF9B-B0CB8BE37220}" type="sibTrans" cxnId="{7C300A7A-863B-4C96-9328-4AF269CE3CA5}">
      <dgm:prSet/>
      <dgm:spPr/>
      <dgm:t>
        <a:bodyPr/>
        <a:lstStyle/>
        <a:p>
          <a:endParaRPr lang="en-US"/>
        </a:p>
      </dgm:t>
    </dgm:pt>
    <dgm:pt modelId="{CCE8426C-851F-4047-AB1B-990AD3D01207}" type="parTrans" cxnId="{7C300A7A-863B-4C96-9328-4AF269CE3CA5}">
      <dgm:prSet/>
      <dgm:spPr/>
      <dgm:t>
        <a:bodyPr/>
        <a:lstStyle/>
        <a:p>
          <a:endParaRPr lang="en-US"/>
        </a:p>
      </dgm:t>
    </dgm:pt>
    <dgm:pt modelId="{EDCE7977-6D4A-476F-A8B6-E7AAC2BF08A0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  <a:ln w="38100">
          <a:solidFill>
            <a:schemeClr val="accent5">
              <a:lumMod val="75000"/>
              <a:alpha val="90000"/>
            </a:schemeClr>
          </a:solidFill>
        </a:ln>
      </dgm:spPr>
      <dgm:t>
        <a:bodyPr/>
        <a:lstStyle/>
        <a:p>
          <a:r>
            <a:rPr lang="es-ES_tradnl" sz="2400" b="1" dirty="0" smtClean="0"/>
            <a:t>Descriptores de Ciencia  y Salud.</a:t>
          </a:r>
          <a:endParaRPr lang="en-US" sz="2400" b="1" dirty="0"/>
        </a:p>
      </dgm:t>
    </dgm:pt>
    <dgm:pt modelId="{79690138-3F19-4599-8A38-054ED952CA99}" type="parTrans" cxnId="{FD87CB73-9641-4163-A3AB-04F71129A3A7}">
      <dgm:prSet/>
      <dgm:spPr/>
      <dgm:t>
        <a:bodyPr/>
        <a:lstStyle/>
        <a:p>
          <a:endParaRPr lang="en-US"/>
        </a:p>
      </dgm:t>
    </dgm:pt>
    <dgm:pt modelId="{42ECB780-B2D9-4236-83CC-EEF3D0543EA2}" type="sibTrans" cxnId="{FD87CB73-9641-4163-A3AB-04F71129A3A7}">
      <dgm:prSet/>
      <dgm:spPr/>
      <dgm:t>
        <a:bodyPr/>
        <a:lstStyle/>
        <a:p>
          <a:endParaRPr lang="en-US"/>
        </a:p>
      </dgm:t>
    </dgm:pt>
    <dgm:pt modelId="{518C5E0D-14EB-49F0-AE33-1A9CF58BEF04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es-ES_tradnl" sz="2400" b="1" dirty="0" smtClean="0"/>
            <a:t>Univariado </a:t>
          </a:r>
          <a:endParaRPr lang="en-US" sz="2400" b="1" dirty="0"/>
        </a:p>
      </dgm:t>
    </dgm:pt>
    <dgm:pt modelId="{801A049F-29E6-4B8C-A503-44DBD81947EE}" type="parTrans" cxnId="{7A12FDCF-F86F-4198-898A-00BEF37C85CF}">
      <dgm:prSet/>
      <dgm:spPr/>
      <dgm:t>
        <a:bodyPr/>
        <a:lstStyle/>
        <a:p>
          <a:endParaRPr lang="en-US"/>
        </a:p>
      </dgm:t>
    </dgm:pt>
    <dgm:pt modelId="{608898B7-E656-46A3-9116-384C6CABD4BC}" type="sibTrans" cxnId="{7A12FDCF-F86F-4198-898A-00BEF37C85CF}">
      <dgm:prSet/>
      <dgm:spPr/>
      <dgm:t>
        <a:bodyPr/>
        <a:lstStyle/>
        <a:p>
          <a:endParaRPr lang="en-US"/>
        </a:p>
      </dgm:t>
    </dgm:pt>
    <dgm:pt modelId="{5DAC076F-5EA2-4958-9858-5AA8EA60729E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  <a:ln w="38100"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es-NI" sz="2400" b="1" dirty="0" smtClean="0"/>
            <a:t>Cohorte  retrospectiva de 82 casos, desde </a:t>
          </a:r>
          <a:r>
            <a:rPr lang="es-ES" sz="2400" b="1" dirty="0" smtClean="0"/>
            <a:t>1997 a 2009.</a:t>
          </a:r>
          <a:endParaRPr lang="en-US" sz="2400" b="1" dirty="0"/>
        </a:p>
      </dgm:t>
    </dgm:pt>
    <dgm:pt modelId="{2AD0C7E6-C070-4EFD-91B6-2037B9FE81B6}" type="parTrans" cxnId="{3706258B-6939-4920-A453-D0927F394806}">
      <dgm:prSet/>
      <dgm:spPr/>
      <dgm:t>
        <a:bodyPr/>
        <a:lstStyle/>
        <a:p>
          <a:endParaRPr lang="en-US"/>
        </a:p>
      </dgm:t>
    </dgm:pt>
    <dgm:pt modelId="{150C2BDD-F775-40BA-8A47-372329DC067A}" type="sibTrans" cxnId="{3706258B-6939-4920-A453-D0927F394806}">
      <dgm:prSet/>
      <dgm:spPr/>
      <dgm:t>
        <a:bodyPr/>
        <a:lstStyle/>
        <a:p>
          <a:endParaRPr lang="en-US"/>
        </a:p>
      </dgm:t>
    </dgm:pt>
    <dgm:pt modelId="{5269C9BC-FBF4-4840-A952-CDB7DF2B56D4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es-ES_tradnl" sz="2400" b="1" dirty="0" err="1" smtClean="0"/>
            <a:t>Multivariado</a:t>
          </a:r>
          <a:r>
            <a:rPr lang="es-ES_tradnl" sz="2400" b="1" dirty="0" smtClean="0"/>
            <a:t> con regresión logística (OR)</a:t>
          </a:r>
          <a:endParaRPr lang="en-US" sz="2400" b="1" dirty="0"/>
        </a:p>
      </dgm:t>
    </dgm:pt>
    <dgm:pt modelId="{FDD8B4E8-6D35-48A9-BAEA-643780CF9A4D}" type="sibTrans" cxnId="{2D323C49-DEB7-447D-AF8A-5181EDC066CA}">
      <dgm:prSet/>
      <dgm:spPr/>
      <dgm:t>
        <a:bodyPr/>
        <a:lstStyle/>
        <a:p>
          <a:endParaRPr lang="en-US"/>
        </a:p>
      </dgm:t>
    </dgm:pt>
    <dgm:pt modelId="{F2AA82DA-C08C-4A92-87BE-E3040AE19677}" type="parTrans" cxnId="{2D323C49-DEB7-447D-AF8A-5181EDC066CA}">
      <dgm:prSet/>
      <dgm:spPr/>
      <dgm:t>
        <a:bodyPr/>
        <a:lstStyle/>
        <a:p>
          <a:endParaRPr lang="en-US"/>
        </a:p>
      </dgm:t>
    </dgm:pt>
    <dgm:pt modelId="{9694DE4C-1BC6-4A93-A94E-D76A91873C7C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  <a:ln w="38100">
          <a:solidFill>
            <a:schemeClr val="accent5">
              <a:lumMod val="75000"/>
              <a:alpha val="90000"/>
            </a:schemeClr>
          </a:solidFill>
        </a:ln>
      </dgm:spPr>
      <dgm:t>
        <a:bodyPr/>
        <a:lstStyle/>
        <a:p>
          <a:r>
            <a:rPr lang="es-ES_tradnl" sz="2400" b="1" dirty="0" smtClean="0"/>
            <a:t> Análisis de variables explicativas y de respuesta.</a:t>
          </a:r>
          <a:endParaRPr lang="en-US" sz="2400" b="1" dirty="0"/>
        </a:p>
      </dgm:t>
    </dgm:pt>
    <dgm:pt modelId="{600727E1-82FD-4AFB-9E57-1CF5870C3F34}" type="parTrans" cxnId="{08C55DAC-32F9-4080-91FC-53F5CFC0371A}">
      <dgm:prSet/>
      <dgm:spPr/>
      <dgm:t>
        <a:bodyPr/>
        <a:lstStyle/>
        <a:p>
          <a:endParaRPr lang="es-ES"/>
        </a:p>
      </dgm:t>
    </dgm:pt>
    <dgm:pt modelId="{976C3C4E-EE20-4823-A476-EDF6854FAE4F}" type="sibTrans" cxnId="{08C55DAC-32F9-4080-91FC-53F5CFC0371A}">
      <dgm:prSet/>
      <dgm:spPr/>
      <dgm:t>
        <a:bodyPr/>
        <a:lstStyle/>
        <a:p>
          <a:endParaRPr lang="es-ES"/>
        </a:p>
      </dgm:t>
    </dgm:pt>
    <dgm:pt modelId="{059B67AE-B833-4726-BF04-8203B85BB92E}" type="pres">
      <dgm:prSet presAssocID="{3F8704CB-C10E-4765-9C21-564A1F6492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A69DFB-DFA4-4C1E-A06B-837767191041}" type="pres">
      <dgm:prSet presAssocID="{D1B28AB6-86D4-4A68-8A92-2358491B7475}" presName="linNode" presStyleCnt="0"/>
      <dgm:spPr/>
      <dgm:t>
        <a:bodyPr/>
        <a:lstStyle/>
        <a:p>
          <a:endParaRPr lang="en-US"/>
        </a:p>
      </dgm:t>
    </dgm:pt>
    <dgm:pt modelId="{2040A120-8DF7-4C0C-BEF3-BB054CD7B0B1}" type="pres">
      <dgm:prSet presAssocID="{D1B28AB6-86D4-4A68-8A92-2358491B7475}" presName="parentText" presStyleLbl="node1" presStyleIdx="0" presStyleCnt="3" custScaleY="76726" custLinFactNeighborX="-4516" custLinFactNeighborY="10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AAA7D-FA12-42F3-9487-AFBD5857421A}" type="pres">
      <dgm:prSet presAssocID="{D1B28AB6-86D4-4A68-8A92-2358491B7475}" presName="descendantText" presStyleLbl="alignAccFollowNode1" presStyleIdx="0" presStyleCnt="3" custScaleY="102038" custLinFactNeighborX="-982" custLinFactNeighborY="13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08DFC-CDD7-41CD-85C8-0883D1636DEF}" type="pres">
      <dgm:prSet presAssocID="{13567EA1-D0B4-4C1C-8BB0-1012D589D0AE}" presName="sp" presStyleCnt="0"/>
      <dgm:spPr/>
      <dgm:t>
        <a:bodyPr/>
        <a:lstStyle/>
        <a:p>
          <a:endParaRPr lang="en-US"/>
        </a:p>
      </dgm:t>
    </dgm:pt>
    <dgm:pt modelId="{439838BE-F502-4E08-90BE-D2CA5404CE44}" type="pres">
      <dgm:prSet presAssocID="{4D14B0E4-3151-4FC6-B3E5-38DB33EDBCFF}" presName="linNode" presStyleCnt="0"/>
      <dgm:spPr/>
      <dgm:t>
        <a:bodyPr/>
        <a:lstStyle/>
        <a:p>
          <a:endParaRPr lang="en-US"/>
        </a:p>
      </dgm:t>
    </dgm:pt>
    <dgm:pt modelId="{22D08B54-0B8D-4158-8F41-2FBE48D89244}" type="pres">
      <dgm:prSet presAssocID="{4D14B0E4-3151-4FC6-B3E5-38DB33EDBCFF}" presName="parentText" presStyleLbl="node1" presStyleIdx="1" presStyleCnt="3" custScaleY="68143" custLinFactNeighborY="48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2BFEF-2E14-4CF4-A747-6C90B623418A}" type="pres">
      <dgm:prSet presAssocID="{4D14B0E4-3151-4FC6-B3E5-38DB33EDBCFF}" presName="descendantText" presStyleLbl="alignAccFollowNode1" presStyleIdx="1" presStyleCnt="3" custScaleX="113012" custScaleY="64822" custLinFactNeighborX="-1175" custLinFactNeighborY="8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63B32-250C-4762-837B-91A70665DCCF}" type="pres">
      <dgm:prSet presAssocID="{00BA522C-6A8B-4D36-85E5-A2057958E41A}" presName="sp" presStyleCnt="0"/>
      <dgm:spPr/>
      <dgm:t>
        <a:bodyPr/>
        <a:lstStyle/>
        <a:p>
          <a:endParaRPr lang="en-US"/>
        </a:p>
      </dgm:t>
    </dgm:pt>
    <dgm:pt modelId="{6F54F9D8-9FFF-4074-AD37-AA42A5746A72}" type="pres">
      <dgm:prSet presAssocID="{8AE7E7F8-F85C-4916-9841-AA0A1F71E34F}" presName="linNode" presStyleCnt="0"/>
      <dgm:spPr/>
      <dgm:t>
        <a:bodyPr/>
        <a:lstStyle/>
        <a:p>
          <a:endParaRPr lang="en-US"/>
        </a:p>
      </dgm:t>
    </dgm:pt>
    <dgm:pt modelId="{944D49D2-510F-4B4E-8F1B-B9CF94FE2CF6}" type="pres">
      <dgm:prSet presAssocID="{8AE7E7F8-F85C-4916-9841-AA0A1F71E34F}" presName="parentText" presStyleLbl="node1" presStyleIdx="2" presStyleCnt="3" custScaleY="70838" custLinFactNeighborX="-1504" custLinFactNeighborY="30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9E758-37C3-4058-BF2E-14D9A95C9B86}" type="pres">
      <dgm:prSet presAssocID="{8AE7E7F8-F85C-4916-9841-AA0A1F71E34F}" presName="descendantText" presStyleLbl="alignAccFollowNode1" presStyleIdx="2" presStyleCnt="3" custScaleY="99181" custLinFactNeighborX="-1079" custLinFactNeighborY="16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12FDCF-F86F-4198-898A-00BEF37C85CF}" srcId="{8AE7E7F8-F85C-4916-9841-AA0A1F71E34F}" destId="{518C5E0D-14EB-49F0-AE33-1A9CF58BEF04}" srcOrd="1" destOrd="0" parTransId="{801A049F-29E6-4B8C-A503-44DBD81947EE}" sibTransId="{608898B7-E656-46A3-9116-384C6CABD4BC}"/>
    <dgm:cxn modelId="{824B64D5-A7C6-495A-AE95-C31A6D3708C6}" srcId="{8AE7E7F8-F85C-4916-9841-AA0A1F71E34F}" destId="{C50A25DA-2B70-489C-AB7C-965E078B6B8F}" srcOrd="0" destOrd="0" parTransId="{449C1C53-24B7-4C52-B687-1CAFFC5C038C}" sibTransId="{B70BD6F4-DBCB-448B-B5CB-2C11DE1204FE}"/>
    <dgm:cxn modelId="{3676F56F-83AF-4ED1-ADB6-5DACF2F30E9B}" type="presOf" srcId="{5DAC076F-5EA2-4958-9858-5AA8EA60729E}" destId="{622AAA7D-FA12-42F3-9487-AFBD5857421A}" srcOrd="0" destOrd="1" presId="urn:microsoft.com/office/officeart/2005/8/layout/vList5"/>
    <dgm:cxn modelId="{2D323C49-DEB7-447D-AF8A-5181EDC066CA}" srcId="{8AE7E7F8-F85C-4916-9841-AA0A1F71E34F}" destId="{5269C9BC-FBF4-4840-A952-CDB7DF2B56D4}" srcOrd="2" destOrd="0" parTransId="{F2AA82DA-C08C-4A92-87BE-E3040AE19677}" sibTransId="{FDD8B4E8-6D35-48A9-BAEA-643780CF9A4D}"/>
    <dgm:cxn modelId="{77166E6B-9496-491B-9557-01E2DCC305A4}" srcId="{3F8704CB-C10E-4765-9C21-564A1F6492B4}" destId="{8AE7E7F8-F85C-4916-9841-AA0A1F71E34F}" srcOrd="2" destOrd="0" parTransId="{B534C12A-0237-4791-8E03-26E967D461CD}" sibTransId="{A6796641-EA84-4E67-9672-4546AFF4E11C}"/>
    <dgm:cxn modelId="{8EF13CDA-50A3-4C7F-8164-5E14880F6450}" type="presOf" srcId="{D1B28AB6-86D4-4A68-8A92-2358491B7475}" destId="{2040A120-8DF7-4C0C-BEF3-BB054CD7B0B1}" srcOrd="0" destOrd="0" presId="urn:microsoft.com/office/officeart/2005/8/layout/vList5"/>
    <dgm:cxn modelId="{564B4C52-6AA6-4D76-9654-844BF48F7C28}" srcId="{3F8704CB-C10E-4765-9C21-564A1F6492B4}" destId="{D1B28AB6-86D4-4A68-8A92-2358491B7475}" srcOrd="0" destOrd="0" parTransId="{276FF45E-6068-4983-BB6A-1F38459EE949}" sibTransId="{13567EA1-D0B4-4C1C-8BB0-1012D589D0AE}"/>
    <dgm:cxn modelId="{07D15284-5C03-4920-A9B9-E41A5B5DB6C7}" type="presOf" srcId="{C50A25DA-2B70-489C-AB7C-965E078B6B8F}" destId="{F539E758-37C3-4058-BF2E-14D9A95C9B86}" srcOrd="0" destOrd="0" presId="urn:microsoft.com/office/officeart/2005/8/layout/vList5"/>
    <dgm:cxn modelId="{BEEAA87B-F423-4E8F-8DD0-CA6A42F4EB12}" type="presOf" srcId="{9694DE4C-1BC6-4A93-A94E-D76A91873C7C}" destId="{E8C2BFEF-2E14-4CF4-A747-6C90B623418A}" srcOrd="0" destOrd="1" presId="urn:microsoft.com/office/officeart/2005/8/layout/vList5"/>
    <dgm:cxn modelId="{5E0E72AB-53F9-4C01-B56D-4078B39212DD}" srcId="{3F8704CB-C10E-4765-9C21-564A1F6492B4}" destId="{4D14B0E4-3151-4FC6-B3E5-38DB33EDBCFF}" srcOrd="1" destOrd="0" parTransId="{827E0FC2-7DE8-4F00-8154-9ECB9215E961}" sibTransId="{00BA522C-6A8B-4D36-85E5-A2057958E41A}"/>
    <dgm:cxn modelId="{9A561BE8-B1D3-481A-BD8C-F9945C6317A4}" type="presOf" srcId="{8AE7E7F8-F85C-4916-9841-AA0A1F71E34F}" destId="{944D49D2-510F-4B4E-8F1B-B9CF94FE2CF6}" srcOrd="0" destOrd="0" presId="urn:microsoft.com/office/officeart/2005/8/layout/vList5"/>
    <dgm:cxn modelId="{08C55DAC-32F9-4080-91FC-53F5CFC0371A}" srcId="{4D14B0E4-3151-4FC6-B3E5-38DB33EDBCFF}" destId="{9694DE4C-1BC6-4A93-A94E-D76A91873C7C}" srcOrd="1" destOrd="0" parTransId="{600727E1-82FD-4AFB-9E57-1CF5870C3F34}" sibTransId="{976C3C4E-EE20-4823-A476-EDF6854FAE4F}"/>
    <dgm:cxn modelId="{BDC0D54A-7489-403A-8E62-DC7C131C93E7}" type="presOf" srcId="{82E4FAA6-696B-4F5F-B99A-780136C1E0F0}" destId="{622AAA7D-FA12-42F3-9487-AFBD5857421A}" srcOrd="0" destOrd="0" presId="urn:microsoft.com/office/officeart/2005/8/layout/vList5"/>
    <dgm:cxn modelId="{F842FFC0-A864-451F-96DE-AA5B85D748E0}" type="presOf" srcId="{3F8704CB-C10E-4765-9C21-564A1F6492B4}" destId="{059B67AE-B833-4726-BF04-8203B85BB92E}" srcOrd="0" destOrd="0" presId="urn:microsoft.com/office/officeart/2005/8/layout/vList5"/>
    <dgm:cxn modelId="{D0D31FDC-1077-492E-B4D9-39D461780E72}" type="presOf" srcId="{518C5E0D-14EB-49F0-AE33-1A9CF58BEF04}" destId="{F539E758-37C3-4058-BF2E-14D9A95C9B86}" srcOrd="0" destOrd="1" presId="urn:microsoft.com/office/officeart/2005/8/layout/vList5"/>
    <dgm:cxn modelId="{47400B67-4741-4F9E-A086-5310F9BD3A37}" type="presOf" srcId="{EDCE7977-6D4A-476F-A8B6-E7AAC2BF08A0}" destId="{E8C2BFEF-2E14-4CF4-A747-6C90B623418A}" srcOrd="0" destOrd="0" presId="urn:microsoft.com/office/officeart/2005/8/layout/vList5"/>
    <dgm:cxn modelId="{FD87CB73-9641-4163-A3AB-04F71129A3A7}" srcId="{4D14B0E4-3151-4FC6-B3E5-38DB33EDBCFF}" destId="{EDCE7977-6D4A-476F-A8B6-E7AAC2BF08A0}" srcOrd="0" destOrd="0" parTransId="{79690138-3F19-4599-8A38-054ED952CA99}" sibTransId="{42ECB780-B2D9-4236-83CC-EEF3D0543EA2}"/>
    <dgm:cxn modelId="{7C300A7A-863B-4C96-9328-4AF269CE3CA5}" srcId="{D1B28AB6-86D4-4A68-8A92-2358491B7475}" destId="{82E4FAA6-696B-4F5F-B99A-780136C1E0F0}" srcOrd="0" destOrd="0" parTransId="{CCE8426C-851F-4047-AB1B-990AD3D01207}" sibTransId="{22D590C2-D6B7-4B93-BF9B-B0CB8BE37220}"/>
    <dgm:cxn modelId="{3706258B-6939-4920-A453-D0927F394806}" srcId="{D1B28AB6-86D4-4A68-8A92-2358491B7475}" destId="{5DAC076F-5EA2-4958-9858-5AA8EA60729E}" srcOrd="1" destOrd="0" parTransId="{2AD0C7E6-C070-4EFD-91B6-2037B9FE81B6}" sibTransId="{150C2BDD-F775-40BA-8A47-372329DC067A}"/>
    <dgm:cxn modelId="{61806F8C-18B7-4E45-8FB6-BAEBDF0AEADE}" type="presOf" srcId="{5269C9BC-FBF4-4840-A952-CDB7DF2B56D4}" destId="{F539E758-37C3-4058-BF2E-14D9A95C9B86}" srcOrd="0" destOrd="2" presId="urn:microsoft.com/office/officeart/2005/8/layout/vList5"/>
    <dgm:cxn modelId="{7A69BE4B-5E53-4A37-AD9A-E60DA065C92A}" type="presOf" srcId="{4D14B0E4-3151-4FC6-B3E5-38DB33EDBCFF}" destId="{22D08B54-0B8D-4158-8F41-2FBE48D89244}" srcOrd="0" destOrd="0" presId="urn:microsoft.com/office/officeart/2005/8/layout/vList5"/>
    <dgm:cxn modelId="{175208BC-35AA-4DEF-8192-7B95F43CFC1D}" type="presParOf" srcId="{059B67AE-B833-4726-BF04-8203B85BB92E}" destId="{C1A69DFB-DFA4-4C1E-A06B-837767191041}" srcOrd="0" destOrd="0" presId="urn:microsoft.com/office/officeart/2005/8/layout/vList5"/>
    <dgm:cxn modelId="{E80DDE90-37B5-44FC-82B5-194617811E34}" type="presParOf" srcId="{C1A69DFB-DFA4-4C1E-A06B-837767191041}" destId="{2040A120-8DF7-4C0C-BEF3-BB054CD7B0B1}" srcOrd="0" destOrd="0" presId="urn:microsoft.com/office/officeart/2005/8/layout/vList5"/>
    <dgm:cxn modelId="{9A24BFC8-29A9-451D-92D4-66643962D3D5}" type="presParOf" srcId="{C1A69DFB-DFA4-4C1E-A06B-837767191041}" destId="{622AAA7D-FA12-42F3-9487-AFBD5857421A}" srcOrd="1" destOrd="0" presId="urn:microsoft.com/office/officeart/2005/8/layout/vList5"/>
    <dgm:cxn modelId="{CBB3168D-322E-4805-ABBE-31C2AD72B08F}" type="presParOf" srcId="{059B67AE-B833-4726-BF04-8203B85BB92E}" destId="{38208DFC-CDD7-41CD-85C8-0883D1636DEF}" srcOrd="1" destOrd="0" presId="urn:microsoft.com/office/officeart/2005/8/layout/vList5"/>
    <dgm:cxn modelId="{B8C12FE7-6598-47EF-8C3E-D3A1C0736FE7}" type="presParOf" srcId="{059B67AE-B833-4726-BF04-8203B85BB92E}" destId="{439838BE-F502-4E08-90BE-D2CA5404CE44}" srcOrd="2" destOrd="0" presId="urn:microsoft.com/office/officeart/2005/8/layout/vList5"/>
    <dgm:cxn modelId="{DC246447-2A57-421F-9C1C-CDA8A91F9CF3}" type="presParOf" srcId="{439838BE-F502-4E08-90BE-D2CA5404CE44}" destId="{22D08B54-0B8D-4158-8F41-2FBE48D89244}" srcOrd="0" destOrd="0" presId="urn:microsoft.com/office/officeart/2005/8/layout/vList5"/>
    <dgm:cxn modelId="{3C355F45-7CB0-4781-88E0-B1954B27168F}" type="presParOf" srcId="{439838BE-F502-4E08-90BE-D2CA5404CE44}" destId="{E8C2BFEF-2E14-4CF4-A747-6C90B623418A}" srcOrd="1" destOrd="0" presId="urn:microsoft.com/office/officeart/2005/8/layout/vList5"/>
    <dgm:cxn modelId="{13285C87-7122-4C99-A2BB-C55144E7BE6D}" type="presParOf" srcId="{059B67AE-B833-4726-BF04-8203B85BB92E}" destId="{71F63B32-250C-4762-837B-91A70665DCCF}" srcOrd="3" destOrd="0" presId="urn:microsoft.com/office/officeart/2005/8/layout/vList5"/>
    <dgm:cxn modelId="{8A7E15C3-24B1-4A79-B177-5FA4C0E28CA6}" type="presParOf" srcId="{059B67AE-B833-4726-BF04-8203B85BB92E}" destId="{6F54F9D8-9FFF-4074-AD37-AA42A5746A72}" srcOrd="4" destOrd="0" presId="urn:microsoft.com/office/officeart/2005/8/layout/vList5"/>
    <dgm:cxn modelId="{1761FCE2-04CD-414C-87B1-F2753D1E9CA9}" type="presParOf" srcId="{6F54F9D8-9FFF-4074-AD37-AA42A5746A72}" destId="{944D49D2-510F-4B4E-8F1B-B9CF94FE2CF6}" srcOrd="0" destOrd="0" presId="urn:microsoft.com/office/officeart/2005/8/layout/vList5"/>
    <dgm:cxn modelId="{9C8DC365-CF2F-4F41-9DDA-0B31296C2DAA}" type="presParOf" srcId="{6F54F9D8-9FFF-4074-AD37-AA42A5746A72}" destId="{F539E758-37C3-4058-BF2E-14D9A95C9B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FE5399-B85B-4408-A2AE-518931E6860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46939F-A293-42AC-94DE-12035D589C28}">
      <dgm:prSet phldrT="[Texto]" custT="1"/>
      <dgm:spPr>
        <a:noFill/>
        <a:ln w="76200">
          <a:noFill/>
        </a:ln>
      </dgm:spPr>
      <dgm:t>
        <a:bodyPr/>
        <a:lstStyle/>
        <a:p>
          <a:pPr algn="r"/>
          <a:endParaRPr lang="en-US" sz="48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F75279-98B9-466E-8164-BF7FE4FF1028}" type="parTrans" cxnId="{31C1432F-BAC7-4016-96A1-51136774A482}">
      <dgm:prSet/>
      <dgm:spPr/>
      <dgm:t>
        <a:bodyPr/>
        <a:lstStyle/>
        <a:p>
          <a:endParaRPr lang="en-US"/>
        </a:p>
      </dgm:t>
    </dgm:pt>
    <dgm:pt modelId="{73FCBA85-2230-4681-B8FF-454F3E3FA0DB}" type="sibTrans" cxnId="{31C1432F-BAC7-4016-96A1-51136774A482}">
      <dgm:prSet/>
      <dgm:spPr/>
      <dgm:t>
        <a:bodyPr/>
        <a:lstStyle/>
        <a:p>
          <a:endParaRPr lang="en-US"/>
        </a:p>
      </dgm:t>
    </dgm:pt>
    <dgm:pt modelId="{446E2C33-EC8E-4243-9832-7B94FFE867CE}" type="pres">
      <dgm:prSet presAssocID="{42FE5399-B85B-4408-A2AE-518931E686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892899-A151-4A1C-8273-7BFE1BA44DD3}" type="pres">
      <dgm:prSet presAssocID="{F246939F-A293-42AC-94DE-12035D589C28}" presName="parentText" presStyleLbl="node1" presStyleIdx="0" presStyleCnt="1" custScaleY="64834" custLinFactNeighborX="34237" custLinFactNeighborY="285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751F30-395B-4635-916F-47CEB6459159}" type="presOf" srcId="{F246939F-A293-42AC-94DE-12035D589C28}" destId="{DE892899-A151-4A1C-8273-7BFE1BA44DD3}" srcOrd="0" destOrd="0" presId="urn:microsoft.com/office/officeart/2005/8/layout/vList2"/>
    <dgm:cxn modelId="{1B6E38B4-8ACA-45BA-934F-65488D2BAEBF}" type="presOf" srcId="{42FE5399-B85B-4408-A2AE-518931E6860C}" destId="{446E2C33-EC8E-4243-9832-7B94FFE867CE}" srcOrd="0" destOrd="0" presId="urn:microsoft.com/office/officeart/2005/8/layout/vList2"/>
    <dgm:cxn modelId="{31C1432F-BAC7-4016-96A1-51136774A482}" srcId="{42FE5399-B85B-4408-A2AE-518931E6860C}" destId="{F246939F-A293-42AC-94DE-12035D589C28}" srcOrd="0" destOrd="0" parTransId="{8BF75279-98B9-466E-8164-BF7FE4FF1028}" sibTransId="{73FCBA85-2230-4681-B8FF-454F3E3FA0DB}"/>
    <dgm:cxn modelId="{5710DBB6-5D59-4D97-A0CD-A4C13857E1EE}" type="presParOf" srcId="{446E2C33-EC8E-4243-9832-7B94FFE867CE}" destId="{DE892899-A151-4A1C-8273-7BFE1BA44DD3}" srcOrd="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8197B-D1F9-4F15-B307-9BC57234972B}">
      <dsp:nvSpPr>
        <dsp:cNvPr id="0" name=""/>
        <dsp:cNvSpPr/>
      </dsp:nvSpPr>
      <dsp:spPr>
        <a:xfrm rot="5400000">
          <a:off x="-217179" y="510233"/>
          <a:ext cx="1398475" cy="978933"/>
        </a:xfrm>
        <a:prstGeom prst="chevron">
          <a:avLst/>
        </a:prstGeom>
        <a:solidFill>
          <a:schemeClr val="bg1"/>
        </a:solidFill>
        <a:ln w="76200" cap="flat" cmpd="sng" algn="ctr">
          <a:solidFill>
            <a:srgbClr val="00B0F0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>
              <a:solidFill>
                <a:schemeClr val="tx1"/>
              </a:solidFill>
            </a:rPr>
            <a:t>1</a:t>
          </a:r>
          <a:endParaRPr lang="en-US" sz="2700" b="1" kern="1200">
            <a:solidFill>
              <a:schemeClr val="tx1"/>
            </a:solidFill>
          </a:endParaRPr>
        </a:p>
      </dsp:txBody>
      <dsp:txXfrm rot="-5400000">
        <a:off x="-7407" y="789929"/>
        <a:ext cx="978933" cy="419542"/>
      </dsp:txXfrm>
    </dsp:sp>
    <dsp:sp modelId="{460A1B79-76E5-4969-97CC-BC58087E6F70}">
      <dsp:nvSpPr>
        <dsp:cNvPr id="0" name=""/>
        <dsp:cNvSpPr/>
      </dsp:nvSpPr>
      <dsp:spPr>
        <a:xfrm rot="5400000">
          <a:off x="3737975" y="-2759042"/>
          <a:ext cx="1504037" cy="7022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70C0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b="1" kern="1200" dirty="0" smtClean="0">
              <a:latin typeface="Arial" pitchFamily="34" charset="0"/>
              <a:cs typeface="Arial" pitchFamily="34" charset="0"/>
            </a:rPr>
            <a:t>Evaluar los resultados del tratamiento médico y quirúrgico en cuanto a: mejoría de la agudeza visual, la disminución del exoftalmos, de la retracción palpebral y del estrabismo</a:t>
          </a:r>
          <a:r>
            <a:rPr lang="es-ES_tradnl" sz="1800" b="0" kern="1200" dirty="0" smtClean="0"/>
            <a:t>.</a:t>
          </a:r>
          <a:endParaRPr lang="en-US" sz="1800" b="0" kern="1200" dirty="0"/>
        </a:p>
      </dsp:txBody>
      <dsp:txXfrm rot="-5400000">
        <a:off x="978933" y="73421"/>
        <a:ext cx="6948701" cy="1357195"/>
      </dsp:txXfrm>
    </dsp:sp>
    <dsp:sp modelId="{EE6B56A3-352E-47DE-8784-6F6479C933EC}">
      <dsp:nvSpPr>
        <dsp:cNvPr id="0" name=""/>
        <dsp:cNvSpPr/>
      </dsp:nvSpPr>
      <dsp:spPr>
        <a:xfrm rot="5400000">
          <a:off x="-217179" y="1931235"/>
          <a:ext cx="1398475" cy="978933"/>
        </a:xfrm>
        <a:prstGeom prst="chevron">
          <a:avLst/>
        </a:prstGeom>
        <a:solidFill>
          <a:schemeClr val="bg1"/>
        </a:solidFill>
        <a:ln w="76200" cap="flat" cmpd="sng" algn="ctr">
          <a:solidFill>
            <a:srgbClr val="09E723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>
              <a:solidFill>
                <a:schemeClr val="tx1"/>
              </a:solidFill>
            </a:rPr>
            <a:t>2</a:t>
          </a:r>
          <a:endParaRPr lang="en-US" sz="2700" b="1" kern="1200">
            <a:solidFill>
              <a:schemeClr val="tx1"/>
            </a:solidFill>
          </a:endParaRPr>
        </a:p>
      </dsp:txBody>
      <dsp:txXfrm rot="-5400000">
        <a:off x="-7407" y="2210931"/>
        <a:ext cx="978933" cy="419542"/>
      </dsp:txXfrm>
    </dsp:sp>
    <dsp:sp modelId="{E2A112B1-46C7-4611-AB2C-2F1CC0F133F4}">
      <dsp:nvSpPr>
        <dsp:cNvPr id="0" name=""/>
        <dsp:cNvSpPr/>
      </dsp:nvSpPr>
      <dsp:spPr>
        <a:xfrm rot="5400000">
          <a:off x="3839103" y="-1213785"/>
          <a:ext cx="1286966" cy="705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B050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b="0" kern="120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Identificar cual es la influencia de los factores que caracterizan al paciente y a la Orbitopatía Tiroidea sobre los resultados del tratamiento médico y quirúrgico</a:t>
          </a:r>
          <a:r>
            <a:rPr lang="es-ES_tradnl" sz="2000" b="1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 rot="-5400000">
        <a:off x="956709" y="1731434"/>
        <a:ext cx="6988931" cy="1161316"/>
      </dsp:txXfrm>
    </dsp:sp>
    <dsp:sp modelId="{F6938C1A-0619-4F9B-8E2D-A873B7F14625}">
      <dsp:nvSpPr>
        <dsp:cNvPr id="0" name=""/>
        <dsp:cNvSpPr/>
      </dsp:nvSpPr>
      <dsp:spPr>
        <a:xfrm rot="5400000">
          <a:off x="-217179" y="3311889"/>
          <a:ext cx="1398475" cy="978933"/>
        </a:xfrm>
        <a:prstGeom prst="chevron">
          <a:avLst/>
        </a:prstGeom>
        <a:solidFill>
          <a:schemeClr val="bg1"/>
        </a:solidFill>
        <a:ln w="76200" cap="flat" cmpd="sng" algn="ctr">
          <a:solidFill>
            <a:srgbClr val="FF0066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>
              <a:solidFill>
                <a:schemeClr val="tx1"/>
              </a:solidFill>
            </a:rPr>
            <a:t>3</a:t>
          </a:r>
          <a:endParaRPr lang="en-US" sz="2700" b="1" kern="1200">
            <a:solidFill>
              <a:schemeClr val="tx1"/>
            </a:solidFill>
          </a:endParaRPr>
        </a:p>
      </dsp:txBody>
      <dsp:txXfrm rot="-5400000">
        <a:off x="-7407" y="3591585"/>
        <a:ext cx="978933" cy="419542"/>
      </dsp:txXfrm>
    </dsp:sp>
    <dsp:sp modelId="{AD4D225A-9BE1-484D-9C1A-877B29033160}">
      <dsp:nvSpPr>
        <dsp:cNvPr id="0" name=""/>
        <dsp:cNvSpPr/>
      </dsp:nvSpPr>
      <dsp:spPr>
        <a:xfrm rot="5400000">
          <a:off x="3849886" y="234359"/>
          <a:ext cx="1200374" cy="7022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0066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b="1" kern="1200" dirty="0" smtClean="0">
              <a:latin typeface="Arial" pitchFamily="34" charset="0"/>
              <a:cs typeface="Arial" pitchFamily="34" charset="0"/>
            </a:rPr>
            <a:t>Identificar las diferencias entre los resultados obtenidos con la </a:t>
          </a:r>
          <a:r>
            <a:rPr lang="es-ES_tradnl" sz="2000" b="1" kern="1200" dirty="0" err="1" smtClean="0">
              <a:latin typeface="Arial" pitchFamily="34" charset="0"/>
              <a:cs typeface="Arial" pitchFamily="34" charset="0"/>
            </a:rPr>
            <a:t>TBo.A</a:t>
          </a:r>
          <a:r>
            <a:rPr lang="es-ES_tradnl" sz="2000" b="1" kern="1200" dirty="0" smtClean="0">
              <a:latin typeface="Arial" pitchFamily="34" charset="0"/>
              <a:cs typeface="Arial" pitchFamily="34" charset="0"/>
            </a:rPr>
            <a:t> y con la cirugía en cuanto a la corrección del estrabismo y la retracción palpebral.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939013" y="3203830"/>
        <a:ext cx="6963525" cy="1083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AAA7D-FA12-42F3-9487-AFBD5857421A}">
      <dsp:nvSpPr>
        <dsp:cNvPr id="0" name=""/>
        <dsp:cNvSpPr/>
      </dsp:nvSpPr>
      <dsp:spPr>
        <a:xfrm rot="5400000">
          <a:off x="4462695" y="-1438442"/>
          <a:ext cx="1706172" cy="5029235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38100" cap="flat" cmpd="sng" algn="ctr">
          <a:solidFill>
            <a:srgbClr val="00B0F0">
              <a:alpha val="90000"/>
            </a:srgb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400" b="1" kern="1200" dirty="0" smtClean="0"/>
            <a:t>Estudio observacional.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400" b="1" kern="1200" dirty="0" smtClean="0"/>
            <a:t>Cohorte  retrospectiva de 82 casos, desde </a:t>
          </a:r>
          <a:r>
            <a:rPr lang="es-ES" sz="2400" b="1" kern="1200" dirty="0" smtClean="0"/>
            <a:t>1997 a 2009.</a:t>
          </a:r>
          <a:endParaRPr lang="en-US" sz="2400" b="1" kern="1200" dirty="0"/>
        </a:p>
      </dsp:txBody>
      <dsp:txXfrm rot="-5400000">
        <a:off x="2801164" y="306377"/>
        <a:ext cx="4945947" cy="1539596"/>
      </dsp:txXfrm>
    </dsp:sp>
    <dsp:sp modelId="{2040A120-8DF7-4C0C-BEF3-BB054CD7B0B1}">
      <dsp:nvSpPr>
        <dsp:cNvPr id="0" name=""/>
        <dsp:cNvSpPr/>
      </dsp:nvSpPr>
      <dsp:spPr>
        <a:xfrm>
          <a:off x="0" y="271177"/>
          <a:ext cx="2828944" cy="1603665"/>
        </a:xfrm>
        <a:prstGeom prst="roundRect">
          <a:avLst/>
        </a:prstGeom>
        <a:noFill/>
        <a:ln w="76200">
          <a:solidFill>
            <a:srgbClr val="00B0F0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3000" b="1" kern="1200" dirty="0" smtClean="0">
              <a:solidFill>
                <a:schemeClr val="tx1"/>
              </a:solidFill>
            </a:rPr>
            <a:t>Clasificación de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3000" b="1" kern="1200" dirty="0" smtClean="0">
              <a:solidFill>
                <a:schemeClr val="tx1"/>
              </a:solidFill>
            </a:rPr>
            <a:t>la investigación 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78284" y="349461"/>
        <a:ext cx="2672376" cy="1447097"/>
      </dsp:txXfrm>
    </dsp:sp>
    <dsp:sp modelId="{E8C2BFEF-2E14-4CF4-A747-6C90B623418A}">
      <dsp:nvSpPr>
        <dsp:cNvPr id="0" name=""/>
        <dsp:cNvSpPr/>
      </dsp:nvSpPr>
      <dsp:spPr>
        <a:xfrm rot="5400000">
          <a:off x="4660655" y="50320"/>
          <a:ext cx="1083885" cy="5245155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38100" cap="flat" cmpd="sng" algn="ctr">
          <a:solidFill>
            <a:schemeClr val="accent5">
              <a:lumMod val="75000"/>
              <a:alpha val="9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dirty="0" smtClean="0"/>
            <a:t>Descriptores de Ciencia  y Salud.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dirty="0" smtClean="0"/>
            <a:t> Análisis de variables explicativas y de respuesta.</a:t>
          </a:r>
          <a:endParaRPr lang="en-US" sz="2400" b="1" kern="1200" dirty="0"/>
        </a:p>
      </dsp:txBody>
      <dsp:txXfrm rot="-5400000">
        <a:off x="2580021" y="2183866"/>
        <a:ext cx="5192244" cy="978063"/>
      </dsp:txXfrm>
    </dsp:sp>
    <dsp:sp modelId="{22D08B54-0B8D-4158-8F41-2FBE48D89244}">
      <dsp:nvSpPr>
        <dsp:cNvPr id="0" name=""/>
        <dsp:cNvSpPr/>
      </dsp:nvSpPr>
      <dsp:spPr>
        <a:xfrm>
          <a:off x="0" y="1914078"/>
          <a:ext cx="2610696" cy="1424270"/>
        </a:xfrm>
        <a:prstGeom prst="roundRect">
          <a:avLst/>
        </a:prstGeom>
        <a:noFill/>
        <a:ln w="76200">
          <a:solidFill>
            <a:schemeClr val="accent5">
              <a:lumMod val="7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MÉTODO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69527" y="1983605"/>
        <a:ext cx="2471642" cy="1285216"/>
      </dsp:txXfrm>
    </dsp:sp>
    <dsp:sp modelId="{F539E758-37C3-4058-BF2E-14D9A95C9B86}">
      <dsp:nvSpPr>
        <dsp:cNvPr id="0" name=""/>
        <dsp:cNvSpPr/>
      </dsp:nvSpPr>
      <dsp:spPr>
        <a:xfrm rot="5400000">
          <a:off x="4483837" y="1656841"/>
          <a:ext cx="1658401" cy="5029235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38100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dirty="0" smtClean="0"/>
            <a:t>Descriptivo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dirty="0" smtClean="0"/>
            <a:t>Univariado 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b="1" kern="1200" dirty="0" err="1" smtClean="0"/>
            <a:t>Multivariado</a:t>
          </a:r>
          <a:r>
            <a:rPr lang="es-ES_tradnl" sz="2400" b="1" kern="1200" dirty="0" smtClean="0"/>
            <a:t> con regresión logística (OR)</a:t>
          </a:r>
          <a:endParaRPr lang="en-US" sz="2400" b="1" kern="1200" dirty="0"/>
        </a:p>
      </dsp:txBody>
      <dsp:txXfrm rot="-5400000">
        <a:off x="2798420" y="3423214"/>
        <a:ext cx="4948279" cy="1496489"/>
      </dsp:txXfrm>
    </dsp:sp>
    <dsp:sp modelId="{944D49D2-510F-4B4E-8F1B-B9CF94FE2CF6}">
      <dsp:nvSpPr>
        <dsp:cNvPr id="0" name=""/>
        <dsp:cNvSpPr/>
      </dsp:nvSpPr>
      <dsp:spPr>
        <a:xfrm>
          <a:off x="0" y="3494029"/>
          <a:ext cx="2828944" cy="1480598"/>
        </a:xfrm>
        <a:prstGeom prst="roundRect">
          <a:avLst/>
        </a:prstGeom>
        <a:noFill/>
        <a:ln w="76200">
          <a:solidFill>
            <a:srgbClr val="0070C0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>
              <a:solidFill>
                <a:schemeClr val="tx1"/>
              </a:solidFill>
            </a:rPr>
            <a:t>ANÁLISIS ESTADÍSTICO</a:t>
          </a:r>
          <a:endParaRPr lang="en-US" sz="3000" b="1" kern="1200">
            <a:solidFill>
              <a:schemeClr val="tx1"/>
            </a:solidFill>
          </a:endParaRPr>
        </a:p>
      </dsp:txBody>
      <dsp:txXfrm>
        <a:off x="72277" y="3566306"/>
        <a:ext cx="2684390" cy="1336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0A9C70-3B7E-46E7-AD99-657026BCE485}" type="datetimeFigureOut">
              <a:rPr lang="es-ES"/>
              <a:pPr>
                <a:defRPr/>
              </a:pPr>
              <a:t>02/03/2018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E68743-F77A-4516-B140-9AA26FB5FD1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437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68743-F77A-4516-B140-9AA26FB5FD14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43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68743-F77A-4516-B140-9AA26FB5FD14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84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98045-8CE6-4903-94D4-C3BDB8355177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18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EBB6-58E9-4803-AC6C-037B06141C2F}" type="datetimeFigureOut">
              <a:rPr lang="es-ES"/>
              <a:pPr>
                <a:defRPr/>
              </a:pPr>
              <a:t>02/03/2018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0192-C7F3-4046-A276-2F88C5AFD1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46C6F-4234-4955-8992-667E66B90B03}" type="datetimeFigureOut">
              <a:rPr lang="es-ES"/>
              <a:pPr>
                <a:defRPr/>
              </a:pPr>
              <a:t>02/03/2018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C21A-0F2D-44BA-BFD0-95DBAF2DAC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369D-9327-48B4-917C-BBEE9EB7C824}" type="datetimeFigureOut">
              <a:rPr lang="es-ES"/>
              <a:pPr>
                <a:defRPr/>
              </a:pPr>
              <a:t>02/03/2018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9BB8-CE71-4B84-887E-92D4CA27B4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 rtlCol="0"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F80A5-D2F8-4BB3-A3F2-BC8308174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7E2C-3831-48A8-9F54-A5ED09B18C91}" type="datetimeFigureOut">
              <a:rPr lang="es-ES"/>
              <a:pPr>
                <a:defRPr/>
              </a:pPr>
              <a:t>02/03/2018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3B014-7A09-4763-B1D5-A3B378D511B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E2705-F672-4FC2-BE6C-AFED60C74F8D}" type="datetimeFigureOut">
              <a:rPr lang="es-ES"/>
              <a:pPr>
                <a:defRPr/>
              </a:pPr>
              <a:t>02/03/2018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F81BE-1725-437D-B96F-9CD872B9F01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B52B-3928-4846-B764-4CF7A5B49E31}" type="datetimeFigureOut">
              <a:rPr lang="es-ES"/>
              <a:pPr>
                <a:defRPr/>
              </a:pPr>
              <a:t>02/03/2018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D7B74-20A9-48EF-A5EC-6FC9D41F11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4230-8F55-4C94-9872-AADA707510A9}" type="datetimeFigureOut">
              <a:rPr lang="es-ES"/>
              <a:pPr>
                <a:defRPr/>
              </a:pPr>
              <a:t>02/03/2018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B623-5B98-4693-AC67-34E9A9E753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6387-69C4-42AC-9E2D-9FA1515953BC}" type="datetimeFigureOut">
              <a:rPr lang="es-ES"/>
              <a:pPr>
                <a:defRPr/>
              </a:pPr>
              <a:t>02/03/2018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A8CEF-C617-498A-96F6-31F794D194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E6A6-BEAE-4D12-B376-A2D9EC6DBA5C}" type="datetimeFigureOut">
              <a:rPr lang="es-ES"/>
              <a:pPr>
                <a:defRPr/>
              </a:pPr>
              <a:t>02/03/2018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B470-DA71-4CE8-B8FA-CFA9A39DBB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298E-8463-4C22-8281-84160693E486}" type="datetimeFigureOut">
              <a:rPr lang="es-ES"/>
              <a:pPr>
                <a:defRPr/>
              </a:pPr>
              <a:t>02/03/2018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8865-AD54-4D63-B436-3C939EE57C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7BB-B07F-40B4-AF35-7F8BDC333574}" type="datetimeFigureOut">
              <a:rPr lang="es-ES"/>
              <a:pPr>
                <a:defRPr/>
              </a:pPr>
              <a:t>02/03/2018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0FC51-7968-4A49-87C8-611CBE2B82E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5D3E836-63E8-4B5B-89BC-C0FC7B13E8A0}" type="datetimeFigureOut">
              <a:rPr lang="es-ES"/>
              <a:pPr>
                <a:defRPr/>
              </a:pPr>
              <a:t>02/03/2018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FDCF7C4-0210-4894-9034-636FED4553E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2.gif"/><Relationship Id="rId5" Type="http://schemas.openxmlformats.org/officeDocument/2006/relationships/image" Target="../media/image2.jpeg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12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 Imagen" descr="Plantilla ojos para power 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142875" y="1071546"/>
            <a:ext cx="9001125" cy="34290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b="1" dirty="0" smtClean="0"/>
              <a:t> </a:t>
            </a: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> </a:t>
            </a:r>
            <a:br>
              <a:rPr lang="es-ES" sz="2200" dirty="0" smtClean="0"/>
            </a:br>
            <a:r>
              <a:rPr lang="es-ES" sz="2200" dirty="0" smtClean="0"/>
              <a:t> </a:t>
            </a:r>
            <a:br>
              <a:rPr lang="es-ES" sz="2200" dirty="0" smtClean="0"/>
            </a:b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b="1" dirty="0" smtClean="0"/>
              <a:t>UNIVERSIDAD DE CIENCIAS MÉDICAS DE LA HABANA</a:t>
            </a: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b="1" dirty="0" smtClean="0"/>
              <a:t> </a:t>
            </a:r>
            <a:r>
              <a:rPr lang="pt-BR" sz="2200" b="1" dirty="0" smtClean="0"/>
              <a:t>“HOSPITAL CLÍNICO QUIRÚRGICO HERMANOS AMEIJEIRAS”</a:t>
            </a: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b="1" dirty="0" smtClean="0"/>
              <a:t>CENTRO DE POSTGRADO</a:t>
            </a:r>
            <a:br>
              <a:rPr lang="es-ES" sz="2200" b="1" dirty="0" smtClean="0"/>
            </a:b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> </a:t>
            </a:r>
            <a:br>
              <a:rPr lang="es-ES" sz="2200" dirty="0" smtClean="0"/>
            </a:br>
            <a:r>
              <a:rPr lang="es-ES" sz="2200" b="1" dirty="0" smtClean="0"/>
              <a:t>RESULTADOS DEL TRATAMIENTO DE LA ORBITOPATÍA TIROIDEA Y  FACTORES QUE INFLUYEN SOBRE LA RESPUESTA TERAPÉUTICA </a:t>
            </a: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> </a:t>
            </a:r>
            <a:br>
              <a:rPr lang="es-ES" sz="2200" dirty="0" smtClean="0"/>
            </a:b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>          </a:t>
            </a:r>
            <a:r>
              <a:rPr lang="es-ES" sz="2200" b="1" dirty="0" smtClean="0"/>
              <a:t>Autora:   Dra. María Cáceres Toledo </a:t>
            </a:r>
            <a:br>
              <a:rPr lang="es-ES" sz="2200" b="1" dirty="0" smtClean="0"/>
            </a:br>
            <a:r>
              <a:rPr lang="es-ES" sz="2200" b="1" dirty="0" smtClean="0"/>
              <a:t>                        </a:t>
            </a:r>
            <a:br>
              <a:rPr lang="es-ES" sz="2200" b="1" dirty="0" smtClean="0"/>
            </a:br>
            <a:r>
              <a:rPr lang="es-ES" sz="2200" b="1" dirty="0" smtClean="0"/>
              <a:t> </a:t>
            </a:r>
            <a:br>
              <a:rPr lang="es-ES" sz="2200" b="1" dirty="0" smtClean="0"/>
            </a:br>
            <a:endParaRPr lang="es-ES" sz="2200" b="1" dirty="0" smtClean="0"/>
          </a:p>
        </p:txBody>
      </p:sp>
      <p:pic>
        <p:nvPicPr>
          <p:cNvPr id="3077" name="8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1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5363" name="Freeform 4"/>
          <p:cNvSpPr>
            <a:spLocks/>
          </p:cNvSpPr>
          <p:nvPr/>
        </p:nvSpPr>
        <p:spPr bwMode="gray">
          <a:xfrm>
            <a:off x="1009650" y="4483100"/>
            <a:ext cx="1016000" cy="1155700"/>
          </a:xfrm>
          <a:custGeom>
            <a:avLst/>
            <a:gdLst>
              <a:gd name="T0" fmla="*/ 80985 w 1104"/>
              <a:gd name="T1" fmla="*/ 1067366 h 1256"/>
              <a:gd name="T2" fmla="*/ 80985 w 1104"/>
              <a:gd name="T3" fmla="*/ 0 h 1256"/>
              <a:gd name="T4" fmla="*/ 0 w 1104"/>
              <a:gd name="T5" fmla="*/ 0 h 1256"/>
              <a:gd name="T6" fmla="*/ 0 w 1104"/>
              <a:gd name="T7" fmla="*/ 1155700 h 1256"/>
              <a:gd name="T8" fmla="*/ 1016000 w 1104"/>
              <a:gd name="T9" fmla="*/ 1155700 h 1256"/>
              <a:gd name="T10" fmla="*/ 1016000 w 1104"/>
              <a:gd name="T11" fmla="*/ 1067366 h 1256"/>
              <a:gd name="T12" fmla="*/ 80985 w 1104"/>
              <a:gd name="T13" fmla="*/ 1067366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50000">
                <a:srgbClr val="D4F4F4"/>
              </a:gs>
              <a:gs pos="100000">
                <a:srgbClr val="33CCC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4" name="Freeform 5"/>
          <p:cNvSpPr>
            <a:spLocks/>
          </p:cNvSpPr>
          <p:nvPr/>
        </p:nvSpPr>
        <p:spPr bwMode="gray">
          <a:xfrm rot="10800000">
            <a:off x="3214688" y="1714500"/>
            <a:ext cx="1016000" cy="1155700"/>
          </a:xfrm>
          <a:custGeom>
            <a:avLst/>
            <a:gdLst>
              <a:gd name="T0" fmla="*/ 80985 w 1104"/>
              <a:gd name="T1" fmla="*/ 1067366 h 1256"/>
              <a:gd name="T2" fmla="*/ 80985 w 1104"/>
              <a:gd name="T3" fmla="*/ 0 h 1256"/>
              <a:gd name="T4" fmla="*/ 0 w 1104"/>
              <a:gd name="T5" fmla="*/ 0 h 1256"/>
              <a:gd name="T6" fmla="*/ 0 w 1104"/>
              <a:gd name="T7" fmla="*/ 1155700 h 1256"/>
              <a:gd name="T8" fmla="*/ 1016000 w 1104"/>
              <a:gd name="T9" fmla="*/ 1155700 h 1256"/>
              <a:gd name="T10" fmla="*/ 1016000 w 1104"/>
              <a:gd name="T11" fmla="*/ 1067366 h 1256"/>
              <a:gd name="T12" fmla="*/ 80985 w 1104"/>
              <a:gd name="T13" fmla="*/ 1067366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50000">
                <a:srgbClr val="D4F4F4"/>
              </a:gs>
              <a:gs pos="100000">
                <a:srgbClr val="33CCC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gray">
          <a:xfrm>
            <a:off x="642910" y="1428736"/>
            <a:ext cx="3571900" cy="4643470"/>
          </a:xfrm>
          <a:prstGeom prst="rect">
            <a:avLst/>
          </a:prstGeom>
          <a:gradFill rotWithShape="1">
            <a:gsLst>
              <a:gs pos="0">
                <a:srgbClr val="009999">
                  <a:gamma/>
                  <a:shade val="46275"/>
                  <a:invGamma/>
                </a:srgbClr>
              </a:gs>
              <a:gs pos="50000">
                <a:srgbClr val="009999"/>
              </a:gs>
              <a:gs pos="100000">
                <a:srgbClr val="009999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2800" b="1" dirty="0">
                <a:solidFill>
                  <a:schemeClr val="bg1"/>
                </a:solidFill>
                <a:cs typeface="Arial" pitchFamily="34" charset="0"/>
              </a:rPr>
              <a:t>Universo: pacientes con OT atendidos en </a:t>
            </a:r>
            <a:r>
              <a:rPr lang="es-ES" sz="2800" b="1" dirty="0" smtClean="0">
                <a:solidFill>
                  <a:schemeClr val="bg1"/>
                </a:solidFill>
                <a:cs typeface="Arial" pitchFamily="34" charset="0"/>
              </a:rPr>
              <a:t>el HHA, </a:t>
            </a:r>
            <a:r>
              <a:rPr lang="es-ES" sz="2800" b="1" dirty="0">
                <a:solidFill>
                  <a:schemeClr val="bg1"/>
                </a:solidFill>
                <a:cs typeface="Arial" pitchFamily="34" charset="0"/>
              </a:rPr>
              <a:t>que cumplieron los criterios de inclusión y exclusión</a:t>
            </a:r>
            <a:endParaRPr 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366" name="Freeform 7"/>
          <p:cNvSpPr>
            <a:spLocks/>
          </p:cNvSpPr>
          <p:nvPr/>
        </p:nvSpPr>
        <p:spPr bwMode="gray">
          <a:xfrm>
            <a:off x="4724400" y="4483100"/>
            <a:ext cx="1016000" cy="1155700"/>
          </a:xfrm>
          <a:custGeom>
            <a:avLst/>
            <a:gdLst>
              <a:gd name="T0" fmla="*/ 80985 w 1104"/>
              <a:gd name="T1" fmla="*/ 1067366 h 1256"/>
              <a:gd name="T2" fmla="*/ 80985 w 1104"/>
              <a:gd name="T3" fmla="*/ 0 h 1256"/>
              <a:gd name="T4" fmla="*/ 0 w 1104"/>
              <a:gd name="T5" fmla="*/ 0 h 1256"/>
              <a:gd name="T6" fmla="*/ 0 w 1104"/>
              <a:gd name="T7" fmla="*/ 1155700 h 1256"/>
              <a:gd name="T8" fmla="*/ 1016000 w 1104"/>
              <a:gd name="T9" fmla="*/ 1155700 h 1256"/>
              <a:gd name="T10" fmla="*/ 1016000 w 1104"/>
              <a:gd name="T11" fmla="*/ 1067366 h 1256"/>
              <a:gd name="T12" fmla="*/ 80985 w 1104"/>
              <a:gd name="T13" fmla="*/ 1067366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50000">
                <a:srgbClr val="FFF4DF"/>
              </a:gs>
              <a:gs pos="100000">
                <a:srgbClr val="FFCC66"/>
              </a:gs>
            </a:gsLst>
            <a:lin ang="0" scaled="1"/>
          </a:gradFill>
          <a:ln w="0">
            <a:solidFill>
              <a:srgbClr val="DFE29A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7" name="Freeform 8"/>
          <p:cNvSpPr>
            <a:spLocks/>
          </p:cNvSpPr>
          <p:nvPr/>
        </p:nvSpPr>
        <p:spPr bwMode="gray">
          <a:xfrm rot="10800000">
            <a:off x="6929438" y="1714500"/>
            <a:ext cx="1016000" cy="1155700"/>
          </a:xfrm>
          <a:custGeom>
            <a:avLst/>
            <a:gdLst>
              <a:gd name="T0" fmla="*/ 80985 w 1104"/>
              <a:gd name="T1" fmla="*/ 1067366 h 1256"/>
              <a:gd name="T2" fmla="*/ 80985 w 1104"/>
              <a:gd name="T3" fmla="*/ 0 h 1256"/>
              <a:gd name="T4" fmla="*/ 0 w 1104"/>
              <a:gd name="T5" fmla="*/ 0 h 1256"/>
              <a:gd name="T6" fmla="*/ 0 w 1104"/>
              <a:gd name="T7" fmla="*/ 1155700 h 1256"/>
              <a:gd name="T8" fmla="*/ 1016000 w 1104"/>
              <a:gd name="T9" fmla="*/ 1155700 h 1256"/>
              <a:gd name="T10" fmla="*/ 1016000 w 1104"/>
              <a:gd name="T11" fmla="*/ 1067366 h 1256"/>
              <a:gd name="T12" fmla="*/ 80985 w 1104"/>
              <a:gd name="T13" fmla="*/ 1067366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50000">
                <a:srgbClr val="FFF4DF"/>
              </a:gs>
              <a:gs pos="100000">
                <a:srgbClr val="FFCC66"/>
              </a:gs>
            </a:gsLst>
            <a:lin ang="0" scaled="1"/>
          </a:gradFill>
          <a:ln w="0">
            <a:solidFill>
              <a:srgbClr val="DFE29A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gray">
          <a:xfrm>
            <a:off x="4857752" y="1500174"/>
            <a:ext cx="3643338" cy="4643470"/>
          </a:xfrm>
          <a:prstGeom prst="rect">
            <a:avLst/>
          </a:prstGeom>
          <a:gradFill rotWithShape="1">
            <a:gsLst>
              <a:gs pos="0">
                <a:srgbClr val="D85E28">
                  <a:gamma/>
                  <a:shade val="46275"/>
                  <a:invGamma/>
                </a:srgbClr>
              </a:gs>
              <a:gs pos="50000">
                <a:srgbClr val="D85E28"/>
              </a:gs>
              <a:gs pos="100000">
                <a:srgbClr val="D85E28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2800" b="1" dirty="0">
                <a:solidFill>
                  <a:schemeClr val="bg1"/>
                </a:solidFill>
                <a:cs typeface="Arial" pitchFamily="34" charset="0"/>
              </a:rPr>
              <a:t>Muestra:  82 </a:t>
            </a:r>
            <a:r>
              <a:rPr lang="es-ES" sz="2800" b="1" dirty="0" smtClean="0">
                <a:solidFill>
                  <a:schemeClr val="bg1"/>
                </a:solidFill>
                <a:cs typeface="Arial" pitchFamily="34" charset="0"/>
              </a:rPr>
              <a:t>casos </a:t>
            </a:r>
            <a:r>
              <a:rPr lang="es-ES" sz="2800" b="1" dirty="0">
                <a:solidFill>
                  <a:schemeClr val="bg1"/>
                </a:solidFill>
                <a:cs typeface="Arial" pitchFamily="34" charset="0"/>
              </a:rPr>
              <a:t>con OT </a:t>
            </a:r>
            <a:r>
              <a:rPr lang="es-ES" sz="2800" b="1" dirty="0" smtClean="0">
                <a:solidFill>
                  <a:schemeClr val="bg1"/>
                </a:solidFill>
                <a:cs typeface="Arial" pitchFamily="34" charset="0"/>
              </a:rPr>
              <a:t>que acudieron consecutivamente </a:t>
            </a:r>
            <a:r>
              <a:rPr lang="es-ES" sz="2800" b="1" dirty="0">
                <a:solidFill>
                  <a:schemeClr val="bg1"/>
                </a:solidFill>
                <a:cs typeface="Arial" pitchFamily="34" charset="0"/>
              </a:rPr>
              <a:t>al HHA,  desde el año 1997 al </a:t>
            </a:r>
            <a:r>
              <a:rPr lang="es-ES" sz="2800" b="1" dirty="0" smtClean="0">
                <a:solidFill>
                  <a:schemeClr val="bg1"/>
                </a:solidFill>
                <a:cs typeface="Arial" pitchFamily="34" charset="0"/>
              </a:rPr>
              <a:t>2009 y  que </a:t>
            </a:r>
            <a:r>
              <a:rPr lang="es-ES" sz="2800" b="1" dirty="0">
                <a:solidFill>
                  <a:schemeClr val="bg1"/>
                </a:solidFill>
                <a:cs typeface="Arial" pitchFamily="34" charset="0"/>
              </a:rPr>
              <a:t>cumplieron los criterios de inclusión y exclusión</a:t>
            </a:r>
            <a:r>
              <a:rPr lang="es-ES" sz="2000" b="1" dirty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369" name="9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57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grpSp>
        <p:nvGrpSpPr>
          <p:cNvPr id="16387" name="Group 44"/>
          <p:cNvGrpSpPr>
            <a:grpSpLocks/>
          </p:cNvGrpSpPr>
          <p:nvPr/>
        </p:nvGrpSpPr>
        <p:grpSpPr bwMode="auto">
          <a:xfrm>
            <a:off x="1857375" y="1643063"/>
            <a:ext cx="5476215" cy="2071687"/>
            <a:chOff x="1610" y="1117"/>
            <a:chExt cx="2251" cy="822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gray">
            <a:xfrm rot="3419336">
              <a:off x="1664" y="1153"/>
              <a:ext cx="732" cy="83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grpSp>
          <p:nvGrpSpPr>
            <p:cNvPr id="16393" name="Group 15"/>
            <p:cNvGrpSpPr>
              <a:grpSpLocks/>
            </p:cNvGrpSpPr>
            <p:nvPr/>
          </p:nvGrpSpPr>
          <p:grpSpPr bwMode="auto">
            <a:xfrm>
              <a:off x="2475" y="1414"/>
              <a:ext cx="569" cy="79"/>
              <a:chOff x="2003" y="3439"/>
              <a:chExt cx="468" cy="244"/>
            </a:xfrm>
          </p:grpSpPr>
          <p:sp>
            <p:nvSpPr>
              <p:cNvPr id="16397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1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398" name="Rectangle 17"/>
              <p:cNvSpPr>
                <a:spLocks noChangeArrowheads="1"/>
              </p:cNvSpPr>
              <p:nvPr/>
            </p:nvSpPr>
            <p:spPr bwMode="gray">
              <a:xfrm>
                <a:off x="2048" y="3442"/>
                <a:ext cx="388" cy="241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" name="Oval 18"/>
              <p:cNvSpPr>
                <a:spLocks noChangeArrowheads="1"/>
              </p:cNvSpPr>
              <p:nvPr/>
            </p:nvSpPr>
            <p:spPr bwMode="gray">
              <a:xfrm>
                <a:off x="2400" y="3446"/>
                <a:ext cx="71" cy="23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1" name="Oval 19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sp>
          <p:nvSpPr>
            <p:cNvPr id="16394" name="Rectangle 26"/>
            <p:cNvSpPr>
              <a:spLocks noChangeArrowheads="1"/>
            </p:cNvSpPr>
            <p:nvPr/>
          </p:nvSpPr>
          <p:spPr bwMode="gray">
            <a:xfrm rot="3419336">
              <a:off x="3010" y="1078"/>
              <a:ext cx="755" cy="833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/>
            </a:p>
          </p:txBody>
        </p:sp>
        <p:sp>
          <p:nvSpPr>
            <p:cNvPr id="16395" name="Rectangle 27"/>
            <p:cNvSpPr>
              <a:spLocks noChangeArrowheads="1"/>
            </p:cNvSpPr>
            <p:nvPr/>
          </p:nvSpPr>
          <p:spPr bwMode="gray">
            <a:xfrm>
              <a:off x="1610" y="1372"/>
              <a:ext cx="81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3200" b="1" dirty="0">
                  <a:solidFill>
                    <a:schemeClr val="bg1"/>
                  </a:solidFill>
                </a:rPr>
                <a:t>Inclusión</a:t>
              </a:r>
            </a:p>
          </p:txBody>
        </p:sp>
        <p:sp>
          <p:nvSpPr>
            <p:cNvPr id="16396" name="Rectangle 35"/>
            <p:cNvSpPr>
              <a:spLocks noChangeArrowheads="1"/>
            </p:cNvSpPr>
            <p:nvPr/>
          </p:nvSpPr>
          <p:spPr bwMode="gray">
            <a:xfrm>
              <a:off x="2990" y="1315"/>
              <a:ext cx="871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3200" b="1" dirty="0">
                  <a:solidFill>
                    <a:schemeClr val="bg1"/>
                  </a:solidFill>
                </a:rPr>
                <a:t>Exclusión</a:t>
              </a:r>
            </a:p>
          </p:txBody>
        </p:sp>
      </p:grpSp>
      <p:sp>
        <p:nvSpPr>
          <p:cNvPr id="16388" name="11 CuadroTexto"/>
          <p:cNvSpPr txBox="1">
            <a:spLocks noChangeArrowheads="1"/>
          </p:cNvSpPr>
          <p:nvPr/>
        </p:nvSpPr>
        <p:spPr bwMode="auto">
          <a:xfrm>
            <a:off x="2928926" y="857232"/>
            <a:ext cx="269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 dirty="0"/>
              <a:t>CRITERIOS</a:t>
            </a:r>
          </a:p>
        </p:txBody>
      </p:sp>
      <p:sp>
        <p:nvSpPr>
          <p:cNvPr id="16390" name="14 CuadroTexto"/>
          <p:cNvSpPr txBox="1">
            <a:spLocks noChangeArrowheads="1"/>
          </p:cNvSpPr>
          <p:nvPr/>
        </p:nvSpPr>
        <p:spPr bwMode="auto">
          <a:xfrm>
            <a:off x="5143504" y="4365010"/>
            <a:ext cx="350046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30000"/>
              </a:lnSpc>
              <a:tabLst>
                <a:tab pos="-457200" algn="l"/>
              </a:tabLst>
            </a:pPr>
            <a:r>
              <a:rPr lang="es-ES" sz="2000" b="1" dirty="0">
                <a:ea typeface="Times New Roman" pitchFamily="18" charset="0"/>
                <a:cs typeface="Arial" pitchFamily="34" charset="0"/>
              </a:rPr>
              <a:t>Pacientes con OT </a:t>
            </a:r>
            <a:r>
              <a:rPr lang="es-ES" sz="2000" b="1" dirty="0" smtClean="0">
                <a:ea typeface="Times New Roman" pitchFamily="18" charset="0"/>
                <a:cs typeface="Arial" pitchFamily="34" charset="0"/>
              </a:rPr>
              <a:t>que solo fueron tratados con las medidas de protección ocular</a:t>
            </a:r>
            <a:r>
              <a:rPr lang="es-ES" sz="2400" b="1" dirty="0" smtClean="0">
                <a:ea typeface="Times New Roman" pitchFamily="18" charset="0"/>
                <a:cs typeface="Arial" pitchFamily="34" charset="0"/>
              </a:rPr>
              <a:t>. </a:t>
            </a:r>
            <a:endParaRPr lang="es-ES" sz="2400" b="1" dirty="0"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lnSpc>
                <a:spcPct val="130000"/>
              </a:lnSpc>
              <a:tabLst>
                <a:tab pos="-457200" algn="l"/>
              </a:tabLst>
            </a:pPr>
            <a:endParaRPr lang="es-ES" b="1" dirty="0"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lnSpc>
                <a:spcPct val="130000"/>
              </a:lnSpc>
              <a:tabLst>
                <a:tab pos="-457200" algn="l"/>
              </a:tabLst>
            </a:pPr>
            <a:endParaRPr lang="es-ES" b="1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391" name="16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42910" y="4286256"/>
            <a:ext cx="3929090" cy="209549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9" name="12 CuadroTexto"/>
          <p:cNvSpPr txBox="1">
            <a:spLocks noChangeArrowheads="1"/>
          </p:cNvSpPr>
          <p:nvPr/>
        </p:nvSpPr>
        <p:spPr bwMode="auto">
          <a:xfrm>
            <a:off x="1142976" y="4500570"/>
            <a:ext cx="321471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30000"/>
              </a:lnSpc>
              <a:tabLst>
                <a:tab pos="-457200" algn="l"/>
              </a:tabLst>
            </a:pPr>
            <a:r>
              <a:rPr lang="es-ES" sz="2000" b="1" dirty="0">
                <a:ea typeface="Times New Roman" pitchFamily="18" charset="0"/>
                <a:cs typeface="Arial" pitchFamily="34" charset="0"/>
              </a:rPr>
              <a:t>Pacientes con </a:t>
            </a:r>
            <a:r>
              <a:rPr lang="es-ES" sz="2000" b="1" dirty="0" smtClean="0">
                <a:ea typeface="Times New Roman" pitchFamily="18" charset="0"/>
                <a:cs typeface="Arial" pitchFamily="34" charset="0"/>
              </a:rPr>
              <a:t>OT, </a:t>
            </a:r>
            <a:r>
              <a:rPr lang="es-ES" sz="2000" b="1" dirty="0">
                <a:ea typeface="Times New Roman" pitchFamily="18" charset="0"/>
                <a:cs typeface="Arial" pitchFamily="34" charset="0"/>
              </a:rPr>
              <a:t>los cuales recibieron el tratamiento médico, quirúrgico o </a:t>
            </a:r>
            <a:r>
              <a:rPr lang="es-ES" sz="2000" b="1" dirty="0" smtClean="0">
                <a:ea typeface="Times New Roman" pitchFamily="18" charset="0"/>
                <a:cs typeface="Arial" pitchFamily="34" charset="0"/>
              </a:rPr>
              <a:t>ambos.</a:t>
            </a:r>
            <a:endParaRPr lang="es-ES" sz="2000" b="1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AutoShape 42"/>
          <p:cNvSpPr>
            <a:spLocks noChangeArrowheads="1"/>
          </p:cNvSpPr>
          <p:nvPr/>
        </p:nvSpPr>
        <p:spPr bwMode="auto">
          <a:xfrm>
            <a:off x="5000628" y="4286256"/>
            <a:ext cx="3714776" cy="214314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</p:spTree>
  </p:cSld>
  <p:clrMapOvr>
    <a:masterClrMapping/>
  </p:clrMapOvr>
  <p:transition advTm="1889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44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3429024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VARIABLES DE RESULTADO</a:t>
            </a:r>
            <a:endParaRPr lang="es-ES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412" name="Group 56"/>
          <p:cNvGrpSpPr>
            <a:grpSpLocks/>
          </p:cNvGrpSpPr>
          <p:nvPr/>
        </p:nvGrpSpPr>
        <p:grpSpPr bwMode="auto">
          <a:xfrm rot="-326247">
            <a:off x="2095500" y="2143125"/>
            <a:ext cx="3646488" cy="763588"/>
            <a:chOff x="1248" y="1126"/>
            <a:chExt cx="2297" cy="481"/>
          </a:xfrm>
        </p:grpSpPr>
        <p:grpSp>
          <p:nvGrpSpPr>
            <p:cNvPr id="17447" name="Group 48"/>
            <p:cNvGrpSpPr>
              <a:grpSpLocks/>
            </p:cNvGrpSpPr>
            <p:nvPr/>
          </p:nvGrpSpPr>
          <p:grpSpPr bwMode="auto">
            <a:xfrm>
              <a:off x="1248" y="1200"/>
              <a:ext cx="2297" cy="407"/>
              <a:chOff x="1243" y="1200"/>
              <a:chExt cx="2297" cy="407"/>
            </a:xfrm>
          </p:grpSpPr>
          <p:sp>
            <p:nvSpPr>
              <p:cNvPr id="17449" name="Oval 4"/>
              <p:cNvSpPr>
                <a:spLocks noChangeArrowheads="1"/>
              </p:cNvSpPr>
              <p:nvPr/>
            </p:nvSpPr>
            <p:spPr bwMode="gray">
              <a:xfrm rot="-2492218">
                <a:off x="1243" y="1200"/>
                <a:ext cx="2297" cy="3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4CCAE8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50" name="Oval 5"/>
              <p:cNvSpPr>
                <a:spLocks noChangeArrowheads="1"/>
              </p:cNvSpPr>
              <p:nvPr/>
            </p:nvSpPr>
            <p:spPr bwMode="gray">
              <a:xfrm rot="-2492218">
                <a:off x="1262" y="1262"/>
                <a:ext cx="2193" cy="327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51" name="Oval 6"/>
              <p:cNvSpPr>
                <a:spLocks noChangeArrowheads="1"/>
              </p:cNvSpPr>
              <p:nvPr/>
            </p:nvSpPr>
            <p:spPr bwMode="gray">
              <a:xfrm rot="19107782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296D7E"/>
                  </a:gs>
                  <a:gs pos="50000">
                    <a:srgbClr val="4CCAE8"/>
                  </a:gs>
                  <a:gs pos="100000">
                    <a:srgbClr val="296D7E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52" name="Oval 7"/>
              <p:cNvSpPr>
                <a:spLocks noChangeArrowheads="1"/>
              </p:cNvSpPr>
              <p:nvPr/>
            </p:nvSpPr>
            <p:spPr bwMode="gray">
              <a:xfrm rot="-2492218">
                <a:off x="1268" y="1280"/>
                <a:ext cx="2207" cy="327"/>
              </a:xfrm>
              <a:prstGeom prst="ellipse">
                <a:avLst/>
              </a:prstGeom>
              <a:gradFill rotWithShape="1">
                <a:gsLst>
                  <a:gs pos="0">
                    <a:srgbClr val="308093"/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17448" name="Text Box 8"/>
            <p:cNvSpPr txBox="1">
              <a:spLocks noChangeArrowheads="1"/>
            </p:cNvSpPr>
            <p:nvPr/>
          </p:nvSpPr>
          <p:spPr bwMode="gray">
            <a:xfrm rot="19178242">
              <a:off x="2026" y="1126"/>
              <a:ext cx="939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s-ES" sz="3200" dirty="0">
                  <a:solidFill>
                    <a:srgbClr val="000000"/>
                  </a:solidFill>
                  <a:cs typeface="Arial" pitchFamily="34" charset="0"/>
                </a:rPr>
                <a:t>MAVC</a:t>
              </a:r>
              <a:r>
                <a:rPr lang="es-ES" sz="2000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413" name="Group 50"/>
          <p:cNvGrpSpPr>
            <a:grpSpLocks/>
          </p:cNvGrpSpPr>
          <p:nvPr/>
        </p:nvGrpSpPr>
        <p:grpSpPr bwMode="auto">
          <a:xfrm>
            <a:off x="2840038" y="3005138"/>
            <a:ext cx="3816350" cy="584200"/>
            <a:chOff x="1724" y="1640"/>
            <a:chExt cx="2404" cy="368"/>
          </a:xfrm>
        </p:grpSpPr>
        <p:grpSp>
          <p:nvGrpSpPr>
            <p:cNvPr id="17441" name="Group 49"/>
            <p:cNvGrpSpPr>
              <a:grpSpLocks/>
            </p:cNvGrpSpPr>
            <p:nvPr/>
          </p:nvGrpSpPr>
          <p:grpSpPr bwMode="auto">
            <a:xfrm>
              <a:off x="1724" y="1664"/>
              <a:ext cx="2404" cy="329"/>
              <a:chOff x="1724" y="1664"/>
              <a:chExt cx="2404" cy="329"/>
            </a:xfrm>
          </p:grpSpPr>
          <p:sp>
            <p:nvSpPr>
              <p:cNvPr id="17443" name="Oval 10"/>
              <p:cNvSpPr>
                <a:spLocks noChangeArrowheads="1"/>
              </p:cNvSpPr>
              <p:nvPr/>
            </p:nvSpPr>
            <p:spPr bwMode="gray">
              <a:xfrm rot="-1786701">
                <a:off x="1724" y="1664"/>
                <a:ext cx="2393" cy="30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96F2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44" name="Oval 11"/>
              <p:cNvSpPr>
                <a:spLocks noChangeArrowheads="1"/>
              </p:cNvSpPr>
              <p:nvPr/>
            </p:nvSpPr>
            <p:spPr bwMode="gray">
              <a:xfrm rot="-1786701">
                <a:off x="1728" y="1675"/>
                <a:ext cx="2400" cy="303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45" name="Oval 12"/>
              <p:cNvSpPr>
                <a:spLocks noChangeArrowheads="1"/>
              </p:cNvSpPr>
              <p:nvPr/>
            </p:nvSpPr>
            <p:spPr bwMode="gray">
              <a:xfrm rot="-1786701">
                <a:off x="1728" y="1672"/>
                <a:ext cx="2348" cy="303"/>
              </a:xfrm>
              <a:prstGeom prst="ellipse">
                <a:avLst/>
              </a:prstGeom>
              <a:gradFill rotWithShape="1">
                <a:gsLst>
                  <a:gs pos="0">
                    <a:srgbClr val="605183"/>
                  </a:gs>
                  <a:gs pos="50000">
                    <a:srgbClr val="B296F2"/>
                  </a:gs>
                  <a:gs pos="100000">
                    <a:srgbClr val="60518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46" name="Oval 13"/>
              <p:cNvSpPr>
                <a:spLocks noChangeArrowheads="1"/>
              </p:cNvSpPr>
              <p:nvPr/>
            </p:nvSpPr>
            <p:spPr bwMode="gray">
              <a:xfrm rot="-1786701">
                <a:off x="1746" y="1690"/>
                <a:ext cx="2348" cy="303"/>
              </a:xfrm>
              <a:prstGeom prst="ellipse">
                <a:avLst/>
              </a:prstGeom>
              <a:gradFill rotWithShape="1">
                <a:gsLst>
                  <a:gs pos="0">
                    <a:srgbClr val="715F9A"/>
                  </a:gs>
                  <a:gs pos="100000">
                    <a:srgbClr val="B296F2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17442" name="Text Box 29"/>
            <p:cNvSpPr txBox="1">
              <a:spLocks noChangeArrowheads="1"/>
            </p:cNvSpPr>
            <p:nvPr/>
          </p:nvSpPr>
          <p:spPr bwMode="gray">
            <a:xfrm rot="-1817529">
              <a:off x="1764" y="1640"/>
              <a:ext cx="225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3200" dirty="0">
                  <a:solidFill>
                    <a:srgbClr val="000000"/>
                  </a:solidFill>
                  <a:cs typeface="Arial" pitchFamily="34" charset="0"/>
                </a:rPr>
                <a:t>mm de exoftalmos</a:t>
              </a:r>
              <a:endParaRPr lang="en-US" sz="32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7414" name="Group 78"/>
          <p:cNvGrpSpPr>
            <a:grpSpLocks/>
          </p:cNvGrpSpPr>
          <p:nvPr/>
        </p:nvGrpSpPr>
        <p:grpSpPr bwMode="auto">
          <a:xfrm>
            <a:off x="728663" y="4011613"/>
            <a:ext cx="2514600" cy="2590800"/>
            <a:chOff x="960" y="2352"/>
            <a:chExt cx="1584" cy="1632"/>
          </a:xfrm>
        </p:grpSpPr>
        <p:grpSp>
          <p:nvGrpSpPr>
            <p:cNvPr id="17430" name="Group 45"/>
            <p:cNvGrpSpPr>
              <a:grpSpLocks/>
            </p:cNvGrpSpPr>
            <p:nvPr/>
          </p:nvGrpSpPr>
          <p:grpSpPr bwMode="auto">
            <a:xfrm>
              <a:off x="960" y="2352"/>
              <a:ext cx="1584" cy="1632"/>
              <a:chOff x="480" y="2208"/>
              <a:chExt cx="1584" cy="1632"/>
            </a:xfrm>
          </p:grpSpPr>
          <p:sp>
            <p:nvSpPr>
              <p:cNvPr id="17432" name="Oval 35"/>
              <p:cNvSpPr>
                <a:spLocks noChangeArrowheads="1"/>
              </p:cNvSpPr>
              <p:nvPr/>
            </p:nvSpPr>
            <p:spPr bwMode="gray">
              <a:xfrm>
                <a:off x="480" y="2208"/>
                <a:ext cx="1584" cy="1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4CCAE8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33" name="Oval 36"/>
              <p:cNvSpPr>
                <a:spLocks noChangeArrowheads="1"/>
              </p:cNvSpPr>
              <p:nvPr/>
            </p:nvSpPr>
            <p:spPr bwMode="gray">
              <a:xfrm>
                <a:off x="480" y="2208"/>
                <a:ext cx="1584" cy="163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34" name="Oval 37"/>
              <p:cNvSpPr>
                <a:spLocks noChangeArrowheads="1"/>
              </p:cNvSpPr>
              <p:nvPr/>
            </p:nvSpPr>
            <p:spPr bwMode="gray">
              <a:xfrm>
                <a:off x="583" y="2314"/>
                <a:ext cx="1378" cy="1420"/>
              </a:xfrm>
              <a:prstGeom prst="ellipse">
                <a:avLst/>
              </a:prstGeom>
              <a:gradFill rotWithShape="1">
                <a:gsLst>
                  <a:gs pos="0">
                    <a:srgbClr val="296D7E"/>
                  </a:gs>
                  <a:gs pos="50000">
                    <a:srgbClr val="4CCAE8"/>
                  </a:gs>
                  <a:gs pos="100000">
                    <a:srgbClr val="296D7E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35" name="Oval 38"/>
              <p:cNvSpPr>
                <a:spLocks noChangeArrowheads="1"/>
              </p:cNvSpPr>
              <p:nvPr/>
            </p:nvSpPr>
            <p:spPr bwMode="gray">
              <a:xfrm>
                <a:off x="576" y="2304"/>
                <a:ext cx="1376" cy="1420"/>
              </a:xfrm>
              <a:prstGeom prst="ellipse">
                <a:avLst/>
              </a:prstGeom>
              <a:gradFill rotWithShape="1">
                <a:gsLst>
                  <a:gs pos="0">
                    <a:srgbClr val="308093"/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36" name="Oval 39"/>
              <p:cNvSpPr>
                <a:spLocks noChangeArrowheads="1"/>
              </p:cNvSpPr>
              <p:nvPr/>
            </p:nvSpPr>
            <p:spPr bwMode="gray">
              <a:xfrm>
                <a:off x="658" y="2386"/>
                <a:ext cx="1239" cy="1276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37" name="Oval 40"/>
              <p:cNvSpPr>
                <a:spLocks noChangeArrowheads="1"/>
              </p:cNvSpPr>
              <p:nvPr/>
            </p:nvSpPr>
            <p:spPr bwMode="gray">
              <a:xfrm>
                <a:off x="678" y="2407"/>
                <a:ext cx="1200" cy="1236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17438" name="Oval 41"/>
              <p:cNvSpPr>
                <a:spLocks noChangeArrowheads="1"/>
              </p:cNvSpPr>
              <p:nvPr/>
            </p:nvSpPr>
            <p:spPr bwMode="gray">
              <a:xfrm>
                <a:off x="693" y="2414"/>
                <a:ext cx="1171" cy="120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17439" name="Oval 42"/>
              <p:cNvSpPr>
                <a:spLocks noChangeArrowheads="1"/>
              </p:cNvSpPr>
              <p:nvPr/>
            </p:nvSpPr>
            <p:spPr bwMode="gray">
              <a:xfrm>
                <a:off x="706" y="2426"/>
                <a:ext cx="1114" cy="1126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17440" name="Oval 43"/>
              <p:cNvSpPr>
                <a:spLocks noChangeArrowheads="1"/>
              </p:cNvSpPr>
              <p:nvPr/>
            </p:nvSpPr>
            <p:spPr bwMode="gray">
              <a:xfrm>
                <a:off x="770" y="2458"/>
                <a:ext cx="991" cy="9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  <p:sp>
          <p:nvSpPr>
            <p:cNvPr id="17431" name="Text Box 44"/>
            <p:cNvSpPr txBox="1">
              <a:spLocks noChangeArrowheads="1"/>
            </p:cNvSpPr>
            <p:nvPr/>
          </p:nvSpPr>
          <p:spPr bwMode="gray">
            <a:xfrm>
              <a:off x="1266" y="2795"/>
              <a:ext cx="908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000000"/>
                  </a:solidFill>
                </a:rPr>
                <a:t>Pre y </a:t>
              </a:r>
            </a:p>
            <a:p>
              <a:r>
                <a:rPr lang="en-US" sz="3600" b="1">
                  <a:solidFill>
                    <a:srgbClr val="000000"/>
                  </a:solidFill>
                </a:rPr>
                <a:t>post</a:t>
              </a:r>
              <a:endParaRPr lang="en-US" sz="4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7415" name="Group 57"/>
          <p:cNvGrpSpPr>
            <a:grpSpLocks/>
          </p:cNvGrpSpPr>
          <p:nvPr/>
        </p:nvGrpSpPr>
        <p:grpSpPr bwMode="auto">
          <a:xfrm rot="1287997">
            <a:off x="3241675" y="3935413"/>
            <a:ext cx="3665538" cy="609600"/>
            <a:chOff x="1248" y="1200"/>
            <a:chExt cx="2309" cy="384"/>
          </a:xfrm>
        </p:grpSpPr>
        <p:grpSp>
          <p:nvGrpSpPr>
            <p:cNvPr id="17424" name="Group 58"/>
            <p:cNvGrpSpPr>
              <a:grpSpLocks/>
            </p:cNvGrpSpPr>
            <p:nvPr/>
          </p:nvGrpSpPr>
          <p:grpSpPr bwMode="auto">
            <a:xfrm>
              <a:off x="1248" y="1200"/>
              <a:ext cx="2309" cy="378"/>
              <a:chOff x="1243" y="1200"/>
              <a:chExt cx="2309" cy="378"/>
            </a:xfrm>
          </p:grpSpPr>
          <p:sp>
            <p:nvSpPr>
              <p:cNvPr id="17426" name="Oval 59"/>
              <p:cNvSpPr>
                <a:spLocks noChangeArrowheads="1"/>
              </p:cNvSpPr>
              <p:nvPr/>
            </p:nvSpPr>
            <p:spPr bwMode="gray">
              <a:xfrm rot="-2492218">
                <a:off x="1243" y="1200"/>
                <a:ext cx="2297" cy="3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4CCAE8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27" name="Oval 60"/>
              <p:cNvSpPr>
                <a:spLocks noChangeArrowheads="1"/>
              </p:cNvSpPr>
              <p:nvPr/>
            </p:nvSpPr>
            <p:spPr bwMode="gray">
              <a:xfrm rot="-2492218">
                <a:off x="1248" y="1200"/>
                <a:ext cx="2304" cy="37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28" name="Oval 61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296D7E"/>
                  </a:gs>
                  <a:gs pos="50000">
                    <a:srgbClr val="4CCAE8"/>
                  </a:gs>
                  <a:gs pos="100000">
                    <a:srgbClr val="296D7E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29" name="Oval 62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308093"/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17425" name="Text Box 63"/>
            <p:cNvSpPr txBox="1">
              <a:spLocks noChangeArrowheads="1"/>
            </p:cNvSpPr>
            <p:nvPr/>
          </p:nvSpPr>
          <p:spPr bwMode="gray">
            <a:xfrm rot="-2421758">
              <a:off x="1335" y="1216"/>
              <a:ext cx="211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3200">
                  <a:solidFill>
                    <a:srgbClr val="000000"/>
                  </a:solidFill>
                  <a:cs typeface="Arial" pitchFamily="34" charset="0"/>
                </a:rPr>
                <a:t>mm de retracción</a:t>
              </a:r>
              <a:endParaRPr lang="en-US" sz="32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7416" name="Group 71"/>
          <p:cNvGrpSpPr>
            <a:grpSpLocks/>
          </p:cNvGrpSpPr>
          <p:nvPr/>
        </p:nvGrpSpPr>
        <p:grpSpPr bwMode="auto">
          <a:xfrm rot="1693264">
            <a:off x="3424238" y="4889500"/>
            <a:ext cx="3665537" cy="609600"/>
            <a:chOff x="1248" y="1200"/>
            <a:chExt cx="2309" cy="384"/>
          </a:xfrm>
        </p:grpSpPr>
        <p:grpSp>
          <p:nvGrpSpPr>
            <p:cNvPr id="17418" name="Group 72"/>
            <p:cNvGrpSpPr>
              <a:grpSpLocks/>
            </p:cNvGrpSpPr>
            <p:nvPr/>
          </p:nvGrpSpPr>
          <p:grpSpPr bwMode="auto">
            <a:xfrm>
              <a:off x="1248" y="1200"/>
              <a:ext cx="2309" cy="378"/>
              <a:chOff x="1243" y="1200"/>
              <a:chExt cx="2309" cy="378"/>
            </a:xfrm>
          </p:grpSpPr>
          <p:sp>
            <p:nvSpPr>
              <p:cNvPr id="17420" name="Oval 73"/>
              <p:cNvSpPr>
                <a:spLocks noChangeArrowheads="1"/>
              </p:cNvSpPr>
              <p:nvPr/>
            </p:nvSpPr>
            <p:spPr bwMode="gray">
              <a:xfrm rot="-2492218">
                <a:off x="1243" y="1200"/>
                <a:ext cx="2297" cy="3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4CCAE8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21" name="Oval 74"/>
              <p:cNvSpPr>
                <a:spLocks noChangeArrowheads="1"/>
              </p:cNvSpPr>
              <p:nvPr/>
            </p:nvSpPr>
            <p:spPr bwMode="gray">
              <a:xfrm rot="-2492218">
                <a:off x="1248" y="1200"/>
                <a:ext cx="2304" cy="37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22" name="Oval 75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296D7E"/>
                  </a:gs>
                  <a:gs pos="50000">
                    <a:srgbClr val="4CCAE8"/>
                  </a:gs>
                  <a:gs pos="100000">
                    <a:srgbClr val="296D7E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7423" name="Oval 76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308093"/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17419" name="Text Box 77"/>
            <p:cNvSpPr txBox="1">
              <a:spLocks noChangeArrowheads="1"/>
            </p:cNvSpPr>
            <p:nvPr/>
          </p:nvSpPr>
          <p:spPr bwMode="gray">
            <a:xfrm rot="-2421758">
              <a:off x="1329" y="1216"/>
              <a:ext cx="2121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3200" dirty="0">
                  <a:solidFill>
                    <a:srgbClr val="000000"/>
                  </a:solidFill>
                  <a:cs typeface="Arial" pitchFamily="34" charset="0"/>
                </a:rPr>
                <a:t>DP de desviación</a:t>
              </a:r>
              <a:endParaRPr lang="en-US" sz="32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17417" name="44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90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1546"/>
            <a:ext cx="9144000" cy="846138"/>
          </a:xfrm>
          <a:gradFill>
            <a:gsLst>
              <a:gs pos="0">
                <a:srgbClr val="002060"/>
              </a:gs>
              <a:gs pos="39999">
                <a:srgbClr val="000000"/>
              </a:gs>
              <a:gs pos="70000">
                <a:schemeClr val="tx2"/>
              </a:gs>
              <a:gs pos="100000">
                <a:srgbClr val="3333CC"/>
              </a:gs>
            </a:gsLst>
            <a:lin ang="9000000" scaled="0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/>
          <a:lstStyle/>
          <a:p>
            <a:pPr marL="342900" indent="-342900">
              <a:defRPr/>
            </a:pP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FACTORES QUE INFLUYEN SOBRE LA RESPUESTA </a:t>
            </a:r>
            <a:b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TERAPÉUTICA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gray">
          <a:xfrm>
            <a:off x="6215063" y="4429125"/>
            <a:ext cx="2379662" cy="830263"/>
          </a:xfrm>
          <a:prstGeom prst="chevron">
            <a:avLst>
              <a:gd name="adj" fmla="val 17842"/>
            </a:avLst>
          </a:prstGeom>
          <a:gradFill>
            <a:gsLst>
              <a:gs pos="0">
                <a:srgbClr val="002060"/>
              </a:gs>
              <a:gs pos="39999">
                <a:schemeClr val="tx2">
                  <a:lumMod val="75000"/>
                </a:schemeClr>
              </a:gs>
              <a:gs pos="70000">
                <a:schemeClr val="tx2">
                  <a:lumMod val="75000"/>
                </a:schemeClr>
              </a:gs>
              <a:gs pos="100000">
                <a:srgbClr val="3333CC"/>
              </a:gs>
            </a:gsLst>
            <a:lin ang="9000000" scaled="0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S" sz="2400" b="1" dirty="0">
                <a:solidFill>
                  <a:schemeClr val="bg1"/>
                </a:solidFill>
                <a:latin typeface="Arial" charset="0"/>
              </a:rPr>
              <a:t>Actividad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S" sz="2400" b="1" dirty="0">
                <a:solidFill>
                  <a:schemeClr val="bg1"/>
                </a:solidFill>
                <a:latin typeface="Arial" charset="0"/>
              </a:rPr>
              <a:t>Severidad</a:t>
            </a: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gray">
          <a:xfrm>
            <a:off x="428624" y="3929063"/>
            <a:ext cx="4786317" cy="2760662"/>
          </a:xfrm>
          <a:prstGeom prst="chevron">
            <a:avLst>
              <a:gd name="adj" fmla="val 17842"/>
            </a:avLst>
          </a:prstGeom>
          <a:gradFill>
            <a:gsLst>
              <a:gs pos="0">
                <a:srgbClr val="002060"/>
              </a:gs>
              <a:gs pos="39999">
                <a:srgbClr val="000000"/>
              </a:gs>
              <a:gs pos="70000">
                <a:schemeClr val="tx2"/>
              </a:gs>
              <a:gs pos="100000">
                <a:srgbClr val="3333CC"/>
              </a:gs>
            </a:gsLst>
            <a:lin ang="9000000" scaled="0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S" sz="2400" b="1" dirty="0">
                <a:solidFill>
                  <a:schemeClr val="bg1"/>
                </a:solidFill>
                <a:latin typeface="Arial" charset="0"/>
              </a:rPr>
              <a:t>Edad.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S" sz="2400" b="1" dirty="0">
                <a:solidFill>
                  <a:schemeClr val="bg1"/>
                </a:solidFill>
                <a:latin typeface="Arial" charset="0"/>
              </a:rPr>
              <a:t>Sexo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S" sz="2400" b="1" dirty="0">
                <a:solidFill>
                  <a:schemeClr val="bg1"/>
                </a:solidFill>
                <a:latin typeface="Arial" charset="0"/>
              </a:rPr>
              <a:t>Color de la piel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Arial" charset="0"/>
              </a:rPr>
              <a:t>Tiempo de </a:t>
            </a:r>
            <a:r>
              <a:rPr lang="es-ES" sz="2400" b="1" dirty="0">
                <a:solidFill>
                  <a:schemeClr val="bg1"/>
                </a:solidFill>
                <a:latin typeface="Arial" charset="0"/>
              </a:rPr>
              <a:t>evolución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Arial" charset="0"/>
              </a:rPr>
              <a:t> Función tiroidea</a:t>
            </a:r>
            <a:endParaRPr lang="es-ES" sz="2400" b="1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s-ES" sz="2400" b="1" dirty="0">
                <a:solidFill>
                  <a:schemeClr val="bg1"/>
                </a:solidFill>
                <a:latin typeface="Arial" charset="0"/>
              </a:rPr>
              <a:t>Tabaquismo </a:t>
            </a:r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gray">
          <a:xfrm>
            <a:off x="5143500" y="3000375"/>
            <a:ext cx="3741738" cy="70643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39999">
                <a:schemeClr val="tx2">
                  <a:lumMod val="75000"/>
                </a:schemeClr>
              </a:gs>
              <a:gs pos="70000">
                <a:schemeClr val="tx2">
                  <a:lumMod val="75000"/>
                </a:schemeClr>
              </a:gs>
              <a:gs pos="100000">
                <a:srgbClr val="3333CC"/>
              </a:gs>
            </a:gsLst>
            <a:lin ang="9000000" scaled="0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342900" indent="-342900"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Caracterizan a la OT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2643174" y="2143116"/>
            <a:ext cx="3857625" cy="5715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39999">
                <a:srgbClr val="000000"/>
              </a:gs>
              <a:gs pos="70000">
                <a:schemeClr val="tx2"/>
              </a:gs>
              <a:gs pos="100000">
                <a:srgbClr val="3333CC"/>
              </a:gs>
            </a:gsLst>
            <a:lin ang="9000000" scaled="0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342900" indent="-342900"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Variables  explicativas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gray">
          <a:xfrm>
            <a:off x="571500" y="3000375"/>
            <a:ext cx="3741738" cy="70643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39999">
                <a:schemeClr val="tx2">
                  <a:lumMod val="75000"/>
                </a:schemeClr>
              </a:gs>
              <a:gs pos="70000">
                <a:schemeClr val="tx2">
                  <a:lumMod val="75000"/>
                </a:schemeClr>
              </a:gs>
              <a:gs pos="100000">
                <a:srgbClr val="3333CC"/>
              </a:gs>
            </a:gsLst>
            <a:lin ang="9000000" scaled="0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342900" indent="-342900"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Caracterizan al paciente</a:t>
            </a:r>
          </a:p>
        </p:txBody>
      </p:sp>
      <p:pic>
        <p:nvPicPr>
          <p:cNvPr id="18441" name="9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09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875" y="1214422"/>
            <a:ext cx="9001125" cy="1000125"/>
          </a:xfrm>
          <a:prstGeom prst="rect">
            <a:avLst/>
          </a:prstGeom>
          <a:gradFill>
            <a:gsLst>
              <a:gs pos="0">
                <a:srgbClr val="002060"/>
              </a:gs>
              <a:gs pos="39999">
                <a:srgbClr val="000000"/>
              </a:gs>
              <a:gs pos="70000">
                <a:schemeClr val="tx2"/>
              </a:gs>
              <a:gs pos="100000">
                <a:srgbClr val="3333CC"/>
              </a:gs>
            </a:gsLst>
            <a:lin ang="9000000" scaled="0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/>
          <a:lstStyle/>
          <a:p>
            <a:pPr marL="342900" indent="-342900" algn="ctr" eaLnBrk="0" hangingPunct="0">
              <a:defRPr/>
            </a:pPr>
            <a:r>
              <a:rPr lang="es-ES" sz="2800" dirty="0">
                <a:solidFill>
                  <a:schemeClr val="bg1"/>
                </a:solidFill>
                <a:latin typeface="Arial" charset="0"/>
              </a:rPr>
              <a:t>FACTORES QUE INFLUYEN SOBRE LA RESPUESTA </a:t>
            </a:r>
            <a:br>
              <a:rPr lang="es-ES" sz="2800" dirty="0">
                <a:solidFill>
                  <a:schemeClr val="bg1"/>
                </a:solidFill>
                <a:latin typeface="Arial" charset="0"/>
              </a:rPr>
            </a:br>
            <a:r>
              <a:rPr lang="es-ES" sz="2800" dirty="0">
                <a:solidFill>
                  <a:schemeClr val="bg1"/>
                </a:solidFill>
                <a:latin typeface="Arial" charset="0"/>
              </a:rPr>
              <a:t>TERAPÉUTICA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gray">
          <a:xfrm>
            <a:off x="2143108" y="2500306"/>
            <a:ext cx="4429125" cy="84931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39999">
                <a:srgbClr val="000000"/>
              </a:gs>
              <a:gs pos="70000">
                <a:schemeClr val="tx2"/>
              </a:gs>
              <a:gs pos="100000">
                <a:srgbClr val="3333CC"/>
              </a:gs>
            </a:gsLst>
            <a:lin ang="9000000" scaled="0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342900" indent="-342900"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  Variables  de respuesta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gray">
          <a:xfrm>
            <a:off x="428596" y="3714752"/>
            <a:ext cx="4286250" cy="2071688"/>
          </a:xfrm>
          <a:prstGeom prst="chevron">
            <a:avLst>
              <a:gd name="adj" fmla="val 17842"/>
            </a:avLst>
          </a:prstGeom>
          <a:gradFill>
            <a:gsLst>
              <a:gs pos="0">
                <a:srgbClr val="002060"/>
              </a:gs>
              <a:gs pos="39999">
                <a:srgbClr val="000000"/>
              </a:gs>
              <a:gs pos="70000">
                <a:schemeClr val="tx2"/>
              </a:gs>
              <a:gs pos="100000">
                <a:srgbClr val="3333CC"/>
              </a:gs>
            </a:gsLst>
            <a:lin ang="9000000" scaled="0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342900" indent="-342900" eaLnBrk="0" hangingPunct="0">
              <a:defRPr/>
            </a:pPr>
            <a:r>
              <a:rPr lang="es-ES" sz="2400" b="1" dirty="0">
                <a:solidFill>
                  <a:schemeClr val="bg1"/>
                </a:solidFill>
                <a:latin typeface="Arial" charset="0"/>
              </a:rPr>
              <a:t>Resultados terapéuticos</a:t>
            </a:r>
          </a:p>
          <a:p>
            <a:pPr marL="342900" indent="-342900" eaLnBrk="0" hangingPunct="0">
              <a:defRPr/>
            </a:pPr>
            <a:r>
              <a:rPr lang="es-ES" sz="2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  <a:latin typeface="Arial" charset="0"/>
              </a:rPr>
              <a:t>satisfactorios</a:t>
            </a:r>
            <a:endParaRPr lang="es-E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4786314" y="3714752"/>
            <a:ext cx="4143375" cy="2071688"/>
          </a:xfrm>
          <a:prstGeom prst="chevron">
            <a:avLst>
              <a:gd name="adj" fmla="val 17842"/>
            </a:avLst>
          </a:prstGeom>
          <a:gradFill>
            <a:gsLst>
              <a:gs pos="0">
                <a:srgbClr val="002060"/>
              </a:gs>
              <a:gs pos="39999">
                <a:srgbClr val="000000"/>
              </a:gs>
              <a:gs pos="70000">
                <a:schemeClr val="tx2"/>
              </a:gs>
              <a:gs pos="100000">
                <a:srgbClr val="3333CC"/>
              </a:gs>
            </a:gsLst>
            <a:lin ang="9000000" scaled="0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342900" indent="-342900" eaLnBrk="0" hangingPunct="0">
              <a:defRPr/>
            </a:pPr>
            <a:r>
              <a:rPr lang="es-ES" sz="2400" b="1" dirty="0">
                <a:solidFill>
                  <a:schemeClr val="bg1"/>
                </a:solidFill>
                <a:latin typeface="Arial" charset="0"/>
              </a:rPr>
              <a:t>Resultados terapéuticos</a:t>
            </a:r>
          </a:p>
          <a:p>
            <a:pPr marL="342900" indent="-342900" eaLnBrk="0" hangingPunct="0">
              <a:defRPr/>
            </a:pPr>
            <a:r>
              <a:rPr lang="es-ES" sz="2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  <a:latin typeface="Arial" charset="0"/>
              </a:rPr>
              <a:t>no </a:t>
            </a:r>
            <a:r>
              <a:rPr lang="es-ES" sz="2400" b="1" dirty="0">
                <a:solidFill>
                  <a:schemeClr val="bg1"/>
                </a:solidFill>
                <a:latin typeface="Arial" charset="0"/>
              </a:rPr>
              <a:t>satisfactorios</a:t>
            </a:r>
          </a:p>
        </p:txBody>
      </p:sp>
      <p:pic>
        <p:nvPicPr>
          <p:cNvPr id="19463" name="7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790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85813" y="2643188"/>
            <a:ext cx="76438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s-ES" sz="3600" dirty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TÉCNICAS Y PROCEDIMIENTOS</a:t>
            </a:r>
            <a:endParaRPr lang="es-ES" sz="2400" dirty="0">
              <a:solidFill>
                <a:schemeClr val="tx2">
                  <a:lumMod val="1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s-ES" dirty="0">
              <a:solidFill>
                <a:schemeClr val="tx2">
                  <a:lumMod val="1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endParaRPr lang="es-ES" dirty="0">
              <a:solidFill>
                <a:schemeClr val="tx2">
                  <a:lumMod val="1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r>
              <a:rPr lang="es-ES" dirty="0">
                <a:ea typeface="Times New Roman" pitchFamily="18" charset="0"/>
                <a:cs typeface="Arial" pitchFamily="34" charset="0"/>
              </a:rPr>
              <a:t> </a:t>
            </a:r>
            <a:endParaRPr lang="es-ES" sz="1050" dirty="0"/>
          </a:p>
        </p:txBody>
      </p:sp>
      <p:pic>
        <p:nvPicPr>
          <p:cNvPr id="21508" name="4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40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668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00298" y="1142984"/>
            <a:ext cx="550068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s-ES" sz="3200" dirty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Descompresión orbitaria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s-ES" sz="1600" dirty="0" smtClean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s-ES" sz="2400" dirty="0" smtClean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Abordaje </a:t>
            </a:r>
            <a:r>
              <a:rPr lang="es-ES" sz="2400" dirty="0" err="1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transcraneal</a:t>
            </a:r>
            <a:endParaRPr lang="es-ES" dirty="0">
              <a:solidFill>
                <a:schemeClr val="tx2">
                  <a:lumMod val="1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s-ES" dirty="0">
              <a:solidFill>
                <a:schemeClr val="tx2">
                  <a:lumMod val="1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endParaRPr lang="es-ES" dirty="0">
              <a:solidFill>
                <a:schemeClr val="tx2">
                  <a:lumMod val="1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r>
              <a:rPr lang="es-ES" dirty="0">
                <a:ea typeface="Times New Roman" pitchFamily="18" charset="0"/>
                <a:cs typeface="Arial" pitchFamily="34" charset="0"/>
              </a:rPr>
              <a:t> </a:t>
            </a:r>
            <a:endParaRPr lang="es-ES" sz="1050" dirty="0"/>
          </a:p>
        </p:txBody>
      </p:sp>
      <p:pic>
        <p:nvPicPr>
          <p:cNvPr id="22532" name="Imagen 15" descr="Trancranea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428868"/>
            <a:ext cx="3745676" cy="371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5 Imagen" descr="Parpadeo sin parpadea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40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23555" name="Imagen 16" descr="9-1 Aa"/>
          <p:cNvPicPr>
            <a:picLocks noChangeAspect="1" noChangeArrowheads="1"/>
          </p:cNvPicPr>
          <p:nvPr/>
        </p:nvPicPr>
        <p:blipFill>
          <a:blip r:embed="rId3"/>
          <a:srcRect l="5304" b="7488"/>
          <a:stretch>
            <a:fillRect/>
          </a:stretch>
        </p:blipFill>
        <p:spPr bwMode="auto">
          <a:xfrm>
            <a:off x="2000232" y="2214554"/>
            <a:ext cx="5879896" cy="372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071670" y="1142984"/>
            <a:ext cx="864393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3600" dirty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Descompresión </a:t>
            </a:r>
            <a:r>
              <a:rPr lang="es-ES" sz="3600" dirty="0" smtClean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orbitaria</a:t>
            </a:r>
            <a:r>
              <a:rPr lang="es-ES" sz="3200" dirty="0" smtClean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es-ES" sz="2400" dirty="0" smtClean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Abordaje </a:t>
            </a:r>
            <a:r>
              <a:rPr lang="es-ES" sz="2400" dirty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orbitario </a:t>
            </a:r>
            <a:r>
              <a:rPr lang="es-ES" sz="2400" dirty="0" smtClean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anterior.</a:t>
            </a:r>
            <a:endParaRPr lang="es-ES" sz="2400" dirty="0">
              <a:solidFill>
                <a:schemeClr val="tx2">
                  <a:lumMod val="1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3557" name="5 Imagen" descr="Parpadeo sin parpadea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9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24579" name="Picture 2" descr="C:\1 Datos\María\Tiroides\Endosc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071546"/>
            <a:ext cx="3929062" cy="507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4 Imagen" descr="Parpadeo sin parpadea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31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Fo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3795" name="2 Subtítulo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8358188" cy="17526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ES" sz="28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ESTRABISMO RESTRICTIVO. CORRECCIÓN QUIRÚRGICA VERSUS TBo.A.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s-ES" sz="3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s-ES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25605" name="8 Imagen" descr="Inyeccion-TBo-rapid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928934"/>
            <a:ext cx="3579812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15 Imagen" descr="Parpadeo sin parpadea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9 Imagen" descr="Cirugia.media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857496"/>
            <a:ext cx="35639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458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4099" name="6 CuadroTexto"/>
          <p:cNvSpPr txBox="1">
            <a:spLocks noChangeArrowheads="1"/>
          </p:cNvSpPr>
          <p:nvPr/>
        </p:nvSpPr>
        <p:spPr bwMode="auto">
          <a:xfrm>
            <a:off x="2786063" y="1143000"/>
            <a:ext cx="2978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dirty="0"/>
              <a:t>INTRODUCCIÓN</a:t>
            </a:r>
          </a:p>
        </p:txBody>
      </p:sp>
      <p:pic>
        <p:nvPicPr>
          <p:cNvPr id="4100" name="7 Imagen" descr="Conjunto tiroid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88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5 Imagen" descr="Parpadeo sin parpadea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726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26627" name="Picture 7" descr="DSCF341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361" t="10866" r="19164" b="23676"/>
          <a:stretch>
            <a:fillRect/>
          </a:stretch>
        </p:blipFill>
        <p:spPr>
          <a:xfrm>
            <a:off x="1785918" y="2357430"/>
            <a:ext cx="5526714" cy="3714776"/>
          </a:xfrm>
        </p:spPr>
      </p:pic>
      <p:sp>
        <p:nvSpPr>
          <p:cNvPr id="6" name="5 Rectángulo"/>
          <p:cNvSpPr/>
          <p:nvPr/>
        </p:nvSpPr>
        <p:spPr>
          <a:xfrm>
            <a:off x="1571604" y="1214422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32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Estrabismo restrictivo </a:t>
            </a:r>
            <a:r>
              <a:rPr lang="es-ES" sz="3200" dirty="0" smtClean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severo </a:t>
            </a:r>
          </a:p>
          <a:p>
            <a:pPr algn="just">
              <a:defRPr/>
            </a:pPr>
            <a:r>
              <a:rPr lang="es-ES" sz="2400" b="1" dirty="0" smtClean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Uso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del  </a:t>
            </a:r>
            <a:r>
              <a:rPr lang="es-ES" sz="2400" b="1" dirty="0" smtClean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Gore-tex y Mitomicina C.</a:t>
            </a:r>
            <a:endParaRPr lang="es-ES" sz="2400" b="1" dirty="0">
              <a:solidFill>
                <a:schemeClr val="tx2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6629" name="6 Imagen" descr="Parpadeo sin parpadea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720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4819" name="3 CuadroTexto"/>
          <p:cNvSpPr txBox="1">
            <a:spLocks noChangeArrowheads="1"/>
          </p:cNvSpPr>
          <p:nvPr/>
        </p:nvSpPr>
        <p:spPr bwMode="auto">
          <a:xfrm>
            <a:off x="428596" y="1357298"/>
            <a:ext cx="8358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RETRACCIÓN PALPEBRAL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. </a:t>
            </a:r>
            <a:r>
              <a:rPr lang="es-ES" sz="28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CORRECCIÓN QUIRÚRGICA VERSUS TBo.A. </a:t>
            </a:r>
            <a:endParaRPr lang="es-ES" sz="2800" b="1" dirty="0">
              <a:solidFill>
                <a:schemeClr val="tx2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 b="1">
                <a:cs typeface="Times New Roman" pitchFamily="18" charset="0"/>
              </a:rPr>
              <a:t>           </a:t>
            </a:r>
            <a:endParaRPr lang="es-ES"/>
          </a:p>
        </p:txBody>
      </p:sp>
      <p:pic>
        <p:nvPicPr>
          <p:cNvPr id="27654" name="8 Imagen" descr="Corte-Mulle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3957638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9 Imagen" descr="Musculo-Inyeccion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286124"/>
            <a:ext cx="38877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8 Imagen" descr="Parpadeo sin parpadea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89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8675" name="8 Rectángulo"/>
          <p:cNvSpPr>
            <a:spLocks noChangeArrowheads="1"/>
          </p:cNvSpPr>
          <p:nvPr/>
        </p:nvSpPr>
        <p:spPr bwMode="auto">
          <a:xfrm>
            <a:off x="785786" y="1928802"/>
            <a:ext cx="703891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600" dirty="0"/>
          </a:p>
          <a:p>
            <a:endParaRPr lang="en-US" sz="3600" dirty="0"/>
          </a:p>
          <a:p>
            <a:r>
              <a:rPr lang="en-US" sz="4000" dirty="0"/>
              <a:t>RESULTADOS Y DISCUSIÓN</a:t>
            </a:r>
            <a:endParaRPr lang="es-ES" sz="4000" dirty="0"/>
          </a:p>
        </p:txBody>
      </p:sp>
      <p:pic>
        <p:nvPicPr>
          <p:cNvPr id="28676" name="4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0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668" cy="6858000"/>
          </a:xfrm>
          <a:prstGeom prst="rect">
            <a:avLst/>
          </a:prstGeom>
        </p:spPr>
      </p:pic>
      <p:graphicFrame>
        <p:nvGraphicFramePr>
          <p:cNvPr id="2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062275"/>
              </p:ext>
            </p:extLst>
          </p:nvPr>
        </p:nvGraphicFramePr>
        <p:xfrm>
          <a:off x="827584" y="831125"/>
          <a:ext cx="7200801" cy="5824131"/>
        </p:xfrm>
        <a:graphic>
          <a:graphicData uri="http://schemas.openxmlformats.org/drawingml/2006/table">
            <a:tbl>
              <a:tblPr/>
              <a:tblGrid>
                <a:gridCol w="1624160"/>
                <a:gridCol w="1062380"/>
                <a:gridCol w="1181745"/>
                <a:gridCol w="1108288"/>
                <a:gridCol w="1115940"/>
                <a:gridCol w="1108288"/>
              </a:tblGrid>
              <a:tr h="379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OT </a:t>
                      </a:r>
                      <a:r>
                        <a:rPr lang="es-ES" sz="2000" b="1" baseline="-250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2000" b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OT </a:t>
                      </a:r>
                      <a:r>
                        <a:rPr lang="es-ES" sz="2000" b="1" baseline="-25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OT </a:t>
                      </a:r>
                      <a:r>
                        <a:rPr lang="es-ES" sz="2000" b="1" baseline="-25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6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endParaRPr lang="es-ES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s-E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Variable</a:t>
                      </a: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213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Edad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44,50</a:t>
                      </a: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45,70</a:t>
                      </a: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48,28</a:t>
                      </a:r>
                      <a:endParaRPr lang="es-ES" sz="1800" b="1" kern="120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46,93</a:t>
                      </a: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505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10,844</a:t>
                      </a: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9,21</a:t>
                      </a: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10,72</a:t>
                      </a:r>
                      <a:endParaRPr lang="es-ES" sz="1800" b="1" kern="120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9,72</a:t>
                      </a:r>
                      <a:endParaRPr lang="es-ES" sz="1800" b="1" kern="120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50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Sexo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8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2629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66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Tiempo de evolución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17,26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19,96</a:t>
                      </a: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682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5,41</a:t>
                      </a: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10,78</a:t>
                      </a: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10,4</a:t>
                      </a: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5058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Estado de la función  tiroidea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Eut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505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Hipert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505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Hipot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505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H. 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Iat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798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OT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activa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825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OT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inactiva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s-E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29798" name="5 Rectángulo"/>
          <p:cNvSpPr>
            <a:spLocks noChangeArrowheads="1"/>
          </p:cNvSpPr>
          <p:nvPr/>
        </p:nvSpPr>
        <p:spPr bwMode="auto">
          <a:xfrm>
            <a:off x="273050" y="95250"/>
            <a:ext cx="8643938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 dirty="0"/>
              <a:t>TABLA 1</a:t>
            </a:r>
            <a:r>
              <a:rPr lang="es-ES" sz="2400" b="1" dirty="0"/>
              <a:t>. </a:t>
            </a:r>
            <a:r>
              <a:rPr lang="es-ES" sz="2800" b="1" dirty="0"/>
              <a:t>CARACTERÍSTICAS DE LA CASUÍSTICA</a:t>
            </a:r>
            <a:endParaRPr lang="es-ES" sz="2400" b="1" dirty="0"/>
          </a:p>
        </p:txBody>
      </p:sp>
      <p:grpSp>
        <p:nvGrpSpPr>
          <p:cNvPr id="29799" name="16 Grupo"/>
          <p:cNvGrpSpPr>
            <a:grpSpLocks/>
          </p:cNvGrpSpPr>
          <p:nvPr/>
        </p:nvGrpSpPr>
        <p:grpSpPr bwMode="auto">
          <a:xfrm>
            <a:off x="2928926" y="2071678"/>
            <a:ext cx="571500" cy="307975"/>
            <a:chOff x="3173521" y="2279145"/>
            <a:chExt cx="571505" cy="307780"/>
          </a:xfrm>
        </p:grpSpPr>
        <p:sp>
          <p:nvSpPr>
            <p:cNvPr id="6" name="5 CuadroTexto"/>
            <p:cNvSpPr txBox="1"/>
            <p:nvPr/>
          </p:nvSpPr>
          <p:spPr>
            <a:xfrm>
              <a:off x="3173521" y="2279145"/>
              <a:ext cx="571505" cy="3077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4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X</a:t>
              </a:r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3244959" y="2279148"/>
              <a:ext cx="214314" cy="1587"/>
            </a:xfrm>
            <a:prstGeom prst="line">
              <a:avLst/>
            </a:prstGeom>
            <a:noFill/>
            <a:ln w="222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00" name="17 Grupo"/>
          <p:cNvGrpSpPr>
            <a:grpSpLocks/>
          </p:cNvGrpSpPr>
          <p:nvPr/>
        </p:nvGrpSpPr>
        <p:grpSpPr bwMode="auto">
          <a:xfrm>
            <a:off x="2928927" y="3571876"/>
            <a:ext cx="571500" cy="307975"/>
            <a:chOff x="2345416" y="3314466"/>
            <a:chExt cx="571504" cy="307777"/>
          </a:xfrm>
        </p:grpSpPr>
        <p:sp>
          <p:nvSpPr>
            <p:cNvPr id="15" name="14 CuadroTexto"/>
            <p:cNvSpPr txBox="1"/>
            <p:nvPr/>
          </p:nvSpPr>
          <p:spPr>
            <a:xfrm>
              <a:off x="2345416" y="3314466"/>
              <a:ext cx="571504" cy="3077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4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X</a:t>
              </a:r>
            </a:p>
          </p:txBody>
        </p:sp>
        <p:cxnSp>
          <p:nvCxnSpPr>
            <p:cNvPr id="16" name="15 Conector recto"/>
            <p:cNvCxnSpPr/>
            <p:nvPr/>
          </p:nvCxnSpPr>
          <p:spPr>
            <a:xfrm>
              <a:off x="2416854" y="3314466"/>
              <a:ext cx="214314" cy="1587"/>
            </a:xfrm>
            <a:prstGeom prst="line">
              <a:avLst/>
            </a:prstGeom>
            <a:noFill/>
            <a:ln w="222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5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pic>
        <p:nvPicPr>
          <p:cNvPr id="31749" name="5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358346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09600" algn="l"/>
              </a:tabLst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57158" y="2285992"/>
          <a:ext cx="7643868" cy="3630945"/>
        </p:xfrm>
        <a:graphic>
          <a:graphicData uri="http://schemas.openxmlformats.org/drawingml/2006/table">
            <a:tbl>
              <a:tblPr/>
              <a:tblGrid>
                <a:gridCol w="1619573"/>
                <a:gridCol w="1005651"/>
                <a:gridCol w="1254661"/>
                <a:gridCol w="1254661"/>
                <a:gridCol w="1254661"/>
                <a:gridCol w="1254661"/>
              </a:tblGrid>
              <a:tr h="71363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Severidad clínica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Satisfactorios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 Satisfactorios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136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5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Orbitopatía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moderada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5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Orbitopatía</a:t>
                      </a:r>
                      <a:r>
                        <a:rPr lang="es-ES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severa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13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500034" y="128586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Resultados del tratamiento con estero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</a:rPr>
              <a:t>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668" cy="6858000"/>
          </a:xfrm>
          <a:prstGeom prst="rect">
            <a:avLst/>
          </a:prstGeom>
        </p:spPr>
      </p:pic>
      <p:sp>
        <p:nvSpPr>
          <p:cNvPr id="30723" name="1 CuadroTexto"/>
          <p:cNvSpPr txBox="1">
            <a:spLocks noChangeArrowheads="1"/>
          </p:cNvSpPr>
          <p:nvPr/>
        </p:nvSpPr>
        <p:spPr bwMode="auto">
          <a:xfrm>
            <a:off x="1285852" y="1285860"/>
            <a:ext cx="6072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dirty="0"/>
              <a:t>RESULTADOS DEL TRATAMIENTO CON ESTEROIDES </a:t>
            </a:r>
          </a:p>
        </p:txBody>
      </p:sp>
      <p:grpSp>
        <p:nvGrpSpPr>
          <p:cNvPr id="30724" name="Group 3"/>
          <p:cNvGrpSpPr>
            <a:grpSpLocks noChangeAspect="1"/>
          </p:cNvGrpSpPr>
          <p:nvPr/>
        </p:nvGrpSpPr>
        <p:grpSpPr bwMode="auto">
          <a:xfrm>
            <a:off x="247650" y="1071546"/>
            <a:ext cx="8393932" cy="5357829"/>
            <a:chOff x="156" y="810"/>
            <a:chExt cx="5076" cy="3240"/>
          </a:xfrm>
        </p:grpSpPr>
        <p:sp>
          <p:nvSpPr>
            <p:cNvPr id="30726" name="AutoShape 2"/>
            <p:cNvSpPr>
              <a:spLocks noChangeAspect="1" noChangeArrowheads="1" noTextEdit="1"/>
            </p:cNvSpPr>
            <p:nvPr/>
          </p:nvSpPr>
          <p:spPr bwMode="auto">
            <a:xfrm>
              <a:off x="156" y="810"/>
              <a:ext cx="5076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27" name="Freeform 4"/>
            <p:cNvSpPr>
              <a:spLocks/>
            </p:cNvSpPr>
            <p:nvPr/>
          </p:nvSpPr>
          <p:spPr bwMode="auto">
            <a:xfrm>
              <a:off x="3507" y="2366"/>
              <a:ext cx="454" cy="658"/>
            </a:xfrm>
            <a:custGeom>
              <a:avLst/>
              <a:gdLst>
                <a:gd name="T0" fmla="*/ 454 w 454"/>
                <a:gd name="T1" fmla="*/ 4 h 658"/>
                <a:gd name="T2" fmla="*/ 447 w 454"/>
                <a:gd name="T3" fmla="*/ 26 h 658"/>
                <a:gd name="T4" fmla="*/ 440 w 454"/>
                <a:gd name="T5" fmla="*/ 43 h 658"/>
                <a:gd name="T6" fmla="*/ 433 w 454"/>
                <a:gd name="T7" fmla="*/ 55 h 658"/>
                <a:gd name="T8" fmla="*/ 419 w 454"/>
                <a:gd name="T9" fmla="*/ 73 h 658"/>
                <a:gd name="T10" fmla="*/ 405 w 454"/>
                <a:gd name="T11" fmla="*/ 94 h 658"/>
                <a:gd name="T12" fmla="*/ 391 w 454"/>
                <a:gd name="T13" fmla="*/ 107 h 658"/>
                <a:gd name="T14" fmla="*/ 371 w 454"/>
                <a:gd name="T15" fmla="*/ 124 h 658"/>
                <a:gd name="T16" fmla="*/ 343 w 454"/>
                <a:gd name="T17" fmla="*/ 141 h 658"/>
                <a:gd name="T18" fmla="*/ 322 w 454"/>
                <a:gd name="T19" fmla="*/ 154 h 658"/>
                <a:gd name="T20" fmla="*/ 294 w 454"/>
                <a:gd name="T21" fmla="*/ 171 h 658"/>
                <a:gd name="T22" fmla="*/ 259 w 454"/>
                <a:gd name="T23" fmla="*/ 188 h 658"/>
                <a:gd name="T24" fmla="*/ 231 w 454"/>
                <a:gd name="T25" fmla="*/ 197 h 658"/>
                <a:gd name="T26" fmla="*/ 189 w 454"/>
                <a:gd name="T27" fmla="*/ 214 h 658"/>
                <a:gd name="T28" fmla="*/ 147 w 454"/>
                <a:gd name="T29" fmla="*/ 226 h 658"/>
                <a:gd name="T30" fmla="*/ 112 w 454"/>
                <a:gd name="T31" fmla="*/ 239 h 658"/>
                <a:gd name="T32" fmla="*/ 63 w 454"/>
                <a:gd name="T33" fmla="*/ 252 h 658"/>
                <a:gd name="T34" fmla="*/ 14 w 454"/>
                <a:gd name="T35" fmla="*/ 265 h 658"/>
                <a:gd name="T36" fmla="*/ 0 w 454"/>
                <a:gd name="T37" fmla="*/ 658 h 658"/>
                <a:gd name="T38" fmla="*/ 49 w 454"/>
                <a:gd name="T39" fmla="*/ 645 h 658"/>
                <a:gd name="T40" fmla="*/ 84 w 454"/>
                <a:gd name="T41" fmla="*/ 637 h 658"/>
                <a:gd name="T42" fmla="*/ 133 w 454"/>
                <a:gd name="T43" fmla="*/ 620 h 658"/>
                <a:gd name="T44" fmla="*/ 175 w 454"/>
                <a:gd name="T45" fmla="*/ 607 h 658"/>
                <a:gd name="T46" fmla="*/ 203 w 454"/>
                <a:gd name="T47" fmla="*/ 598 h 658"/>
                <a:gd name="T48" fmla="*/ 245 w 454"/>
                <a:gd name="T49" fmla="*/ 581 h 658"/>
                <a:gd name="T50" fmla="*/ 280 w 454"/>
                <a:gd name="T51" fmla="*/ 564 h 658"/>
                <a:gd name="T52" fmla="*/ 301 w 454"/>
                <a:gd name="T53" fmla="*/ 551 h 658"/>
                <a:gd name="T54" fmla="*/ 336 w 454"/>
                <a:gd name="T55" fmla="*/ 534 h 658"/>
                <a:gd name="T56" fmla="*/ 364 w 454"/>
                <a:gd name="T57" fmla="*/ 517 h 658"/>
                <a:gd name="T58" fmla="*/ 378 w 454"/>
                <a:gd name="T59" fmla="*/ 504 h 658"/>
                <a:gd name="T60" fmla="*/ 398 w 454"/>
                <a:gd name="T61" fmla="*/ 487 h 658"/>
                <a:gd name="T62" fmla="*/ 419 w 454"/>
                <a:gd name="T63" fmla="*/ 470 h 658"/>
                <a:gd name="T64" fmla="*/ 426 w 454"/>
                <a:gd name="T65" fmla="*/ 457 h 658"/>
                <a:gd name="T66" fmla="*/ 440 w 454"/>
                <a:gd name="T67" fmla="*/ 440 h 658"/>
                <a:gd name="T68" fmla="*/ 447 w 454"/>
                <a:gd name="T69" fmla="*/ 419 h 658"/>
                <a:gd name="T70" fmla="*/ 447 w 454"/>
                <a:gd name="T71" fmla="*/ 406 h 658"/>
                <a:gd name="T72" fmla="*/ 454 w 454"/>
                <a:gd name="T73" fmla="*/ 389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4"/>
                <a:gd name="T112" fmla="*/ 0 h 658"/>
                <a:gd name="T113" fmla="*/ 454 w 454"/>
                <a:gd name="T114" fmla="*/ 658 h 6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4" h="658">
                  <a:moveTo>
                    <a:pt x="454" y="0"/>
                  </a:moveTo>
                  <a:lnTo>
                    <a:pt x="454" y="4"/>
                  </a:lnTo>
                  <a:lnTo>
                    <a:pt x="447" y="17"/>
                  </a:lnTo>
                  <a:lnTo>
                    <a:pt x="447" y="26"/>
                  </a:lnTo>
                  <a:lnTo>
                    <a:pt x="447" y="30"/>
                  </a:lnTo>
                  <a:lnTo>
                    <a:pt x="440" y="43"/>
                  </a:lnTo>
                  <a:lnTo>
                    <a:pt x="440" y="51"/>
                  </a:lnTo>
                  <a:lnTo>
                    <a:pt x="433" y="55"/>
                  </a:lnTo>
                  <a:lnTo>
                    <a:pt x="426" y="68"/>
                  </a:lnTo>
                  <a:lnTo>
                    <a:pt x="419" y="73"/>
                  </a:lnTo>
                  <a:lnTo>
                    <a:pt x="419" y="81"/>
                  </a:lnTo>
                  <a:lnTo>
                    <a:pt x="405" y="94"/>
                  </a:lnTo>
                  <a:lnTo>
                    <a:pt x="398" y="98"/>
                  </a:lnTo>
                  <a:lnTo>
                    <a:pt x="391" y="107"/>
                  </a:lnTo>
                  <a:lnTo>
                    <a:pt x="378" y="115"/>
                  </a:lnTo>
                  <a:lnTo>
                    <a:pt x="371" y="124"/>
                  </a:lnTo>
                  <a:lnTo>
                    <a:pt x="364" y="128"/>
                  </a:lnTo>
                  <a:lnTo>
                    <a:pt x="343" y="141"/>
                  </a:lnTo>
                  <a:lnTo>
                    <a:pt x="336" y="145"/>
                  </a:lnTo>
                  <a:lnTo>
                    <a:pt x="322" y="154"/>
                  </a:lnTo>
                  <a:lnTo>
                    <a:pt x="301" y="162"/>
                  </a:lnTo>
                  <a:lnTo>
                    <a:pt x="294" y="171"/>
                  </a:lnTo>
                  <a:lnTo>
                    <a:pt x="280" y="175"/>
                  </a:lnTo>
                  <a:lnTo>
                    <a:pt x="259" y="188"/>
                  </a:lnTo>
                  <a:lnTo>
                    <a:pt x="245" y="192"/>
                  </a:lnTo>
                  <a:lnTo>
                    <a:pt x="231" y="197"/>
                  </a:lnTo>
                  <a:lnTo>
                    <a:pt x="203" y="209"/>
                  </a:lnTo>
                  <a:lnTo>
                    <a:pt x="189" y="214"/>
                  </a:lnTo>
                  <a:lnTo>
                    <a:pt x="175" y="218"/>
                  </a:lnTo>
                  <a:lnTo>
                    <a:pt x="147" y="226"/>
                  </a:lnTo>
                  <a:lnTo>
                    <a:pt x="133" y="231"/>
                  </a:lnTo>
                  <a:lnTo>
                    <a:pt x="112" y="239"/>
                  </a:lnTo>
                  <a:lnTo>
                    <a:pt x="84" y="248"/>
                  </a:lnTo>
                  <a:lnTo>
                    <a:pt x="63" y="252"/>
                  </a:lnTo>
                  <a:lnTo>
                    <a:pt x="49" y="256"/>
                  </a:lnTo>
                  <a:lnTo>
                    <a:pt x="14" y="265"/>
                  </a:lnTo>
                  <a:lnTo>
                    <a:pt x="0" y="269"/>
                  </a:lnTo>
                  <a:lnTo>
                    <a:pt x="0" y="658"/>
                  </a:lnTo>
                  <a:lnTo>
                    <a:pt x="14" y="654"/>
                  </a:lnTo>
                  <a:lnTo>
                    <a:pt x="49" y="645"/>
                  </a:lnTo>
                  <a:lnTo>
                    <a:pt x="63" y="641"/>
                  </a:lnTo>
                  <a:lnTo>
                    <a:pt x="84" y="637"/>
                  </a:lnTo>
                  <a:lnTo>
                    <a:pt x="112" y="628"/>
                  </a:lnTo>
                  <a:lnTo>
                    <a:pt x="133" y="620"/>
                  </a:lnTo>
                  <a:lnTo>
                    <a:pt x="147" y="615"/>
                  </a:lnTo>
                  <a:lnTo>
                    <a:pt x="175" y="607"/>
                  </a:lnTo>
                  <a:lnTo>
                    <a:pt x="189" y="603"/>
                  </a:lnTo>
                  <a:lnTo>
                    <a:pt x="203" y="598"/>
                  </a:lnTo>
                  <a:lnTo>
                    <a:pt x="231" y="585"/>
                  </a:lnTo>
                  <a:lnTo>
                    <a:pt x="245" y="581"/>
                  </a:lnTo>
                  <a:lnTo>
                    <a:pt x="259" y="577"/>
                  </a:lnTo>
                  <a:lnTo>
                    <a:pt x="280" y="564"/>
                  </a:lnTo>
                  <a:lnTo>
                    <a:pt x="294" y="560"/>
                  </a:lnTo>
                  <a:lnTo>
                    <a:pt x="301" y="551"/>
                  </a:lnTo>
                  <a:lnTo>
                    <a:pt x="322" y="543"/>
                  </a:lnTo>
                  <a:lnTo>
                    <a:pt x="336" y="534"/>
                  </a:lnTo>
                  <a:lnTo>
                    <a:pt x="343" y="530"/>
                  </a:lnTo>
                  <a:lnTo>
                    <a:pt x="364" y="517"/>
                  </a:lnTo>
                  <a:lnTo>
                    <a:pt x="371" y="513"/>
                  </a:lnTo>
                  <a:lnTo>
                    <a:pt x="378" y="504"/>
                  </a:lnTo>
                  <a:lnTo>
                    <a:pt x="391" y="496"/>
                  </a:lnTo>
                  <a:lnTo>
                    <a:pt x="398" y="487"/>
                  </a:lnTo>
                  <a:lnTo>
                    <a:pt x="405" y="483"/>
                  </a:lnTo>
                  <a:lnTo>
                    <a:pt x="419" y="470"/>
                  </a:lnTo>
                  <a:lnTo>
                    <a:pt x="419" y="462"/>
                  </a:lnTo>
                  <a:lnTo>
                    <a:pt x="426" y="457"/>
                  </a:lnTo>
                  <a:lnTo>
                    <a:pt x="433" y="444"/>
                  </a:lnTo>
                  <a:lnTo>
                    <a:pt x="440" y="440"/>
                  </a:lnTo>
                  <a:lnTo>
                    <a:pt x="440" y="432"/>
                  </a:lnTo>
                  <a:lnTo>
                    <a:pt x="447" y="419"/>
                  </a:lnTo>
                  <a:lnTo>
                    <a:pt x="447" y="415"/>
                  </a:lnTo>
                  <a:lnTo>
                    <a:pt x="447" y="406"/>
                  </a:lnTo>
                  <a:lnTo>
                    <a:pt x="454" y="393"/>
                  </a:lnTo>
                  <a:lnTo>
                    <a:pt x="454" y="389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80800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28" name="Freeform 5"/>
            <p:cNvSpPr>
              <a:spLocks/>
            </p:cNvSpPr>
            <p:nvPr/>
          </p:nvSpPr>
          <p:spPr bwMode="auto">
            <a:xfrm>
              <a:off x="2586" y="2366"/>
              <a:ext cx="921" cy="658"/>
            </a:xfrm>
            <a:custGeom>
              <a:avLst/>
              <a:gdLst>
                <a:gd name="T0" fmla="*/ 0 w 921"/>
                <a:gd name="T1" fmla="*/ 0 h 658"/>
                <a:gd name="T2" fmla="*/ 921 w 921"/>
                <a:gd name="T3" fmla="*/ 269 h 658"/>
                <a:gd name="T4" fmla="*/ 921 w 921"/>
                <a:gd name="T5" fmla="*/ 658 h 658"/>
                <a:gd name="T6" fmla="*/ 0 w 921"/>
                <a:gd name="T7" fmla="*/ 389 h 658"/>
                <a:gd name="T8" fmla="*/ 0 w 921"/>
                <a:gd name="T9" fmla="*/ 0 h 6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1"/>
                <a:gd name="T16" fmla="*/ 0 h 658"/>
                <a:gd name="T17" fmla="*/ 921 w 921"/>
                <a:gd name="T18" fmla="*/ 658 h 6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1" h="658">
                  <a:moveTo>
                    <a:pt x="0" y="0"/>
                  </a:moveTo>
                  <a:lnTo>
                    <a:pt x="921" y="269"/>
                  </a:lnTo>
                  <a:lnTo>
                    <a:pt x="921" y="658"/>
                  </a:lnTo>
                  <a:lnTo>
                    <a:pt x="0" y="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29" name="Freeform 6"/>
            <p:cNvSpPr>
              <a:spLocks/>
            </p:cNvSpPr>
            <p:nvPr/>
          </p:nvSpPr>
          <p:spPr bwMode="auto">
            <a:xfrm>
              <a:off x="2586" y="2003"/>
              <a:ext cx="1375" cy="632"/>
            </a:xfrm>
            <a:custGeom>
              <a:avLst/>
              <a:gdLst>
                <a:gd name="T0" fmla="*/ 21 w 1375"/>
                <a:gd name="T1" fmla="*/ 0 h 632"/>
                <a:gd name="T2" fmla="*/ 91 w 1375"/>
                <a:gd name="T3" fmla="*/ 0 h 632"/>
                <a:gd name="T4" fmla="*/ 167 w 1375"/>
                <a:gd name="T5" fmla="*/ 0 h 632"/>
                <a:gd name="T6" fmla="*/ 216 w 1375"/>
                <a:gd name="T7" fmla="*/ 4 h 632"/>
                <a:gd name="T8" fmla="*/ 286 w 1375"/>
                <a:gd name="T9" fmla="*/ 8 h 632"/>
                <a:gd name="T10" fmla="*/ 328 w 1375"/>
                <a:gd name="T11" fmla="*/ 8 h 632"/>
                <a:gd name="T12" fmla="*/ 398 w 1375"/>
                <a:gd name="T13" fmla="*/ 12 h 632"/>
                <a:gd name="T14" fmla="*/ 468 w 1375"/>
                <a:gd name="T15" fmla="*/ 21 h 632"/>
                <a:gd name="T16" fmla="*/ 517 w 1375"/>
                <a:gd name="T17" fmla="*/ 25 h 632"/>
                <a:gd name="T18" fmla="*/ 579 w 1375"/>
                <a:gd name="T19" fmla="*/ 34 h 632"/>
                <a:gd name="T20" fmla="*/ 642 w 1375"/>
                <a:gd name="T21" fmla="*/ 42 h 632"/>
                <a:gd name="T22" fmla="*/ 684 w 1375"/>
                <a:gd name="T23" fmla="*/ 47 h 632"/>
                <a:gd name="T24" fmla="*/ 747 w 1375"/>
                <a:gd name="T25" fmla="*/ 55 h 632"/>
                <a:gd name="T26" fmla="*/ 789 w 1375"/>
                <a:gd name="T27" fmla="*/ 64 h 632"/>
                <a:gd name="T28" fmla="*/ 845 w 1375"/>
                <a:gd name="T29" fmla="*/ 76 h 632"/>
                <a:gd name="T30" fmla="*/ 901 w 1375"/>
                <a:gd name="T31" fmla="*/ 89 h 632"/>
                <a:gd name="T32" fmla="*/ 935 w 1375"/>
                <a:gd name="T33" fmla="*/ 98 h 632"/>
                <a:gd name="T34" fmla="*/ 984 w 1375"/>
                <a:gd name="T35" fmla="*/ 111 h 632"/>
                <a:gd name="T36" fmla="*/ 1033 w 1375"/>
                <a:gd name="T37" fmla="*/ 124 h 632"/>
                <a:gd name="T38" fmla="*/ 1068 w 1375"/>
                <a:gd name="T39" fmla="*/ 132 h 632"/>
                <a:gd name="T40" fmla="*/ 1110 w 1375"/>
                <a:gd name="T41" fmla="*/ 149 h 632"/>
                <a:gd name="T42" fmla="*/ 1152 w 1375"/>
                <a:gd name="T43" fmla="*/ 162 h 632"/>
                <a:gd name="T44" fmla="*/ 1180 w 1375"/>
                <a:gd name="T45" fmla="*/ 175 h 632"/>
                <a:gd name="T46" fmla="*/ 1215 w 1375"/>
                <a:gd name="T47" fmla="*/ 192 h 632"/>
                <a:gd name="T48" fmla="*/ 1236 w 1375"/>
                <a:gd name="T49" fmla="*/ 200 h 632"/>
                <a:gd name="T50" fmla="*/ 1264 w 1375"/>
                <a:gd name="T51" fmla="*/ 222 h 632"/>
                <a:gd name="T52" fmla="*/ 1292 w 1375"/>
                <a:gd name="T53" fmla="*/ 239 h 632"/>
                <a:gd name="T54" fmla="*/ 1305 w 1375"/>
                <a:gd name="T55" fmla="*/ 247 h 632"/>
                <a:gd name="T56" fmla="*/ 1326 w 1375"/>
                <a:gd name="T57" fmla="*/ 269 h 632"/>
                <a:gd name="T58" fmla="*/ 1340 w 1375"/>
                <a:gd name="T59" fmla="*/ 286 h 632"/>
                <a:gd name="T60" fmla="*/ 1354 w 1375"/>
                <a:gd name="T61" fmla="*/ 299 h 632"/>
                <a:gd name="T62" fmla="*/ 1361 w 1375"/>
                <a:gd name="T63" fmla="*/ 316 h 632"/>
                <a:gd name="T64" fmla="*/ 1368 w 1375"/>
                <a:gd name="T65" fmla="*/ 329 h 632"/>
                <a:gd name="T66" fmla="*/ 1375 w 1375"/>
                <a:gd name="T67" fmla="*/ 350 h 632"/>
                <a:gd name="T68" fmla="*/ 1375 w 1375"/>
                <a:gd name="T69" fmla="*/ 367 h 632"/>
                <a:gd name="T70" fmla="*/ 1368 w 1375"/>
                <a:gd name="T71" fmla="*/ 380 h 632"/>
                <a:gd name="T72" fmla="*/ 1368 w 1375"/>
                <a:gd name="T73" fmla="*/ 401 h 632"/>
                <a:gd name="T74" fmla="*/ 1354 w 1375"/>
                <a:gd name="T75" fmla="*/ 418 h 632"/>
                <a:gd name="T76" fmla="*/ 1347 w 1375"/>
                <a:gd name="T77" fmla="*/ 431 h 632"/>
                <a:gd name="T78" fmla="*/ 1333 w 1375"/>
                <a:gd name="T79" fmla="*/ 448 h 632"/>
                <a:gd name="T80" fmla="*/ 1319 w 1375"/>
                <a:gd name="T81" fmla="*/ 461 h 632"/>
                <a:gd name="T82" fmla="*/ 1299 w 1375"/>
                <a:gd name="T83" fmla="*/ 478 h 632"/>
                <a:gd name="T84" fmla="*/ 1271 w 1375"/>
                <a:gd name="T85" fmla="*/ 500 h 632"/>
                <a:gd name="T86" fmla="*/ 1257 w 1375"/>
                <a:gd name="T87" fmla="*/ 508 h 632"/>
                <a:gd name="T88" fmla="*/ 1222 w 1375"/>
                <a:gd name="T89" fmla="*/ 525 h 632"/>
                <a:gd name="T90" fmla="*/ 1187 w 1375"/>
                <a:gd name="T91" fmla="*/ 542 h 632"/>
                <a:gd name="T92" fmla="*/ 1166 w 1375"/>
                <a:gd name="T93" fmla="*/ 555 h 632"/>
                <a:gd name="T94" fmla="*/ 1124 w 1375"/>
                <a:gd name="T95" fmla="*/ 572 h 632"/>
                <a:gd name="T96" fmla="*/ 1096 w 1375"/>
                <a:gd name="T97" fmla="*/ 581 h 632"/>
                <a:gd name="T98" fmla="*/ 1054 w 1375"/>
                <a:gd name="T99" fmla="*/ 594 h 632"/>
                <a:gd name="T100" fmla="*/ 1005 w 1375"/>
                <a:gd name="T101" fmla="*/ 611 h 632"/>
                <a:gd name="T102" fmla="*/ 970 w 1375"/>
                <a:gd name="T103" fmla="*/ 619 h 632"/>
                <a:gd name="T104" fmla="*/ 921 w 1375"/>
                <a:gd name="T105" fmla="*/ 632 h 632"/>
                <a:gd name="T106" fmla="*/ 0 w 1375"/>
                <a:gd name="T107" fmla="*/ 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75"/>
                <a:gd name="T163" fmla="*/ 0 h 632"/>
                <a:gd name="T164" fmla="*/ 1375 w 1375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75" h="632">
                  <a:moveTo>
                    <a:pt x="0" y="0"/>
                  </a:moveTo>
                  <a:lnTo>
                    <a:pt x="21" y="0"/>
                  </a:lnTo>
                  <a:lnTo>
                    <a:pt x="70" y="0"/>
                  </a:lnTo>
                  <a:lnTo>
                    <a:pt x="91" y="0"/>
                  </a:lnTo>
                  <a:lnTo>
                    <a:pt x="119" y="0"/>
                  </a:lnTo>
                  <a:lnTo>
                    <a:pt x="167" y="0"/>
                  </a:lnTo>
                  <a:lnTo>
                    <a:pt x="188" y="4"/>
                  </a:lnTo>
                  <a:lnTo>
                    <a:pt x="216" y="4"/>
                  </a:lnTo>
                  <a:lnTo>
                    <a:pt x="258" y="4"/>
                  </a:lnTo>
                  <a:lnTo>
                    <a:pt x="286" y="8"/>
                  </a:lnTo>
                  <a:lnTo>
                    <a:pt x="307" y="8"/>
                  </a:lnTo>
                  <a:lnTo>
                    <a:pt x="328" y="8"/>
                  </a:lnTo>
                  <a:lnTo>
                    <a:pt x="377" y="12"/>
                  </a:lnTo>
                  <a:lnTo>
                    <a:pt x="398" y="12"/>
                  </a:lnTo>
                  <a:lnTo>
                    <a:pt x="426" y="17"/>
                  </a:lnTo>
                  <a:lnTo>
                    <a:pt x="468" y="21"/>
                  </a:lnTo>
                  <a:lnTo>
                    <a:pt x="489" y="21"/>
                  </a:lnTo>
                  <a:lnTo>
                    <a:pt x="517" y="25"/>
                  </a:lnTo>
                  <a:lnTo>
                    <a:pt x="558" y="29"/>
                  </a:lnTo>
                  <a:lnTo>
                    <a:pt x="579" y="34"/>
                  </a:lnTo>
                  <a:lnTo>
                    <a:pt x="600" y="34"/>
                  </a:lnTo>
                  <a:lnTo>
                    <a:pt x="642" y="42"/>
                  </a:lnTo>
                  <a:lnTo>
                    <a:pt x="663" y="42"/>
                  </a:lnTo>
                  <a:lnTo>
                    <a:pt x="684" y="47"/>
                  </a:lnTo>
                  <a:lnTo>
                    <a:pt x="726" y="55"/>
                  </a:lnTo>
                  <a:lnTo>
                    <a:pt x="747" y="55"/>
                  </a:lnTo>
                  <a:lnTo>
                    <a:pt x="768" y="59"/>
                  </a:lnTo>
                  <a:lnTo>
                    <a:pt x="789" y="64"/>
                  </a:lnTo>
                  <a:lnTo>
                    <a:pt x="824" y="72"/>
                  </a:lnTo>
                  <a:lnTo>
                    <a:pt x="845" y="76"/>
                  </a:lnTo>
                  <a:lnTo>
                    <a:pt x="866" y="81"/>
                  </a:lnTo>
                  <a:lnTo>
                    <a:pt x="901" y="89"/>
                  </a:lnTo>
                  <a:lnTo>
                    <a:pt x="921" y="94"/>
                  </a:lnTo>
                  <a:lnTo>
                    <a:pt x="935" y="98"/>
                  </a:lnTo>
                  <a:lnTo>
                    <a:pt x="970" y="106"/>
                  </a:lnTo>
                  <a:lnTo>
                    <a:pt x="984" y="111"/>
                  </a:lnTo>
                  <a:lnTo>
                    <a:pt x="1005" y="115"/>
                  </a:lnTo>
                  <a:lnTo>
                    <a:pt x="1033" y="124"/>
                  </a:lnTo>
                  <a:lnTo>
                    <a:pt x="1054" y="128"/>
                  </a:lnTo>
                  <a:lnTo>
                    <a:pt x="1068" y="132"/>
                  </a:lnTo>
                  <a:lnTo>
                    <a:pt x="1096" y="145"/>
                  </a:lnTo>
                  <a:lnTo>
                    <a:pt x="1110" y="149"/>
                  </a:lnTo>
                  <a:lnTo>
                    <a:pt x="1124" y="153"/>
                  </a:lnTo>
                  <a:lnTo>
                    <a:pt x="1152" y="162"/>
                  </a:lnTo>
                  <a:lnTo>
                    <a:pt x="1166" y="171"/>
                  </a:lnTo>
                  <a:lnTo>
                    <a:pt x="1180" y="175"/>
                  </a:lnTo>
                  <a:lnTo>
                    <a:pt x="1187" y="179"/>
                  </a:lnTo>
                  <a:lnTo>
                    <a:pt x="1215" y="192"/>
                  </a:lnTo>
                  <a:lnTo>
                    <a:pt x="1222" y="196"/>
                  </a:lnTo>
                  <a:lnTo>
                    <a:pt x="1236" y="200"/>
                  </a:lnTo>
                  <a:lnTo>
                    <a:pt x="1257" y="213"/>
                  </a:lnTo>
                  <a:lnTo>
                    <a:pt x="1264" y="222"/>
                  </a:lnTo>
                  <a:lnTo>
                    <a:pt x="1271" y="226"/>
                  </a:lnTo>
                  <a:lnTo>
                    <a:pt x="1292" y="239"/>
                  </a:lnTo>
                  <a:lnTo>
                    <a:pt x="1299" y="243"/>
                  </a:lnTo>
                  <a:lnTo>
                    <a:pt x="1305" y="247"/>
                  </a:lnTo>
                  <a:lnTo>
                    <a:pt x="1319" y="260"/>
                  </a:lnTo>
                  <a:lnTo>
                    <a:pt x="1326" y="269"/>
                  </a:lnTo>
                  <a:lnTo>
                    <a:pt x="1333" y="273"/>
                  </a:lnTo>
                  <a:lnTo>
                    <a:pt x="1340" y="286"/>
                  </a:lnTo>
                  <a:lnTo>
                    <a:pt x="1347" y="294"/>
                  </a:lnTo>
                  <a:lnTo>
                    <a:pt x="1354" y="299"/>
                  </a:lnTo>
                  <a:lnTo>
                    <a:pt x="1354" y="303"/>
                  </a:lnTo>
                  <a:lnTo>
                    <a:pt x="1361" y="316"/>
                  </a:lnTo>
                  <a:lnTo>
                    <a:pt x="1368" y="324"/>
                  </a:lnTo>
                  <a:lnTo>
                    <a:pt x="1368" y="329"/>
                  </a:lnTo>
                  <a:lnTo>
                    <a:pt x="1368" y="342"/>
                  </a:lnTo>
                  <a:lnTo>
                    <a:pt x="1375" y="350"/>
                  </a:lnTo>
                  <a:lnTo>
                    <a:pt x="1375" y="354"/>
                  </a:lnTo>
                  <a:lnTo>
                    <a:pt x="1375" y="367"/>
                  </a:lnTo>
                  <a:lnTo>
                    <a:pt x="1375" y="376"/>
                  </a:lnTo>
                  <a:lnTo>
                    <a:pt x="1368" y="380"/>
                  </a:lnTo>
                  <a:lnTo>
                    <a:pt x="1368" y="393"/>
                  </a:lnTo>
                  <a:lnTo>
                    <a:pt x="1368" y="401"/>
                  </a:lnTo>
                  <a:lnTo>
                    <a:pt x="1361" y="406"/>
                  </a:lnTo>
                  <a:lnTo>
                    <a:pt x="1354" y="418"/>
                  </a:lnTo>
                  <a:lnTo>
                    <a:pt x="1354" y="427"/>
                  </a:lnTo>
                  <a:lnTo>
                    <a:pt x="1347" y="431"/>
                  </a:lnTo>
                  <a:lnTo>
                    <a:pt x="1340" y="444"/>
                  </a:lnTo>
                  <a:lnTo>
                    <a:pt x="1333" y="448"/>
                  </a:lnTo>
                  <a:lnTo>
                    <a:pt x="1326" y="457"/>
                  </a:lnTo>
                  <a:lnTo>
                    <a:pt x="1319" y="461"/>
                  </a:lnTo>
                  <a:lnTo>
                    <a:pt x="1305" y="474"/>
                  </a:lnTo>
                  <a:lnTo>
                    <a:pt x="1299" y="478"/>
                  </a:lnTo>
                  <a:lnTo>
                    <a:pt x="1292" y="487"/>
                  </a:lnTo>
                  <a:lnTo>
                    <a:pt x="1271" y="500"/>
                  </a:lnTo>
                  <a:lnTo>
                    <a:pt x="1264" y="504"/>
                  </a:lnTo>
                  <a:lnTo>
                    <a:pt x="1257" y="508"/>
                  </a:lnTo>
                  <a:lnTo>
                    <a:pt x="1236" y="521"/>
                  </a:lnTo>
                  <a:lnTo>
                    <a:pt x="1222" y="525"/>
                  </a:lnTo>
                  <a:lnTo>
                    <a:pt x="1215" y="534"/>
                  </a:lnTo>
                  <a:lnTo>
                    <a:pt x="1187" y="542"/>
                  </a:lnTo>
                  <a:lnTo>
                    <a:pt x="1180" y="551"/>
                  </a:lnTo>
                  <a:lnTo>
                    <a:pt x="1166" y="555"/>
                  </a:lnTo>
                  <a:lnTo>
                    <a:pt x="1138" y="564"/>
                  </a:lnTo>
                  <a:lnTo>
                    <a:pt x="1124" y="572"/>
                  </a:lnTo>
                  <a:lnTo>
                    <a:pt x="1110" y="577"/>
                  </a:lnTo>
                  <a:lnTo>
                    <a:pt x="1096" y="581"/>
                  </a:lnTo>
                  <a:lnTo>
                    <a:pt x="1068" y="589"/>
                  </a:lnTo>
                  <a:lnTo>
                    <a:pt x="1054" y="594"/>
                  </a:lnTo>
                  <a:lnTo>
                    <a:pt x="1033" y="602"/>
                  </a:lnTo>
                  <a:lnTo>
                    <a:pt x="1005" y="611"/>
                  </a:lnTo>
                  <a:lnTo>
                    <a:pt x="984" y="615"/>
                  </a:lnTo>
                  <a:lnTo>
                    <a:pt x="970" y="619"/>
                  </a:lnTo>
                  <a:lnTo>
                    <a:pt x="935" y="628"/>
                  </a:lnTo>
                  <a:lnTo>
                    <a:pt x="921" y="632"/>
                  </a:lnTo>
                  <a:lnTo>
                    <a:pt x="0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30" name="Freeform 7"/>
            <p:cNvSpPr>
              <a:spLocks/>
            </p:cNvSpPr>
            <p:nvPr/>
          </p:nvSpPr>
          <p:spPr bwMode="auto">
            <a:xfrm>
              <a:off x="568" y="2434"/>
              <a:ext cx="2297" cy="753"/>
            </a:xfrm>
            <a:custGeom>
              <a:avLst/>
              <a:gdLst>
                <a:gd name="T0" fmla="*/ 2220 w 2297"/>
                <a:gd name="T1" fmla="*/ 287 h 753"/>
                <a:gd name="T2" fmla="*/ 2123 w 2297"/>
                <a:gd name="T3" fmla="*/ 304 h 753"/>
                <a:gd name="T4" fmla="*/ 1997 w 2297"/>
                <a:gd name="T5" fmla="*/ 321 h 753"/>
                <a:gd name="T6" fmla="*/ 1892 w 2297"/>
                <a:gd name="T7" fmla="*/ 338 h 753"/>
                <a:gd name="T8" fmla="*/ 1773 w 2297"/>
                <a:gd name="T9" fmla="*/ 347 h 753"/>
                <a:gd name="T10" fmla="*/ 1634 w 2297"/>
                <a:gd name="T11" fmla="*/ 355 h 753"/>
                <a:gd name="T12" fmla="*/ 1515 w 2297"/>
                <a:gd name="T13" fmla="*/ 359 h 753"/>
                <a:gd name="T14" fmla="*/ 1396 w 2297"/>
                <a:gd name="T15" fmla="*/ 364 h 753"/>
                <a:gd name="T16" fmla="*/ 1257 w 2297"/>
                <a:gd name="T17" fmla="*/ 359 h 753"/>
                <a:gd name="T18" fmla="*/ 1138 w 2297"/>
                <a:gd name="T19" fmla="*/ 355 h 753"/>
                <a:gd name="T20" fmla="*/ 1019 w 2297"/>
                <a:gd name="T21" fmla="*/ 351 h 753"/>
                <a:gd name="T22" fmla="*/ 880 w 2297"/>
                <a:gd name="T23" fmla="*/ 338 h 753"/>
                <a:gd name="T24" fmla="*/ 768 w 2297"/>
                <a:gd name="T25" fmla="*/ 325 h 753"/>
                <a:gd name="T26" fmla="*/ 663 w 2297"/>
                <a:gd name="T27" fmla="*/ 312 h 753"/>
                <a:gd name="T28" fmla="*/ 545 w 2297"/>
                <a:gd name="T29" fmla="*/ 291 h 753"/>
                <a:gd name="T30" fmla="*/ 454 w 2297"/>
                <a:gd name="T31" fmla="*/ 270 h 753"/>
                <a:gd name="T32" fmla="*/ 370 w 2297"/>
                <a:gd name="T33" fmla="*/ 248 h 753"/>
                <a:gd name="T34" fmla="*/ 272 w 2297"/>
                <a:gd name="T35" fmla="*/ 218 h 753"/>
                <a:gd name="T36" fmla="*/ 209 w 2297"/>
                <a:gd name="T37" fmla="*/ 193 h 753"/>
                <a:gd name="T38" fmla="*/ 147 w 2297"/>
                <a:gd name="T39" fmla="*/ 163 h 753"/>
                <a:gd name="T40" fmla="*/ 91 w 2297"/>
                <a:gd name="T41" fmla="*/ 129 h 753"/>
                <a:gd name="T42" fmla="*/ 49 w 2297"/>
                <a:gd name="T43" fmla="*/ 99 h 753"/>
                <a:gd name="T44" fmla="*/ 21 w 2297"/>
                <a:gd name="T45" fmla="*/ 69 h 753"/>
                <a:gd name="T46" fmla="*/ 7 w 2297"/>
                <a:gd name="T47" fmla="*/ 30 h 753"/>
                <a:gd name="T48" fmla="*/ 0 w 2297"/>
                <a:gd name="T49" fmla="*/ 0 h 753"/>
                <a:gd name="T50" fmla="*/ 0 w 2297"/>
                <a:gd name="T51" fmla="*/ 415 h 753"/>
                <a:gd name="T52" fmla="*/ 14 w 2297"/>
                <a:gd name="T53" fmla="*/ 445 h 753"/>
                <a:gd name="T54" fmla="*/ 42 w 2297"/>
                <a:gd name="T55" fmla="*/ 483 h 753"/>
                <a:gd name="T56" fmla="*/ 84 w 2297"/>
                <a:gd name="T57" fmla="*/ 513 h 753"/>
                <a:gd name="T58" fmla="*/ 126 w 2297"/>
                <a:gd name="T59" fmla="*/ 543 h 753"/>
                <a:gd name="T60" fmla="*/ 195 w 2297"/>
                <a:gd name="T61" fmla="*/ 577 h 753"/>
                <a:gd name="T62" fmla="*/ 258 w 2297"/>
                <a:gd name="T63" fmla="*/ 603 h 753"/>
                <a:gd name="T64" fmla="*/ 335 w 2297"/>
                <a:gd name="T65" fmla="*/ 629 h 753"/>
                <a:gd name="T66" fmla="*/ 433 w 2297"/>
                <a:gd name="T67" fmla="*/ 654 h 753"/>
                <a:gd name="T68" fmla="*/ 524 w 2297"/>
                <a:gd name="T69" fmla="*/ 676 h 753"/>
                <a:gd name="T70" fmla="*/ 621 w 2297"/>
                <a:gd name="T71" fmla="*/ 693 h 753"/>
                <a:gd name="T72" fmla="*/ 747 w 2297"/>
                <a:gd name="T73" fmla="*/ 710 h 753"/>
                <a:gd name="T74" fmla="*/ 859 w 2297"/>
                <a:gd name="T75" fmla="*/ 727 h 753"/>
                <a:gd name="T76" fmla="*/ 970 w 2297"/>
                <a:gd name="T77" fmla="*/ 735 h 753"/>
                <a:gd name="T78" fmla="*/ 1110 w 2297"/>
                <a:gd name="T79" fmla="*/ 744 h 753"/>
                <a:gd name="T80" fmla="*/ 1229 w 2297"/>
                <a:gd name="T81" fmla="*/ 748 h 753"/>
                <a:gd name="T82" fmla="*/ 1348 w 2297"/>
                <a:gd name="T83" fmla="*/ 753 h 753"/>
                <a:gd name="T84" fmla="*/ 1494 w 2297"/>
                <a:gd name="T85" fmla="*/ 748 h 753"/>
                <a:gd name="T86" fmla="*/ 1613 w 2297"/>
                <a:gd name="T87" fmla="*/ 744 h 753"/>
                <a:gd name="T88" fmla="*/ 1732 w 2297"/>
                <a:gd name="T89" fmla="*/ 740 h 753"/>
                <a:gd name="T90" fmla="*/ 1864 w 2297"/>
                <a:gd name="T91" fmla="*/ 727 h 753"/>
                <a:gd name="T92" fmla="*/ 1976 w 2297"/>
                <a:gd name="T93" fmla="*/ 714 h 753"/>
                <a:gd name="T94" fmla="*/ 2081 w 2297"/>
                <a:gd name="T95" fmla="*/ 701 h 753"/>
                <a:gd name="T96" fmla="*/ 2199 w 2297"/>
                <a:gd name="T97" fmla="*/ 680 h 753"/>
                <a:gd name="T98" fmla="*/ 2297 w 2297"/>
                <a:gd name="T99" fmla="*/ 659 h 7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7"/>
                <a:gd name="T151" fmla="*/ 0 h 753"/>
                <a:gd name="T152" fmla="*/ 2297 w 2297"/>
                <a:gd name="T153" fmla="*/ 753 h 75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7" h="753">
                  <a:moveTo>
                    <a:pt x="2297" y="270"/>
                  </a:moveTo>
                  <a:lnTo>
                    <a:pt x="2276" y="274"/>
                  </a:lnTo>
                  <a:lnTo>
                    <a:pt x="2241" y="282"/>
                  </a:lnTo>
                  <a:lnTo>
                    <a:pt x="2220" y="287"/>
                  </a:lnTo>
                  <a:lnTo>
                    <a:pt x="2199" y="291"/>
                  </a:lnTo>
                  <a:lnTo>
                    <a:pt x="2164" y="295"/>
                  </a:lnTo>
                  <a:lnTo>
                    <a:pt x="2143" y="299"/>
                  </a:lnTo>
                  <a:lnTo>
                    <a:pt x="2123" y="304"/>
                  </a:lnTo>
                  <a:lnTo>
                    <a:pt x="2081" y="312"/>
                  </a:lnTo>
                  <a:lnTo>
                    <a:pt x="2060" y="312"/>
                  </a:lnTo>
                  <a:lnTo>
                    <a:pt x="2039" y="317"/>
                  </a:lnTo>
                  <a:lnTo>
                    <a:pt x="1997" y="321"/>
                  </a:lnTo>
                  <a:lnTo>
                    <a:pt x="1976" y="325"/>
                  </a:lnTo>
                  <a:lnTo>
                    <a:pt x="1955" y="329"/>
                  </a:lnTo>
                  <a:lnTo>
                    <a:pt x="1913" y="334"/>
                  </a:lnTo>
                  <a:lnTo>
                    <a:pt x="1892" y="338"/>
                  </a:lnTo>
                  <a:lnTo>
                    <a:pt x="1864" y="338"/>
                  </a:lnTo>
                  <a:lnTo>
                    <a:pt x="1822" y="342"/>
                  </a:lnTo>
                  <a:lnTo>
                    <a:pt x="1801" y="347"/>
                  </a:lnTo>
                  <a:lnTo>
                    <a:pt x="1773" y="347"/>
                  </a:lnTo>
                  <a:lnTo>
                    <a:pt x="1732" y="351"/>
                  </a:lnTo>
                  <a:lnTo>
                    <a:pt x="1704" y="351"/>
                  </a:lnTo>
                  <a:lnTo>
                    <a:pt x="1683" y="355"/>
                  </a:lnTo>
                  <a:lnTo>
                    <a:pt x="1634" y="355"/>
                  </a:lnTo>
                  <a:lnTo>
                    <a:pt x="1613" y="355"/>
                  </a:lnTo>
                  <a:lnTo>
                    <a:pt x="1592" y="359"/>
                  </a:lnTo>
                  <a:lnTo>
                    <a:pt x="1543" y="359"/>
                  </a:lnTo>
                  <a:lnTo>
                    <a:pt x="1515" y="359"/>
                  </a:lnTo>
                  <a:lnTo>
                    <a:pt x="1494" y="359"/>
                  </a:lnTo>
                  <a:lnTo>
                    <a:pt x="1445" y="364"/>
                  </a:lnTo>
                  <a:lnTo>
                    <a:pt x="1424" y="364"/>
                  </a:lnTo>
                  <a:lnTo>
                    <a:pt x="1396" y="364"/>
                  </a:lnTo>
                  <a:lnTo>
                    <a:pt x="1348" y="364"/>
                  </a:lnTo>
                  <a:lnTo>
                    <a:pt x="1327" y="364"/>
                  </a:lnTo>
                  <a:lnTo>
                    <a:pt x="1299" y="364"/>
                  </a:lnTo>
                  <a:lnTo>
                    <a:pt x="1257" y="359"/>
                  </a:lnTo>
                  <a:lnTo>
                    <a:pt x="1229" y="359"/>
                  </a:lnTo>
                  <a:lnTo>
                    <a:pt x="1208" y="359"/>
                  </a:lnTo>
                  <a:lnTo>
                    <a:pt x="1159" y="359"/>
                  </a:lnTo>
                  <a:lnTo>
                    <a:pt x="1138" y="355"/>
                  </a:lnTo>
                  <a:lnTo>
                    <a:pt x="1110" y="355"/>
                  </a:lnTo>
                  <a:lnTo>
                    <a:pt x="1061" y="355"/>
                  </a:lnTo>
                  <a:lnTo>
                    <a:pt x="1040" y="351"/>
                  </a:lnTo>
                  <a:lnTo>
                    <a:pt x="1019" y="351"/>
                  </a:lnTo>
                  <a:lnTo>
                    <a:pt x="970" y="347"/>
                  </a:lnTo>
                  <a:lnTo>
                    <a:pt x="950" y="347"/>
                  </a:lnTo>
                  <a:lnTo>
                    <a:pt x="929" y="342"/>
                  </a:lnTo>
                  <a:lnTo>
                    <a:pt x="880" y="338"/>
                  </a:lnTo>
                  <a:lnTo>
                    <a:pt x="859" y="338"/>
                  </a:lnTo>
                  <a:lnTo>
                    <a:pt x="838" y="334"/>
                  </a:lnTo>
                  <a:lnTo>
                    <a:pt x="789" y="329"/>
                  </a:lnTo>
                  <a:lnTo>
                    <a:pt x="768" y="325"/>
                  </a:lnTo>
                  <a:lnTo>
                    <a:pt x="747" y="321"/>
                  </a:lnTo>
                  <a:lnTo>
                    <a:pt x="705" y="317"/>
                  </a:lnTo>
                  <a:lnTo>
                    <a:pt x="684" y="312"/>
                  </a:lnTo>
                  <a:lnTo>
                    <a:pt x="663" y="312"/>
                  </a:lnTo>
                  <a:lnTo>
                    <a:pt x="621" y="304"/>
                  </a:lnTo>
                  <a:lnTo>
                    <a:pt x="607" y="299"/>
                  </a:lnTo>
                  <a:lnTo>
                    <a:pt x="586" y="295"/>
                  </a:lnTo>
                  <a:lnTo>
                    <a:pt x="545" y="291"/>
                  </a:lnTo>
                  <a:lnTo>
                    <a:pt x="524" y="287"/>
                  </a:lnTo>
                  <a:lnTo>
                    <a:pt x="510" y="282"/>
                  </a:lnTo>
                  <a:lnTo>
                    <a:pt x="475" y="274"/>
                  </a:lnTo>
                  <a:lnTo>
                    <a:pt x="454" y="270"/>
                  </a:lnTo>
                  <a:lnTo>
                    <a:pt x="433" y="265"/>
                  </a:lnTo>
                  <a:lnTo>
                    <a:pt x="398" y="257"/>
                  </a:lnTo>
                  <a:lnTo>
                    <a:pt x="384" y="252"/>
                  </a:lnTo>
                  <a:lnTo>
                    <a:pt x="370" y="248"/>
                  </a:lnTo>
                  <a:lnTo>
                    <a:pt x="335" y="240"/>
                  </a:lnTo>
                  <a:lnTo>
                    <a:pt x="321" y="231"/>
                  </a:lnTo>
                  <a:lnTo>
                    <a:pt x="307" y="227"/>
                  </a:lnTo>
                  <a:lnTo>
                    <a:pt x="272" y="218"/>
                  </a:lnTo>
                  <a:lnTo>
                    <a:pt x="258" y="214"/>
                  </a:lnTo>
                  <a:lnTo>
                    <a:pt x="244" y="210"/>
                  </a:lnTo>
                  <a:lnTo>
                    <a:pt x="223" y="197"/>
                  </a:lnTo>
                  <a:lnTo>
                    <a:pt x="209" y="193"/>
                  </a:lnTo>
                  <a:lnTo>
                    <a:pt x="195" y="188"/>
                  </a:lnTo>
                  <a:lnTo>
                    <a:pt x="168" y="176"/>
                  </a:lnTo>
                  <a:lnTo>
                    <a:pt x="161" y="171"/>
                  </a:lnTo>
                  <a:lnTo>
                    <a:pt x="147" y="163"/>
                  </a:lnTo>
                  <a:lnTo>
                    <a:pt x="126" y="154"/>
                  </a:lnTo>
                  <a:lnTo>
                    <a:pt x="119" y="146"/>
                  </a:lnTo>
                  <a:lnTo>
                    <a:pt x="105" y="141"/>
                  </a:lnTo>
                  <a:lnTo>
                    <a:pt x="91" y="129"/>
                  </a:lnTo>
                  <a:lnTo>
                    <a:pt x="84" y="124"/>
                  </a:lnTo>
                  <a:lnTo>
                    <a:pt x="70" y="116"/>
                  </a:lnTo>
                  <a:lnTo>
                    <a:pt x="56" y="107"/>
                  </a:lnTo>
                  <a:lnTo>
                    <a:pt x="49" y="99"/>
                  </a:lnTo>
                  <a:lnTo>
                    <a:pt x="42" y="94"/>
                  </a:lnTo>
                  <a:lnTo>
                    <a:pt x="35" y="81"/>
                  </a:lnTo>
                  <a:lnTo>
                    <a:pt x="28" y="73"/>
                  </a:lnTo>
                  <a:lnTo>
                    <a:pt x="21" y="69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7" y="43"/>
                  </a:lnTo>
                  <a:lnTo>
                    <a:pt x="7" y="30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389"/>
                  </a:lnTo>
                  <a:lnTo>
                    <a:pt x="0" y="394"/>
                  </a:lnTo>
                  <a:lnTo>
                    <a:pt x="0" y="406"/>
                  </a:lnTo>
                  <a:lnTo>
                    <a:pt x="0" y="415"/>
                  </a:lnTo>
                  <a:lnTo>
                    <a:pt x="7" y="419"/>
                  </a:lnTo>
                  <a:lnTo>
                    <a:pt x="7" y="432"/>
                  </a:lnTo>
                  <a:lnTo>
                    <a:pt x="14" y="441"/>
                  </a:lnTo>
                  <a:lnTo>
                    <a:pt x="14" y="445"/>
                  </a:lnTo>
                  <a:lnTo>
                    <a:pt x="21" y="458"/>
                  </a:lnTo>
                  <a:lnTo>
                    <a:pt x="28" y="462"/>
                  </a:lnTo>
                  <a:lnTo>
                    <a:pt x="35" y="470"/>
                  </a:lnTo>
                  <a:lnTo>
                    <a:pt x="42" y="483"/>
                  </a:lnTo>
                  <a:lnTo>
                    <a:pt x="49" y="488"/>
                  </a:lnTo>
                  <a:lnTo>
                    <a:pt x="56" y="496"/>
                  </a:lnTo>
                  <a:lnTo>
                    <a:pt x="70" y="505"/>
                  </a:lnTo>
                  <a:lnTo>
                    <a:pt x="84" y="513"/>
                  </a:lnTo>
                  <a:lnTo>
                    <a:pt x="91" y="517"/>
                  </a:lnTo>
                  <a:lnTo>
                    <a:pt x="105" y="530"/>
                  </a:lnTo>
                  <a:lnTo>
                    <a:pt x="119" y="535"/>
                  </a:lnTo>
                  <a:lnTo>
                    <a:pt x="126" y="543"/>
                  </a:lnTo>
                  <a:lnTo>
                    <a:pt x="147" y="552"/>
                  </a:lnTo>
                  <a:lnTo>
                    <a:pt x="161" y="560"/>
                  </a:lnTo>
                  <a:lnTo>
                    <a:pt x="168" y="564"/>
                  </a:lnTo>
                  <a:lnTo>
                    <a:pt x="195" y="577"/>
                  </a:lnTo>
                  <a:lnTo>
                    <a:pt x="209" y="582"/>
                  </a:lnTo>
                  <a:lnTo>
                    <a:pt x="223" y="586"/>
                  </a:lnTo>
                  <a:lnTo>
                    <a:pt x="244" y="599"/>
                  </a:lnTo>
                  <a:lnTo>
                    <a:pt x="258" y="603"/>
                  </a:lnTo>
                  <a:lnTo>
                    <a:pt x="272" y="607"/>
                  </a:lnTo>
                  <a:lnTo>
                    <a:pt x="307" y="616"/>
                  </a:lnTo>
                  <a:lnTo>
                    <a:pt x="321" y="620"/>
                  </a:lnTo>
                  <a:lnTo>
                    <a:pt x="335" y="629"/>
                  </a:lnTo>
                  <a:lnTo>
                    <a:pt x="370" y="637"/>
                  </a:lnTo>
                  <a:lnTo>
                    <a:pt x="384" y="641"/>
                  </a:lnTo>
                  <a:lnTo>
                    <a:pt x="398" y="646"/>
                  </a:lnTo>
                  <a:lnTo>
                    <a:pt x="433" y="654"/>
                  </a:lnTo>
                  <a:lnTo>
                    <a:pt x="454" y="659"/>
                  </a:lnTo>
                  <a:lnTo>
                    <a:pt x="475" y="663"/>
                  </a:lnTo>
                  <a:lnTo>
                    <a:pt x="510" y="671"/>
                  </a:lnTo>
                  <a:lnTo>
                    <a:pt x="524" y="676"/>
                  </a:lnTo>
                  <a:lnTo>
                    <a:pt x="545" y="680"/>
                  </a:lnTo>
                  <a:lnTo>
                    <a:pt x="586" y="684"/>
                  </a:lnTo>
                  <a:lnTo>
                    <a:pt x="607" y="688"/>
                  </a:lnTo>
                  <a:lnTo>
                    <a:pt x="621" y="693"/>
                  </a:lnTo>
                  <a:lnTo>
                    <a:pt x="663" y="701"/>
                  </a:lnTo>
                  <a:lnTo>
                    <a:pt x="684" y="701"/>
                  </a:lnTo>
                  <a:lnTo>
                    <a:pt x="705" y="706"/>
                  </a:lnTo>
                  <a:lnTo>
                    <a:pt x="747" y="710"/>
                  </a:lnTo>
                  <a:lnTo>
                    <a:pt x="768" y="714"/>
                  </a:lnTo>
                  <a:lnTo>
                    <a:pt x="789" y="718"/>
                  </a:lnTo>
                  <a:lnTo>
                    <a:pt x="838" y="723"/>
                  </a:lnTo>
                  <a:lnTo>
                    <a:pt x="859" y="727"/>
                  </a:lnTo>
                  <a:lnTo>
                    <a:pt x="880" y="727"/>
                  </a:lnTo>
                  <a:lnTo>
                    <a:pt x="929" y="731"/>
                  </a:lnTo>
                  <a:lnTo>
                    <a:pt x="950" y="735"/>
                  </a:lnTo>
                  <a:lnTo>
                    <a:pt x="970" y="735"/>
                  </a:lnTo>
                  <a:lnTo>
                    <a:pt x="1019" y="740"/>
                  </a:lnTo>
                  <a:lnTo>
                    <a:pt x="1040" y="740"/>
                  </a:lnTo>
                  <a:lnTo>
                    <a:pt x="1061" y="744"/>
                  </a:lnTo>
                  <a:lnTo>
                    <a:pt x="1110" y="744"/>
                  </a:lnTo>
                  <a:lnTo>
                    <a:pt x="1138" y="744"/>
                  </a:lnTo>
                  <a:lnTo>
                    <a:pt x="1159" y="748"/>
                  </a:lnTo>
                  <a:lnTo>
                    <a:pt x="1208" y="748"/>
                  </a:lnTo>
                  <a:lnTo>
                    <a:pt x="1229" y="748"/>
                  </a:lnTo>
                  <a:lnTo>
                    <a:pt x="1257" y="748"/>
                  </a:lnTo>
                  <a:lnTo>
                    <a:pt x="1299" y="753"/>
                  </a:lnTo>
                  <a:lnTo>
                    <a:pt x="1327" y="753"/>
                  </a:lnTo>
                  <a:lnTo>
                    <a:pt x="1348" y="753"/>
                  </a:lnTo>
                  <a:lnTo>
                    <a:pt x="1396" y="753"/>
                  </a:lnTo>
                  <a:lnTo>
                    <a:pt x="1424" y="753"/>
                  </a:lnTo>
                  <a:lnTo>
                    <a:pt x="1445" y="753"/>
                  </a:lnTo>
                  <a:lnTo>
                    <a:pt x="1494" y="748"/>
                  </a:lnTo>
                  <a:lnTo>
                    <a:pt x="1515" y="748"/>
                  </a:lnTo>
                  <a:lnTo>
                    <a:pt x="1543" y="748"/>
                  </a:lnTo>
                  <a:lnTo>
                    <a:pt x="1592" y="748"/>
                  </a:lnTo>
                  <a:lnTo>
                    <a:pt x="1613" y="744"/>
                  </a:lnTo>
                  <a:lnTo>
                    <a:pt x="1634" y="744"/>
                  </a:lnTo>
                  <a:lnTo>
                    <a:pt x="1683" y="744"/>
                  </a:lnTo>
                  <a:lnTo>
                    <a:pt x="1704" y="740"/>
                  </a:lnTo>
                  <a:lnTo>
                    <a:pt x="1732" y="740"/>
                  </a:lnTo>
                  <a:lnTo>
                    <a:pt x="1773" y="735"/>
                  </a:lnTo>
                  <a:lnTo>
                    <a:pt x="1801" y="735"/>
                  </a:lnTo>
                  <a:lnTo>
                    <a:pt x="1822" y="731"/>
                  </a:lnTo>
                  <a:lnTo>
                    <a:pt x="1864" y="727"/>
                  </a:lnTo>
                  <a:lnTo>
                    <a:pt x="1892" y="727"/>
                  </a:lnTo>
                  <a:lnTo>
                    <a:pt x="1913" y="723"/>
                  </a:lnTo>
                  <a:lnTo>
                    <a:pt x="1955" y="718"/>
                  </a:lnTo>
                  <a:lnTo>
                    <a:pt x="1976" y="714"/>
                  </a:lnTo>
                  <a:lnTo>
                    <a:pt x="1997" y="710"/>
                  </a:lnTo>
                  <a:lnTo>
                    <a:pt x="2039" y="706"/>
                  </a:lnTo>
                  <a:lnTo>
                    <a:pt x="2060" y="701"/>
                  </a:lnTo>
                  <a:lnTo>
                    <a:pt x="2081" y="701"/>
                  </a:lnTo>
                  <a:lnTo>
                    <a:pt x="2123" y="693"/>
                  </a:lnTo>
                  <a:lnTo>
                    <a:pt x="2143" y="688"/>
                  </a:lnTo>
                  <a:lnTo>
                    <a:pt x="2164" y="684"/>
                  </a:lnTo>
                  <a:lnTo>
                    <a:pt x="2199" y="680"/>
                  </a:lnTo>
                  <a:lnTo>
                    <a:pt x="2220" y="676"/>
                  </a:lnTo>
                  <a:lnTo>
                    <a:pt x="2241" y="671"/>
                  </a:lnTo>
                  <a:lnTo>
                    <a:pt x="2276" y="663"/>
                  </a:lnTo>
                  <a:lnTo>
                    <a:pt x="2297" y="659"/>
                  </a:lnTo>
                  <a:lnTo>
                    <a:pt x="2297" y="270"/>
                  </a:lnTo>
                  <a:close/>
                </a:path>
              </a:pathLst>
            </a:custGeom>
            <a:solidFill>
              <a:srgbClr val="00808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31" name="Freeform 8"/>
            <p:cNvSpPr>
              <a:spLocks/>
            </p:cNvSpPr>
            <p:nvPr/>
          </p:nvSpPr>
          <p:spPr bwMode="auto">
            <a:xfrm>
              <a:off x="568" y="2071"/>
              <a:ext cx="2297" cy="727"/>
            </a:xfrm>
            <a:custGeom>
              <a:avLst/>
              <a:gdLst>
                <a:gd name="T0" fmla="*/ 2241 w 2297"/>
                <a:gd name="T1" fmla="*/ 645 h 727"/>
                <a:gd name="T2" fmla="*/ 2164 w 2297"/>
                <a:gd name="T3" fmla="*/ 658 h 727"/>
                <a:gd name="T4" fmla="*/ 2081 w 2297"/>
                <a:gd name="T5" fmla="*/ 675 h 727"/>
                <a:gd name="T6" fmla="*/ 1997 w 2297"/>
                <a:gd name="T7" fmla="*/ 684 h 727"/>
                <a:gd name="T8" fmla="*/ 1913 w 2297"/>
                <a:gd name="T9" fmla="*/ 697 h 727"/>
                <a:gd name="T10" fmla="*/ 1843 w 2297"/>
                <a:gd name="T11" fmla="*/ 705 h 727"/>
                <a:gd name="T12" fmla="*/ 1752 w 2297"/>
                <a:gd name="T13" fmla="*/ 710 h 727"/>
                <a:gd name="T14" fmla="*/ 1662 w 2297"/>
                <a:gd name="T15" fmla="*/ 718 h 727"/>
                <a:gd name="T16" fmla="*/ 1564 w 2297"/>
                <a:gd name="T17" fmla="*/ 722 h 727"/>
                <a:gd name="T18" fmla="*/ 1466 w 2297"/>
                <a:gd name="T19" fmla="*/ 727 h 727"/>
                <a:gd name="T20" fmla="*/ 1375 w 2297"/>
                <a:gd name="T21" fmla="*/ 727 h 727"/>
                <a:gd name="T22" fmla="*/ 1278 w 2297"/>
                <a:gd name="T23" fmla="*/ 727 h 727"/>
                <a:gd name="T24" fmla="*/ 1180 w 2297"/>
                <a:gd name="T25" fmla="*/ 722 h 727"/>
                <a:gd name="T26" fmla="*/ 1089 w 2297"/>
                <a:gd name="T27" fmla="*/ 718 h 727"/>
                <a:gd name="T28" fmla="*/ 991 w 2297"/>
                <a:gd name="T29" fmla="*/ 710 h 727"/>
                <a:gd name="T30" fmla="*/ 901 w 2297"/>
                <a:gd name="T31" fmla="*/ 705 h 727"/>
                <a:gd name="T32" fmla="*/ 817 w 2297"/>
                <a:gd name="T33" fmla="*/ 692 h 727"/>
                <a:gd name="T34" fmla="*/ 726 w 2297"/>
                <a:gd name="T35" fmla="*/ 684 h 727"/>
                <a:gd name="T36" fmla="*/ 642 w 2297"/>
                <a:gd name="T37" fmla="*/ 671 h 727"/>
                <a:gd name="T38" fmla="*/ 566 w 2297"/>
                <a:gd name="T39" fmla="*/ 658 h 727"/>
                <a:gd name="T40" fmla="*/ 489 w 2297"/>
                <a:gd name="T41" fmla="*/ 641 h 727"/>
                <a:gd name="T42" fmla="*/ 419 w 2297"/>
                <a:gd name="T43" fmla="*/ 624 h 727"/>
                <a:gd name="T44" fmla="*/ 349 w 2297"/>
                <a:gd name="T45" fmla="*/ 607 h 727"/>
                <a:gd name="T46" fmla="*/ 293 w 2297"/>
                <a:gd name="T47" fmla="*/ 586 h 727"/>
                <a:gd name="T48" fmla="*/ 230 w 2297"/>
                <a:gd name="T49" fmla="*/ 564 h 727"/>
                <a:gd name="T50" fmla="*/ 181 w 2297"/>
                <a:gd name="T51" fmla="*/ 543 h 727"/>
                <a:gd name="T52" fmla="*/ 140 w 2297"/>
                <a:gd name="T53" fmla="*/ 521 h 727"/>
                <a:gd name="T54" fmla="*/ 98 w 2297"/>
                <a:gd name="T55" fmla="*/ 500 h 727"/>
                <a:gd name="T56" fmla="*/ 63 w 2297"/>
                <a:gd name="T57" fmla="*/ 474 h 727"/>
                <a:gd name="T58" fmla="*/ 42 w 2297"/>
                <a:gd name="T59" fmla="*/ 449 h 727"/>
                <a:gd name="T60" fmla="*/ 21 w 2297"/>
                <a:gd name="T61" fmla="*/ 427 h 727"/>
                <a:gd name="T62" fmla="*/ 7 w 2297"/>
                <a:gd name="T63" fmla="*/ 402 h 727"/>
                <a:gd name="T64" fmla="*/ 0 w 2297"/>
                <a:gd name="T65" fmla="*/ 376 h 727"/>
                <a:gd name="T66" fmla="*/ 0 w 2297"/>
                <a:gd name="T67" fmla="*/ 355 h 727"/>
                <a:gd name="T68" fmla="*/ 7 w 2297"/>
                <a:gd name="T69" fmla="*/ 329 h 727"/>
                <a:gd name="T70" fmla="*/ 14 w 2297"/>
                <a:gd name="T71" fmla="*/ 303 h 727"/>
                <a:gd name="T72" fmla="*/ 35 w 2297"/>
                <a:gd name="T73" fmla="*/ 282 h 727"/>
                <a:gd name="T74" fmla="*/ 56 w 2297"/>
                <a:gd name="T75" fmla="*/ 256 h 727"/>
                <a:gd name="T76" fmla="*/ 91 w 2297"/>
                <a:gd name="T77" fmla="*/ 231 h 727"/>
                <a:gd name="T78" fmla="*/ 126 w 2297"/>
                <a:gd name="T79" fmla="*/ 209 h 727"/>
                <a:gd name="T80" fmla="*/ 168 w 2297"/>
                <a:gd name="T81" fmla="*/ 188 h 727"/>
                <a:gd name="T82" fmla="*/ 223 w 2297"/>
                <a:gd name="T83" fmla="*/ 162 h 727"/>
                <a:gd name="T84" fmla="*/ 272 w 2297"/>
                <a:gd name="T85" fmla="*/ 145 h 727"/>
                <a:gd name="T86" fmla="*/ 335 w 2297"/>
                <a:gd name="T87" fmla="*/ 124 h 727"/>
                <a:gd name="T88" fmla="*/ 398 w 2297"/>
                <a:gd name="T89" fmla="*/ 107 h 727"/>
                <a:gd name="T90" fmla="*/ 475 w 2297"/>
                <a:gd name="T91" fmla="*/ 90 h 727"/>
                <a:gd name="T92" fmla="*/ 545 w 2297"/>
                <a:gd name="T93" fmla="*/ 73 h 727"/>
                <a:gd name="T94" fmla="*/ 621 w 2297"/>
                <a:gd name="T95" fmla="*/ 56 h 727"/>
                <a:gd name="T96" fmla="*/ 705 w 2297"/>
                <a:gd name="T97" fmla="*/ 43 h 727"/>
                <a:gd name="T98" fmla="*/ 789 w 2297"/>
                <a:gd name="T99" fmla="*/ 34 h 727"/>
                <a:gd name="T100" fmla="*/ 880 w 2297"/>
                <a:gd name="T101" fmla="*/ 21 h 727"/>
                <a:gd name="T102" fmla="*/ 970 w 2297"/>
                <a:gd name="T103" fmla="*/ 13 h 727"/>
                <a:gd name="T104" fmla="*/ 1061 w 2297"/>
                <a:gd name="T105" fmla="*/ 8 h 727"/>
                <a:gd name="T106" fmla="*/ 1159 w 2297"/>
                <a:gd name="T107" fmla="*/ 4 h 727"/>
                <a:gd name="T108" fmla="*/ 1257 w 2297"/>
                <a:gd name="T109" fmla="*/ 0 h 727"/>
                <a:gd name="T110" fmla="*/ 1348 w 2297"/>
                <a:gd name="T111" fmla="*/ 0 h 727"/>
                <a:gd name="T112" fmla="*/ 2297 w 2297"/>
                <a:gd name="T113" fmla="*/ 633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97"/>
                <a:gd name="T172" fmla="*/ 0 h 727"/>
                <a:gd name="T173" fmla="*/ 2297 w 2297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97" h="727">
                  <a:moveTo>
                    <a:pt x="2297" y="633"/>
                  </a:moveTo>
                  <a:lnTo>
                    <a:pt x="2276" y="637"/>
                  </a:lnTo>
                  <a:lnTo>
                    <a:pt x="2241" y="645"/>
                  </a:lnTo>
                  <a:lnTo>
                    <a:pt x="2220" y="650"/>
                  </a:lnTo>
                  <a:lnTo>
                    <a:pt x="2199" y="654"/>
                  </a:lnTo>
                  <a:lnTo>
                    <a:pt x="2164" y="658"/>
                  </a:lnTo>
                  <a:lnTo>
                    <a:pt x="2143" y="662"/>
                  </a:lnTo>
                  <a:lnTo>
                    <a:pt x="2123" y="667"/>
                  </a:lnTo>
                  <a:lnTo>
                    <a:pt x="2081" y="675"/>
                  </a:lnTo>
                  <a:lnTo>
                    <a:pt x="2060" y="675"/>
                  </a:lnTo>
                  <a:lnTo>
                    <a:pt x="2039" y="680"/>
                  </a:lnTo>
                  <a:lnTo>
                    <a:pt x="1997" y="684"/>
                  </a:lnTo>
                  <a:lnTo>
                    <a:pt x="1976" y="688"/>
                  </a:lnTo>
                  <a:lnTo>
                    <a:pt x="1955" y="692"/>
                  </a:lnTo>
                  <a:lnTo>
                    <a:pt x="1913" y="697"/>
                  </a:lnTo>
                  <a:lnTo>
                    <a:pt x="1892" y="701"/>
                  </a:lnTo>
                  <a:lnTo>
                    <a:pt x="1864" y="701"/>
                  </a:lnTo>
                  <a:lnTo>
                    <a:pt x="1843" y="705"/>
                  </a:lnTo>
                  <a:lnTo>
                    <a:pt x="1801" y="710"/>
                  </a:lnTo>
                  <a:lnTo>
                    <a:pt x="1773" y="710"/>
                  </a:lnTo>
                  <a:lnTo>
                    <a:pt x="1752" y="710"/>
                  </a:lnTo>
                  <a:lnTo>
                    <a:pt x="1704" y="714"/>
                  </a:lnTo>
                  <a:lnTo>
                    <a:pt x="1683" y="718"/>
                  </a:lnTo>
                  <a:lnTo>
                    <a:pt x="1662" y="718"/>
                  </a:lnTo>
                  <a:lnTo>
                    <a:pt x="1613" y="718"/>
                  </a:lnTo>
                  <a:lnTo>
                    <a:pt x="1592" y="722"/>
                  </a:lnTo>
                  <a:lnTo>
                    <a:pt x="1564" y="722"/>
                  </a:lnTo>
                  <a:lnTo>
                    <a:pt x="1515" y="722"/>
                  </a:lnTo>
                  <a:lnTo>
                    <a:pt x="1494" y="722"/>
                  </a:lnTo>
                  <a:lnTo>
                    <a:pt x="1466" y="727"/>
                  </a:lnTo>
                  <a:lnTo>
                    <a:pt x="1424" y="727"/>
                  </a:lnTo>
                  <a:lnTo>
                    <a:pt x="1396" y="727"/>
                  </a:lnTo>
                  <a:lnTo>
                    <a:pt x="1375" y="727"/>
                  </a:lnTo>
                  <a:lnTo>
                    <a:pt x="1327" y="727"/>
                  </a:lnTo>
                  <a:lnTo>
                    <a:pt x="1299" y="727"/>
                  </a:lnTo>
                  <a:lnTo>
                    <a:pt x="1278" y="727"/>
                  </a:lnTo>
                  <a:lnTo>
                    <a:pt x="1229" y="722"/>
                  </a:lnTo>
                  <a:lnTo>
                    <a:pt x="1208" y="722"/>
                  </a:lnTo>
                  <a:lnTo>
                    <a:pt x="1180" y="722"/>
                  </a:lnTo>
                  <a:lnTo>
                    <a:pt x="1138" y="718"/>
                  </a:lnTo>
                  <a:lnTo>
                    <a:pt x="1110" y="718"/>
                  </a:lnTo>
                  <a:lnTo>
                    <a:pt x="1089" y="718"/>
                  </a:lnTo>
                  <a:lnTo>
                    <a:pt x="1040" y="714"/>
                  </a:lnTo>
                  <a:lnTo>
                    <a:pt x="1019" y="714"/>
                  </a:lnTo>
                  <a:lnTo>
                    <a:pt x="991" y="710"/>
                  </a:lnTo>
                  <a:lnTo>
                    <a:pt x="970" y="710"/>
                  </a:lnTo>
                  <a:lnTo>
                    <a:pt x="929" y="705"/>
                  </a:lnTo>
                  <a:lnTo>
                    <a:pt x="901" y="705"/>
                  </a:lnTo>
                  <a:lnTo>
                    <a:pt x="880" y="701"/>
                  </a:lnTo>
                  <a:lnTo>
                    <a:pt x="838" y="697"/>
                  </a:lnTo>
                  <a:lnTo>
                    <a:pt x="817" y="692"/>
                  </a:lnTo>
                  <a:lnTo>
                    <a:pt x="789" y="692"/>
                  </a:lnTo>
                  <a:lnTo>
                    <a:pt x="747" y="684"/>
                  </a:lnTo>
                  <a:lnTo>
                    <a:pt x="726" y="684"/>
                  </a:lnTo>
                  <a:lnTo>
                    <a:pt x="705" y="680"/>
                  </a:lnTo>
                  <a:lnTo>
                    <a:pt x="663" y="675"/>
                  </a:lnTo>
                  <a:lnTo>
                    <a:pt x="642" y="671"/>
                  </a:lnTo>
                  <a:lnTo>
                    <a:pt x="621" y="667"/>
                  </a:lnTo>
                  <a:lnTo>
                    <a:pt x="586" y="658"/>
                  </a:lnTo>
                  <a:lnTo>
                    <a:pt x="566" y="658"/>
                  </a:lnTo>
                  <a:lnTo>
                    <a:pt x="545" y="654"/>
                  </a:lnTo>
                  <a:lnTo>
                    <a:pt x="510" y="645"/>
                  </a:lnTo>
                  <a:lnTo>
                    <a:pt x="489" y="641"/>
                  </a:lnTo>
                  <a:lnTo>
                    <a:pt x="475" y="637"/>
                  </a:lnTo>
                  <a:lnTo>
                    <a:pt x="433" y="628"/>
                  </a:lnTo>
                  <a:lnTo>
                    <a:pt x="419" y="624"/>
                  </a:lnTo>
                  <a:lnTo>
                    <a:pt x="398" y="620"/>
                  </a:lnTo>
                  <a:lnTo>
                    <a:pt x="370" y="611"/>
                  </a:lnTo>
                  <a:lnTo>
                    <a:pt x="349" y="607"/>
                  </a:lnTo>
                  <a:lnTo>
                    <a:pt x="335" y="603"/>
                  </a:lnTo>
                  <a:lnTo>
                    <a:pt x="307" y="590"/>
                  </a:lnTo>
                  <a:lnTo>
                    <a:pt x="293" y="586"/>
                  </a:lnTo>
                  <a:lnTo>
                    <a:pt x="272" y="581"/>
                  </a:lnTo>
                  <a:lnTo>
                    <a:pt x="258" y="577"/>
                  </a:lnTo>
                  <a:lnTo>
                    <a:pt x="230" y="564"/>
                  </a:lnTo>
                  <a:lnTo>
                    <a:pt x="223" y="560"/>
                  </a:lnTo>
                  <a:lnTo>
                    <a:pt x="209" y="556"/>
                  </a:lnTo>
                  <a:lnTo>
                    <a:pt x="181" y="543"/>
                  </a:lnTo>
                  <a:lnTo>
                    <a:pt x="168" y="539"/>
                  </a:lnTo>
                  <a:lnTo>
                    <a:pt x="161" y="534"/>
                  </a:lnTo>
                  <a:lnTo>
                    <a:pt x="140" y="521"/>
                  </a:lnTo>
                  <a:lnTo>
                    <a:pt x="126" y="517"/>
                  </a:lnTo>
                  <a:lnTo>
                    <a:pt x="119" y="509"/>
                  </a:lnTo>
                  <a:lnTo>
                    <a:pt x="98" y="500"/>
                  </a:lnTo>
                  <a:lnTo>
                    <a:pt x="91" y="492"/>
                  </a:lnTo>
                  <a:lnTo>
                    <a:pt x="84" y="487"/>
                  </a:lnTo>
                  <a:lnTo>
                    <a:pt x="63" y="474"/>
                  </a:lnTo>
                  <a:lnTo>
                    <a:pt x="56" y="470"/>
                  </a:lnTo>
                  <a:lnTo>
                    <a:pt x="49" y="462"/>
                  </a:lnTo>
                  <a:lnTo>
                    <a:pt x="42" y="449"/>
                  </a:lnTo>
                  <a:lnTo>
                    <a:pt x="35" y="444"/>
                  </a:lnTo>
                  <a:lnTo>
                    <a:pt x="28" y="436"/>
                  </a:lnTo>
                  <a:lnTo>
                    <a:pt x="21" y="427"/>
                  </a:lnTo>
                  <a:lnTo>
                    <a:pt x="14" y="419"/>
                  </a:lnTo>
                  <a:lnTo>
                    <a:pt x="14" y="415"/>
                  </a:lnTo>
                  <a:lnTo>
                    <a:pt x="7" y="402"/>
                  </a:lnTo>
                  <a:lnTo>
                    <a:pt x="7" y="393"/>
                  </a:lnTo>
                  <a:lnTo>
                    <a:pt x="0" y="389"/>
                  </a:lnTo>
                  <a:lnTo>
                    <a:pt x="0" y="376"/>
                  </a:lnTo>
                  <a:lnTo>
                    <a:pt x="0" y="368"/>
                  </a:lnTo>
                  <a:lnTo>
                    <a:pt x="0" y="363"/>
                  </a:lnTo>
                  <a:lnTo>
                    <a:pt x="0" y="355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7" y="329"/>
                  </a:lnTo>
                  <a:lnTo>
                    <a:pt x="7" y="316"/>
                  </a:lnTo>
                  <a:lnTo>
                    <a:pt x="14" y="312"/>
                  </a:lnTo>
                  <a:lnTo>
                    <a:pt x="14" y="303"/>
                  </a:lnTo>
                  <a:lnTo>
                    <a:pt x="21" y="295"/>
                  </a:lnTo>
                  <a:lnTo>
                    <a:pt x="28" y="286"/>
                  </a:lnTo>
                  <a:lnTo>
                    <a:pt x="35" y="282"/>
                  </a:lnTo>
                  <a:lnTo>
                    <a:pt x="42" y="269"/>
                  </a:lnTo>
                  <a:lnTo>
                    <a:pt x="49" y="261"/>
                  </a:lnTo>
                  <a:lnTo>
                    <a:pt x="56" y="256"/>
                  </a:lnTo>
                  <a:lnTo>
                    <a:pt x="70" y="244"/>
                  </a:lnTo>
                  <a:lnTo>
                    <a:pt x="84" y="239"/>
                  </a:lnTo>
                  <a:lnTo>
                    <a:pt x="91" y="231"/>
                  </a:lnTo>
                  <a:lnTo>
                    <a:pt x="105" y="222"/>
                  </a:lnTo>
                  <a:lnTo>
                    <a:pt x="119" y="214"/>
                  </a:lnTo>
                  <a:lnTo>
                    <a:pt x="126" y="209"/>
                  </a:lnTo>
                  <a:lnTo>
                    <a:pt x="147" y="197"/>
                  </a:lnTo>
                  <a:lnTo>
                    <a:pt x="161" y="192"/>
                  </a:lnTo>
                  <a:lnTo>
                    <a:pt x="168" y="188"/>
                  </a:lnTo>
                  <a:lnTo>
                    <a:pt x="195" y="175"/>
                  </a:lnTo>
                  <a:lnTo>
                    <a:pt x="209" y="171"/>
                  </a:lnTo>
                  <a:lnTo>
                    <a:pt x="223" y="162"/>
                  </a:lnTo>
                  <a:lnTo>
                    <a:pt x="244" y="154"/>
                  </a:lnTo>
                  <a:lnTo>
                    <a:pt x="258" y="150"/>
                  </a:lnTo>
                  <a:lnTo>
                    <a:pt x="272" y="145"/>
                  </a:lnTo>
                  <a:lnTo>
                    <a:pt x="293" y="137"/>
                  </a:lnTo>
                  <a:lnTo>
                    <a:pt x="321" y="128"/>
                  </a:lnTo>
                  <a:lnTo>
                    <a:pt x="335" y="124"/>
                  </a:lnTo>
                  <a:lnTo>
                    <a:pt x="349" y="120"/>
                  </a:lnTo>
                  <a:lnTo>
                    <a:pt x="384" y="111"/>
                  </a:lnTo>
                  <a:lnTo>
                    <a:pt x="398" y="107"/>
                  </a:lnTo>
                  <a:lnTo>
                    <a:pt x="419" y="103"/>
                  </a:lnTo>
                  <a:lnTo>
                    <a:pt x="454" y="94"/>
                  </a:lnTo>
                  <a:lnTo>
                    <a:pt x="475" y="90"/>
                  </a:lnTo>
                  <a:lnTo>
                    <a:pt x="489" y="85"/>
                  </a:lnTo>
                  <a:lnTo>
                    <a:pt x="524" y="77"/>
                  </a:lnTo>
                  <a:lnTo>
                    <a:pt x="545" y="73"/>
                  </a:lnTo>
                  <a:lnTo>
                    <a:pt x="566" y="68"/>
                  </a:lnTo>
                  <a:lnTo>
                    <a:pt x="607" y="60"/>
                  </a:lnTo>
                  <a:lnTo>
                    <a:pt x="621" y="56"/>
                  </a:lnTo>
                  <a:lnTo>
                    <a:pt x="642" y="56"/>
                  </a:lnTo>
                  <a:lnTo>
                    <a:pt x="684" y="47"/>
                  </a:lnTo>
                  <a:lnTo>
                    <a:pt x="705" y="43"/>
                  </a:lnTo>
                  <a:lnTo>
                    <a:pt x="726" y="43"/>
                  </a:lnTo>
                  <a:lnTo>
                    <a:pt x="768" y="34"/>
                  </a:lnTo>
                  <a:lnTo>
                    <a:pt x="789" y="34"/>
                  </a:lnTo>
                  <a:lnTo>
                    <a:pt x="817" y="30"/>
                  </a:lnTo>
                  <a:lnTo>
                    <a:pt x="859" y="26"/>
                  </a:lnTo>
                  <a:lnTo>
                    <a:pt x="880" y="21"/>
                  </a:lnTo>
                  <a:lnTo>
                    <a:pt x="901" y="21"/>
                  </a:lnTo>
                  <a:lnTo>
                    <a:pt x="950" y="17"/>
                  </a:lnTo>
                  <a:lnTo>
                    <a:pt x="970" y="13"/>
                  </a:lnTo>
                  <a:lnTo>
                    <a:pt x="991" y="13"/>
                  </a:lnTo>
                  <a:lnTo>
                    <a:pt x="1019" y="13"/>
                  </a:lnTo>
                  <a:lnTo>
                    <a:pt x="1061" y="8"/>
                  </a:lnTo>
                  <a:lnTo>
                    <a:pt x="1089" y="8"/>
                  </a:lnTo>
                  <a:lnTo>
                    <a:pt x="1110" y="4"/>
                  </a:lnTo>
                  <a:lnTo>
                    <a:pt x="1159" y="4"/>
                  </a:lnTo>
                  <a:lnTo>
                    <a:pt x="1180" y="4"/>
                  </a:lnTo>
                  <a:lnTo>
                    <a:pt x="1208" y="0"/>
                  </a:lnTo>
                  <a:lnTo>
                    <a:pt x="1257" y="0"/>
                  </a:lnTo>
                  <a:lnTo>
                    <a:pt x="1278" y="0"/>
                  </a:lnTo>
                  <a:lnTo>
                    <a:pt x="1299" y="0"/>
                  </a:lnTo>
                  <a:lnTo>
                    <a:pt x="1348" y="0"/>
                  </a:lnTo>
                  <a:lnTo>
                    <a:pt x="1375" y="0"/>
                  </a:lnTo>
                  <a:lnTo>
                    <a:pt x="1375" y="363"/>
                  </a:lnTo>
                  <a:lnTo>
                    <a:pt x="2297" y="633"/>
                  </a:lnTo>
                  <a:close/>
                </a:path>
              </a:pathLst>
            </a:custGeom>
            <a:solidFill>
              <a:srgbClr val="00FFFF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32" name="Rectangle 9"/>
            <p:cNvSpPr>
              <a:spLocks noChangeArrowheads="1"/>
            </p:cNvSpPr>
            <p:nvPr/>
          </p:nvSpPr>
          <p:spPr bwMode="auto">
            <a:xfrm>
              <a:off x="3940" y="2135"/>
              <a:ext cx="4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 b="1">
                  <a:solidFill>
                    <a:srgbClr val="000000"/>
                  </a:solidFill>
                </a:rPr>
                <a:t>38%</a:t>
              </a:r>
              <a:endParaRPr lang="es-ES"/>
            </a:p>
          </p:txBody>
        </p:sp>
        <p:sp>
          <p:nvSpPr>
            <p:cNvPr id="30733" name="Rectangle 10"/>
            <p:cNvSpPr>
              <a:spLocks noChangeArrowheads="1"/>
            </p:cNvSpPr>
            <p:nvPr/>
          </p:nvSpPr>
          <p:spPr bwMode="auto">
            <a:xfrm>
              <a:off x="365" y="2930"/>
              <a:ext cx="4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 b="1">
                  <a:solidFill>
                    <a:srgbClr val="000000"/>
                  </a:solidFill>
                </a:rPr>
                <a:t>62%</a:t>
              </a:r>
              <a:endParaRPr lang="es-ES"/>
            </a:p>
          </p:txBody>
        </p:sp>
        <p:sp>
          <p:nvSpPr>
            <p:cNvPr id="30734" name="Rectangle 11"/>
            <p:cNvSpPr>
              <a:spLocks noChangeArrowheads="1"/>
            </p:cNvSpPr>
            <p:nvPr/>
          </p:nvSpPr>
          <p:spPr bwMode="auto">
            <a:xfrm>
              <a:off x="3690" y="3645"/>
              <a:ext cx="1516" cy="30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35" name="Rectangle 12"/>
            <p:cNvSpPr>
              <a:spLocks noChangeArrowheads="1"/>
            </p:cNvSpPr>
            <p:nvPr/>
          </p:nvSpPr>
          <p:spPr bwMode="auto">
            <a:xfrm>
              <a:off x="3735" y="3690"/>
              <a:ext cx="62" cy="65"/>
            </a:xfrm>
            <a:prstGeom prst="rect">
              <a:avLst/>
            </a:prstGeom>
            <a:solidFill>
              <a:srgbClr val="FFFF00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36" name="Rectangle 13"/>
            <p:cNvSpPr>
              <a:spLocks noChangeArrowheads="1"/>
            </p:cNvSpPr>
            <p:nvPr/>
          </p:nvSpPr>
          <p:spPr bwMode="auto">
            <a:xfrm>
              <a:off x="3870" y="3645"/>
              <a:ext cx="12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dirty="0">
                  <a:solidFill>
                    <a:srgbClr val="000000"/>
                  </a:solidFill>
                </a:rPr>
                <a:t>Resultados satisfactorios </a:t>
              </a:r>
              <a:endParaRPr lang="es-ES" dirty="0"/>
            </a:p>
          </p:txBody>
        </p:sp>
        <p:sp>
          <p:nvSpPr>
            <p:cNvPr id="30737" name="Rectangle 14"/>
            <p:cNvSpPr>
              <a:spLocks noChangeArrowheads="1"/>
            </p:cNvSpPr>
            <p:nvPr/>
          </p:nvSpPr>
          <p:spPr bwMode="auto">
            <a:xfrm>
              <a:off x="3735" y="3825"/>
              <a:ext cx="62" cy="64"/>
            </a:xfrm>
            <a:prstGeom prst="rect">
              <a:avLst/>
            </a:prstGeom>
            <a:solidFill>
              <a:srgbClr val="00FFFF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38" name="Rectangle 15"/>
            <p:cNvSpPr>
              <a:spLocks noChangeArrowheads="1"/>
            </p:cNvSpPr>
            <p:nvPr/>
          </p:nvSpPr>
          <p:spPr bwMode="auto">
            <a:xfrm>
              <a:off x="3870" y="3780"/>
              <a:ext cx="86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dirty="0">
                  <a:solidFill>
                    <a:srgbClr val="000000"/>
                  </a:solidFill>
                </a:rPr>
                <a:t>No satisfactorios </a:t>
              </a:r>
              <a:endParaRPr lang="es-ES" dirty="0"/>
            </a:p>
          </p:txBody>
        </p:sp>
      </p:grpSp>
      <p:pic>
        <p:nvPicPr>
          <p:cNvPr id="30725" name="18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73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Fo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7668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51"/>
          <p:cNvSpPr txBox="1">
            <a:spLocks noChangeArrowheads="1"/>
          </p:cNvSpPr>
          <p:nvPr/>
        </p:nvSpPr>
        <p:spPr>
          <a:xfrm>
            <a:off x="0" y="214290"/>
            <a:ext cx="9144000" cy="5714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/>
            <a:r>
              <a:rPr lang="es-ES" sz="2400" dirty="0" smtClean="0"/>
              <a:t>RESULTADOS DEL TRATAMIENTO CON ESTEROIDES </a:t>
            </a:r>
            <a:endParaRPr lang="es-ES" sz="2400" dirty="0"/>
          </a:p>
        </p:txBody>
      </p:sp>
      <p:pic>
        <p:nvPicPr>
          <p:cNvPr id="2" name="Picture 2" descr="C:\Programas laptop Mary\1-Datos\María\Doctorado\Defensa\Grafico Esteroides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214422"/>
            <a:ext cx="6446856" cy="5155332"/>
          </a:xfrm>
          <a:prstGeom prst="rect">
            <a:avLst/>
          </a:prstGeom>
          <a:noFill/>
        </p:spPr>
      </p:pic>
    </p:spTree>
  </p:cSld>
  <p:clrMapOvr>
    <a:masterClrMapping/>
  </p:clrMapOvr>
  <p:transition advTm="1673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668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51"/>
          <p:cNvSpPr txBox="1">
            <a:spLocks noChangeArrowheads="1"/>
          </p:cNvSpPr>
          <p:nvPr/>
        </p:nvSpPr>
        <p:spPr>
          <a:xfrm>
            <a:off x="0" y="214290"/>
            <a:ext cx="9144000" cy="57148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/>
            <a:r>
              <a:rPr lang="es-ES" sz="2400" dirty="0" smtClean="0"/>
              <a:t>RESULTADOS DEL TRATAMIENTO CON ESTEROIDES </a:t>
            </a:r>
            <a:endParaRPr lang="es-ES" sz="2400" dirty="0"/>
          </a:p>
        </p:txBody>
      </p:sp>
      <p:pic>
        <p:nvPicPr>
          <p:cNvPr id="2050" name="Picture 2" descr="C:\Programas laptop Mary\1-Datos\María\Doctorado\Defensa\Grafico Esteroid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6253435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Tm="16734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30723" name="1 CuadroTexto"/>
          <p:cNvSpPr txBox="1">
            <a:spLocks noChangeArrowheads="1"/>
          </p:cNvSpPr>
          <p:nvPr/>
        </p:nvSpPr>
        <p:spPr bwMode="auto">
          <a:xfrm>
            <a:off x="785786" y="1214422"/>
            <a:ext cx="7286676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/>
              <a:t>RESULTADOS DEL TRATAMIENTO CON ESTEROIDES </a:t>
            </a:r>
          </a:p>
        </p:txBody>
      </p:sp>
      <p:pic>
        <p:nvPicPr>
          <p:cNvPr id="30725" name="18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357158" y="3000372"/>
            <a:ext cx="84296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Resultados satisfactorios en la tercera  parte de los casos con OT activa,  tratados con metilprednisolona a los 18 meses de evolución de la Orbitopatía Tiroidea activa.</a:t>
            </a:r>
            <a:r>
              <a:rPr lang="es-ES" sz="2800" dirty="0" smtClean="0"/>
              <a:t>   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187623" y="5632566"/>
            <a:ext cx="6624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096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Aguirre M. Tratamiento de la Oftalmopatía Tiroidea.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Endocrinol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Nutr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2006:550-8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16734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000125" y="2928938"/>
            <a:ext cx="735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tabLst>
                <a:tab pos="609600" algn="l"/>
              </a:tabLst>
            </a:pPr>
            <a:r>
              <a:rPr lang="en-US" sz="4000" dirty="0">
                <a:ea typeface="Times New Roman" pitchFamily="18" charset="0"/>
                <a:cs typeface="Arial" pitchFamily="34" charset="0"/>
              </a:rPr>
              <a:t>RESULTADOS QUIRÚRGICOS</a:t>
            </a:r>
          </a:p>
        </p:txBody>
      </p:sp>
      <p:pic>
        <p:nvPicPr>
          <p:cNvPr id="32772" name="5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76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37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79875" name="Freeform 3"/>
          <p:cNvSpPr>
            <a:spLocks noEditPoints="1"/>
          </p:cNvSpPr>
          <p:nvPr/>
        </p:nvSpPr>
        <p:spPr bwMode="gray">
          <a:xfrm>
            <a:off x="990600" y="1974850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5124" name="Text Box 32"/>
          <p:cNvSpPr txBox="1">
            <a:spLocks noChangeArrowheads="1"/>
          </p:cNvSpPr>
          <p:nvPr/>
        </p:nvSpPr>
        <p:spPr bwMode="auto">
          <a:xfrm>
            <a:off x="2357438" y="2714625"/>
            <a:ext cx="30099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Graves</a:t>
            </a:r>
          </a:p>
          <a:p>
            <a:endParaRPr lang="es-ES" sz="2000" b="1" i="1" u="sng"/>
          </a:p>
          <a:p>
            <a:r>
              <a:rPr lang="es-ES" sz="2000" b="1" i="1" u="sng"/>
              <a:t> </a:t>
            </a:r>
            <a:endParaRPr lang="es-ES" sz="2000"/>
          </a:p>
        </p:txBody>
      </p:sp>
      <p:sp>
        <p:nvSpPr>
          <p:cNvPr id="5125" name="Oval 34"/>
          <p:cNvSpPr>
            <a:spLocks noChangeArrowheads="1"/>
          </p:cNvSpPr>
          <p:nvPr/>
        </p:nvSpPr>
        <p:spPr bwMode="gray">
          <a:xfrm rot="-723406">
            <a:off x="3138488" y="4953000"/>
            <a:ext cx="1438275" cy="66675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6" name="Oval 35"/>
          <p:cNvSpPr>
            <a:spLocks noChangeArrowheads="1"/>
          </p:cNvSpPr>
          <p:nvPr/>
        </p:nvSpPr>
        <p:spPr bwMode="gray">
          <a:xfrm>
            <a:off x="3070225" y="3733800"/>
            <a:ext cx="1704975" cy="1706563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5127" name="Oval 36"/>
          <p:cNvSpPr>
            <a:spLocks noChangeArrowheads="1"/>
          </p:cNvSpPr>
          <p:nvPr/>
        </p:nvSpPr>
        <p:spPr bwMode="gray">
          <a:xfrm>
            <a:off x="3090863" y="3743325"/>
            <a:ext cx="1665287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5128" name="Oval 37"/>
          <p:cNvSpPr>
            <a:spLocks noChangeArrowheads="1"/>
          </p:cNvSpPr>
          <p:nvPr/>
        </p:nvSpPr>
        <p:spPr bwMode="gray">
          <a:xfrm>
            <a:off x="3108325" y="3759200"/>
            <a:ext cx="1584325" cy="15557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5129" name="Oval 38"/>
          <p:cNvSpPr>
            <a:spLocks noChangeArrowheads="1"/>
          </p:cNvSpPr>
          <p:nvPr/>
        </p:nvSpPr>
        <p:spPr bwMode="gray">
          <a:xfrm>
            <a:off x="3200400" y="3803650"/>
            <a:ext cx="1409700" cy="12620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5130" name="Text Box 39"/>
          <p:cNvSpPr txBox="1">
            <a:spLocks noChangeArrowheads="1"/>
          </p:cNvSpPr>
          <p:nvPr/>
        </p:nvSpPr>
        <p:spPr bwMode="gray">
          <a:xfrm>
            <a:off x="3500438" y="4214813"/>
            <a:ext cx="75565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/>
              <a:t>1863</a:t>
            </a:r>
          </a:p>
          <a:p>
            <a:endParaRPr lang="es-ES" sz="2000" b="1"/>
          </a:p>
          <a:p>
            <a:r>
              <a:rPr lang="es-ES" sz="2000" b="1">
                <a:solidFill>
                  <a:srgbClr val="000000"/>
                </a:solidFill>
              </a:rPr>
              <a:t> </a:t>
            </a:r>
            <a:endParaRPr lang="es-ES" sz="2000">
              <a:solidFill>
                <a:srgbClr val="000000"/>
              </a:solidFill>
            </a:endParaRPr>
          </a:p>
        </p:txBody>
      </p:sp>
      <p:sp>
        <p:nvSpPr>
          <p:cNvPr id="5131" name="Oval 40"/>
          <p:cNvSpPr>
            <a:spLocks noChangeArrowheads="1"/>
          </p:cNvSpPr>
          <p:nvPr/>
        </p:nvSpPr>
        <p:spPr bwMode="gray">
          <a:xfrm rot="-772996">
            <a:off x="1295400" y="4343400"/>
            <a:ext cx="1133475" cy="6096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132" name="Group 41"/>
          <p:cNvGrpSpPr>
            <a:grpSpLocks/>
          </p:cNvGrpSpPr>
          <p:nvPr/>
        </p:nvGrpSpPr>
        <p:grpSpPr bwMode="auto">
          <a:xfrm>
            <a:off x="1219200" y="3352800"/>
            <a:ext cx="1371600" cy="1441450"/>
            <a:chOff x="732" y="2112"/>
            <a:chExt cx="842" cy="860"/>
          </a:xfrm>
        </p:grpSpPr>
        <p:sp>
          <p:nvSpPr>
            <p:cNvPr id="5154" name="Oval 42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5155" name="Oval 43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5156" name="Oval 44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5157" name="Oval 45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s-ES"/>
            </a:p>
          </p:txBody>
        </p:sp>
      </p:grpSp>
      <p:sp>
        <p:nvSpPr>
          <p:cNvPr id="5133" name="Oval 47"/>
          <p:cNvSpPr>
            <a:spLocks noChangeArrowheads="1"/>
          </p:cNvSpPr>
          <p:nvPr/>
        </p:nvSpPr>
        <p:spPr bwMode="gray">
          <a:xfrm>
            <a:off x="1185863" y="2587625"/>
            <a:ext cx="914400" cy="5334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4" name="Oval 48"/>
          <p:cNvSpPr>
            <a:spLocks noChangeArrowheads="1"/>
          </p:cNvSpPr>
          <p:nvPr/>
        </p:nvSpPr>
        <p:spPr bwMode="gray">
          <a:xfrm>
            <a:off x="1262063" y="1981200"/>
            <a:ext cx="1023937" cy="1023938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5135" name="Oval 49"/>
          <p:cNvSpPr>
            <a:spLocks noChangeArrowheads="1"/>
          </p:cNvSpPr>
          <p:nvPr/>
        </p:nvSpPr>
        <p:spPr bwMode="gray">
          <a:xfrm>
            <a:off x="1274763" y="1985963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5136" name="Oval 50"/>
          <p:cNvSpPr>
            <a:spLocks noChangeArrowheads="1"/>
          </p:cNvSpPr>
          <p:nvPr/>
        </p:nvSpPr>
        <p:spPr bwMode="gray">
          <a:xfrm>
            <a:off x="1285875" y="1997075"/>
            <a:ext cx="950913" cy="9334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5137" name="Oval 51"/>
          <p:cNvSpPr>
            <a:spLocks noChangeArrowheads="1"/>
          </p:cNvSpPr>
          <p:nvPr/>
        </p:nvSpPr>
        <p:spPr bwMode="gray">
          <a:xfrm>
            <a:off x="1339850" y="2022475"/>
            <a:ext cx="847725" cy="757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5138" name="Text Box 52"/>
          <p:cNvSpPr txBox="1">
            <a:spLocks noChangeArrowheads="1"/>
          </p:cNvSpPr>
          <p:nvPr/>
        </p:nvSpPr>
        <p:spPr bwMode="gray">
          <a:xfrm>
            <a:off x="1457325" y="2330450"/>
            <a:ext cx="1841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5139" name="Oval 53"/>
          <p:cNvSpPr>
            <a:spLocks noChangeArrowheads="1"/>
          </p:cNvSpPr>
          <p:nvPr/>
        </p:nvSpPr>
        <p:spPr bwMode="gray">
          <a:xfrm>
            <a:off x="2452688" y="2057400"/>
            <a:ext cx="685800" cy="2286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0" name="Oval 54"/>
          <p:cNvSpPr>
            <a:spLocks noChangeArrowheads="1"/>
          </p:cNvSpPr>
          <p:nvPr/>
        </p:nvSpPr>
        <p:spPr bwMode="gray">
          <a:xfrm>
            <a:off x="2574925" y="1524000"/>
            <a:ext cx="682625" cy="682625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5141" name="Oval 55"/>
          <p:cNvSpPr>
            <a:spLocks noChangeArrowheads="1"/>
          </p:cNvSpPr>
          <p:nvPr/>
        </p:nvSpPr>
        <p:spPr bwMode="gray">
          <a:xfrm>
            <a:off x="2584450" y="1527175"/>
            <a:ext cx="665163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5142" name="Oval 56"/>
          <p:cNvSpPr>
            <a:spLocks noChangeArrowheads="1"/>
          </p:cNvSpPr>
          <p:nvPr/>
        </p:nvSpPr>
        <p:spPr bwMode="gray">
          <a:xfrm>
            <a:off x="2590800" y="1533525"/>
            <a:ext cx="633413" cy="62230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5143" name="Oval 57"/>
          <p:cNvSpPr>
            <a:spLocks noChangeArrowheads="1"/>
          </p:cNvSpPr>
          <p:nvPr/>
        </p:nvSpPr>
        <p:spPr bwMode="gray">
          <a:xfrm>
            <a:off x="2643188" y="1571625"/>
            <a:ext cx="563562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5144" name="Text Box 58"/>
          <p:cNvSpPr txBox="1">
            <a:spLocks noChangeArrowheads="1"/>
          </p:cNvSpPr>
          <p:nvPr/>
        </p:nvSpPr>
        <p:spPr bwMode="gray">
          <a:xfrm>
            <a:off x="2644775" y="1747838"/>
            <a:ext cx="4826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/>
              <a:t>575</a:t>
            </a:r>
            <a:endParaRPr lang="en-US" b="1"/>
          </a:p>
        </p:txBody>
      </p:sp>
      <p:sp>
        <p:nvSpPr>
          <p:cNvPr id="5145" name="Text Box 4"/>
          <p:cNvSpPr txBox="1">
            <a:spLocks noChangeArrowheads="1"/>
          </p:cNvSpPr>
          <p:nvPr/>
        </p:nvSpPr>
        <p:spPr bwMode="auto">
          <a:xfrm>
            <a:off x="3429000" y="1500188"/>
            <a:ext cx="2667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Aëtius de Amida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5146" name="30 Rectángulo"/>
          <p:cNvSpPr>
            <a:spLocks noChangeArrowheads="1"/>
          </p:cNvSpPr>
          <p:nvPr/>
        </p:nvSpPr>
        <p:spPr bwMode="auto">
          <a:xfrm>
            <a:off x="0" y="2000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147" name="32 Rectángulo"/>
          <p:cNvSpPr>
            <a:spLocks noChangeArrowheads="1"/>
          </p:cNvSpPr>
          <p:nvPr/>
        </p:nvSpPr>
        <p:spPr bwMode="auto">
          <a:xfrm>
            <a:off x="0" y="1928813"/>
            <a:ext cx="146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Caleb Parry</a:t>
            </a:r>
            <a:endParaRPr lang="es-ES"/>
          </a:p>
        </p:txBody>
      </p:sp>
      <p:sp>
        <p:nvSpPr>
          <p:cNvPr id="5148" name="33 Rectángulo"/>
          <p:cNvSpPr>
            <a:spLocks noChangeArrowheads="1"/>
          </p:cNvSpPr>
          <p:nvPr/>
        </p:nvSpPr>
        <p:spPr bwMode="auto">
          <a:xfrm>
            <a:off x="2286000" y="3071813"/>
            <a:ext cx="152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Basedow</a:t>
            </a:r>
            <a:r>
              <a:rPr lang="es-ES" sz="2000" b="1" u="sng"/>
              <a:t> </a:t>
            </a:r>
          </a:p>
        </p:txBody>
      </p:sp>
      <p:sp>
        <p:nvSpPr>
          <p:cNvPr id="5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>ANTECEDENTES HISTÓRICOS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n-US" sz="2400" dirty="0" smtClean="0"/>
          </a:p>
        </p:txBody>
      </p:sp>
      <p:sp>
        <p:nvSpPr>
          <p:cNvPr id="5150" name="Text Box 46"/>
          <p:cNvSpPr txBox="1">
            <a:spLocks noChangeArrowheads="1"/>
          </p:cNvSpPr>
          <p:nvPr/>
        </p:nvSpPr>
        <p:spPr bwMode="gray">
          <a:xfrm>
            <a:off x="1214438" y="2286000"/>
            <a:ext cx="1071562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/>
              <a:t>1786</a:t>
            </a:r>
            <a:endParaRPr lang="en-US" sz="1200" b="1"/>
          </a:p>
        </p:txBody>
      </p:sp>
      <p:sp>
        <p:nvSpPr>
          <p:cNvPr id="5151" name="Text Box 39"/>
          <p:cNvSpPr txBox="1">
            <a:spLocks noChangeArrowheads="1"/>
          </p:cNvSpPr>
          <p:nvPr/>
        </p:nvSpPr>
        <p:spPr bwMode="gray">
          <a:xfrm>
            <a:off x="1357313" y="3643313"/>
            <a:ext cx="825500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/>
              <a:t> 1835</a:t>
            </a:r>
          </a:p>
          <a:p>
            <a:r>
              <a:rPr lang="es-ES" sz="2000" b="1"/>
              <a:t> 1840</a:t>
            </a:r>
          </a:p>
          <a:p>
            <a:endParaRPr lang="es-ES" sz="2000" b="1"/>
          </a:p>
          <a:p>
            <a:r>
              <a:rPr lang="es-ES" sz="2000" b="1">
                <a:solidFill>
                  <a:srgbClr val="000000"/>
                </a:solidFill>
              </a:rPr>
              <a:t> </a:t>
            </a:r>
            <a:endParaRPr lang="es-ES" sz="2000">
              <a:solidFill>
                <a:srgbClr val="000000"/>
              </a:solidFill>
            </a:endParaRPr>
          </a:p>
        </p:txBody>
      </p:sp>
      <p:sp>
        <p:nvSpPr>
          <p:cNvPr id="5152" name="39 CuadroTexto"/>
          <p:cNvSpPr txBox="1">
            <a:spLocks noChangeArrowheads="1"/>
          </p:cNvSpPr>
          <p:nvPr/>
        </p:nvSpPr>
        <p:spPr bwMode="auto">
          <a:xfrm>
            <a:off x="4214813" y="3357563"/>
            <a:ext cx="2078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 u="sng"/>
              <a:t>Carlos J. Finlay</a:t>
            </a:r>
          </a:p>
        </p:txBody>
      </p:sp>
      <p:pic>
        <p:nvPicPr>
          <p:cNvPr id="5153" name="40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562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8" name="Rectangle 51"/>
          <p:cNvSpPr txBox="1">
            <a:spLocks noChangeArrowheads="1"/>
          </p:cNvSpPr>
          <p:nvPr/>
        </p:nvSpPr>
        <p:spPr>
          <a:xfrm>
            <a:off x="1785918" y="142852"/>
            <a:ext cx="5429288" cy="50006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/>
            <a:r>
              <a:rPr lang="es-ES" sz="3200" b="1" dirty="0" smtClean="0"/>
              <a:t>TÉCNICAS QUIRÚRGICAS</a:t>
            </a:r>
            <a:endParaRPr lang="es-ES" sz="3200" b="1" dirty="0"/>
          </a:p>
        </p:txBody>
      </p:sp>
      <p:graphicFrame>
        <p:nvGraphicFramePr>
          <p:cNvPr id="5" name="1 Gráfico"/>
          <p:cNvGraphicFramePr>
            <a:graphicFrameLocks/>
          </p:cNvGraphicFramePr>
          <p:nvPr/>
        </p:nvGraphicFramePr>
        <p:xfrm>
          <a:off x="1357290" y="1643050"/>
          <a:ext cx="607223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23438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668" cy="6858000"/>
          </a:xfrm>
          <a:prstGeom prst="rect">
            <a:avLst/>
          </a:prstGeom>
        </p:spPr>
      </p:pic>
      <p:sp>
        <p:nvSpPr>
          <p:cNvPr id="34819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158" y="106362"/>
            <a:ext cx="8215370" cy="679431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TABLA 2. RESULTADOS DE LA DESCOMPRESIÓN ORBITARIA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665" name="Group 161"/>
          <p:cNvGraphicFramePr>
            <a:graphicFrameLocks noGrp="1"/>
          </p:cNvGraphicFramePr>
          <p:nvPr>
            <p:ph type="tbl" idx="1"/>
          </p:nvPr>
        </p:nvGraphicFramePr>
        <p:xfrm>
          <a:off x="1" y="857250"/>
          <a:ext cx="8001023" cy="5143520"/>
        </p:xfrm>
        <a:graphic>
          <a:graphicData uri="http://schemas.openxmlformats.org/drawingml/2006/table">
            <a:tbl>
              <a:tblPr/>
              <a:tblGrid>
                <a:gridCol w="1214413"/>
                <a:gridCol w="571504"/>
                <a:gridCol w="729974"/>
                <a:gridCol w="1168535"/>
                <a:gridCol w="1009382"/>
                <a:gridCol w="976819"/>
                <a:gridCol w="1039776"/>
                <a:gridCol w="1290620"/>
              </a:tblGrid>
              <a:tr h="40487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OT2.N= 12</a:t>
                      </a:r>
                      <a:endParaRPr lang="es-ES" sz="2000" b="1" kern="120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OT3. N=18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360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2000" b="1" kern="120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Pre. </a:t>
                      </a:r>
                      <a:endParaRPr lang="es-ES" sz="2000" b="1" kern="120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Post.</a:t>
                      </a:r>
                      <a:endParaRPr lang="es-ES" sz="2000" b="1" kern="120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Sig.</a:t>
                      </a:r>
                      <a:endParaRPr lang="es-ES" sz="20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</a:t>
                      </a:r>
                      <a:endParaRPr lang="en-US" sz="2000" b="1" kern="120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Post.</a:t>
                      </a:r>
                      <a:endParaRPr lang="es-ES" sz="2000" b="1" kern="120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48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MAVCOD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ES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&lt;0.001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&lt;0.002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048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s-ES" sz="20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20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20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35699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MAVCOI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20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&lt;0.001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&lt;0.001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1084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20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20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20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20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20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163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DS</a:t>
                      </a:r>
                    </a:p>
                    <a:p>
                      <a:endParaRPr lang="es-ES" sz="2000" b="1" kern="120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385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Exoftalmos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20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s-ES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0.001</a:t>
                      </a:r>
                      <a:endParaRPr lang="es-ES" sz="20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22.72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18.56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&lt;0.001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048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20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058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Exoftalmos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20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&lt;0.001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8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&lt;0.001</a:t>
                      </a:r>
                      <a:endParaRPr lang="es-E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970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907" name="Rectangle 90"/>
          <p:cNvSpPr>
            <a:spLocks noChangeArrowheads="1"/>
          </p:cNvSpPr>
          <p:nvPr/>
        </p:nvSpPr>
        <p:spPr bwMode="auto">
          <a:xfrm>
            <a:off x="0" y="6143644"/>
            <a:ext cx="8929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buFontTx/>
              <a:buChar char="•"/>
              <a:tabLst>
                <a:tab pos="609600" algn="l"/>
              </a:tabLst>
            </a:pPr>
            <a:r>
              <a:rPr lang="es-ES" sz="12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Jernfors</a:t>
            </a:r>
            <a:r>
              <a:rPr lang="es-ES" sz="12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M, </a:t>
            </a:r>
            <a:r>
              <a:rPr lang="es-ES" sz="12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Valimaki</a:t>
            </a:r>
            <a:r>
              <a:rPr lang="es-ES" sz="12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MJ, </a:t>
            </a:r>
            <a:r>
              <a:rPr lang="es-ES" sz="12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Setala</a:t>
            </a:r>
            <a:r>
              <a:rPr lang="es-ES" sz="12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K, et al. 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Efficacy and safety of orbital decompression in treatment of thyroid-associated </a:t>
            </a:r>
            <a:r>
              <a:rPr lang="en-GB" sz="12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ophthalmopathy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: long-term follow-up of 78 patients. </a:t>
            </a:r>
            <a:r>
              <a:rPr lang="de-DE" sz="12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Clin Endocrinol 2007:101–107</a:t>
            </a:r>
            <a:endParaRPr lang="de-DE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 bwMode="auto">
          <a:xfrm>
            <a:off x="1142976" y="3000372"/>
            <a:ext cx="5715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grpSp>
        <p:nvGrpSpPr>
          <p:cNvPr id="8" name="17 Grupo"/>
          <p:cNvGrpSpPr>
            <a:grpSpLocks/>
          </p:cNvGrpSpPr>
          <p:nvPr/>
        </p:nvGrpSpPr>
        <p:grpSpPr bwMode="auto">
          <a:xfrm>
            <a:off x="1214414" y="2214554"/>
            <a:ext cx="571500" cy="307975"/>
            <a:chOff x="2273977" y="3314466"/>
            <a:chExt cx="571504" cy="307777"/>
          </a:xfrm>
        </p:grpSpPr>
        <p:sp>
          <p:nvSpPr>
            <p:cNvPr id="9" name="8 CuadroTexto"/>
            <p:cNvSpPr txBox="1"/>
            <p:nvPr/>
          </p:nvSpPr>
          <p:spPr>
            <a:xfrm>
              <a:off x="2273977" y="3314466"/>
              <a:ext cx="571504" cy="3077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 </a:t>
              </a:r>
              <a:r>
                <a:rPr lang="es-ES" sz="14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X</a:t>
              </a:r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2416854" y="3314466"/>
              <a:ext cx="214315" cy="1587"/>
            </a:xfrm>
            <a:prstGeom prst="line">
              <a:avLst/>
            </a:prstGeom>
            <a:noFill/>
            <a:ln w="222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17 Grupo"/>
          <p:cNvGrpSpPr>
            <a:grpSpLocks/>
          </p:cNvGrpSpPr>
          <p:nvPr/>
        </p:nvGrpSpPr>
        <p:grpSpPr bwMode="auto">
          <a:xfrm>
            <a:off x="1142976" y="3000372"/>
            <a:ext cx="571500" cy="307975"/>
            <a:chOff x="2273977" y="3314466"/>
            <a:chExt cx="571504" cy="307777"/>
          </a:xfrm>
        </p:grpSpPr>
        <p:sp>
          <p:nvSpPr>
            <p:cNvPr id="12" name="11 CuadroTexto"/>
            <p:cNvSpPr txBox="1"/>
            <p:nvPr/>
          </p:nvSpPr>
          <p:spPr>
            <a:xfrm>
              <a:off x="2273977" y="3314466"/>
              <a:ext cx="571504" cy="3077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  </a:t>
              </a:r>
              <a:r>
                <a:rPr lang="es-ES" sz="14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X</a:t>
              </a:r>
            </a:p>
          </p:txBody>
        </p:sp>
        <p:cxnSp>
          <p:nvCxnSpPr>
            <p:cNvPr id="13" name="12 Conector recto"/>
            <p:cNvCxnSpPr/>
            <p:nvPr/>
          </p:nvCxnSpPr>
          <p:spPr>
            <a:xfrm>
              <a:off x="2488293" y="3314466"/>
              <a:ext cx="214315" cy="1587"/>
            </a:xfrm>
            <a:prstGeom prst="line">
              <a:avLst/>
            </a:prstGeom>
            <a:noFill/>
            <a:ln w="222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17 Grupo"/>
          <p:cNvGrpSpPr>
            <a:grpSpLocks/>
          </p:cNvGrpSpPr>
          <p:nvPr/>
        </p:nvGrpSpPr>
        <p:grpSpPr bwMode="auto">
          <a:xfrm>
            <a:off x="1142976" y="4214817"/>
            <a:ext cx="571500" cy="307976"/>
            <a:chOff x="2273977" y="3385857"/>
            <a:chExt cx="571504" cy="307778"/>
          </a:xfrm>
        </p:grpSpPr>
        <p:sp>
          <p:nvSpPr>
            <p:cNvPr id="15" name="14 CuadroTexto"/>
            <p:cNvSpPr txBox="1"/>
            <p:nvPr/>
          </p:nvSpPr>
          <p:spPr>
            <a:xfrm>
              <a:off x="2273977" y="3385858"/>
              <a:ext cx="571504" cy="3077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4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  <a:r>
                <a:rPr lang="es-ES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  X</a:t>
              </a:r>
              <a:endParaRPr lang="es-ES" sz="1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endParaRPr>
            </a:p>
          </p:txBody>
        </p:sp>
        <p:cxnSp>
          <p:nvCxnSpPr>
            <p:cNvPr id="16" name="15 Conector recto"/>
            <p:cNvCxnSpPr/>
            <p:nvPr/>
          </p:nvCxnSpPr>
          <p:spPr>
            <a:xfrm>
              <a:off x="2488293" y="3385857"/>
              <a:ext cx="214315" cy="1587"/>
            </a:xfrm>
            <a:prstGeom prst="line">
              <a:avLst/>
            </a:prstGeom>
            <a:noFill/>
            <a:ln w="222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17 Grupo"/>
          <p:cNvGrpSpPr>
            <a:grpSpLocks/>
          </p:cNvGrpSpPr>
          <p:nvPr/>
        </p:nvGrpSpPr>
        <p:grpSpPr bwMode="auto">
          <a:xfrm>
            <a:off x="1142976" y="5143512"/>
            <a:ext cx="571500" cy="307975"/>
            <a:chOff x="2273977" y="3385858"/>
            <a:chExt cx="571504" cy="307777"/>
          </a:xfrm>
        </p:grpSpPr>
        <p:sp>
          <p:nvSpPr>
            <p:cNvPr id="18" name="17 CuadroTexto"/>
            <p:cNvSpPr txBox="1"/>
            <p:nvPr/>
          </p:nvSpPr>
          <p:spPr>
            <a:xfrm>
              <a:off x="2273977" y="3385858"/>
              <a:ext cx="571504" cy="3077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4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  <a:r>
                <a:rPr lang="es-ES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   X</a:t>
              </a:r>
              <a:endParaRPr lang="es-ES" sz="1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endParaRPr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2559731" y="3385858"/>
              <a:ext cx="214315" cy="1587"/>
            </a:xfrm>
            <a:prstGeom prst="line">
              <a:avLst/>
            </a:prstGeom>
            <a:noFill/>
            <a:ln w="222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3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668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42976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28596" y="285728"/>
            <a:ext cx="871540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cs typeface="Arial" pitchFamily="34" charset="0"/>
              </a:rPr>
              <a:t>Descompresión grasa y cirugía cosmética palpebral</a:t>
            </a:r>
            <a:r>
              <a:rPr lang="es-ES" sz="2000" dirty="0" smtClean="0">
                <a:cs typeface="Arial" pitchFamily="34" charset="0"/>
              </a:rPr>
              <a:t>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6 Grupo"/>
          <p:cNvGrpSpPr/>
          <p:nvPr/>
        </p:nvGrpSpPr>
        <p:grpSpPr>
          <a:xfrm>
            <a:off x="214282" y="2500306"/>
            <a:ext cx="8643966" cy="2045803"/>
            <a:chOff x="285720" y="3286124"/>
            <a:chExt cx="8643966" cy="2045803"/>
          </a:xfrm>
        </p:grpSpPr>
        <p:sp>
          <p:nvSpPr>
            <p:cNvPr id="8" name="7 CuadroTexto"/>
            <p:cNvSpPr txBox="1"/>
            <p:nvPr/>
          </p:nvSpPr>
          <p:spPr>
            <a:xfrm>
              <a:off x="1428728" y="3500438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s-ES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s-E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 descr="C:\Programas laptop Mary\1-Datos\María\Doctorado\Fotos OT\DSCF2592.jpg"/>
            <p:cNvPicPr>
              <a:picLocks noChangeAspect="1" noChangeArrowheads="1"/>
            </p:cNvPicPr>
            <p:nvPr/>
          </p:nvPicPr>
          <p:blipFill>
            <a:blip r:embed="rId3"/>
            <a:srcRect l="10563" t="2863" r="10797"/>
            <a:stretch>
              <a:fillRect/>
            </a:stretch>
          </p:blipFill>
          <p:spPr bwMode="auto">
            <a:xfrm>
              <a:off x="285720" y="3286124"/>
              <a:ext cx="4000528" cy="2026123"/>
            </a:xfrm>
            <a:prstGeom prst="rect">
              <a:avLst/>
            </a:prstGeom>
            <a:noFill/>
          </p:spPr>
        </p:pic>
        <p:pic>
          <p:nvPicPr>
            <p:cNvPr id="11" name="Picture 4" descr="C:\Foto 001.jpg"/>
            <p:cNvPicPr>
              <a:picLocks noChangeAspect="1" noChangeArrowheads="1"/>
            </p:cNvPicPr>
            <p:nvPr/>
          </p:nvPicPr>
          <p:blipFill>
            <a:blip r:embed="rId4"/>
            <a:srcRect l="3934" t="6814" r="3933"/>
            <a:stretch>
              <a:fillRect/>
            </a:stretch>
          </p:blipFill>
          <p:spPr bwMode="auto">
            <a:xfrm>
              <a:off x="4143372" y="3286124"/>
              <a:ext cx="4786314" cy="2045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715016"/>
            <a:ext cx="8858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9600" algn="l"/>
              </a:tabLst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Pérez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Moreiras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JV, Prada Sánchez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MaC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Orbitopatía Tiroidea. Fisiopatogenia, diagnóstico y tratamiento.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Arch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Soc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Esp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Oftalmol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2003:1-30.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86750" cy="4286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ES" sz="2400" b="1" smtClean="0">
                <a:latin typeface="Arial" pitchFamily="34" charset="0"/>
                <a:cs typeface="Arial" pitchFamily="34" charset="0"/>
              </a:rPr>
              <a:t>TABLA 3. ESTRABISMO. RESULTADOS QUIRÚRGICOS</a:t>
            </a:r>
            <a:endParaRPr lang="en-US" sz="2400" b="1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7824" name="Group 256"/>
          <p:cNvGraphicFramePr>
            <a:graphicFrameLocks noGrp="1"/>
          </p:cNvGraphicFramePr>
          <p:nvPr/>
        </p:nvGraphicFramePr>
        <p:xfrm>
          <a:off x="214281" y="1500188"/>
          <a:ext cx="8501122" cy="3929076"/>
        </p:xfrm>
        <a:graphic>
          <a:graphicData uri="http://schemas.openxmlformats.org/drawingml/2006/table">
            <a:tbl>
              <a:tblPr/>
              <a:tblGrid>
                <a:gridCol w="856016"/>
                <a:gridCol w="516561"/>
                <a:gridCol w="442767"/>
                <a:gridCol w="541160"/>
                <a:gridCol w="696948"/>
                <a:gridCol w="828138"/>
                <a:gridCol w="1452931"/>
                <a:gridCol w="790420"/>
                <a:gridCol w="792060"/>
                <a:gridCol w="792061"/>
                <a:gridCol w="792060"/>
              </a:tblGrid>
              <a:tr h="466532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</a:tabLs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lin ang="2700000" scaled="1"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</a:tabLs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lin ang="2700000" scaled="1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</a:tabLs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DP                  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</a:tabLs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Significación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lin ang="27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125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68704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lin ang="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OD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lin ang="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D9D9D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22.44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D9D9D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p&gt;0.028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BFBFBF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lin ang="2700000" scaled="1"/>
                    </a:gra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lin ang="2700000" scaled="1"/>
                    </a:gra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lin ang="2700000" scaled="1"/>
                    </a:gradFill>
                  </a:tcPr>
                </a:tc>
              </a:tr>
              <a:tr h="6888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D9D9D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D9D9D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10.125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870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OI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lin ang="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D9D9D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24.50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D9D9D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p&gt;  0.08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BFBFBF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lin ang="27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870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D9D9D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9.56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D9D9D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11.30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2F2F2"/>
                        </a:gs>
                        <a:gs pos="100000">
                          <a:srgbClr val="BFBFBF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933" name="Rectangle 70"/>
          <p:cNvSpPr>
            <a:spLocks noChangeArrowheads="1"/>
          </p:cNvSpPr>
          <p:nvPr/>
        </p:nvSpPr>
        <p:spPr bwMode="auto">
          <a:xfrm>
            <a:off x="0" y="60007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buFontTx/>
              <a:buChar char="•"/>
              <a:tabLst>
                <a:tab pos="609600" algn="l"/>
              </a:tabLst>
            </a:pPr>
            <a:r>
              <a:rPr lang="en-GB" sz="1400" dirty="0">
                <a:ea typeface="Times New Roman" pitchFamily="18" charset="0"/>
                <a:cs typeface="Arial" pitchFamily="34" charset="0"/>
              </a:rPr>
              <a:t>Yan J, Zhang H. The surgical management of strabismus with large angle in patients with </a:t>
            </a:r>
            <a:r>
              <a:rPr lang="en-GB" sz="1400" dirty="0" err="1">
                <a:ea typeface="Times New Roman" pitchFamily="18" charset="0"/>
                <a:cs typeface="Arial" pitchFamily="34" charset="0"/>
              </a:rPr>
              <a:t>Graves´ophthalmopathy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. International Ophthalmology 2008:75-82</a:t>
            </a:r>
            <a:r>
              <a:rPr lang="en-GB" sz="1200" dirty="0">
                <a:ea typeface="Times New Roman" pitchFamily="18" charset="0"/>
                <a:cs typeface="Arial" pitchFamily="34" charset="0"/>
              </a:rPr>
              <a:t>.</a:t>
            </a:r>
            <a:endParaRPr lang="en-GB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 bwMode="auto">
          <a:xfrm>
            <a:off x="2000232" y="2928934"/>
            <a:ext cx="5715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X</a:t>
            </a:r>
          </a:p>
        </p:txBody>
      </p:sp>
      <p:cxnSp>
        <p:nvCxnSpPr>
          <p:cNvPr id="8" name="7 Conector recto"/>
          <p:cNvCxnSpPr/>
          <p:nvPr/>
        </p:nvCxnSpPr>
        <p:spPr bwMode="auto">
          <a:xfrm>
            <a:off x="2143108" y="2928934"/>
            <a:ext cx="214313" cy="1588"/>
          </a:xfrm>
          <a:prstGeom prst="line">
            <a:avLst/>
          </a:prstGeom>
          <a:noFill/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 bwMode="auto">
          <a:xfrm>
            <a:off x="2143108" y="4214818"/>
            <a:ext cx="214313" cy="1588"/>
          </a:xfrm>
          <a:prstGeom prst="line">
            <a:avLst/>
          </a:prstGeom>
          <a:noFill/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 bwMode="auto">
          <a:xfrm>
            <a:off x="2000232" y="4214818"/>
            <a:ext cx="5715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X</a:t>
            </a:r>
          </a:p>
        </p:txBody>
      </p:sp>
    </p:spTree>
  </p:cSld>
  <p:clrMapOvr>
    <a:masterClrMapping/>
  </p:clrMapOvr>
  <p:transition advTm="33781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graphicFrame>
        <p:nvGraphicFramePr>
          <p:cNvPr id="237824" name="Group 256"/>
          <p:cNvGraphicFramePr>
            <a:graphicFrameLocks noGrp="1"/>
          </p:cNvGraphicFramePr>
          <p:nvPr>
            <p:ph type="tbl" idx="1"/>
          </p:nvPr>
        </p:nvGraphicFramePr>
        <p:xfrm>
          <a:off x="285720" y="1571612"/>
          <a:ext cx="8643999" cy="3857652"/>
        </p:xfrm>
        <a:graphic>
          <a:graphicData uri="http://schemas.openxmlformats.org/drawingml/2006/table">
            <a:tbl>
              <a:tblPr/>
              <a:tblGrid>
                <a:gridCol w="809357"/>
                <a:gridCol w="582474"/>
                <a:gridCol w="439525"/>
                <a:gridCol w="732543"/>
                <a:gridCol w="732543"/>
                <a:gridCol w="805796"/>
                <a:gridCol w="1538338"/>
                <a:gridCol w="805796"/>
                <a:gridCol w="805796"/>
                <a:gridCol w="732543"/>
                <a:gridCol w="659288"/>
              </a:tblGrid>
              <a:tr h="411481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Casos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</a:t>
                      </a: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N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Pre                 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Significación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Resultados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DDDDDD"/>
                        </a:gs>
                        <a:gs pos="100000">
                          <a:srgbClr val="DDDDDD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  <a:tr h="5529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789054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3.00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0.25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p&lt; 0.028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s-ES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137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AB87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57AB87"/>
                        </a:gs>
                        <a:gs pos="100000">
                          <a:srgbClr val="57AB87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AB87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57AB87"/>
                        </a:gs>
                        <a:gs pos="100000">
                          <a:srgbClr val="57AB87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1.16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0.45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8BF75"/>
                        </a:gs>
                        <a:gs pos="100000">
                          <a:srgbClr val="98BF75">
                            <a:gamma/>
                            <a:shade val="57647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AB87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57AB87"/>
                        </a:gs>
                        <a:gs pos="100000">
                          <a:srgbClr val="57AB87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AB87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57AB87"/>
                        </a:gs>
                        <a:gs pos="100000">
                          <a:srgbClr val="57AB87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01394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OI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2.58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0.33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p&lt; 0.008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78906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1.16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0.49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6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52388"/>
            <a:ext cx="8786813" cy="50006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ES" sz="2400" b="1" smtClean="0">
                <a:latin typeface="Arial" pitchFamily="34" charset="0"/>
                <a:cs typeface="Arial" pitchFamily="34" charset="0"/>
              </a:rPr>
              <a:t>TABLA 4. RETRACCIÓN.  RESULTADOS QUIRÚRGICOS</a:t>
            </a:r>
            <a:endParaRPr lang="en-US" sz="24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 bwMode="auto">
          <a:xfrm>
            <a:off x="2214546" y="2928934"/>
            <a:ext cx="5715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X</a:t>
            </a:r>
          </a:p>
        </p:txBody>
      </p:sp>
      <p:cxnSp>
        <p:nvCxnSpPr>
          <p:cNvPr id="8" name="7 Conector recto"/>
          <p:cNvCxnSpPr/>
          <p:nvPr/>
        </p:nvCxnSpPr>
        <p:spPr bwMode="auto">
          <a:xfrm>
            <a:off x="2357422" y="2928934"/>
            <a:ext cx="214313" cy="1588"/>
          </a:xfrm>
          <a:prstGeom prst="line">
            <a:avLst/>
          </a:prstGeom>
          <a:noFill/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 bwMode="auto">
          <a:xfrm>
            <a:off x="2214546" y="4286256"/>
            <a:ext cx="5715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X</a:t>
            </a:r>
          </a:p>
        </p:txBody>
      </p:sp>
      <p:cxnSp>
        <p:nvCxnSpPr>
          <p:cNvPr id="10" name="9 Conector recto"/>
          <p:cNvCxnSpPr/>
          <p:nvPr/>
        </p:nvCxnSpPr>
        <p:spPr bwMode="auto">
          <a:xfrm>
            <a:off x="2357422" y="4286256"/>
            <a:ext cx="214313" cy="1588"/>
          </a:xfrm>
          <a:prstGeom prst="line">
            <a:avLst/>
          </a:prstGeom>
          <a:noFill/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5857892"/>
            <a:ext cx="86844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9600" algn="l"/>
              </a:tabLst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Ing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Abuhaleeqa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K. Graves'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ophthalmopathy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(thyroid-associated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orbitopathy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Surg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Ophthalmol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2007:386-92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28547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075" name="1 Título"/>
          <p:cNvSpPr>
            <a:spLocks noGrp="1"/>
          </p:cNvSpPr>
          <p:nvPr>
            <p:ph type="ctrTitle"/>
          </p:nvPr>
        </p:nvSpPr>
        <p:spPr>
          <a:xfrm>
            <a:off x="-2124075" y="1268413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RESULTADOS </a:t>
            </a:r>
            <a:br>
              <a:rPr lang="es-E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 LA TBo.A 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38918" name="6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T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805" y="1714488"/>
            <a:ext cx="2551766" cy="4714884"/>
          </a:xfrm>
          <a:prstGeom prst="rect">
            <a:avLst/>
          </a:prstGeom>
        </p:spPr>
      </p:pic>
    </p:spTree>
  </p:cSld>
  <p:clrMapOvr>
    <a:masterClrMapping/>
  </p:clrMapOvr>
  <p:transition advTm="48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39940" name="6 CuadroTexto"/>
          <p:cNvSpPr txBox="1">
            <a:spLocks noChangeArrowheads="1"/>
          </p:cNvSpPr>
          <p:nvPr/>
        </p:nvSpPr>
        <p:spPr bwMode="auto">
          <a:xfrm>
            <a:off x="827088" y="3141663"/>
            <a:ext cx="701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 dirty="0"/>
              <a:t>Satisfactorios: 70 % de los casos.</a:t>
            </a:r>
          </a:p>
        </p:txBody>
      </p:sp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0" y="1000125"/>
            <a:ext cx="8858250" cy="1470025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ESTRABISMO</a:t>
            </a:r>
            <a:endParaRPr lang="es-ES" sz="2800" dirty="0" smtClean="0">
              <a:ea typeface="Times New Roman" pitchFamily="18" charset="0"/>
              <a:cs typeface="Arial" charset="0"/>
            </a:endParaRP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214313" y="5646738"/>
            <a:ext cx="89296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buFontTx/>
              <a:buChar char="•"/>
              <a:tabLst>
                <a:tab pos="609600" algn="l"/>
              </a:tabLst>
            </a:pPr>
            <a:r>
              <a:rPr lang="en-GB" sz="1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GB" sz="1400" dirty="0" err="1">
                <a:ea typeface="Times New Roman" pitchFamily="18" charset="0"/>
                <a:cs typeface="Arial" pitchFamily="34" charset="0"/>
              </a:rPr>
              <a:t>Kikkawa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 D, Cruz R, Christian W, </a:t>
            </a:r>
            <a:r>
              <a:rPr lang="en-GB" sz="1400" dirty="0" err="1">
                <a:ea typeface="Times New Roman" pitchFamily="18" charset="0"/>
                <a:cs typeface="Arial" pitchFamily="34" charset="0"/>
              </a:rPr>
              <a:t>Rikkers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 S, </a:t>
            </a:r>
            <a:r>
              <a:rPr lang="en-GB" sz="1400" dirty="0" err="1">
                <a:ea typeface="Times New Roman" pitchFamily="18" charset="0"/>
                <a:cs typeface="Arial" pitchFamily="34" charset="0"/>
              </a:rPr>
              <a:t>Weinreb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 R, Levi L, </a:t>
            </a:r>
            <a:r>
              <a:rPr lang="en-GB" sz="1400" dirty="0" err="1">
                <a:ea typeface="Times New Roman" pitchFamily="18" charset="0"/>
                <a:cs typeface="Arial" pitchFamily="34" charset="0"/>
              </a:rPr>
              <a:t>Granet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 D. </a:t>
            </a:r>
            <a:r>
              <a:rPr lang="en-GB" sz="1400" dirty="0" err="1">
                <a:ea typeface="Times New Roman" pitchFamily="18" charset="0"/>
                <a:cs typeface="Arial" pitchFamily="34" charset="0"/>
              </a:rPr>
              <a:t>Botulinum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 A toxin injection for restrictive </a:t>
            </a:r>
            <a:r>
              <a:rPr lang="en-GB" sz="1400" dirty="0" err="1">
                <a:ea typeface="Times New Roman" pitchFamily="18" charset="0"/>
                <a:cs typeface="Arial" pitchFamily="34" charset="0"/>
              </a:rPr>
              <a:t>myopathy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 of Thyroid–related  </a:t>
            </a:r>
            <a:r>
              <a:rPr lang="en-GB" sz="1400" dirty="0" err="1">
                <a:ea typeface="Times New Roman" pitchFamily="18" charset="0"/>
                <a:cs typeface="Arial" pitchFamily="34" charset="0"/>
              </a:rPr>
              <a:t>Orbitopathy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: Effect on intraocular pressure. </a:t>
            </a:r>
            <a:r>
              <a:rPr lang="pt-BR" sz="1400" dirty="0" err="1">
                <a:ea typeface="Times New Roman" pitchFamily="18" charset="0"/>
                <a:cs typeface="Arial" pitchFamily="34" charset="0"/>
              </a:rPr>
              <a:t>American</a:t>
            </a:r>
            <a:r>
              <a:rPr lang="pt-BR" sz="1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pt-BR" sz="1400" dirty="0" err="1">
                <a:ea typeface="Times New Roman" pitchFamily="18" charset="0"/>
                <a:cs typeface="Arial" pitchFamily="34" charset="0"/>
              </a:rPr>
              <a:t>Journal</a:t>
            </a:r>
            <a:r>
              <a:rPr lang="pt-BR" sz="1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pt-BR" sz="1400" dirty="0" err="1">
                <a:ea typeface="Times New Roman" pitchFamily="18" charset="0"/>
                <a:cs typeface="Arial" pitchFamily="34" charset="0"/>
              </a:rPr>
              <a:t>of</a:t>
            </a:r>
            <a:r>
              <a:rPr lang="pt-BR" sz="1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pt-BR" sz="1400" dirty="0" err="1">
                <a:ea typeface="Times New Roman" pitchFamily="18" charset="0"/>
                <a:cs typeface="Arial" pitchFamily="34" charset="0"/>
              </a:rPr>
              <a:t>Ophthalmology</a:t>
            </a:r>
            <a:r>
              <a:rPr lang="pt-BR" sz="1400" dirty="0">
                <a:ea typeface="Times New Roman" pitchFamily="18" charset="0"/>
                <a:cs typeface="Arial" pitchFamily="34" charset="0"/>
              </a:rPr>
              <a:t> 2003:427-31.</a:t>
            </a:r>
            <a:endParaRPr lang="pt-BR" sz="2000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9943" name="7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43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58370" name="1 Título"/>
          <p:cNvSpPr>
            <a:spLocks noGrp="1"/>
          </p:cNvSpPr>
          <p:nvPr>
            <p:ph type="ctrTitle"/>
          </p:nvPr>
        </p:nvSpPr>
        <p:spPr>
          <a:xfrm>
            <a:off x="285750" y="785813"/>
            <a:ext cx="8858250" cy="1470025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ESTRABISMO</a:t>
            </a:r>
            <a:endParaRPr lang="es-ES" sz="2800" dirty="0" smtClean="0">
              <a:ea typeface="Times New Roman" pitchFamily="18" charset="0"/>
              <a:cs typeface="Arial" charset="0"/>
            </a:endParaRPr>
          </a:p>
        </p:txBody>
      </p:sp>
      <p:grpSp>
        <p:nvGrpSpPr>
          <p:cNvPr id="40964" name="5 Grupo"/>
          <p:cNvGrpSpPr>
            <a:grpSpLocks/>
          </p:cNvGrpSpPr>
          <p:nvPr/>
        </p:nvGrpSpPr>
        <p:grpSpPr bwMode="auto">
          <a:xfrm>
            <a:off x="1285874" y="3786188"/>
            <a:ext cx="5929331" cy="1643076"/>
            <a:chOff x="483314" y="2285992"/>
            <a:chExt cx="8328896" cy="2214563"/>
          </a:xfrm>
        </p:grpSpPr>
        <p:pic>
          <p:nvPicPr>
            <p:cNvPr id="40969" name="Imagen 29"/>
            <p:cNvPicPr>
              <a:picLocks noChangeAspect="1" noChangeArrowheads="1"/>
            </p:cNvPicPr>
            <p:nvPr/>
          </p:nvPicPr>
          <p:blipFill>
            <a:blip r:embed="rId3"/>
            <a:srcRect l="4843" r="4843"/>
            <a:stretch>
              <a:fillRect/>
            </a:stretch>
          </p:blipFill>
          <p:spPr bwMode="auto">
            <a:xfrm>
              <a:off x="483314" y="2285992"/>
              <a:ext cx="3836274" cy="2200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0" name="Imagen 30"/>
            <p:cNvPicPr>
              <a:picLocks noChangeAspect="1" noChangeArrowheads="1"/>
            </p:cNvPicPr>
            <p:nvPr/>
          </p:nvPicPr>
          <p:blipFill>
            <a:blip r:embed="rId4"/>
            <a:srcRect t="32584" r="22096" b="38020"/>
            <a:stretch>
              <a:fillRect/>
            </a:stretch>
          </p:blipFill>
          <p:spPr bwMode="auto">
            <a:xfrm>
              <a:off x="4286248" y="2285992"/>
              <a:ext cx="4525962" cy="221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65" name="Picture 1" descr="D:\María\Doctorado\Revisiondoctordo\AntoniaM2.jpg"/>
          <p:cNvPicPr>
            <a:picLocks noChangeAspect="1" noChangeArrowheads="1"/>
          </p:cNvPicPr>
          <p:nvPr/>
        </p:nvPicPr>
        <p:blipFill>
          <a:blip r:embed="rId5"/>
          <a:srcRect l="10715" t="38448" r="10715" b="23969"/>
          <a:stretch>
            <a:fillRect/>
          </a:stretch>
        </p:blipFill>
        <p:spPr bwMode="auto">
          <a:xfrm>
            <a:off x="1199147" y="2143116"/>
            <a:ext cx="308719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" descr="D:\María\Doctorado\Revisiondoctordo\AntoniaM1.jpg"/>
          <p:cNvPicPr>
            <a:picLocks noChangeAspect="1" noChangeArrowheads="1"/>
          </p:cNvPicPr>
          <p:nvPr/>
        </p:nvPicPr>
        <p:blipFill>
          <a:blip r:embed="rId6"/>
          <a:srcRect l="4590" r="25098" b="57109"/>
          <a:stretch>
            <a:fillRect/>
          </a:stretch>
        </p:blipFill>
        <p:spPr bwMode="auto">
          <a:xfrm>
            <a:off x="4500562" y="2143116"/>
            <a:ext cx="269828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10 CuadroTexto"/>
          <p:cNvSpPr txBox="1">
            <a:spLocks noChangeArrowheads="1"/>
          </p:cNvSpPr>
          <p:nvPr/>
        </p:nvSpPr>
        <p:spPr bwMode="auto">
          <a:xfrm>
            <a:off x="0" y="5842000"/>
            <a:ext cx="885828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 err="1"/>
              <a:t>Moguel-Ancheita</a:t>
            </a:r>
            <a:r>
              <a:rPr lang="es-ES" sz="1400" dirty="0"/>
              <a:t> S, Dixon-Olvera S, Martínez-</a:t>
            </a:r>
            <a:r>
              <a:rPr lang="es-ES" sz="1400" dirty="0" err="1"/>
              <a:t>Oropeza</a:t>
            </a:r>
            <a:r>
              <a:rPr lang="es-ES" sz="1400" dirty="0"/>
              <a:t> S, Orozco-Gómez L. Utilidad de la toxina botulínica en el tratamiento del estrabismo en enfermedades sistémicas. </a:t>
            </a:r>
            <a:r>
              <a:rPr lang="es-ES" sz="1400" dirty="0" err="1"/>
              <a:t>Arch</a:t>
            </a:r>
            <a:r>
              <a:rPr lang="es-ES" sz="1400" dirty="0"/>
              <a:t> </a:t>
            </a:r>
            <a:r>
              <a:rPr lang="es-ES" sz="1400" dirty="0" err="1"/>
              <a:t>Soc</a:t>
            </a:r>
            <a:r>
              <a:rPr lang="es-ES" sz="1400" dirty="0"/>
              <a:t> </a:t>
            </a:r>
            <a:r>
              <a:rPr lang="es-ES" sz="1400" dirty="0" err="1"/>
              <a:t>Esp</a:t>
            </a:r>
            <a:r>
              <a:rPr lang="es-ES" sz="1400" dirty="0"/>
              <a:t> </a:t>
            </a:r>
            <a:r>
              <a:rPr lang="es-ES" sz="1400" dirty="0" err="1"/>
              <a:t>Oftalmol</a:t>
            </a:r>
            <a:r>
              <a:rPr lang="es-ES" sz="1400" dirty="0"/>
              <a:t> 2003:disponible en: </a:t>
            </a:r>
            <a:r>
              <a:rPr lang="es-ES" sz="1400" dirty="0" err="1"/>
              <a:t>javascript:void</a:t>
            </a:r>
            <a:r>
              <a:rPr lang="es-ES" sz="1400" dirty="0"/>
              <a:t> (o)</a:t>
            </a:r>
          </a:p>
          <a:p>
            <a:endParaRPr lang="es-ES" dirty="0"/>
          </a:p>
        </p:txBody>
      </p:sp>
      <p:pic>
        <p:nvPicPr>
          <p:cNvPr id="40968" name="12 Imagen" descr="Parpadeo sin parpadear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907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668" cy="6858000"/>
          </a:xfrm>
          <a:prstGeom prst="rect">
            <a:avLst/>
          </a:prstGeom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1520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s-ES" sz="12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                       </a:t>
            </a:r>
            <a:endParaRPr lang="es-ES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1989" name="8 CuadroTexto"/>
          <p:cNvSpPr txBox="1">
            <a:spLocks noChangeArrowheads="1"/>
          </p:cNvSpPr>
          <p:nvPr/>
        </p:nvSpPr>
        <p:spPr bwMode="auto">
          <a:xfrm>
            <a:off x="938213" y="79533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59399" name="9 CuadroTexto"/>
          <p:cNvSpPr txBox="1">
            <a:spLocks noChangeArrowheads="1"/>
          </p:cNvSpPr>
          <p:nvPr/>
        </p:nvSpPr>
        <p:spPr bwMode="auto">
          <a:xfrm>
            <a:off x="142844" y="1142984"/>
            <a:ext cx="9001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RETRACCIÓN 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PALPEBRAL </a:t>
            </a:r>
          </a:p>
          <a:p>
            <a:pPr algn="ctr">
              <a:defRPr/>
            </a:pPr>
            <a:r>
              <a:rPr lang="es-ES" sz="2400" b="1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(vía subcutánea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)</a:t>
            </a:r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endParaRPr lang="es-ES" sz="28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142875" y="5500688"/>
            <a:ext cx="8858281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buFontTx/>
              <a:buChar char="•"/>
              <a:tabLst>
                <a:tab pos="609600" algn="l"/>
              </a:tabLst>
            </a:pPr>
            <a:r>
              <a:rPr lang="en-GB" sz="1400" dirty="0">
                <a:ea typeface="Times New Roman" pitchFamily="18" charset="0"/>
                <a:cs typeface="Arial" pitchFamily="34" charset="0"/>
              </a:rPr>
              <a:t>Costa P, </a:t>
            </a:r>
            <a:r>
              <a:rPr lang="en-GB" sz="1400" dirty="0" err="1">
                <a:ea typeface="Times New Roman" pitchFamily="18" charset="0"/>
                <a:cs typeface="Arial" pitchFamily="34" charset="0"/>
              </a:rPr>
              <a:t>Saraiva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 F, Pereira I, </a:t>
            </a:r>
            <a:r>
              <a:rPr lang="en-GB" sz="1400" dirty="0" err="1">
                <a:ea typeface="Times New Roman" pitchFamily="18" charset="0"/>
                <a:cs typeface="Arial" pitchFamily="34" charset="0"/>
              </a:rPr>
              <a:t>Monteiro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 M, </a:t>
            </a:r>
            <a:r>
              <a:rPr lang="en-GB" sz="1400" dirty="0" err="1">
                <a:ea typeface="Times New Roman" pitchFamily="18" charset="0"/>
                <a:cs typeface="Arial" pitchFamily="34" charset="0"/>
              </a:rPr>
              <a:t>Matayoshi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 S. Comparative study of Botox injection treatment for upper eyelid retraction with 6-month follow-up in patients with thyroid eye disease in the congestive or fibrotic stage. Eye 2008:165-7</a:t>
            </a:r>
            <a:r>
              <a:rPr lang="en-GB" sz="1200" dirty="0">
                <a:ea typeface="Times New Roman" pitchFamily="18" charset="0"/>
                <a:cs typeface="Arial" pitchFamily="34" charset="0"/>
              </a:rPr>
              <a:t>.</a:t>
            </a:r>
            <a:endParaRPr lang="en-GB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1992" name="Picture 1" descr="Imagen1"/>
          <p:cNvPicPr>
            <a:picLocks noChangeAspect="1" noChangeArrowheads="1"/>
          </p:cNvPicPr>
          <p:nvPr/>
        </p:nvPicPr>
        <p:blipFill>
          <a:blip r:embed="rId3"/>
          <a:srcRect t="2319" r="52798" b="39714"/>
          <a:stretch>
            <a:fillRect/>
          </a:stretch>
        </p:blipFill>
        <p:spPr bwMode="auto">
          <a:xfrm>
            <a:off x="642910" y="3071810"/>
            <a:ext cx="7215237" cy="202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12 CuadroTexto"/>
          <p:cNvSpPr txBox="1">
            <a:spLocks noChangeArrowheads="1"/>
          </p:cNvSpPr>
          <p:nvPr/>
        </p:nvSpPr>
        <p:spPr bwMode="auto">
          <a:xfrm>
            <a:off x="571472" y="2214554"/>
            <a:ext cx="5557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dirty="0" smtClean="0"/>
              <a:t>Satisfactorios: 66 % de los casos.</a:t>
            </a:r>
            <a:endParaRPr lang="es-ES" sz="2800" dirty="0"/>
          </a:p>
        </p:txBody>
      </p:sp>
      <p:pic>
        <p:nvPicPr>
          <p:cNvPr id="41994" name="13 Imagen" descr="Parpadeo sin parpadea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718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0" y="1714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s-ES" sz="12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                       </a:t>
            </a:r>
            <a:endParaRPr lang="es-ES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3014" name="8 CuadroTexto"/>
          <p:cNvSpPr txBox="1">
            <a:spLocks noChangeArrowheads="1"/>
          </p:cNvSpPr>
          <p:nvPr/>
        </p:nvSpPr>
        <p:spPr bwMode="auto">
          <a:xfrm>
            <a:off x="938213" y="79533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59399" name="9 CuadroTexto"/>
          <p:cNvSpPr txBox="1">
            <a:spLocks noChangeArrowheads="1"/>
          </p:cNvSpPr>
          <p:nvPr/>
        </p:nvSpPr>
        <p:spPr bwMode="auto">
          <a:xfrm>
            <a:off x="428625" y="1000108"/>
            <a:ext cx="87153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RETRACCIÓN 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PALPEBRAL</a:t>
            </a:r>
            <a:endParaRPr lang="es-ES" sz="3200" b="1" i="1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s-ES" sz="2400" b="1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(vía subconjuntival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) </a:t>
            </a:r>
          </a:p>
          <a:p>
            <a:pPr algn="ctr">
              <a:defRPr/>
            </a:pPr>
            <a:endParaRPr lang="es-ES" sz="32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3016" name="Rectangle 3"/>
          <p:cNvSpPr>
            <a:spLocks noChangeArrowheads="1"/>
          </p:cNvSpPr>
          <p:nvPr/>
        </p:nvSpPr>
        <p:spPr bwMode="auto">
          <a:xfrm>
            <a:off x="142844" y="5786454"/>
            <a:ext cx="900115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Tx/>
              <a:buChar char="•"/>
              <a:tabLst>
                <a:tab pos="609600" algn="l"/>
              </a:tabLst>
            </a:pPr>
            <a:r>
              <a:rPr lang="en-GB" sz="1400" dirty="0" err="1">
                <a:ea typeface="Times New Roman" pitchFamily="18" charset="0"/>
                <a:cs typeface="Arial" pitchFamily="34" charset="0"/>
              </a:rPr>
              <a:t>Dintelmann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 T, Sold J, </a:t>
            </a:r>
            <a:r>
              <a:rPr lang="en-GB" sz="1400" dirty="0" err="1">
                <a:ea typeface="Times New Roman" pitchFamily="18" charset="0"/>
                <a:cs typeface="Arial" pitchFamily="34" charset="0"/>
              </a:rPr>
              <a:t>Grehn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 F. </a:t>
            </a:r>
            <a:r>
              <a:rPr lang="en-GB" sz="1400" dirty="0" err="1">
                <a:ea typeface="Times New Roman" pitchFamily="18" charset="0"/>
                <a:cs typeface="Arial" pitchFamily="34" charset="0"/>
              </a:rPr>
              <a:t>Botulinum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 toxin injection-treatment of upper lid retraction in thyroid eye disease. </a:t>
            </a:r>
            <a:r>
              <a:rPr lang="en-GB" sz="1400" dirty="0" err="1">
                <a:ea typeface="Times New Roman" pitchFamily="18" charset="0"/>
                <a:cs typeface="Arial" pitchFamily="34" charset="0"/>
              </a:rPr>
              <a:t>Ophthalmologe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 2005:247-50</a:t>
            </a:r>
            <a:r>
              <a:rPr lang="en-GB" sz="1200" dirty="0">
                <a:ea typeface="Times New Roman" pitchFamily="18" charset="0"/>
                <a:cs typeface="Arial" pitchFamily="34" charset="0"/>
              </a:rPr>
              <a:t>.</a:t>
            </a:r>
            <a:endParaRPr lang="en-GB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3017" name="14 CuadroTexto"/>
          <p:cNvSpPr txBox="1">
            <a:spLocks noChangeArrowheads="1"/>
          </p:cNvSpPr>
          <p:nvPr/>
        </p:nvSpPr>
        <p:spPr bwMode="auto">
          <a:xfrm>
            <a:off x="857250" y="2071688"/>
            <a:ext cx="5557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dirty="0" smtClean="0"/>
              <a:t>Satisfactorios: 80 % de los casos.</a:t>
            </a:r>
            <a:endParaRPr lang="es-ES" sz="2800" dirty="0"/>
          </a:p>
        </p:txBody>
      </p:sp>
      <p:pic>
        <p:nvPicPr>
          <p:cNvPr id="43018" name="13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16 Grupo"/>
          <p:cNvGrpSpPr/>
          <p:nvPr/>
        </p:nvGrpSpPr>
        <p:grpSpPr>
          <a:xfrm>
            <a:off x="285720" y="2818714"/>
            <a:ext cx="8715436" cy="1967608"/>
            <a:chOff x="285720" y="2818714"/>
            <a:chExt cx="8715436" cy="1967608"/>
          </a:xfrm>
        </p:grpSpPr>
        <p:pic>
          <p:nvPicPr>
            <p:cNvPr id="1026" name="Picture 2" descr="C:\Programas laptop Mary\1-Datos\María\Doctorado\Fotostoxiretra\DSCF1688.JPG"/>
            <p:cNvPicPr>
              <a:picLocks noChangeAspect="1" noChangeArrowheads="1"/>
            </p:cNvPicPr>
            <p:nvPr/>
          </p:nvPicPr>
          <p:blipFill>
            <a:blip r:embed="rId4"/>
            <a:srcRect l="5399" t="3668" r="12441" b="3668"/>
            <a:stretch>
              <a:fillRect/>
            </a:stretch>
          </p:blipFill>
          <p:spPr bwMode="auto">
            <a:xfrm>
              <a:off x="285720" y="2818714"/>
              <a:ext cx="4304140" cy="1967607"/>
            </a:xfrm>
            <a:prstGeom prst="rect">
              <a:avLst/>
            </a:prstGeom>
            <a:noFill/>
          </p:spPr>
        </p:pic>
        <p:pic>
          <p:nvPicPr>
            <p:cNvPr id="1028" name="Picture 4" descr="F:\Imagen 014.jpg"/>
            <p:cNvPicPr>
              <a:picLocks noChangeAspect="1" noChangeArrowheads="1"/>
            </p:cNvPicPr>
            <p:nvPr/>
          </p:nvPicPr>
          <p:blipFill>
            <a:blip r:embed="rId5"/>
            <a:srcRect l="3198" t="3804" r="5538" b="3804"/>
            <a:stretch>
              <a:fillRect/>
            </a:stretch>
          </p:blipFill>
          <p:spPr bwMode="auto">
            <a:xfrm>
              <a:off x="4501856" y="2825088"/>
              <a:ext cx="4499300" cy="19612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Tm="771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2 Imagen" descr="Fisiopatogen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925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71472" y="1000108"/>
          <a:ext cx="7286676" cy="5402789"/>
        </p:xfrm>
        <a:graphic>
          <a:graphicData uri="http://schemas.openxmlformats.org/drawingml/2006/table">
            <a:tbl>
              <a:tblPr/>
              <a:tblGrid>
                <a:gridCol w="2409110"/>
                <a:gridCol w="966726"/>
                <a:gridCol w="1303016"/>
                <a:gridCol w="1303912"/>
                <a:gridCol w="1303912"/>
              </a:tblGrid>
              <a:tr h="5906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old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old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Sig.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(OR ajustado)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de C del 95% para el OR ajustado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57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Límite inferior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Límite superior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363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Edad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0,835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0,992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0,918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1,071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363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Sexo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0,884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0,883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0,165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4,728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363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Tiempo de evolución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0,237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1,045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0,971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1,124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363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Severidad clínica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0,079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4,049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0,850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19,286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363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Estado tiroideo 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0,404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363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Hipertiroideo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0,181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0,130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0,007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2,588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363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Hipotiroideo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0,911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0,910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0,175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4,732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363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Actividad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0,010</a:t>
                      </a:r>
                      <a:endParaRPr lang="es-ES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14,557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1,888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112,264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363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Tabaquismo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0,002</a:t>
                      </a:r>
                      <a:endParaRPr lang="es-ES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363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Fumadores </a:t>
                      </a: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ligeros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0,682</a:t>
                      </a:r>
                      <a:endParaRPr lang="es-ES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1,644</a:t>
                      </a:r>
                      <a:endParaRPr lang="es-ES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0,152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17,763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363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Fumadores </a:t>
                      </a: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severos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0,009</a:t>
                      </a:r>
                      <a:endParaRPr lang="es-ES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30,479</a:t>
                      </a:r>
                      <a:endParaRPr lang="es-ES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2,326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399,344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3826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Constante</a:t>
                      </a:r>
                      <a:endParaRPr lang="es-E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0,009</a:t>
                      </a:r>
                      <a:endParaRPr lang="es-ES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0,002</a:t>
                      </a:r>
                      <a:endParaRPr lang="es-E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</a:tbl>
          </a:graphicData>
        </a:graphic>
      </p:graphicFrame>
      <p:sp>
        <p:nvSpPr>
          <p:cNvPr id="44123" name="9 CuadroTexto"/>
          <p:cNvSpPr txBox="1">
            <a:spLocks noChangeArrowheads="1"/>
          </p:cNvSpPr>
          <p:nvPr/>
        </p:nvSpPr>
        <p:spPr bwMode="auto">
          <a:xfrm>
            <a:off x="500034" y="142852"/>
            <a:ext cx="835824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b="1" dirty="0">
                <a:ea typeface="Times New Roman" pitchFamily="18" charset="0"/>
                <a:cs typeface="Arial" pitchFamily="34" charset="0"/>
              </a:rPr>
              <a:t>TABLA 6. ANÁLISIS MULTIVARIADO</a:t>
            </a:r>
            <a:endParaRPr lang="es-ES" sz="3200" dirty="0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Tm="13172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45059" name="9 CuadroTexto"/>
          <p:cNvSpPr txBox="1">
            <a:spLocks noChangeArrowheads="1"/>
          </p:cNvSpPr>
          <p:nvPr/>
        </p:nvSpPr>
        <p:spPr bwMode="auto">
          <a:xfrm>
            <a:off x="2286000" y="214313"/>
            <a:ext cx="42148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ea typeface="Times New Roman" pitchFamily="18" charset="0"/>
                <a:cs typeface="Arial" pitchFamily="34" charset="0"/>
              </a:rPr>
              <a:t>TABLA 6. ANÁLISIS MULTIVARIADO</a:t>
            </a:r>
            <a:endParaRPr lang="es-ES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5060" name="8 CuadroTexto"/>
          <p:cNvSpPr txBox="1">
            <a:spLocks noChangeArrowheads="1"/>
          </p:cNvSpPr>
          <p:nvPr/>
        </p:nvSpPr>
        <p:spPr bwMode="auto">
          <a:xfrm>
            <a:off x="500034" y="6000768"/>
            <a:ext cx="792961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400" b="1" dirty="0" err="1">
                <a:solidFill>
                  <a:schemeClr val="accent2">
                    <a:lumMod val="50000"/>
                  </a:schemeClr>
                </a:solidFill>
                <a:ea typeface="Times New Roman"/>
                <a:cs typeface="Arial" pitchFamily="34" charset="0"/>
              </a:rPr>
              <a:t>Lois</a:t>
            </a:r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Arial" pitchFamily="34" charset="0"/>
              </a:rPr>
              <a:t> N, </a:t>
            </a:r>
            <a:r>
              <a:rPr lang="pt-BR" sz="1400" b="1" dirty="0" err="1">
                <a:solidFill>
                  <a:schemeClr val="accent2">
                    <a:lumMod val="50000"/>
                  </a:schemeClr>
                </a:solidFill>
                <a:ea typeface="Times New Roman"/>
                <a:cs typeface="Arial" pitchFamily="34" charset="0"/>
              </a:rPr>
              <a:t>Abdelkader</a:t>
            </a:r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Arial" pitchFamily="34" charset="0"/>
              </a:rPr>
              <a:t> E, </a:t>
            </a:r>
            <a:r>
              <a:rPr lang="pt-BR" sz="1400" b="1" dirty="0" err="1">
                <a:solidFill>
                  <a:schemeClr val="accent2">
                    <a:lumMod val="50000"/>
                  </a:schemeClr>
                </a:solidFill>
                <a:ea typeface="Times New Roman"/>
                <a:cs typeface="Arial" pitchFamily="34" charset="0"/>
              </a:rPr>
              <a:t>Reglitz</a:t>
            </a:r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Arial" pitchFamily="34" charset="0"/>
              </a:rPr>
              <a:t> K, Ayres JG.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  <a:ea typeface="Times New Roman"/>
                <a:cs typeface="Arial" pitchFamily="34" charset="0"/>
              </a:rPr>
              <a:t>Enviromental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  <a:ea typeface="Times New Roman"/>
                <a:cs typeface="Arial" pitchFamily="34" charset="0"/>
              </a:rPr>
              <a:t>tobaco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Arial" pitchFamily="34" charset="0"/>
              </a:rPr>
              <a:t> exposure and eye disease. Br J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  <a:ea typeface="Times New Roman"/>
                <a:cs typeface="Arial" pitchFamily="34" charset="0"/>
              </a:rPr>
              <a:t>Ophthalmolol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Arial" pitchFamily="34" charset="0"/>
              </a:rPr>
              <a:t> 2008:1304-10.</a:t>
            </a:r>
          </a:p>
          <a:p>
            <a:endParaRPr lang="en-GB" sz="1200" dirty="0"/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71472" y="1214422"/>
          <a:ext cx="7786714" cy="4714891"/>
        </p:xfrm>
        <a:graphic>
          <a:graphicData uri="http://schemas.openxmlformats.org/drawingml/2006/table">
            <a:tbl>
              <a:tblPr/>
              <a:tblGrid>
                <a:gridCol w="1857388"/>
                <a:gridCol w="1504268"/>
                <a:gridCol w="1474340"/>
                <a:gridCol w="1475359"/>
                <a:gridCol w="1475359"/>
              </a:tblGrid>
              <a:tr h="784702">
                <a:tc rowSpan="2"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59137" marR="59137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es-ES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Significación</a:t>
                      </a:r>
                      <a:endParaRPr lang="es-ES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(OR ajustado)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de C del 95% para el OR ajustado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023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Límite inferior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Límite superior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348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Severidad clínica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0,079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4,049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0,850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19,286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348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Actividad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0,010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14,557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1,888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112,264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348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Tabaquismo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0,002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s-ES" sz="1600" b="1" i="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s-ES" sz="1600" b="1" i="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s-ES" sz="1600" b="1" i="0" kern="120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3447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Fumadores ligeros 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0,682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1,644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0,152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17,763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3447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Fumadores severos 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0,009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30,479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2,326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399,344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842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Constante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0,009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0,002</a:t>
                      </a: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s-ES" sz="1600" b="1" i="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s-ES" sz="1600" b="1" i="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137" marR="591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04391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57460" name="8 CuadroTexto"/>
          <p:cNvSpPr txBox="1">
            <a:spLocks noChangeArrowheads="1"/>
          </p:cNvSpPr>
          <p:nvPr/>
        </p:nvSpPr>
        <p:spPr bwMode="auto">
          <a:xfrm>
            <a:off x="1071563" y="2357430"/>
            <a:ext cx="807243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ESTUDIO COMPARATIVO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>
              <a:defRPr/>
            </a:pPr>
            <a:endParaRPr lang="es-ES" dirty="0">
              <a:latin typeface="Arial" charset="0"/>
            </a:endParaRPr>
          </a:p>
          <a:p>
            <a:pPr>
              <a:defRPr/>
            </a:pPr>
            <a:endParaRPr lang="es-ES" dirty="0">
              <a:latin typeface="Arial" charset="0"/>
            </a:endParaRPr>
          </a:p>
        </p:txBody>
      </p:sp>
      <p:pic>
        <p:nvPicPr>
          <p:cNvPr id="46084" name="5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172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57460" name="8 CuadroTexto"/>
          <p:cNvSpPr txBox="1">
            <a:spLocks noChangeArrowheads="1"/>
          </p:cNvSpPr>
          <p:nvPr/>
        </p:nvSpPr>
        <p:spPr bwMode="auto">
          <a:xfrm>
            <a:off x="428596" y="1142984"/>
            <a:ext cx="807243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40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ESTRABISMO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>
              <a:defRPr/>
            </a:pPr>
            <a:endParaRPr lang="es-ES" dirty="0">
              <a:latin typeface="Arial" charset="0"/>
            </a:endParaRPr>
          </a:p>
          <a:p>
            <a:pPr>
              <a:defRPr/>
            </a:pPr>
            <a:endParaRPr lang="es-ES" dirty="0">
              <a:latin typeface="Arial" charset="0"/>
            </a:endParaRPr>
          </a:p>
        </p:txBody>
      </p:sp>
      <p:pic>
        <p:nvPicPr>
          <p:cNvPr id="46084" name="5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irugia.medi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643182"/>
            <a:ext cx="3305182" cy="2981006"/>
          </a:xfrm>
          <a:prstGeom prst="rect">
            <a:avLst/>
          </a:prstGeom>
        </p:spPr>
      </p:pic>
      <p:pic>
        <p:nvPicPr>
          <p:cNvPr id="8" name="7 Imagen" descr="Inyeccion-TB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925" y="2643182"/>
            <a:ext cx="3407695" cy="3073465"/>
          </a:xfrm>
          <a:prstGeom prst="rect">
            <a:avLst/>
          </a:prstGeom>
        </p:spPr>
      </p:pic>
    </p:spTree>
  </p:cSld>
  <p:clrMapOvr>
    <a:masterClrMapping/>
  </p:clrMapOvr>
  <p:transition advTm="13172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14375" y="1214438"/>
          <a:ext cx="7643838" cy="4572019"/>
        </p:xfrm>
        <a:graphic>
          <a:graphicData uri="http://schemas.openxmlformats.org/drawingml/2006/table">
            <a:tbl>
              <a:tblPr/>
              <a:tblGrid>
                <a:gridCol w="785791"/>
                <a:gridCol w="1149373"/>
                <a:gridCol w="978712"/>
                <a:gridCol w="978712"/>
                <a:gridCol w="973147"/>
                <a:gridCol w="1243465"/>
                <a:gridCol w="1534638"/>
              </a:tblGrid>
              <a:tr h="5227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   </a:t>
                      </a: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Severidad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           Cirugía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           TBo.A  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Significación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9129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   Ojo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DE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DE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22724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  OD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Ligero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12,3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2,5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14,4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1,9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p =  0,25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5227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Moderado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13,6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12,3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5227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Severo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20,0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12,0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p =  1,0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522724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  OI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Ligero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10,0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1,6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12,6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2,6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p =  0,16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5227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Moderado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22,0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4,2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22,5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3,5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p =  1,0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5227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Severo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7,5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10,6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0,0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p =  0,66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47174" name="Rectangle 3"/>
          <p:cNvSpPr>
            <a:spLocks noChangeArrowheads="1"/>
          </p:cNvSpPr>
          <p:nvPr/>
        </p:nvSpPr>
        <p:spPr bwMode="auto">
          <a:xfrm>
            <a:off x="0" y="111125"/>
            <a:ext cx="91440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000" b="1" dirty="0">
                <a:ea typeface="Times New Roman" pitchFamily="18" charset="0"/>
                <a:cs typeface="Arial" pitchFamily="34" charset="0"/>
              </a:rPr>
              <a:t>Tabla 7. Estrabismo. Comparación entre los resultados de la cirugía y la </a:t>
            </a:r>
            <a:r>
              <a:rPr lang="es-ES" sz="2000" b="1" dirty="0" smtClean="0">
                <a:ea typeface="Times New Roman" pitchFamily="18" charset="0"/>
                <a:cs typeface="Arial" pitchFamily="34" charset="0"/>
              </a:rPr>
              <a:t>TBo.A</a:t>
            </a:r>
            <a:endParaRPr lang="es-ES" b="1" dirty="0"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47175" name="5 Grupo"/>
          <p:cNvGrpSpPr>
            <a:grpSpLocks/>
          </p:cNvGrpSpPr>
          <p:nvPr/>
        </p:nvGrpSpPr>
        <p:grpSpPr bwMode="auto">
          <a:xfrm>
            <a:off x="3000375" y="2000250"/>
            <a:ext cx="195263" cy="307975"/>
            <a:chOff x="925880" y="6226830"/>
            <a:chExt cx="195784" cy="307777"/>
          </a:xfrm>
        </p:grpSpPr>
        <p:sp>
          <p:nvSpPr>
            <p:cNvPr id="7" name="6 CuadroTexto"/>
            <p:cNvSpPr txBox="1"/>
            <p:nvPr/>
          </p:nvSpPr>
          <p:spPr>
            <a:xfrm>
              <a:off x="925880" y="6226830"/>
              <a:ext cx="143256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400" b="1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X</a:t>
              </a:r>
            </a:p>
          </p:txBody>
        </p:sp>
        <p:cxnSp>
          <p:nvCxnSpPr>
            <p:cNvPr id="8" name="7 Conector recto"/>
            <p:cNvCxnSpPr/>
            <p:nvPr/>
          </p:nvCxnSpPr>
          <p:spPr>
            <a:xfrm flipV="1">
              <a:off x="1000692" y="6266492"/>
              <a:ext cx="120972" cy="317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76" name="8 Grupo"/>
          <p:cNvGrpSpPr>
            <a:grpSpLocks/>
          </p:cNvGrpSpPr>
          <p:nvPr/>
        </p:nvGrpSpPr>
        <p:grpSpPr bwMode="auto">
          <a:xfrm>
            <a:off x="4929188" y="2000250"/>
            <a:ext cx="195262" cy="307975"/>
            <a:chOff x="925880" y="6226830"/>
            <a:chExt cx="195784" cy="307777"/>
          </a:xfrm>
        </p:grpSpPr>
        <p:sp>
          <p:nvSpPr>
            <p:cNvPr id="10" name="9 CuadroTexto"/>
            <p:cNvSpPr txBox="1"/>
            <p:nvPr/>
          </p:nvSpPr>
          <p:spPr>
            <a:xfrm>
              <a:off x="925880" y="6226830"/>
              <a:ext cx="143257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400" b="1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X</a:t>
              </a:r>
            </a:p>
          </p:txBody>
        </p:sp>
        <p:cxnSp>
          <p:nvCxnSpPr>
            <p:cNvPr id="11" name="10 Conector recto"/>
            <p:cNvCxnSpPr/>
            <p:nvPr/>
          </p:nvCxnSpPr>
          <p:spPr>
            <a:xfrm flipV="1">
              <a:off x="1000691" y="6266492"/>
              <a:ext cx="120973" cy="317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77" name="12 CuadroTexto"/>
          <p:cNvSpPr txBox="1">
            <a:spLocks noChangeArrowheads="1"/>
          </p:cNvSpPr>
          <p:nvPr/>
        </p:nvSpPr>
        <p:spPr bwMode="auto">
          <a:xfrm>
            <a:off x="142874" y="5888038"/>
            <a:ext cx="8715406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/>
              <a:t>Kowal</a:t>
            </a:r>
            <a:r>
              <a:rPr lang="en-US" sz="1400" dirty="0"/>
              <a:t> L, Wong E, </a:t>
            </a:r>
            <a:r>
              <a:rPr lang="en-US" sz="1400" dirty="0" err="1"/>
              <a:t>Yahalom</a:t>
            </a:r>
            <a:r>
              <a:rPr lang="en-US" sz="1400" dirty="0"/>
              <a:t> C. </a:t>
            </a:r>
            <a:r>
              <a:rPr lang="en-US" sz="1400" dirty="0" err="1"/>
              <a:t>Botulinum</a:t>
            </a:r>
            <a:r>
              <a:rPr lang="en-US" sz="1400" dirty="0"/>
              <a:t> Toxin in the treatment of strabismus. A review of its use and effects. Disability and Rehabilitation 2007:1823-31.</a:t>
            </a:r>
            <a:endParaRPr lang="es-ES" sz="1400" dirty="0"/>
          </a:p>
          <a:p>
            <a:r>
              <a:rPr lang="es-ES" sz="1100" dirty="0"/>
              <a:t>.</a:t>
            </a:r>
          </a:p>
          <a:p>
            <a:endParaRPr lang="es-ES" dirty="0"/>
          </a:p>
        </p:txBody>
      </p:sp>
    </p:spTree>
  </p:cSld>
  <p:clrMapOvr>
    <a:masterClrMapping/>
  </p:clrMapOvr>
  <p:transition advTm="55328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6" y="0"/>
            <a:ext cx="9286876" cy="6858000"/>
          </a:xfrm>
          <a:prstGeom prst="rect">
            <a:avLst/>
          </a:prstGeom>
        </p:spPr>
      </p:pic>
      <p:sp>
        <p:nvSpPr>
          <p:cNvPr id="63491" name="2 CuadroTexto"/>
          <p:cNvSpPr txBox="1">
            <a:spLocks noChangeArrowheads="1"/>
          </p:cNvSpPr>
          <p:nvPr/>
        </p:nvSpPr>
        <p:spPr bwMode="auto">
          <a:xfrm>
            <a:off x="142844" y="1201738"/>
            <a:ext cx="864399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Estrabismo restrictivo. 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Comparación 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entre los resultados de la cirugía y la 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TBo.A</a:t>
            </a:r>
            <a:endParaRPr lang="es-ES" sz="32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es-ES" sz="28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8133" name="Rectangle 1"/>
          <p:cNvSpPr>
            <a:spLocks noChangeArrowheads="1"/>
          </p:cNvSpPr>
          <p:nvPr/>
        </p:nvSpPr>
        <p:spPr bwMode="auto">
          <a:xfrm>
            <a:off x="0" y="90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609600" algn="l"/>
              </a:tabLst>
            </a:pPr>
            <a:endParaRPr lang="es-ES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9399" name="Rectangle 2"/>
          <p:cNvSpPr>
            <a:spLocks noChangeArrowheads="1"/>
          </p:cNvSpPr>
          <p:nvPr/>
        </p:nvSpPr>
        <p:spPr bwMode="auto">
          <a:xfrm>
            <a:off x="0" y="90488"/>
            <a:ext cx="2573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057400" lvl="4" indent="-228600" algn="just">
              <a:buFontTx/>
              <a:buChar char="•"/>
              <a:tabLst>
                <a:tab pos="609600" algn="l"/>
              </a:tabLst>
            </a:pPr>
            <a:endParaRPr lang="es-ES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8135" name="Rectangle 3"/>
          <p:cNvSpPr>
            <a:spLocks noChangeArrowheads="1"/>
          </p:cNvSpPr>
          <p:nvPr/>
        </p:nvSpPr>
        <p:spPr bwMode="auto">
          <a:xfrm>
            <a:off x="0" y="90488"/>
            <a:ext cx="265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Tx/>
              <a:buChar char="•"/>
              <a:tabLst>
                <a:tab pos="609600" algn="l"/>
              </a:tabLst>
            </a:pPr>
            <a:endParaRPr lang="es-ES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8136" name="Rectangle 4"/>
          <p:cNvSpPr>
            <a:spLocks noChangeArrowheads="1"/>
          </p:cNvSpPr>
          <p:nvPr/>
        </p:nvSpPr>
        <p:spPr bwMode="auto">
          <a:xfrm>
            <a:off x="0" y="44450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Tx/>
              <a:buChar char="•"/>
              <a:tabLst>
                <a:tab pos="609600" algn="l"/>
              </a:tabLst>
            </a:pPr>
            <a:endParaRPr lang="es-ES"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312858" y="3194192"/>
            <a:ext cx="8410827" cy="962402"/>
            <a:chOff x="312858" y="3194192"/>
            <a:chExt cx="8410827" cy="962402"/>
          </a:xfrm>
        </p:grpSpPr>
        <p:pic>
          <p:nvPicPr>
            <p:cNvPr id="14" name="Picture 2" descr="Todas"/>
            <p:cNvPicPr>
              <a:picLocks noChangeAspect="1" noChangeArrowheads="1"/>
            </p:cNvPicPr>
            <p:nvPr/>
          </p:nvPicPr>
          <p:blipFill>
            <a:blip r:embed="rId3" cstate="print"/>
            <a:srcRect l="1454" r="77468"/>
            <a:stretch>
              <a:fillRect/>
            </a:stretch>
          </p:blipFill>
          <p:spPr bwMode="auto">
            <a:xfrm>
              <a:off x="312858" y="3228972"/>
              <a:ext cx="1958043" cy="927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 descr="G:\RI.cirugia\DSCF5217.JPG"/>
            <p:cNvPicPr>
              <a:picLocks noChangeAspect="1" noChangeArrowheads="1"/>
            </p:cNvPicPr>
            <p:nvPr/>
          </p:nvPicPr>
          <p:blipFill>
            <a:blip r:embed="rId4"/>
            <a:srcRect l="6572" r="6572" b="3893"/>
            <a:stretch>
              <a:fillRect/>
            </a:stretch>
          </p:blipFill>
          <p:spPr bwMode="auto">
            <a:xfrm>
              <a:off x="6542916" y="3196504"/>
              <a:ext cx="2180769" cy="946876"/>
            </a:xfrm>
            <a:prstGeom prst="rect">
              <a:avLst/>
            </a:prstGeom>
            <a:noFill/>
          </p:spPr>
        </p:pic>
        <p:pic>
          <p:nvPicPr>
            <p:cNvPr id="20481" name="Picture 1" descr="G:\Fotostaller\DSCF0899.JPG"/>
            <p:cNvPicPr>
              <a:picLocks noChangeAspect="1" noChangeArrowheads="1"/>
            </p:cNvPicPr>
            <p:nvPr/>
          </p:nvPicPr>
          <p:blipFill>
            <a:blip r:embed="rId5"/>
            <a:srcRect l="4225"/>
            <a:stretch>
              <a:fillRect/>
            </a:stretch>
          </p:blipFill>
          <p:spPr bwMode="auto">
            <a:xfrm>
              <a:off x="2276120" y="3214685"/>
              <a:ext cx="2261906" cy="915321"/>
            </a:xfrm>
            <a:prstGeom prst="rect">
              <a:avLst/>
            </a:prstGeom>
            <a:noFill/>
          </p:spPr>
        </p:pic>
        <p:pic>
          <p:nvPicPr>
            <p:cNvPr id="20482" name="Picture 2" descr="G:\RI.cirugia\DSCF2718.JPG"/>
            <p:cNvPicPr>
              <a:picLocks noChangeAspect="1" noChangeArrowheads="1"/>
            </p:cNvPicPr>
            <p:nvPr/>
          </p:nvPicPr>
          <p:blipFill>
            <a:blip r:embed="rId6"/>
            <a:srcRect r="7878"/>
            <a:stretch>
              <a:fillRect/>
            </a:stretch>
          </p:blipFill>
          <p:spPr bwMode="auto">
            <a:xfrm>
              <a:off x="4531140" y="3194192"/>
              <a:ext cx="2058218" cy="949187"/>
            </a:xfrm>
            <a:prstGeom prst="rect">
              <a:avLst/>
            </a:prstGeom>
            <a:noFill/>
          </p:spPr>
        </p:pic>
      </p:grpSp>
      <p:pic>
        <p:nvPicPr>
          <p:cNvPr id="17" name="5 Imagen" descr="Parpadeo sin parpadear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28598" y="0"/>
            <a:ext cx="9272598" cy="80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688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57460" name="8 CuadroTexto"/>
          <p:cNvSpPr txBox="1">
            <a:spLocks noChangeArrowheads="1"/>
          </p:cNvSpPr>
          <p:nvPr/>
        </p:nvSpPr>
        <p:spPr bwMode="auto">
          <a:xfrm>
            <a:off x="1071563" y="1142984"/>
            <a:ext cx="80724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RETRACCIÓN PALPEBRAL </a:t>
            </a:r>
            <a:endParaRPr lang="en-GB" sz="3600" b="1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>
              <a:defRPr/>
            </a:pPr>
            <a:endParaRPr lang="es-ES" dirty="0">
              <a:latin typeface="Arial" charset="0"/>
            </a:endParaRPr>
          </a:p>
          <a:p>
            <a:pPr>
              <a:defRPr/>
            </a:pPr>
            <a:endParaRPr lang="es-ES" dirty="0">
              <a:latin typeface="Arial" charset="0"/>
            </a:endParaRPr>
          </a:p>
        </p:txBody>
      </p:sp>
      <p:pic>
        <p:nvPicPr>
          <p:cNvPr id="46084" name="5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8 Imagen" descr="Corte-Muller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428875"/>
            <a:ext cx="3957638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9 Imagen" descr="Musculo-Inyeccion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2428875"/>
            <a:ext cx="38877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172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14348" y="1285860"/>
          <a:ext cx="7786744" cy="5000661"/>
        </p:xfrm>
        <a:graphic>
          <a:graphicData uri="http://schemas.openxmlformats.org/drawingml/2006/table">
            <a:tbl>
              <a:tblPr/>
              <a:tblGrid>
                <a:gridCol w="693867"/>
                <a:gridCol w="1273309"/>
                <a:gridCol w="737692"/>
                <a:gridCol w="655726"/>
                <a:gridCol w="737692"/>
                <a:gridCol w="819657"/>
                <a:gridCol w="737692"/>
                <a:gridCol w="655726"/>
                <a:gridCol w="1475383"/>
              </a:tblGrid>
              <a:tr h="601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Severidad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Cirugía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TBo.A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Significación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</a:tr>
              <a:tr h="1206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400" b="1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01323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Ligera</a:t>
                      </a:r>
                      <a:r>
                        <a:rPr lang="es-ES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p= 0,58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</a:tr>
              <a:tr h="4976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Moderada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p= 0,126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</a:tr>
              <a:tr h="4976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Severa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 = 0.33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</a:tr>
              <a:tr h="601323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Ligera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 = 0,57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</a:tr>
              <a:tr h="4976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Moderada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 = 0,42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</a:tr>
              <a:tr h="4976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Severa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 = 0,66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4200000" scaled="0"/>
                    </a:gradFill>
                  </a:tcPr>
                </a:tc>
              </a:tr>
            </a:tbl>
          </a:graphicData>
        </a:graphic>
      </p:graphicFrame>
      <p:sp>
        <p:nvSpPr>
          <p:cNvPr id="49237" name="Rectangle 3"/>
          <p:cNvSpPr>
            <a:spLocks noChangeArrowheads="1"/>
          </p:cNvSpPr>
          <p:nvPr/>
        </p:nvSpPr>
        <p:spPr bwMode="auto">
          <a:xfrm>
            <a:off x="357158" y="0"/>
            <a:ext cx="835824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000" b="1" dirty="0">
                <a:ea typeface="Times New Roman" pitchFamily="18" charset="0"/>
                <a:cs typeface="Arial" pitchFamily="34" charset="0"/>
              </a:rPr>
              <a:t>TABLA 8. RETRACCIÓN. COMPARACIÓN ENTRE LOS RESULTADOS DE LA CIRUGÍA Y LA TBo.A. </a:t>
            </a:r>
            <a:r>
              <a:rPr lang="es-ES" b="1" i="1" dirty="0">
                <a:ea typeface="Times New Roman" pitchFamily="18" charset="0"/>
                <a:cs typeface="Arial" pitchFamily="34" charset="0"/>
              </a:rPr>
              <a:t>(vía subcutánea)</a:t>
            </a:r>
          </a:p>
        </p:txBody>
      </p:sp>
      <p:sp>
        <p:nvSpPr>
          <p:cNvPr id="18" name="17 CuadroTexto"/>
          <p:cNvSpPr txBox="1"/>
          <p:nvPr/>
        </p:nvSpPr>
        <p:spPr bwMode="auto">
          <a:xfrm>
            <a:off x="5786446" y="2357430"/>
            <a:ext cx="142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X</a:t>
            </a:r>
          </a:p>
        </p:txBody>
      </p:sp>
      <p:cxnSp>
        <p:nvCxnSpPr>
          <p:cNvPr id="19" name="18 Conector recto"/>
          <p:cNvCxnSpPr/>
          <p:nvPr/>
        </p:nvCxnSpPr>
        <p:spPr bwMode="auto">
          <a:xfrm flipV="1">
            <a:off x="5857884" y="2357430"/>
            <a:ext cx="120650" cy="3175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 bwMode="auto">
          <a:xfrm>
            <a:off x="3643306" y="2371724"/>
            <a:ext cx="142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X</a:t>
            </a:r>
          </a:p>
        </p:txBody>
      </p:sp>
      <p:cxnSp>
        <p:nvCxnSpPr>
          <p:cNvPr id="11" name="10 Conector recto"/>
          <p:cNvCxnSpPr/>
          <p:nvPr/>
        </p:nvCxnSpPr>
        <p:spPr bwMode="auto">
          <a:xfrm flipV="1">
            <a:off x="3714744" y="2371724"/>
            <a:ext cx="120650" cy="3175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5328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57158" y="1357298"/>
          <a:ext cx="8358246" cy="4857782"/>
        </p:xfrm>
        <a:graphic>
          <a:graphicData uri="http://schemas.openxmlformats.org/drawingml/2006/table">
            <a:tbl>
              <a:tblPr/>
              <a:tblGrid>
                <a:gridCol w="615842"/>
                <a:gridCol w="1407706"/>
                <a:gridCol w="879815"/>
                <a:gridCol w="791834"/>
                <a:gridCol w="703852"/>
                <a:gridCol w="733208"/>
                <a:gridCol w="733180"/>
                <a:gridCol w="953134"/>
                <a:gridCol w="1539675"/>
              </a:tblGrid>
              <a:tr h="371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Severidad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Cirugía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TBo.A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Significación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7465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600" b="1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6993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Ligera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p= 0,58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6505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Moderada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p= 0,12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6505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Severa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 = 0.33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650536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Ligera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 = 0,57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6505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Moderada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 = 0,42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  <a:tr h="6505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Severa</a:t>
                      </a:r>
                      <a:endParaRPr lang="es-E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 = 0,66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3000000" scaled="0"/>
                    </a:gradFill>
                  </a:tcPr>
                </a:tc>
              </a:tr>
            </a:tbl>
          </a:graphicData>
        </a:graphic>
      </p:graphicFrame>
      <p:grpSp>
        <p:nvGrpSpPr>
          <p:cNvPr id="50261" name="5 Grupo"/>
          <p:cNvGrpSpPr>
            <a:grpSpLocks/>
          </p:cNvGrpSpPr>
          <p:nvPr/>
        </p:nvGrpSpPr>
        <p:grpSpPr bwMode="auto">
          <a:xfrm>
            <a:off x="3546475" y="2027238"/>
            <a:ext cx="195263" cy="307975"/>
            <a:chOff x="925880" y="6226830"/>
            <a:chExt cx="195784" cy="307777"/>
          </a:xfrm>
        </p:grpSpPr>
        <p:sp>
          <p:nvSpPr>
            <p:cNvPr id="7" name="6 CuadroTexto"/>
            <p:cNvSpPr txBox="1"/>
            <p:nvPr/>
          </p:nvSpPr>
          <p:spPr>
            <a:xfrm>
              <a:off x="925880" y="6226830"/>
              <a:ext cx="143256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400" b="1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X</a:t>
              </a:r>
            </a:p>
          </p:txBody>
        </p:sp>
        <p:cxnSp>
          <p:nvCxnSpPr>
            <p:cNvPr id="8" name="7 Conector recto"/>
            <p:cNvCxnSpPr/>
            <p:nvPr/>
          </p:nvCxnSpPr>
          <p:spPr>
            <a:xfrm flipV="1">
              <a:off x="1000692" y="6266491"/>
              <a:ext cx="120972" cy="317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262" name="8 Grupo"/>
          <p:cNvGrpSpPr>
            <a:grpSpLocks/>
          </p:cNvGrpSpPr>
          <p:nvPr/>
        </p:nvGrpSpPr>
        <p:grpSpPr bwMode="auto">
          <a:xfrm>
            <a:off x="5654675" y="2017713"/>
            <a:ext cx="195263" cy="307975"/>
            <a:chOff x="925880" y="6226829"/>
            <a:chExt cx="195784" cy="307777"/>
          </a:xfrm>
        </p:grpSpPr>
        <p:sp>
          <p:nvSpPr>
            <p:cNvPr id="10" name="9 CuadroTexto"/>
            <p:cNvSpPr txBox="1"/>
            <p:nvPr/>
          </p:nvSpPr>
          <p:spPr>
            <a:xfrm>
              <a:off x="925880" y="6226829"/>
              <a:ext cx="143256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400" b="1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X</a:t>
              </a:r>
            </a:p>
          </p:txBody>
        </p:sp>
        <p:cxnSp>
          <p:nvCxnSpPr>
            <p:cNvPr id="11" name="10 Conector recto"/>
            <p:cNvCxnSpPr/>
            <p:nvPr/>
          </p:nvCxnSpPr>
          <p:spPr>
            <a:xfrm flipV="1">
              <a:off x="1000692" y="6266490"/>
              <a:ext cx="120972" cy="317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263" name="Rectangle 3"/>
          <p:cNvSpPr>
            <a:spLocks noChangeArrowheads="1"/>
          </p:cNvSpPr>
          <p:nvPr/>
        </p:nvSpPr>
        <p:spPr bwMode="auto">
          <a:xfrm>
            <a:off x="142844" y="0"/>
            <a:ext cx="900115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000" b="1" dirty="0">
                <a:ea typeface="Times New Roman" pitchFamily="18" charset="0"/>
                <a:cs typeface="Arial" pitchFamily="34" charset="0"/>
              </a:rPr>
              <a:t>TABLA 9. RETRACCIÓN PALPEBRAL. COMPARACIÓN ENTRE LOS RESULTADOS DE LA CIRUGÍA Y LA TBo.A</a:t>
            </a:r>
            <a:r>
              <a:rPr lang="es-ES" b="1" dirty="0">
                <a:ea typeface="Times New Roman" pitchFamily="18" charset="0"/>
                <a:cs typeface="Arial" pitchFamily="34" charset="0"/>
              </a:rPr>
              <a:t>.  </a:t>
            </a:r>
            <a:r>
              <a:rPr lang="es-ES" b="1" i="1" dirty="0">
                <a:ea typeface="Times New Roman" pitchFamily="18" charset="0"/>
                <a:cs typeface="Arial" pitchFamily="34" charset="0"/>
              </a:rPr>
              <a:t>(vía subconjuntival)</a:t>
            </a:r>
          </a:p>
        </p:txBody>
      </p:sp>
    </p:spTree>
  </p:cSld>
  <p:clrMapOvr>
    <a:masterClrMapping/>
  </p:clrMapOvr>
  <p:transition advTm="8422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0" y="0"/>
            <a:ext cx="3125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s-ES" sz="12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                     		  </a:t>
            </a:r>
            <a:endParaRPr lang="es-ES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1204" name="Picture 1" descr="Imagen1"/>
          <p:cNvPicPr>
            <a:picLocks noChangeAspect="1" noChangeArrowheads="1"/>
          </p:cNvPicPr>
          <p:nvPr/>
        </p:nvPicPr>
        <p:blipFill>
          <a:blip r:embed="rId3"/>
          <a:srcRect l="595" r="2021" b="39714"/>
          <a:stretch>
            <a:fillRect/>
          </a:stretch>
        </p:blipFill>
        <p:spPr bwMode="auto">
          <a:xfrm>
            <a:off x="155436" y="3003146"/>
            <a:ext cx="864399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3 CuadroTexto"/>
          <p:cNvSpPr txBox="1">
            <a:spLocks noChangeArrowheads="1"/>
          </p:cNvSpPr>
          <p:nvPr/>
        </p:nvSpPr>
        <p:spPr bwMode="auto">
          <a:xfrm>
            <a:off x="214282" y="1428736"/>
            <a:ext cx="8929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Retracción palpebral. Comparación entre los resultados de la TBo.A y  la cirugía</a:t>
            </a:r>
            <a:endParaRPr lang="es-ES" sz="32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06" name="6 Imagen" descr="Parpadeo sin parpadea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15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41 Imagen" descr="Fo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grpSp>
        <p:nvGrpSpPr>
          <p:cNvPr id="6147" name="Group 37"/>
          <p:cNvGrpSpPr>
            <a:grpSpLocks/>
          </p:cNvGrpSpPr>
          <p:nvPr/>
        </p:nvGrpSpPr>
        <p:grpSpPr bwMode="auto">
          <a:xfrm>
            <a:off x="1571604" y="1428736"/>
            <a:ext cx="6072229" cy="3357577"/>
            <a:chOff x="949" y="1210"/>
            <a:chExt cx="3753" cy="2628"/>
          </a:xfrm>
        </p:grpSpPr>
        <p:grpSp>
          <p:nvGrpSpPr>
            <p:cNvPr id="6152" name="Group 36"/>
            <p:cNvGrpSpPr>
              <a:grpSpLocks/>
            </p:cNvGrpSpPr>
            <p:nvPr/>
          </p:nvGrpSpPr>
          <p:grpSpPr bwMode="auto">
            <a:xfrm>
              <a:off x="949" y="1299"/>
              <a:ext cx="1387" cy="2539"/>
              <a:chOff x="949" y="1299"/>
              <a:chExt cx="1387" cy="2539"/>
            </a:xfrm>
          </p:grpSpPr>
          <p:grpSp>
            <p:nvGrpSpPr>
              <p:cNvPr id="6169" name="Group 95"/>
              <p:cNvGrpSpPr>
                <a:grpSpLocks/>
              </p:cNvGrpSpPr>
              <p:nvPr/>
            </p:nvGrpSpPr>
            <p:grpSpPr bwMode="auto">
              <a:xfrm>
                <a:off x="969" y="1299"/>
                <a:ext cx="1367" cy="2539"/>
                <a:chOff x="720" y="1299"/>
                <a:chExt cx="1367" cy="2539"/>
              </a:xfrm>
            </p:grpSpPr>
            <p:sp>
              <p:nvSpPr>
                <p:cNvPr id="6172" name="AutoShape 52"/>
                <p:cNvSpPr>
                  <a:spLocks noChangeArrowheads="1"/>
                </p:cNvSpPr>
                <p:nvPr/>
              </p:nvSpPr>
              <p:spPr bwMode="gray">
                <a:xfrm>
                  <a:off x="720" y="1490"/>
                  <a:ext cx="1363" cy="1800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4E91D4"/>
                    </a:gs>
                    <a:gs pos="100000">
                      <a:srgbClr val="3477A4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173" name="AutoShape 53"/>
                <p:cNvSpPr>
                  <a:spLocks noChangeArrowheads="1"/>
                </p:cNvSpPr>
                <p:nvPr/>
              </p:nvSpPr>
              <p:spPr bwMode="gray">
                <a:xfrm>
                  <a:off x="741" y="1495"/>
                  <a:ext cx="1322" cy="176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CA1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174" name="AutoShape 54"/>
                <p:cNvSpPr>
                  <a:spLocks noChangeArrowheads="1"/>
                </p:cNvSpPr>
                <p:nvPr/>
              </p:nvSpPr>
              <p:spPr bwMode="gray">
                <a:xfrm>
                  <a:off x="752" y="2795"/>
                  <a:ext cx="1304" cy="44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3CA1E6">
                        <a:alpha val="0"/>
                      </a:srgbClr>
                    </a:gs>
                    <a:gs pos="100000">
                      <a:srgbClr val="9BCFF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175" name="AutoShape 55"/>
                <p:cNvSpPr>
                  <a:spLocks noChangeArrowheads="1"/>
                </p:cNvSpPr>
                <p:nvPr/>
              </p:nvSpPr>
              <p:spPr bwMode="gray">
                <a:xfrm>
                  <a:off x="752" y="1509"/>
                  <a:ext cx="1304" cy="44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EE0F7"/>
                    </a:gs>
                    <a:gs pos="100000">
                      <a:srgbClr val="3CA1E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176" name="AutoShape 56"/>
                <p:cNvSpPr>
                  <a:spLocks noChangeArrowheads="1"/>
                </p:cNvSpPr>
                <p:nvPr/>
              </p:nvSpPr>
              <p:spPr bwMode="gray">
                <a:xfrm>
                  <a:off x="724" y="3290"/>
                  <a:ext cx="1363" cy="548"/>
                </a:xfrm>
                <a:prstGeom prst="roundRect">
                  <a:avLst>
                    <a:gd name="adj" fmla="val 40389"/>
                  </a:avLst>
                </a:prstGeom>
                <a:gradFill rotWithShape="1">
                  <a:gsLst>
                    <a:gs pos="0">
                      <a:srgbClr val="B2B2B2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177" name="AutoShape 57"/>
                <p:cNvSpPr>
                  <a:spLocks noChangeArrowheads="1"/>
                </p:cNvSpPr>
                <p:nvPr/>
              </p:nvSpPr>
              <p:spPr bwMode="gray">
                <a:xfrm>
                  <a:off x="752" y="3305"/>
                  <a:ext cx="1238" cy="4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6178" name="Group 58"/>
                <p:cNvGrpSpPr>
                  <a:grpSpLocks/>
                </p:cNvGrpSpPr>
                <p:nvPr/>
              </p:nvGrpSpPr>
              <p:grpSpPr bwMode="auto">
                <a:xfrm>
                  <a:off x="1190" y="1299"/>
                  <a:ext cx="404" cy="392"/>
                  <a:chOff x="1291" y="587"/>
                  <a:chExt cx="666" cy="647"/>
                </a:xfrm>
              </p:grpSpPr>
              <p:sp>
                <p:nvSpPr>
                  <p:cNvPr id="6181" name="Oval 59"/>
                  <p:cNvSpPr>
                    <a:spLocks noChangeArrowheads="1"/>
                  </p:cNvSpPr>
                  <p:nvPr/>
                </p:nvSpPr>
                <p:spPr bwMode="gray">
                  <a:xfrm>
                    <a:off x="1291" y="666"/>
                    <a:ext cx="666" cy="500"/>
                  </a:xfrm>
                  <a:prstGeom prst="ellipse">
                    <a:avLst/>
                  </a:prstGeom>
                  <a:solidFill>
                    <a:srgbClr val="333333"/>
                  </a:solidFill>
                  <a:ln w="38100" algn="ctr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182" name="Oval 60"/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6183" name="Oval 61"/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6184" name="Oval 62"/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9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6185" name="Oval 63"/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6179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1276" y="1354"/>
                  <a:ext cx="223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6180" name="Text Box 65"/>
                <p:cNvSpPr txBox="1">
                  <a:spLocks noChangeArrowheads="1"/>
                </p:cNvSpPr>
                <p:nvPr/>
              </p:nvSpPr>
              <p:spPr bwMode="gray">
                <a:xfrm>
                  <a:off x="768" y="1776"/>
                  <a:ext cx="1296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1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6170" name="Text Box 17"/>
              <p:cNvSpPr txBox="1">
                <a:spLocks noChangeArrowheads="1"/>
              </p:cNvSpPr>
              <p:nvPr/>
            </p:nvSpPr>
            <p:spPr bwMode="gray">
              <a:xfrm>
                <a:off x="949" y="1935"/>
                <a:ext cx="1296" cy="95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600" dirty="0" err="1">
                    <a:solidFill>
                      <a:srgbClr val="000000"/>
                    </a:solidFill>
                    <a:latin typeface="Verdana" pitchFamily="34" charset="0"/>
                  </a:rPr>
                  <a:t>Orbitopatía</a:t>
                </a:r>
                <a:r>
                  <a:rPr lang="en-US" sz="2600" dirty="0">
                    <a:solidFill>
                      <a:srgbClr val="000000"/>
                    </a:solidFill>
                    <a:latin typeface="Verdana" pitchFamily="34" charset="0"/>
                  </a:rPr>
                  <a:t> Tiroidea  </a:t>
                </a:r>
                <a:r>
                  <a:rPr lang="en-US" sz="2600" dirty="0" err="1">
                    <a:solidFill>
                      <a:srgbClr val="000000"/>
                    </a:solidFill>
                    <a:latin typeface="Verdana" pitchFamily="34" charset="0"/>
                  </a:rPr>
                  <a:t>activa</a:t>
                </a:r>
                <a:endParaRPr lang="en-US" sz="2600" dirty="0"/>
              </a:p>
            </p:txBody>
          </p:sp>
          <p:sp>
            <p:nvSpPr>
              <p:cNvPr id="6171" name="Text Box 17"/>
              <p:cNvSpPr txBox="1">
                <a:spLocks noChangeArrowheads="1"/>
              </p:cNvSpPr>
              <p:nvPr/>
            </p:nvSpPr>
            <p:spPr bwMode="gray">
              <a:xfrm>
                <a:off x="993" y="3365"/>
                <a:ext cx="1296" cy="2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  <a:latin typeface="Verdana" pitchFamily="34" charset="0"/>
                  </a:rPr>
                  <a:t>6 a 24 meses </a:t>
                </a:r>
                <a:endParaRPr lang="en-US" sz="2000" dirty="0"/>
              </a:p>
            </p:txBody>
          </p:sp>
        </p:grpSp>
        <p:grpSp>
          <p:nvGrpSpPr>
            <p:cNvPr id="6153" name="Group 35"/>
            <p:cNvGrpSpPr>
              <a:grpSpLocks/>
            </p:cNvGrpSpPr>
            <p:nvPr/>
          </p:nvGrpSpPr>
          <p:grpSpPr bwMode="auto">
            <a:xfrm>
              <a:off x="3217" y="1210"/>
              <a:ext cx="1485" cy="2539"/>
              <a:chOff x="3217" y="1210"/>
              <a:chExt cx="1485" cy="2539"/>
            </a:xfrm>
          </p:grpSpPr>
          <p:grpSp>
            <p:nvGrpSpPr>
              <p:cNvPr id="6154" name="Group 96"/>
              <p:cNvGrpSpPr>
                <a:grpSpLocks/>
              </p:cNvGrpSpPr>
              <p:nvPr/>
            </p:nvGrpSpPr>
            <p:grpSpPr bwMode="auto">
              <a:xfrm>
                <a:off x="3284" y="1210"/>
                <a:ext cx="1365" cy="2539"/>
                <a:chOff x="2208" y="1299"/>
                <a:chExt cx="1365" cy="2539"/>
              </a:xfrm>
            </p:grpSpPr>
            <p:sp>
              <p:nvSpPr>
                <p:cNvPr id="6156" name="AutoShape 67"/>
                <p:cNvSpPr>
                  <a:spLocks noChangeArrowheads="1"/>
                </p:cNvSpPr>
                <p:nvPr/>
              </p:nvSpPr>
              <p:spPr bwMode="gray">
                <a:xfrm>
                  <a:off x="2208" y="1490"/>
                  <a:ext cx="1363" cy="1800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66AF35"/>
                    </a:gs>
                    <a:gs pos="100000">
                      <a:srgbClr val="588D3D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157" name="AutoShape 68"/>
                <p:cNvSpPr>
                  <a:spLocks noChangeArrowheads="1"/>
                </p:cNvSpPr>
                <p:nvPr/>
              </p:nvSpPr>
              <p:spPr bwMode="gray">
                <a:xfrm>
                  <a:off x="2213" y="1659"/>
                  <a:ext cx="1322" cy="176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D8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158" name="AutoShape 69"/>
                <p:cNvSpPr>
                  <a:spLocks noChangeArrowheads="1"/>
                </p:cNvSpPr>
                <p:nvPr/>
              </p:nvSpPr>
              <p:spPr bwMode="gray">
                <a:xfrm>
                  <a:off x="2240" y="2795"/>
                  <a:ext cx="1304" cy="44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9D844"/>
                    </a:gs>
                    <a:gs pos="100000">
                      <a:srgbClr val="C7EA99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159" name="AutoShape 70"/>
                <p:cNvSpPr>
                  <a:spLocks noChangeArrowheads="1"/>
                </p:cNvSpPr>
                <p:nvPr/>
              </p:nvSpPr>
              <p:spPr bwMode="gray">
                <a:xfrm>
                  <a:off x="2240" y="1509"/>
                  <a:ext cx="1304" cy="44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DDF2C1"/>
                    </a:gs>
                    <a:gs pos="100000">
                      <a:srgbClr val="99D84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160" name="Oval 71"/>
                <p:cNvSpPr>
                  <a:spLocks noChangeArrowheads="1"/>
                </p:cNvSpPr>
                <p:nvPr/>
              </p:nvSpPr>
              <p:spPr bwMode="gray">
                <a:xfrm>
                  <a:off x="2678" y="1347"/>
                  <a:ext cx="404" cy="303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61" name="Oval 72"/>
                <p:cNvSpPr>
                  <a:spLocks noChangeArrowheads="1"/>
                </p:cNvSpPr>
                <p:nvPr/>
              </p:nvSpPr>
              <p:spPr bwMode="gray">
                <a:xfrm>
                  <a:off x="2681" y="1299"/>
                  <a:ext cx="392" cy="39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ES"/>
                </a:p>
              </p:txBody>
            </p:sp>
            <p:sp>
              <p:nvSpPr>
                <p:cNvPr id="6162" name="Oval 73"/>
                <p:cNvSpPr>
                  <a:spLocks noChangeArrowheads="1"/>
                </p:cNvSpPr>
                <p:nvPr/>
              </p:nvSpPr>
              <p:spPr bwMode="gray">
                <a:xfrm>
                  <a:off x="2686" y="1301"/>
                  <a:ext cx="383" cy="3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ES"/>
                </a:p>
              </p:txBody>
            </p:sp>
            <p:sp>
              <p:nvSpPr>
                <p:cNvPr id="6163" name="Oval 74"/>
                <p:cNvSpPr>
                  <a:spLocks noChangeArrowheads="1"/>
                </p:cNvSpPr>
                <p:nvPr/>
              </p:nvSpPr>
              <p:spPr bwMode="gray">
                <a:xfrm>
                  <a:off x="2690" y="1305"/>
                  <a:ext cx="364" cy="3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ES"/>
                </a:p>
              </p:txBody>
            </p:sp>
            <p:sp>
              <p:nvSpPr>
                <p:cNvPr id="6164" name="Oval 75"/>
                <p:cNvSpPr>
                  <a:spLocks noChangeArrowheads="1"/>
                </p:cNvSpPr>
                <p:nvPr/>
              </p:nvSpPr>
              <p:spPr bwMode="gray">
                <a:xfrm>
                  <a:off x="2712" y="1315"/>
                  <a:ext cx="323" cy="2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ES"/>
                </a:p>
              </p:txBody>
            </p:sp>
            <p:sp>
              <p:nvSpPr>
                <p:cNvPr id="6165" name="Text Box 76"/>
                <p:cNvSpPr txBox="1">
                  <a:spLocks noChangeArrowheads="1"/>
                </p:cNvSpPr>
                <p:nvPr/>
              </p:nvSpPr>
              <p:spPr bwMode="gray">
                <a:xfrm>
                  <a:off x="2764" y="1354"/>
                  <a:ext cx="223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6166" name="Text Box 77"/>
                <p:cNvSpPr txBox="1">
                  <a:spLocks noChangeArrowheads="1"/>
                </p:cNvSpPr>
                <p:nvPr/>
              </p:nvSpPr>
              <p:spPr bwMode="gray">
                <a:xfrm>
                  <a:off x="2256" y="1776"/>
                  <a:ext cx="1296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1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167" name="AutoShape 78"/>
                <p:cNvSpPr>
                  <a:spLocks noChangeArrowheads="1"/>
                </p:cNvSpPr>
                <p:nvPr/>
              </p:nvSpPr>
              <p:spPr bwMode="gray">
                <a:xfrm>
                  <a:off x="2210" y="3290"/>
                  <a:ext cx="1363" cy="548"/>
                </a:xfrm>
                <a:prstGeom prst="roundRect">
                  <a:avLst>
                    <a:gd name="adj" fmla="val 40389"/>
                  </a:avLst>
                </a:prstGeom>
                <a:gradFill rotWithShape="1">
                  <a:gsLst>
                    <a:gs pos="0">
                      <a:srgbClr val="B2B2B2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168" name="AutoShape 79"/>
                <p:cNvSpPr>
                  <a:spLocks noChangeArrowheads="1"/>
                </p:cNvSpPr>
                <p:nvPr/>
              </p:nvSpPr>
              <p:spPr bwMode="gray">
                <a:xfrm>
                  <a:off x="2230" y="3349"/>
                  <a:ext cx="1304" cy="44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solidFill>
                        <a:srgbClr val="000000"/>
                      </a:solidFill>
                      <a:latin typeface="Verdana" pitchFamily="34" charset="0"/>
                    </a:rPr>
                    <a:t>24 meses o más</a:t>
                  </a:r>
                  <a:endParaRPr lang="es-ES" sz="2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6155" name="47 Rectángulo"/>
              <p:cNvSpPr>
                <a:spLocks noChangeArrowheads="1"/>
              </p:cNvSpPr>
              <p:nvPr/>
            </p:nvSpPr>
            <p:spPr bwMode="auto">
              <a:xfrm>
                <a:off x="3217" y="1946"/>
                <a:ext cx="1485" cy="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600" dirty="0" err="1">
                    <a:solidFill>
                      <a:srgbClr val="000000"/>
                    </a:solidFill>
                    <a:latin typeface="Verdana" pitchFamily="34" charset="0"/>
                  </a:rPr>
                  <a:t>Orbitopatía</a:t>
                </a:r>
                <a:r>
                  <a:rPr lang="en-US" sz="2600" dirty="0">
                    <a:solidFill>
                      <a:srgbClr val="000000"/>
                    </a:solidFill>
                    <a:latin typeface="Verdana" pitchFamily="34" charset="0"/>
                  </a:rPr>
                  <a:t> Tiroidea </a:t>
                </a:r>
                <a:r>
                  <a:rPr lang="en-US" sz="2600" dirty="0" err="1">
                    <a:solidFill>
                      <a:srgbClr val="000000"/>
                    </a:solidFill>
                    <a:latin typeface="Verdana" pitchFamily="34" charset="0"/>
                  </a:rPr>
                  <a:t>inactiva</a:t>
                </a:r>
                <a:endParaRPr lang="en-US" sz="2600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6148" name="38 CuadroTexto"/>
          <p:cNvSpPr txBox="1">
            <a:spLocks noChangeArrowheads="1"/>
          </p:cNvSpPr>
          <p:nvPr/>
        </p:nvSpPr>
        <p:spPr bwMode="auto">
          <a:xfrm>
            <a:off x="3000364" y="857232"/>
            <a:ext cx="297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dirty="0"/>
              <a:t>CLASIFICACIÓN</a:t>
            </a:r>
          </a:p>
        </p:txBody>
      </p:sp>
      <p:pic>
        <p:nvPicPr>
          <p:cNvPr id="6149" name="Picture 4" descr="62a"/>
          <p:cNvPicPr>
            <a:picLocks noChangeAspect="1" noChangeArrowheads="1"/>
          </p:cNvPicPr>
          <p:nvPr/>
        </p:nvPicPr>
        <p:blipFill>
          <a:blip r:embed="rId4"/>
          <a:srcRect b="30414"/>
          <a:stretch>
            <a:fillRect/>
          </a:stretch>
        </p:blipFill>
        <p:spPr bwMode="auto">
          <a:xfrm>
            <a:off x="714349" y="4855078"/>
            <a:ext cx="3143272" cy="149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2 Imagen" descr="Alicia1.jpg"/>
          <p:cNvPicPr>
            <a:picLocks noChangeAspect="1"/>
          </p:cNvPicPr>
          <p:nvPr/>
        </p:nvPicPr>
        <p:blipFill>
          <a:blip r:embed="rId5"/>
          <a:srcRect l="30852" t="43259" r="8247"/>
          <a:stretch>
            <a:fillRect/>
          </a:stretch>
        </p:blipFill>
        <p:spPr bwMode="auto">
          <a:xfrm>
            <a:off x="4714876" y="4929198"/>
            <a:ext cx="3613310" cy="140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43 Imagen" descr="Parpadeo sin parpadea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4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56323" name="1 Rectángulo"/>
          <p:cNvSpPr>
            <a:spLocks noChangeArrowheads="1"/>
          </p:cNvSpPr>
          <p:nvPr/>
        </p:nvSpPr>
        <p:spPr bwMode="auto">
          <a:xfrm>
            <a:off x="1357290" y="1285860"/>
            <a:ext cx="61606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cs typeface="Arial" pitchFamily="34" charset="0"/>
              </a:rPr>
              <a:t>CONCLUSIONES GENERALES</a:t>
            </a:r>
          </a:p>
        </p:txBody>
      </p:sp>
      <p:sp>
        <p:nvSpPr>
          <p:cNvPr id="65540" name="Rectangle 1"/>
          <p:cNvSpPr>
            <a:spLocks noChangeArrowheads="1"/>
          </p:cNvSpPr>
          <p:nvPr/>
        </p:nvSpPr>
        <p:spPr bwMode="auto">
          <a:xfrm>
            <a:off x="857224" y="1928802"/>
            <a:ext cx="80422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just">
              <a:buFont typeface="Arial" pitchFamily="34" charset="0"/>
              <a:buChar char="•"/>
              <a:defRPr/>
            </a:pPr>
            <a:r>
              <a:rPr lang="es-ES" sz="3200" dirty="0">
                <a:latin typeface="Arial" charset="0"/>
              </a:rPr>
              <a:t> El diagnóstico y </a:t>
            </a:r>
            <a:r>
              <a:rPr lang="es-ES" sz="3200" dirty="0" smtClean="0">
                <a:latin typeface="Arial" charset="0"/>
              </a:rPr>
              <a:t>el tratamiento </a:t>
            </a:r>
            <a:r>
              <a:rPr lang="es-ES" sz="3200" dirty="0">
                <a:latin typeface="Arial" charset="0"/>
              </a:rPr>
              <a:t>precoz es la terapéutica ideal para los pacientes con Orbitopatía </a:t>
            </a:r>
            <a:r>
              <a:rPr lang="es-ES" sz="3200" dirty="0" smtClean="0">
                <a:latin typeface="Arial" charset="0"/>
              </a:rPr>
              <a:t>Tiroidea, </a:t>
            </a:r>
            <a:r>
              <a:rPr lang="es-ES" sz="3200" dirty="0">
                <a:latin typeface="Arial" charset="0"/>
              </a:rPr>
              <a:t>debido a </a:t>
            </a:r>
            <a:r>
              <a:rPr lang="es-ES" sz="3200" dirty="0" smtClean="0">
                <a:latin typeface="Arial" charset="0"/>
              </a:rPr>
              <a:t>que </a:t>
            </a:r>
            <a:r>
              <a:rPr lang="es-ES" sz="3200" dirty="0">
                <a:latin typeface="Arial" charset="0"/>
              </a:rPr>
              <a:t>en la mayoría de los casos, se evitan los procedimientos quirúrgicos invasivos </a:t>
            </a:r>
            <a:r>
              <a:rPr lang="es-ES" sz="3200" dirty="0" smtClean="0">
                <a:latin typeface="Arial" charset="0"/>
              </a:rPr>
              <a:t> realizados para </a:t>
            </a:r>
            <a:r>
              <a:rPr lang="es-ES" sz="3200" dirty="0">
                <a:latin typeface="Arial" charset="0"/>
              </a:rPr>
              <a:t>preservar la visión y la estética facial.</a:t>
            </a:r>
          </a:p>
          <a:p>
            <a:pPr algn="just">
              <a:defRPr/>
            </a:pPr>
            <a:endParaRPr lang="es-ES" sz="2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defRPr/>
            </a:pPr>
            <a:endParaRPr lang="es-ES" sz="2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defRPr/>
            </a:pPr>
            <a:endParaRPr lang="es-ES" sz="2400" dirty="0">
              <a:latin typeface="Arial" charset="0"/>
            </a:endParaRPr>
          </a:p>
          <a:p>
            <a:pPr algn="ctr">
              <a:defRPr/>
            </a:pPr>
            <a:endParaRPr lang="es-ES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defRPr/>
            </a:pPr>
            <a:endParaRPr lang="es-ES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6325" name="5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297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65540" name="Rectangle 1"/>
          <p:cNvSpPr>
            <a:spLocks noChangeArrowheads="1"/>
          </p:cNvSpPr>
          <p:nvPr/>
        </p:nvSpPr>
        <p:spPr bwMode="auto">
          <a:xfrm>
            <a:off x="744538" y="2217738"/>
            <a:ext cx="804227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s-ES" sz="3200" dirty="0"/>
              <a:t> El tabaquismo, la actividad y la severidad de la Orbitopatía Tiroidea interfieren con la respuesta terapéutica.</a:t>
            </a:r>
            <a:endParaRPr lang="es-ES" sz="3200" dirty="0">
              <a:ea typeface="Times New Roman" pitchFamily="18" charset="0"/>
              <a:cs typeface="Arial" pitchFamily="34" charset="0"/>
            </a:endParaRPr>
          </a:p>
          <a:p>
            <a:pPr marL="228600" indent="-228600" algn="just"/>
            <a:endParaRPr lang="es-ES" dirty="0">
              <a:ea typeface="Times New Roman" pitchFamily="18" charset="0"/>
              <a:cs typeface="Arial" pitchFamily="34" charset="0"/>
            </a:endParaRPr>
          </a:p>
          <a:p>
            <a:pPr marL="228600" indent="-228600" algn="just"/>
            <a:endParaRPr lang="es-ES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7349" name="5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0" y="1214422"/>
            <a:ext cx="8858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cs typeface="Arial" pitchFamily="34" charset="0"/>
              </a:rPr>
              <a:t>CONCLUSIONES </a:t>
            </a:r>
            <a:r>
              <a:rPr lang="es-ES" sz="3200" b="1" dirty="0" smtClean="0">
                <a:cs typeface="Arial" pitchFamily="34" charset="0"/>
              </a:rPr>
              <a:t>GENERALES</a:t>
            </a:r>
            <a:r>
              <a:rPr lang="es-ES" sz="2800" b="1" dirty="0" smtClean="0">
                <a:cs typeface="Arial" pitchFamily="34" charset="0"/>
              </a:rPr>
              <a:t>.</a:t>
            </a:r>
            <a:r>
              <a:rPr lang="es-ES" sz="2800" b="1" i="1" dirty="0" smtClean="0">
                <a:cs typeface="Arial" pitchFamily="34" charset="0"/>
              </a:rPr>
              <a:t> </a:t>
            </a:r>
            <a:r>
              <a:rPr lang="es-ES" sz="2400" b="1" i="1" dirty="0" smtClean="0">
                <a:cs typeface="Arial" pitchFamily="34" charset="0"/>
              </a:rPr>
              <a:t>Continuación</a:t>
            </a:r>
            <a:endParaRPr lang="es-ES" sz="2000" b="1" i="1" dirty="0">
              <a:cs typeface="Arial" pitchFamily="34" charset="0"/>
            </a:endParaRPr>
          </a:p>
        </p:txBody>
      </p:sp>
    </p:spTree>
  </p:cSld>
  <p:clrMapOvr>
    <a:masterClrMapping/>
  </p:clrMapOvr>
  <p:transition advTm="26297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58371" name="1 Rectángulo"/>
          <p:cNvSpPr>
            <a:spLocks noChangeArrowheads="1"/>
          </p:cNvSpPr>
          <p:nvPr/>
        </p:nvSpPr>
        <p:spPr bwMode="auto">
          <a:xfrm>
            <a:off x="0" y="128586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cs typeface="Arial" pitchFamily="34" charset="0"/>
              </a:rPr>
              <a:t>CONCLUSIONES </a:t>
            </a:r>
            <a:r>
              <a:rPr lang="es-ES" sz="3200" b="1" dirty="0" smtClean="0">
                <a:cs typeface="Arial" pitchFamily="34" charset="0"/>
              </a:rPr>
              <a:t>GENERALES</a:t>
            </a:r>
            <a:r>
              <a:rPr lang="es-ES" sz="4000" b="1" dirty="0" smtClean="0">
                <a:cs typeface="Arial" pitchFamily="34" charset="0"/>
              </a:rPr>
              <a:t>. </a:t>
            </a:r>
            <a:r>
              <a:rPr lang="es-ES" sz="2000" b="1" i="1" dirty="0" smtClean="0">
                <a:cs typeface="Arial" pitchFamily="34" charset="0"/>
              </a:rPr>
              <a:t>Continuación</a:t>
            </a:r>
            <a:endParaRPr lang="es-ES" sz="2000" b="1" i="1" dirty="0" smtClean="0">
              <a:latin typeface="Calibri" pitchFamily="34" charset="0"/>
            </a:endParaRPr>
          </a:p>
        </p:txBody>
      </p:sp>
      <p:sp>
        <p:nvSpPr>
          <p:cNvPr id="58372" name="Rectangle 1"/>
          <p:cNvSpPr>
            <a:spLocks noChangeArrowheads="1"/>
          </p:cNvSpPr>
          <p:nvPr/>
        </p:nvSpPr>
        <p:spPr bwMode="auto">
          <a:xfrm>
            <a:off x="571472" y="2357430"/>
            <a:ext cx="81438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800" dirty="0">
                <a:cs typeface="Arial" pitchFamily="34" charset="0"/>
              </a:rPr>
              <a:t>  </a:t>
            </a:r>
            <a:r>
              <a:rPr lang="es-ES" sz="3200" dirty="0"/>
              <a:t>La Toxina </a:t>
            </a:r>
            <a:r>
              <a:rPr lang="es-ES" sz="3200" dirty="0" smtClean="0"/>
              <a:t>botulínica </a:t>
            </a:r>
            <a:r>
              <a:rPr lang="es-ES" sz="3200" dirty="0"/>
              <a:t>A y la cirugía son alternativas terapéuticas válidas en la corrección del estrabismo restrictivo y la retracción palpebral de la Orbitopatía Tiroidea</a:t>
            </a:r>
            <a:r>
              <a:rPr lang="es-ES" sz="2800" dirty="0"/>
              <a:t>. </a:t>
            </a:r>
          </a:p>
        </p:txBody>
      </p:sp>
      <p:pic>
        <p:nvPicPr>
          <p:cNvPr id="58373" name="5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578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86116" y="142852"/>
            <a:ext cx="271464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cs typeface="Arial" pitchFamily="34" charset="0"/>
              </a:rPr>
              <a:t>ENCUESTA</a:t>
            </a:r>
            <a:endParaRPr lang="es-ES" sz="3600" b="1" i="1" dirty="0"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03648" y="1041972"/>
            <a:ext cx="7067961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Remisión urgente</a:t>
            </a:r>
          </a:p>
          <a:p>
            <a:r>
              <a:rPr lang="es-ES" sz="2000" dirty="0" smtClean="0"/>
              <a:t>Si el paciente responde positivamente a las siguientes </a:t>
            </a:r>
          </a:p>
          <a:p>
            <a:r>
              <a:rPr lang="es-ES" sz="2000" dirty="0" smtClean="0"/>
              <a:t>Interrogantes: 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¿ Disminución de la visión?  Si__  No____. *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¿ Disminución en la visión a color? Si__  No____. *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¿ Exoftalmos con luxación ocular? Si__  No____. *</a:t>
            </a:r>
          </a:p>
          <a:p>
            <a:endParaRPr lang="es-ES" sz="2000" dirty="0" smtClean="0"/>
          </a:p>
          <a:p>
            <a:r>
              <a:rPr lang="es-ES" sz="2000" dirty="0" smtClean="0"/>
              <a:t> </a:t>
            </a:r>
            <a:r>
              <a:rPr lang="es-ES" sz="2800" dirty="0" smtClean="0"/>
              <a:t>Remisión no urgente</a:t>
            </a:r>
            <a:r>
              <a:rPr lang="es-E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¿ Fotofobia por uno o  dos meses? Si__  No__. **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¿ Irritación que no mejora con los lubricantes? Si__ No_. **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¿ Diplopia con tortícolis compensadora? Si__  No__. **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¿ Retracción y edema palpebral? Si__  No__. **</a:t>
            </a:r>
          </a:p>
          <a:p>
            <a:endParaRPr lang="es-ES" sz="2000" dirty="0" smtClean="0"/>
          </a:p>
          <a:p>
            <a:r>
              <a:rPr lang="es-ES" sz="2000" dirty="0" smtClean="0"/>
              <a:t>*  Sospecha de NOC.</a:t>
            </a:r>
          </a:p>
          <a:p>
            <a:r>
              <a:rPr lang="es-ES" sz="2000" dirty="0" smtClean="0"/>
              <a:t>** En los fumadores, la remisión pasa a ser urgente.</a:t>
            </a:r>
          </a:p>
          <a:p>
            <a:pPr>
              <a:buFont typeface="Arial" charset="0"/>
              <a:buChar char="•"/>
            </a:pPr>
            <a:endParaRPr lang="es-ES" sz="2000" dirty="0" smtClean="0"/>
          </a:p>
          <a:p>
            <a:r>
              <a:rPr lang="es-ES" sz="2000" dirty="0" smtClean="0"/>
              <a:t>  </a:t>
            </a:r>
            <a:endParaRPr lang="es-ES" sz="2000" dirty="0"/>
          </a:p>
        </p:txBody>
      </p:sp>
    </p:spTree>
  </p:cSld>
  <p:clrMapOvr>
    <a:masterClrMapping/>
  </p:clrMapOvr>
  <p:transition advTm="32265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65539" name="Picture 2" descr="C:\Programas laptop Mary\1-Datos\María\Doctorado\Fotos OT\DSCF4406.jpg"/>
          <p:cNvPicPr>
            <a:picLocks noChangeAspect="1" noChangeArrowheads="1"/>
          </p:cNvPicPr>
          <p:nvPr/>
        </p:nvPicPr>
        <p:blipFill>
          <a:blip r:embed="rId3"/>
          <a:srcRect l="12195" t="14451" r="3333" b="42666"/>
          <a:stretch>
            <a:fillRect/>
          </a:stretch>
        </p:blipFill>
        <p:spPr bwMode="auto">
          <a:xfrm>
            <a:off x="2500298" y="1285860"/>
            <a:ext cx="3958506" cy="265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4 Imagen" descr="Parpadeo sin parpadea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261336"/>
            <a:ext cx="3929090" cy="211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7921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668" cy="6858000"/>
          </a:xfrm>
          <a:prstGeom prst="rect">
            <a:avLst/>
          </a:prstGeom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28728" y="1214422"/>
          <a:ext cx="5800708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285852" y="6150114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000000"/>
                </a:solidFill>
              </a:rPr>
              <a:t>Muchas Gracias </a:t>
            </a:r>
            <a:endParaRPr lang="es-E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02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8195" name="Oval 23"/>
          <p:cNvSpPr>
            <a:spLocks noChangeArrowheads="1"/>
          </p:cNvSpPr>
          <p:nvPr/>
        </p:nvSpPr>
        <p:spPr bwMode="gray">
          <a:xfrm>
            <a:off x="804863" y="1928813"/>
            <a:ext cx="3067050" cy="2981325"/>
          </a:xfrm>
          <a:prstGeom prst="ellipse">
            <a:avLst/>
          </a:prstGeom>
          <a:gradFill rotWithShape="1">
            <a:gsLst>
              <a:gs pos="0">
                <a:srgbClr val="006BB4"/>
              </a:gs>
              <a:gs pos="100000">
                <a:srgbClr val="003253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tx2">
                    <a:lumMod val="25000"/>
                  </a:schemeClr>
                </a:solidFill>
                <a:latin typeface="Arial" charset="0"/>
              </a:rPr>
              <a:t>ALTERNATIVAS TERAPÉUTICAS</a:t>
            </a:r>
            <a:endParaRPr lang="en-US" sz="2800" dirty="0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gray">
          <a:xfrm>
            <a:off x="500063" y="1624013"/>
            <a:ext cx="3673475" cy="3571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rgbClr val="185E5E">
                  <a:alpha val="0"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gray">
          <a:xfrm>
            <a:off x="3357563" y="1928813"/>
            <a:ext cx="4318000" cy="4651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5EEB7"/>
              </a:gs>
              <a:gs pos="100000">
                <a:srgbClr val="FEFEFB"/>
              </a:gs>
            </a:gsLst>
            <a:lin ang="0" scaled="1"/>
          </a:gra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Metilprednisolona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8199" name="AutoShape 6"/>
          <p:cNvSpPr>
            <a:spLocks noChangeArrowheads="1"/>
          </p:cNvSpPr>
          <p:nvPr/>
        </p:nvSpPr>
        <p:spPr bwMode="gray">
          <a:xfrm>
            <a:off x="3857625" y="2643188"/>
            <a:ext cx="3624263" cy="4651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D979"/>
              </a:gs>
              <a:gs pos="100000">
                <a:srgbClr val="FBFDF7"/>
              </a:gs>
            </a:gsLst>
            <a:lin ang="0" scaled="1"/>
          </a:gra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9900"/>
              </a:buClr>
              <a:buFont typeface="Wingdings" pitchFamily="2" charset="2"/>
              <a:buChar char="v"/>
            </a:pPr>
            <a:r>
              <a:rPr lang="en-US" sz="2400" b="1" dirty="0" err="1">
                <a:solidFill>
                  <a:srgbClr val="000000"/>
                </a:solidFill>
              </a:rPr>
              <a:t>Radioterapia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8200" name="AutoShape 7"/>
          <p:cNvSpPr>
            <a:spLocks noChangeArrowheads="1"/>
          </p:cNvSpPr>
          <p:nvPr/>
        </p:nvSpPr>
        <p:spPr bwMode="gray">
          <a:xfrm>
            <a:off x="4000496" y="3286124"/>
            <a:ext cx="3622675" cy="4651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5EEB7"/>
              </a:gs>
              <a:gs pos="100000">
                <a:srgbClr val="FEFEFB"/>
              </a:gs>
            </a:gsLst>
            <a:lin ang="0" scaled="1"/>
          </a:gra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0000"/>
                </a:solidFill>
              </a:rPr>
              <a:t>TBo.A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8201" name="AutoShape 8"/>
          <p:cNvSpPr>
            <a:spLocks noChangeArrowheads="1"/>
          </p:cNvSpPr>
          <p:nvPr/>
        </p:nvSpPr>
        <p:spPr bwMode="gray">
          <a:xfrm>
            <a:off x="3929058" y="3929066"/>
            <a:ext cx="4500620" cy="50006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D979"/>
              </a:gs>
              <a:gs pos="100000">
                <a:srgbClr val="FBFDF7"/>
              </a:gs>
            </a:gsLst>
            <a:lin ang="0" scaled="1"/>
          </a:gra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none" anchor="ctr"/>
          <a:lstStyle/>
          <a:p>
            <a:pPr marL="266700" lvl="8" indent="-2667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0000"/>
                </a:solidFill>
              </a:rPr>
              <a:t>Rituximab</a:t>
            </a:r>
            <a:r>
              <a:rPr lang="en-US" sz="2400" b="1" dirty="0" smtClean="0">
                <a:solidFill>
                  <a:srgbClr val="000000"/>
                </a:solidFill>
              </a:rPr>
              <a:t> y </a:t>
            </a:r>
            <a:r>
              <a:rPr lang="en-US" sz="2400" b="1" dirty="0" err="1" smtClean="0">
                <a:solidFill>
                  <a:srgbClr val="000000"/>
                </a:solidFill>
              </a:rPr>
              <a:t>Pentoxifilina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8202" name="AutoShape 9"/>
          <p:cNvSpPr>
            <a:spLocks noChangeArrowheads="1"/>
          </p:cNvSpPr>
          <p:nvPr/>
        </p:nvSpPr>
        <p:spPr bwMode="gray">
          <a:xfrm>
            <a:off x="3071812" y="4572000"/>
            <a:ext cx="5357839" cy="9731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5EEB7"/>
              </a:gs>
              <a:gs pos="100000">
                <a:srgbClr val="FEFEFB"/>
              </a:gs>
            </a:gsLst>
            <a:lin ang="0" scaled="1"/>
          </a:gra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b="1" dirty="0" err="1">
                <a:solidFill>
                  <a:srgbClr val="000000"/>
                </a:solidFill>
              </a:rPr>
              <a:t>Cirugía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descompresiva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orbitaria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del </a:t>
            </a:r>
            <a:r>
              <a:rPr lang="en-US" sz="2400" b="1" dirty="0" err="1">
                <a:solidFill>
                  <a:srgbClr val="000000"/>
                </a:solidFill>
              </a:rPr>
              <a:t>estrabismo</a:t>
            </a:r>
            <a:r>
              <a:rPr lang="en-US" sz="2400" b="1" dirty="0">
                <a:solidFill>
                  <a:srgbClr val="000000"/>
                </a:solidFill>
              </a:rPr>
              <a:t> y la </a:t>
            </a:r>
            <a:r>
              <a:rPr lang="en-US" sz="2400" b="1" dirty="0" smtClean="0">
                <a:solidFill>
                  <a:srgbClr val="000000"/>
                </a:solidFill>
              </a:rPr>
              <a:t>retracción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gray">
          <a:xfrm>
            <a:off x="857224" y="2714625"/>
            <a:ext cx="2714643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Médico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Clr>
                <a:srgbClr val="009900"/>
              </a:buClr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Radiante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Quirúrgico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8204" name="12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617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" name="2 Marcador de contenido"/>
          <p:cNvSpPr txBox="1">
            <a:spLocks/>
          </p:cNvSpPr>
          <p:nvPr/>
        </p:nvSpPr>
        <p:spPr>
          <a:xfrm>
            <a:off x="500063" y="2357438"/>
            <a:ext cx="8229600" cy="354330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_tradnl" sz="3600" dirty="0">
                <a:latin typeface="+mn-lt"/>
              </a:rPr>
              <a:t>Evaluar los resultados del tratamiento médico y quirúrgico en los pacientes con Orbitopatía Tiroidea y los factores que influyen sobre la respuesta terapéutica.</a:t>
            </a:r>
            <a:endParaRPr lang="es-ES" sz="360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dirty="0">
                <a:latin typeface="+mn-lt"/>
              </a:rPr>
              <a:t> </a:t>
            </a:r>
            <a:endParaRPr lang="es-ES" sz="36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s-ES" sz="3200" dirty="0">
              <a:latin typeface="+mn-lt"/>
            </a:endParaRPr>
          </a:p>
        </p:txBody>
      </p:sp>
      <p:sp>
        <p:nvSpPr>
          <p:cNvPr id="12292" name="3 Rectángulo"/>
          <p:cNvSpPr>
            <a:spLocks noChangeArrowheads="1"/>
          </p:cNvSpPr>
          <p:nvPr/>
        </p:nvSpPr>
        <p:spPr bwMode="auto">
          <a:xfrm>
            <a:off x="2500313" y="1214438"/>
            <a:ext cx="3854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>
                <a:solidFill>
                  <a:srgbClr val="002060"/>
                </a:solidFill>
              </a:rPr>
              <a:t>OBJETIVO GENERAL</a:t>
            </a:r>
            <a:endParaRPr lang="es-ES" sz="2800"/>
          </a:p>
        </p:txBody>
      </p:sp>
      <p:pic>
        <p:nvPicPr>
          <p:cNvPr id="12293" name="5 Imagen" descr="Parpadeo sin parpad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8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 ESPECÍFICOS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714488"/>
          <a:ext cx="800105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7" name="5 Imagen" descr="Parpadeo sin parpadear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803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METODOLÓGICO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785818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1" name="5 Imagen" descr="Parpadeo sin parpadear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82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11332</TotalTime>
  <Words>1833</Words>
  <Application>Microsoft Office PowerPoint</Application>
  <PresentationFormat>On-screen Show (4:3)</PresentationFormat>
  <Paragraphs>698</Paragraphs>
  <Slides>55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Tema de Office</vt:lpstr>
      <vt:lpstr>         UNIVERSIDAD DE CIENCIAS MÉDICAS DE LA HABANA  “HOSPITAL CLÍNICO QUIRÚRGICO HERMANOS AMEIJEIRAS” CENTRO DE POSTGRADO     RESULTADOS DEL TRATAMIENTO DE LA ORBITOPATÍA TIROIDEA Y  FACTORES QUE INFLUYEN SOBRE LA RESPUESTA TERAPÉUTICA                Autora:   Dra. María Cáceres Toledo                             </vt:lpstr>
      <vt:lpstr>PowerPoint Presentation</vt:lpstr>
      <vt:lpstr> ANTECEDENTES HISTÓRICOS </vt:lpstr>
      <vt:lpstr>PowerPoint Presentation</vt:lpstr>
      <vt:lpstr>PowerPoint Presentation</vt:lpstr>
      <vt:lpstr>ALTERNATIVAS TERAPÉUTICAS</vt:lpstr>
      <vt:lpstr>PowerPoint Presentation</vt:lpstr>
      <vt:lpstr>OBJETIVOS ESPECÍFICOS</vt:lpstr>
      <vt:lpstr>DISEÑO METODOLÓGICO</vt:lpstr>
      <vt:lpstr>PowerPoint Presentation</vt:lpstr>
      <vt:lpstr>PowerPoint Presentation</vt:lpstr>
      <vt:lpstr>VARIABLES DE RESULTADO</vt:lpstr>
      <vt:lpstr>FACTORES QUE INFLUYEN SOBRE LA RESPUESTA  TERAPÉUTICA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TABLA 2. RESULTADOS DE LA DESCOMPRESIÓN ORBITARIA</vt:lpstr>
      <vt:lpstr>PowerPoint Presentation</vt:lpstr>
      <vt:lpstr>TABLA 3. ESTRABISMO. RESULTADOS QUIRÚRGICOS</vt:lpstr>
      <vt:lpstr>TABLA 4. RETRACCIÓN.  RESULTADOS QUIRÚRGICOS</vt:lpstr>
      <vt:lpstr>RESULTADOS  CON LA TBo.A </vt:lpstr>
      <vt:lpstr> ESTRABISMO</vt:lpstr>
      <vt:lpstr> ESTRABISMO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DEL TRATAMIENTO DE LA ORBITOPATÍA TIROIDEA.        INFLUENCIA DE LOS FACTORES ASOCIADOS SOBRE LA RESPUESTA TERAPÉUTICA</dc:title>
  <dc:creator>maquinacasa</dc:creator>
  <cp:lastModifiedBy>Armando</cp:lastModifiedBy>
  <cp:revision>624</cp:revision>
  <dcterms:created xsi:type="dcterms:W3CDTF">2011-09-13T20:49:12Z</dcterms:created>
  <dcterms:modified xsi:type="dcterms:W3CDTF">2018-03-02T18:13:56Z</dcterms:modified>
</cp:coreProperties>
</file>