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77" r:id="rId3"/>
    <p:sldId id="278" r:id="rId4"/>
    <p:sldId id="257" r:id="rId5"/>
    <p:sldId id="258" r:id="rId6"/>
    <p:sldId id="259" r:id="rId7"/>
    <p:sldId id="260" r:id="rId8"/>
    <p:sldId id="261" r:id="rId9"/>
    <p:sldId id="263" r:id="rId10"/>
    <p:sldId id="264" r:id="rId11"/>
    <p:sldId id="265" r:id="rId12"/>
    <p:sldId id="267" r:id="rId13"/>
    <p:sldId id="268" r:id="rId14"/>
    <p:sldId id="269" r:id="rId15"/>
    <p:sldId id="270" r:id="rId16"/>
    <p:sldId id="271" r:id="rId17"/>
    <p:sldId id="272" r:id="rId18"/>
    <p:sldId id="280" r:id="rId19"/>
    <p:sldId id="281" r:id="rId20"/>
    <p:sldId id="282" r:id="rId21"/>
    <p:sldId id="273" r:id="rId22"/>
    <p:sldId id="275" r:id="rId23"/>
  </p:sldIdLst>
  <p:sldSz cx="9144000" cy="6858000" type="screen4x3"/>
  <p:notesSz cx="6950075" cy="923607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B3FF"/>
    <a:srgbClr val="FF66FF"/>
    <a:srgbClr val="F84AAD"/>
    <a:srgbClr val="FDCBE8"/>
    <a:srgbClr val="FFFF00"/>
    <a:srgbClr val="9BD9FF"/>
    <a:srgbClr val="09B9B5"/>
    <a:srgbClr val="BEF8F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26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78CE82-7AA0-45B1-BC3F-E7EC418C6866}" type="doc">
      <dgm:prSet loTypeId="urn:microsoft.com/office/officeart/2005/8/layout/chevron1" loCatId="process" qsTypeId="urn:microsoft.com/office/officeart/2005/8/quickstyle/simple1" qsCatId="simple" csTypeId="urn:microsoft.com/office/officeart/2005/8/colors/accent1_2" csCatId="accent1" phldr="1"/>
      <dgm:spPr/>
    </dgm:pt>
    <dgm:pt modelId="{44540E49-65A6-417C-B07F-AC66A49CD1D9}">
      <dgm:prSet phldrT="[Texto]" custT="1"/>
      <dgm:spPr>
        <a:solidFill>
          <a:schemeClr val="accent2">
            <a:lumMod val="20000"/>
            <a:lumOff val="80000"/>
          </a:schemeClr>
        </a:solidFill>
        <a:ln>
          <a:solidFill>
            <a:schemeClr val="accent2">
              <a:lumMod val="75000"/>
            </a:schemeClr>
          </a:solidFill>
        </a:ln>
      </dgm:spPr>
      <dgm:t>
        <a:bodyPr/>
        <a:lstStyle/>
        <a:p>
          <a:r>
            <a:rPr lang="es-ES" sz="1600" dirty="0" smtClean="0">
              <a:solidFill>
                <a:schemeClr val="tx1"/>
              </a:solidFill>
              <a:latin typeface="Arial" pitchFamily="34" charset="0"/>
              <a:cs typeface="Arial" pitchFamily="34" charset="0"/>
            </a:rPr>
            <a:t>Creada en 1849 por el poeta Miguel Tourbe Tolón a propuesta de Narciso López</a:t>
          </a:r>
          <a:endParaRPr lang="es-ES" sz="1600" dirty="0">
            <a:solidFill>
              <a:schemeClr val="tx1"/>
            </a:solidFill>
            <a:latin typeface="Arial" pitchFamily="34" charset="0"/>
            <a:cs typeface="Arial" pitchFamily="34" charset="0"/>
          </a:endParaRPr>
        </a:p>
      </dgm:t>
    </dgm:pt>
    <dgm:pt modelId="{4FFAA54B-6B49-459C-AADD-E96C7B232D0D}" type="parTrans" cxnId="{36030983-B32B-4F8C-B895-25CC45287A73}">
      <dgm:prSet/>
      <dgm:spPr/>
      <dgm:t>
        <a:bodyPr/>
        <a:lstStyle/>
        <a:p>
          <a:endParaRPr lang="es-ES"/>
        </a:p>
      </dgm:t>
    </dgm:pt>
    <dgm:pt modelId="{B891D40E-D2F3-4873-B1C6-DD46B8F712D1}" type="sibTrans" cxnId="{36030983-B32B-4F8C-B895-25CC45287A73}">
      <dgm:prSet/>
      <dgm:spPr/>
      <dgm:t>
        <a:bodyPr/>
        <a:lstStyle/>
        <a:p>
          <a:endParaRPr lang="es-ES"/>
        </a:p>
      </dgm:t>
    </dgm:pt>
    <dgm:pt modelId="{D2EFC4F3-CD9B-413E-8987-CD2C557C372D}">
      <dgm:prSet phldrT="[Texto]" custT="1"/>
      <dgm:spPr>
        <a:solidFill>
          <a:schemeClr val="accent3">
            <a:lumMod val="20000"/>
            <a:lumOff val="80000"/>
          </a:schemeClr>
        </a:solidFill>
        <a:ln>
          <a:solidFill>
            <a:schemeClr val="accent3">
              <a:lumMod val="75000"/>
            </a:schemeClr>
          </a:solidFill>
        </a:ln>
      </dgm:spPr>
      <dgm:t>
        <a:bodyPr/>
        <a:lstStyle/>
        <a:p>
          <a:r>
            <a:rPr lang="es-ES" sz="1600" dirty="0" smtClean="0">
              <a:solidFill>
                <a:schemeClr val="tx1"/>
              </a:solidFill>
              <a:latin typeface="Arial" pitchFamily="34" charset="0"/>
              <a:cs typeface="Arial" pitchFamily="34" charset="0"/>
            </a:rPr>
            <a:t>Se enarbolo por primera vez en  Cuba el 19.5.1850, en la C, de Cárdenas, y Se aprueba en la Asamblea de Guáimaro 10 y11/ 4 / 1869 se adopto emblema nacional </a:t>
          </a:r>
          <a:endParaRPr lang="es-ES" sz="1600" dirty="0">
            <a:solidFill>
              <a:schemeClr val="tx1"/>
            </a:solidFill>
            <a:latin typeface="Arial" pitchFamily="34" charset="0"/>
            <a:cs typeface="Arial" pitchFamily="34" charset="0"/>
          </a:endParaRPr>
        </a:p>
      </dgm:t>
    </dgm:pt>
    <dgm:pt modelId="{D84166ED-65BD-4D09-B9C5-3B9469FC8E5F}" type="parTrans" cxnId="{7EC9387A-C940-413B-9DB3-39F58D80EAB0}">
      <dgm:prSet/>
      <dgm:spPr/>
      <dgm:t>
        <a:bodyPr/>
        <a:lstStyle/>
        <a:p>
          <a:endParaRPr lang="es-ES"/>
        </a:p>
      </dgm:t>
    </dgm:pt>
    <dgm:pt modelId="{F557FDE5-B574-4BE0-BFD3-AEE17CDF577E}" type="sibTrans" cxnId="{7EC9387A-C940-413B-9DB3-39F58D80EAB0}">
      <dgm:prSet/>
      <dgm:spPr/>
      <dgm:t>
        <a:bodyPr/>
        <a:lstStyle/>
        <a:p>
          <a:endParaRPr lang="es-ES"/>
        </a:p>
      </dgm:t>
    </dgm:pt>
    <dgm:pt modelId="{BEEFA007-751F-48E2-8075-322646676BA8}">
      <dgm:prSet phldrT="[Texto]" custT="1"/>
      <dgm:spPr>
        <a:solidFill>
          <a:schemeClr val="accent4">
            <a:lumMod val="20000"/>
            <a:lumOff val="80000"/>
          </a:schemeClr>
        </a:solidFill>
        <a:ln>
          <a:solidFill>
            <a:schemeClr val="accent4">
              <a:lumMod val="75000"/>
            </a:schemeClr>
          </a:solidFill>
        </a:ln>
      </dgm:spPr>
      <dgm:t>
        <a:bodyPr/>
        <a:lstStyle/>
        <a:p>
          <a:r>
            <a:rPr lang="es-ES" sz="1600" dirty="0" smtClean="0">
              <a:solidFill>
                <a:schemeClr val="tx1"/>
              </a:solidFill>
              <a:latin typeface="Arial" pitchFamily="34" charset="0"/>
              <a:cs typeface="Arial" pitchFamily="34" charset="0"/>
            </a:rPr>
            <a:t>Izándose oficialmente por primera vez 20.5.1902</a:t>
          </a:r>
          <a:endParaRPr lang="es-ES" sz="1600" dirty="0">
            <a:solidFill>
              <a:schemeClr val="tx1"/>
            </a:solidFill>
            <a:latin typeface="Arial" pitchFamily="34" charset="0"/>
            <a:cs typeface="Arial" pitchFamily="34" charset="0"/>
          </a:endParaRPr>
        </a:p>
      </dgm:t>
    </dgm:pt>
    <dgm:pt modelId="{A294A371-A6CA-49CE-9C86-9180B70F48D1}" type="parTrans" cxnId="{A6FE5F46-AD2F-47E6-8B95-FE992313E40E}">
      <dgm:prSet/>
      <dgm:spPr/>
      <dgm:t>
        <a:bodyPr/>
        <a:lstStyle/>
        <a:p>
          <a:endParaRPr lang="es-ES"/>
        </a:p>
      </dgm:t>
    </dgm:pt>
    <dgm:pt modelId="{23DBCB32-09CB-450C-8A98-C8A38B0A24C3}" type="sibTrans" cxnId="{A6FE5F46-AD2F-47E6-8B95-FE992313E40E}">
      <dgm:prSet/>
      <dgm:spPr/>
      <dgm:t>
        <a:bodyPr/>
        <a:lstStyle/>
        <a:p>
          <a:endParaRPr lang="es-ES"/>
        </a:p>
      </dgm:t>
    </dgm:pt>
    <dgm:pt modelId="{1C1A8138-6829-47AA-85E2-CA1278DB4A5B}" type="pres">
      <dgm:prSet presAssocID="{2878CE82-7AA0-45B1-BC3F-E7EC418C6866}" presName="Name0" presStyleCnt="0">
        <dgm:presLayoutVars>
          <dgm:dir/>
          <dgm:animLvl val="lvl"/>
          <dgm:resizeHandles val="exact"/>
        </dgm:presLayoutVars>
      </dgm:prSet>
      <dgm:spPr/>
    </dgm:pt>
    <dgm:pt modelId="{AB4718CD-FE32-4FE8-9595-C5F85EBAE18A}" type="pres">
      <dgm:prSet presAssocID="{44540E49-65A6-417C-B07F-AC66A49CD1D9}" presName="parTxOnly" presStyleLbl="node1" presStyleIdx="0" presStyleCnt="3" custScaleX="126849" custScaleY="143048" custLinFactNeighborX="-821" custLinFactNeighborY="2303">
        <dgm:presLayoutVars>
          <dgm:chMax val="0"/>
          <dgm:chPref val="0"/>
          <dgm:bulletEnabled val="1"/>
        </dgm:presLayoutVars>
      </dgm:prSet>
      <dgm:spPr/>
      <dgm:t>
        <a:bodyPr/>
        <a:lstStyle/>
        <a:p>
          <a:endParaRPr lang="es-ES"/>
        </a:p>
      </dgm:t>
    </dgm:pt>
    <dgm:pt modelId="{2D2613DA-5FD5-42F1-83E5-F6176EDBF438}" type="pres">
      <dgm:prSet presAssocID="{B891D40E-D2F3-4873-B1C6-DD46B8F712D1}" presName="parTxOnlySpace" presStyleCnt="0"/>
      <dgm:spPr/>
    </dgm:pt>
    <dgm:pt modelId="{36DED6F5-AB34-4324-A2B0-33699790B175}" type="pres">
      <dgm:prSet presAssocID="{D2EFC4F3-CD9B-413E-8987-CD2C557C372D}" presName="parTxOnly" presStyleLbl="node1" presStyleIdx="1" presStyleCnt="3" custScaleX="146220" custScaleY="135955">
        <dgm:presLayoutVars>
          <dgm:chMax val="0"/>
          <dgm:chPref val="0"/>
          <dgm:bulletEnabled val="1"/>
        </dgm:presLayoutVars>
      </dgm:prSet>
      <dgm:spPr/>
      <dgm:t>
        <a:bodyPr/>
        <a:lstStyle/>
        <a:p>
          <a:endParaRPr lang="es-ES"/>
        </a:p>
      </dgm:t>
    </dgm:pt>
    <dgm:pt modelId="{BEE20EDE-9A43-468B-A18F-27F100551354}" type="pres">
      <dgm:prSet presAssocID="{F557FDE5-B574-4BE0-BFD3-AEE17CDF577E}" presName="parTxOnlySpace" presStyleCnt="0"/>
      <dgm:spPr/>
    </dgm:pt>
    <dgm:pt modelId="{5D52C87C-0CD1-45DA-BCB2-4FE4C212FEC1}" type="pres">
      <dgm:prSet presAssocID="{BEEFA007-751F-48E2-8075-322646676BA8}" presName="parTxOnly" presStyleLbl="node1" presStyleIdx="2" presStyleCnt="3" custScaleY="130545" custLinFactNeighborX="-14493" custLinFactNeighborY="-2705">
        <dgm:presLayoutVars>
          <dgm:chMax val="0"/>
          <dgm:chPref val="0"/>
          <dgm:bulletEnabled val="1"/>
        </dgm:presLayoutVars>
      </dgm:prSet>
      <dgm:spPr/>
      <dgm:t>
        <a:bodyPr/>
        <a:lstStyle/>
        <a:p>
          <a:endParaRPr lang="es-ES"/>
        </a:p>
      </dgm:t>
    </dgm:pt>
  </dgm:ptLst>
  <dgm:cxnLst>
    <dgm:cxn modelId="{32A73011-94EF-4DC1-AD08-C2671A9C4AB2}" type="presOf" srcId="{BEEFA007-751F-48E2-8075-322646676BA8}" destId="{5D52C87C-0CD1-45DA-BCB2-4FE4C212FEC1}" srcOrd="0" destOrd="0" presId="urn:microsoft.com/office/officeart/2005/8/layout/chevron1"/>
    <dgm:cxn modelId="{7EC9387A-C940-413B-9DB3-39F58D80EAB0}" srcId="{2878CE82-7AA0-45B1-BC3F-E7EC418C6866}" destId="{D2EFC4F3-CD9B-413E-8987-CD2C557C372D}" srcOrd="1" destOrd="0" parTransId="{D84166ED-65BD-4D09-B9C5-3B9469FC8E5F}" sibTransId="{F557FDE5-B574-4BE0-BFD3-AEE17CDF577E}"/>
    <dgm:cxn modelId="{36030983-B32B-4F8C-B895-25CC45287A73}" srcId="{2878CE82-7AA0-45B1-BC3F-E7EC418C6866}" destId="{44540E49-65A6-417C-B07F-AC66A49CD1D9}" srcOrd="0" destOrd="0" parTransId="{4FFAA54B-6B49-459C-AADD-E96C7B232D0D}" sibTransId="{B891D40E-D2F3-4873-B1C6-DD46B8F712D1}"/>
    <dgm:cxn modelId="{A6FE5F46-AD2F-47E6-8B95-FE992313E40E}" srcId="{2878CE82-7AA0-45B1-BC3F-E7EC418C6866}" destId="{BEEFA007-751F-48E2-8075-322646676BA8}" srcOrd="2" destOrd="0" parTransId="{A294A371-A6CA-49CE-9C86-9180B70F48D1}" sibTransId="{23DBCB32-09CB-450C-8A98-C8A38B0A24C3}"/>
    <dgm:cxn modelId="{693156A4-E940-4E4C-9C21-09212DF9E24B}" type="presOf" srcId="{D2EFC4F3-CD9B-413E-8987-CD2C557C372D}" destId="{36DED6F5-AB34-4324-A2B0-33699790B175}" srcOrd="0" destOrd="0" presId="urn:microsoft.com/office/officeart/2005/8/layout/chevron1"/>
    <dgm:cxn modelId="{28D66A34-5233-4C9D-8DBD-FF0F892CD5FF}" type="presOf" srcId="{2878CE82-7AA0-45B1-BC3F-E7EC418C6866}" destId="{1C1A8138-6829-47AA-85E2-CA1278DB4A5B}" srcOrd="0" destOrd="0" presId="urn:microsoft.com/office/officeart/2005/8/layout/chevron1"/>
    <dgm:cxn modelId="{A7046B37-CD67-4EE3-AD9E-B180072691CC}" type="presOf" srcId="{44540E49-65A6-417C-B07F-AC66A49CD1D9}" destId="{AB4718CD-FE32-4FE8-9595-C5F85EBAE18A}" srcOrd="0" destOrd="0" presId="urn:microsoft.com/office/officeart/2005/8/layout/chevron1"/>
    <dgm:cxn modelId="{37170D5C-339D-494F-8AF0-71F1C9316048}" type="presParOf" srcId="{1C1A8138-6829-47AA-85E2-CA1278DB4A5B}" destId="{AB4718CD-FE32-4FE8-9595-C5F85EBAE18A}" srcOrd="0" destOrd="0" presId="urn:microsoft.com/office/officeart/2005/8/layout/chevron1"/>
    <dgm:cxn modelId="{2AC83363-A4B7-41EB-A1CB-BF18EF5690EC}" type="presParOf" srcId="{1C1A8138-6829-47AA-85E2-CA1278DB4A5B}" destId="{2D2613DA-5FD5-42F1-83E5-F6176EDBF438}" srcOrd="1" destOrd="0" presId="urn:microsoft.com/office/officeart/2005/8/layout/chevron1"/>
    <dgm:cxn modelId="{18EB8BA7-9026-443E-947D-4FB72636E7FD}" type="presParOf" srcId="{1C1A8138-6829-47AA-85E2-CA1278DB4A5B}" destId="{36DED6F5-AB34-4324-A2B0-33699790B175}" srcOrd="2" destOrd="0" presId="urn:microsoft.com/office/officeart/2005/8/layout/chevron1"/>
    <dgm:cxn modelId="{C8B105B4-6477-4E27-A2B2-3F7009DAAEC9}" type="presParOf" srcId="{1C1A8138-6829-47AA-85E2-CA1278DB4A5B}" destId="{BEE20EDE-9A43-468B-A18F-27F100551354}" srcOrd="3" destOrd="0" presId="urn:microsoft.com/office/officeart/2005/8/layout/chevron1"/>
    <dgm:cxn modelId="{9DF8399F-CA2A-424A-9261-3A14DCF404C0}" type="presParOf" srcId="{1C1A8138-6829-47AA-85E2-CA1278DB4A5B}" destId="{5D52C87C-0CD1-45DA-BCB2-4FE4C212FEC1}" srcOrd="4" destOrd="0" presId="urn:microsoft.com/office/officeart/2005/8/layout/chevro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545A6D6-0729-4AFB-A9B8-EF0297890B0C}"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s-ES"/>
        </a:p>
      </dgm:t>
    </dgm:pt>
    <dgm:pt modelId="{15D27B8A-20DB-40FF-B90D-5FFE1406D332}">
      <dgm:prSet phldrT="[Texto]" custT="1"/>
      <dgm:spPr>
        <a:solidFill>
          <a:srgbClr val="FDCBE8"/>
        </a:solidFill>
        <a:ln>
          <a:solidFill>
            <a:srgbClr val="F84AAD"/>
          </a:solidFill>
        </a:ln>
      </dgm:spPr>
      <dgm:t>
        <a:bodyPr/>
        <a:lstStyle/>
        <a:p>
          <a:r>
            <a:rPr lang="es-ES" sz="2000" dirty="0" smtClean="0">
              <a:solidFill>
                <a:schemeClr val="tx1"/>
              </a:solidFill>
              <a:latin typeface="Arial" pitchFamily="34" charset="0"/>
              <a:cs typeface="Arial" pitchFamily="34" charset="0"/>
            </a:rPr>
            <a:t>Está inspirado en el diseño elaborado por el poeta Miguel Tourbe Tolón a propuesta de Narciso López </a:t>
          </a:r>
          <a:endParaRPr lang="es-ES" sz="2000" dirty="0">
            <a:solidFill>
              <a:schemeClr val="tx1"/>
            </a:solidFill>
            <a:latin typeface="Arial" pitchFamily="34" charset="0"/>
            <a:cs typeface="Arial" pitchFamily="34" charset="0"/>
          </a:endParaRPr>
        </a:p>
      </dgm:t>
    </dgm:pt>
    <dgm:pt modelId="{F81EE71A-8190-42CA-A88D-8983212E222E}" type="parTrans" cxnId="{19800DC2-BEC6-4810-9188-8E28B058BA3A}">
      <dgm:prSet/>
      <dgm:spPr/>
      <dgm:t>
        <a:bodyPr/>
        <a:lstStyle/>
        <a:p>
          <a:endParaRPr lang="es-ES"/>
        </a:p>
      </dgm:t>
    </dgm:pt>
    <dgm:pt modelId="{3EFDD383-A1CB-4946-AECD-E28BF2B602E1}" type="sibTrans" cxnId="{19800DC2-BEC6-4810-9188-8E28B058BA3A}">
      <dgm:prSet/>
      <dgm:spPr>
        <a:solidFill>
          <a:schemeClr val="accent6">
            <a:lumMod val="40000"/>
            <a:lumOff val="60000"/>
            <a:alpha val="90000"/>
          </a:schemeClr>
        </a:solidFill>
        <a:ln>
          <a:solidFill>
            <a:schemeClr val="accent6">
              <a:lumMod val="75000"/>
              <a:alpha val="90000"/>
            </a:schemeClr>
          </a:solidFill>
        </a:ln>
      </dgm:spPr>
      <dgm:t>
        <a:bodyPr/>
        <a:lstStyle/>
        <a:p>
          <a:endParaRPr lang="es-ES" dirty="0"/>
        </a:p>
      </dgm:t>
    </dgm:pt>
    <dgm:pt modelId="{1C9518EE-2674-45C0-8A2D-E7469FF27263}">
      <dgm:prSet phldrT="[Texto]"/>
      <dgm:spPr>
        <a:solidFill>
          <a:schemeClr val="accent3">
            <a:lumMod val="20000"/>
            <a:lumOff val="80000"/>
          </a:schemeClr>
        </a:solidFill>
        <a:ln>
          <a:solidFill>
            <a:srgbClr val="00B050"/>
          </a:solidFill>
        </a:ln>
      </dgm:spPr>
      <dgm:t>
        <a:bodyPr/>
        <a:lstStyle/>
        <a:p>
          <a:r>
            <a:rPr lang="es-ES" dirty="0" smtClean="0">
              <a:solidFill>
                <a:schemeClr val="tx1"/>
              </a:solidFill>
              <a:latin typeface="Arial" pitchFamily="34" charset="0"/>
              <a:cs typeface="Arial" pitchFamily="34" charset="0"/>
            </a:rPr>
            <a:t>Su forma actual fue adoptada en la Asamblea de Guáimaro al crearse la República de Cuba</a:t>
          </a:r>
          <a:endParaRPr lang="es-ES" dirty="0">
            <a:solidFill>
              <a:schemeClr val="tx1"/>
            </a:solidFill>
            <a:latin typeface="Arial" pitchFamily="34" charset="0"/>
            <a:cs typeface="Arial" pitchFamily="34" charset="0"/>
          </a:endParaRPr>
        </a:p>
      </dgm:t>
    </dgm:pt>
    <dgm:pt modelId="{DDFA38E6-489B-4AC8-B720-754A2A971F87}" type="parTrans" cxnId="{61226418-82BC-41E7-8B8D-36C866DEC606}">
      <dgm:prSet/>
      <dgm:spPr/>
      <dgm:t>
        <a:bodyPr/>
        <a:lstStyle/>
        <a:p>
          <a:endParaRPr lang="es-ES"/>
        </a:p>
      </dgm:t>
    </dgm:pt>
    <dgm:pt modelId="{10C7D81F-A17F-43C2-93B8-4D4B61417357}" type="sibTrans" cxnId="{61226418-82BC-41E7-8B8D-36C866DEC606}">
      <dgm:prSet/>
      <dgm:spPr/>
      <dgm:t>
        <a:bodyPr/>
        <a:lstStyle/>
        <a:p>
          <a:endParaRPr lang="es-ES"/>
        </a:p>
      </dgm:t>
    </dgm:pt>
    <dgm:pt modelId="{24518744-F825-4186-8067-2B6C609FF34D}" type="pres">
      <dgm:prSet presAssocID="{E545A6D6-0729-4AFB-A9B8-EF0297890B0C}" presName="outerComposite" presStyleCnt="0">
        <dgm:presLayoutVars>
          <dgm:chMax val="5"/>
          <dgm:dir/>
          <dgm:resizeHandles val="exact"/>
        </dgm:presLayoutVars>
      </dgm:prSet>
      <dgm:spPr/>
      <dgm:t>
        <a:bodyPr/>
        <a:lstStyle/>
        <a:p>
          <a:endParaRPr lang="es-ES"/>
        </a:p>
      </dgm:t>
    </dgm:pt>
    <dgm:pt modelId="{7C0CFF7B-7021-420A-922E-4DD55B0D97ED}" type="pres">
      <dgm:prSet presAssocID="{E545A6D6-0729-4AFB-A9B8-EF0297890B0C}" presName="dummyMaxCanvas" presStyleCnt="0">
        <dgm:presLayoutVars/>
      </dgm:prSet>
      <dgm:spPr/>
    </dgm:pt>
    <dgm:pt modelId="{FB187189-B9FB-4DAB-8855-4457DBE27058}" type="pres">
      <dgm:prSet presAssocID="{E545A6D6-0729-4AFB-A9B8-EF0297890B0C}" presName="TwoNodes_1" presStyleLbl="node1" presStyleIdx="0" presStyleCnt="2" custScaleY="90909">
        <dgm:presLayoutVars>
          <dgm:bulletEnabled val="1"/>
        </dgm:presLayoutVars>
      </dgm:prSet>
      <dgm:spPr/>
      <dgm:t>
        <a:bodyPr/>
        <a:lstStyle/>
        <a:p>
          <a:endParaRPr lang="es-ES"/>
        </a:p>
      </dgm:t>
    </dgm:pt>
    <dgm:pt modelId="{85EC3F73-85CA-4002-B1D4-95F8055FBF83}" type="pres">
      <dgm:prSet presAssocID="{E545A6D6-0729-4AFB-A9B8-EF0297890B0C}" presName="TwoNodes_2" presStyleLbl="node1" presStyleIdx="1" presStyleCnt="2" custScaleY="80806">
        <dgm:presLayoutVars>
          <dgm:bulletEnabled val="1"/>
        </dgm:presLayoutVars>
      </dgm:prSet>
      <dgm:spPr/>
      <dgm:t>
        <a:bodyPr/>
        <a:lstStyle/>
        <a:p>
          <a:endParaRPr lang="es-ES"/>
        </a:p>
      </dgm:t>
    </dgm:pt>
    <dgm:pt modelId="{2773593F-B653-485B-8040-4786CE1C536C}" type="pres">
      <dgm:prSet presAssocID="{E545A6D6-0729-4AFB-A9B8-EF0297890B0C}" presName="TwoConn_1-2" presStyleLbl="fgAccFollowNode1" presStyleIdx="0" presStyleCnt="1">
        <dgm:presLayoutVars>
          <dgm:bulletEnabled val="1"/>
        </dgm:presLayoutVars>
      </dgm:prSet>
      <dgm:spPr/>
      <dgm:t>
        <a:bodyPr/>
        <a:lstStyle/>
        <a:p>
          <a:endParaRPr lang="es-ES"/>
        </a:p>
      </dgm:t>
    </dgm:pt>
    <dgm:pt modelId="{48432AAE-75ED-462B-B09A-CF534364605F}" type="pres">
      <dgm:prSet presAssocID="{E545A6D6-0729-4AFB-A9B8-EF0297890B0C}" presName="TwoNodes_1_text" presStyleLbl="node1" presStyleIdx="1" presStyleCnt="2">
        <dgm:presLayoutVars>
          <dgm:bulletEnabled val="1"/>
        </dgm:presLayoutVars>
      </dgm:prSet>
      <dgm:spPr/>
      <dgm:t>
        <a:bodyPr/>
        <a:lstStyle/>
        <a:p>
          <a:endParaRPr lang="es-ES"/>
        </a:p>
      </dgm:t>
    </dgm:pt>
    <dgm:pt modelId="{77FC51BC-6EDD-4394-876B-DB62635C961B}" type="pres">
      <dgm:prSet presAssocID="{E545A6D6-0729-4AFB-A9B8-EF0297890B0C}" presName="TwoNodes_2_text" presStyleLbl="node1" presStyleIdx="1" presStyleCnt="2">
        <dgm:presLayoutVars>
          <dgm:bulletEnabled val="1"/>
        </dgm:presLayoutVars>
      </dgm:prSet>
      <dgm:spPr/>
      <dgm:t>
        <a:bodyPr/>
        <a:lstStyle/>
        <a:p>
          <a:endParaRPr lang="es-ES"/>
        </a:p>
      </dgm:t>
    </dgm:pt>
  </dgm:ptLst>
  <dgm:cxnLst>
    <dgm:cxn modelId="{FCCC239F-6BD4-4617-921E-D3287CCCD0DA}" type="presOf" srcId="{15D27B8A-20DB-40FF-B90D-5FFE1406D332}" destId="{FB187189-B9FB-4DAB-8855-4457DBE27058}" srcOrd="0" destOrd="0" presId="urn:microsoft.com/office/officeart/2005/8/layout/vProcess5"/>
    <dgm:cxn modelId="{F5E23C90-3F47-4D90-91DB-B7123391A004}" type="presOf" srcId="{E545A6D6-0729-4AFB-A9B8-EF0297890B0C}" destId="{24518744-F825-4186-8067-2B6C609FF34D}" srcOrd="0" destOrd="0" presId="urn:microsoft.com/office/officeart/2005/8/layout/vProcess5"/>
    <dgm:cxn modelId="{61226418-82BC-41E7-8B8D-36C866DEC606}" srcId="{E545A6D6-0729-4AFB-A9B8-EF0297890B0C}" destId="{1C9518EE-2674-45C0-8A2D-E7469FF27263}" srcOrd="1" destOrd="0" parTransId="{DDFA38E6-489B-4AC8-B720-754A2A971F87}" sibTransId="{10C7D81F-A17F-43C2-93B8-4D4B61417357}"/>
    <dgm:cxn modelId="{5EC33444-1E0A-4FF3-AC2E-FA33352D25A4}" type="presOf" srcId="{15D27B8A-20DB-40FF-B90D-5FFE1406D332}" destId="{48432AAE-75ED-462B-B09A-CF534364605F}" srcOrd="1" destOrd="0" presId="urn:microsoft.com/office/officeart/2005/8/layout/vProcess5"/>
    <dgm:cxn modelId="{19800DC2-BEC6-4810-9188-8E28B058BA3A}" srcId="{E545A6D6-0729-4AFB-A9B8-EF0297890B0C}" destId="{15D27B8A-20DB-40FF-B90D-5FFE1406D332}" srcOrd="0" destOrd="0" parTransId="{F81EE71A-8190-42CA-A88D-8983212E222E}" sibTransId="{3EFDD383-A1CB-4946-AECD-E28BF2B602E1}"/>
    <dgm:cxn modelId="{97BDBFAD-2CF4-407C-B7D2-3770BBAEC2FB}" type="presOf" srcId="{3EFDD383-A1CB-4946-AECD-E28BF2B602E1}" destId="{2773593F-B653-485B-8040-4786CE1C536C}" srcOrd="0" destOrd="0" presId="urn:microsoft.com/office/officeart/2005/8/layout/vProcess5"/>
    <dgm:cxn modelId="{384F22F3-DFEA-44BD-BD93-D864F067F59A}" type="presOf" srcId="{1C9518EE-2674-45C0-8A2D-E7469FF27263}" destId="{85EC3F73-85CA-4002-B1D4-95F8055FBF83}" srcOrd="0" destOrd="0" presId="urn:microsoft.com/office/officeart/2005/8/layout/vProcess5"/>
    <dgm:cxn modelId="{90425BA0-D68D-42D4-9CEF-4AAABF814E9A}" type="presOf" srcId="{1C9518EE-2674-45C0-8A2D-E7469FF27263}" destId="{77FC51BC-6EDD-4394-876B-DB62635C961B}" srcOrd="1" destOrd="0" presId="urn:microsoft.com/office/officeart/2005/8/layout/vProcess5"/>
    <dgm:cxn modelId="{D7DB0A8D-0E70-4074-BD36-8BAC9518B237}" type="presParOf" srcId="{24518744-F825-4186-8067-2B6C609FF34D}" destId="{7C0CFF7B-7021-420A-922E-4DD55B0D97ED}" srcOrd="0" destOrd="0" presId="urn:microsoft.com/office/officeart/2005/8/layout/vProcess5"/>
    <dgm:cxn modelId="{742E71B2-C390-43B8-9BE2-6148D7AB81B1}" type="presParOf" srcId="{24518744-F825-4186-8067-2B6C609FF34D}" destId="{FB187189-B9FB-4DAB-8855-4457DBE27058}" srcOrd="1" destOrd="0" presId="urn:microsoft.com/office/officeart/2005/8/layout/vProcess5"/>
    <dgm:cxn modelId="{7E4D4E3D-A3B4-472E-823E-258D939BC13F}" type="presParOf" srcId="{24518744-F825-4186-8067-2B6C609FF34D}" destId="{85EC3F73-85CA-4002-B1D4-95F8055FBF83}" srcOrd="2" destOrd="0" presId="urn:microsoft.com/office/officeart/2005/8/layout/vProcess5"/>
    <dgm:cxn modelId="{A14C083A-DEC3-4301-8A3A-F78E8A92C163}" type="presParOf" srcId="{24518744-F825-4186-8067-2B6C609FF34D}" destId="{2773593F-B653-485B-8040-4786CE1C536C}" srcOrd="3" destOrd="0" presId="urn:microsoft.com/office/officeart/2005/8/layout/vProcess5"/>
    <dgm:cxn modelId="{D5944148-E69B-48F1-A374-21EE0EB23CE8}" type="presParOf" srcId="{24518744-F825-4186-8067-2B6C609FF34D}" destId="{48432AAE-75ED-462B-B09A-CF534364605F}" srcOrd="4" destOrd="0" presId="urn:microsoft.com/office/officeart/2005/8/layout/vProcess5"/>
    <dgm:cxn modelId="{29B1A64A-A6C4-4A42-81AC-C84F2C006B3C}" type="presParOf" srcId="{24518744-F825-4186-8067-2B6C609FF34D}" destId="{77FC51BC-6EDD-4394-876B-DB62635C961B}" srcOrd="5" destOrd="0" presId="urn:microsoft.com/office/officeart/2005/8/layout/vProcess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4718CD-FE32-4FE8-9595-C5F85EBAE18A}">
      <dsp:nvSpPr>
        <dsp:cNvPr id="0" name=""/>
        <dsp:cNvSpPr/>
      </dsp:nvSpPr>
      <dsp:spPr>
        <a:xfrm>
          <a:off x="0" y="911583"/>
          <a:ext cx="3169295" cy="1429609"/>
        </a:xfrm>
        <a:prstGeom prst="chevron">
          <a:avLst/>
        </a:prstGeom>
        <a:solidFill>
          <a:schemeClr val="accent2">
            <a:lumMod val="20000"/>
            <a:lumOff val="80000"/>
          </a:schemeClr>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s-ES" sz="1600" kern="1200" dirty="0" smtClean="0">
              <a:solidFill>
                <a:schemeClr val="tx1"/>
              </a:solidFill>
              <a:latin typeface="Arial" pitchFamily="34" charset="0"/>
              <a:cs typeface="Arial" pitchFamily="34" charset="0"/>
            </a:rPr>
            <a:t>Creada en 1849 por el poeta Miguel Tourbe Tolón a propuesta de Narciso López</a:t>
          </a:r>
          <a:endParaRPr lang="es-ES" sz="1600" kern="1200" dirty="0">
            <a:solidFill>
              <a:schemeClr val="tx1"/>
            </a:solidFill>
            <a:latin typeface="Arial" pitchFamily="34" charset="0"/>
            <a:cs typeface="Arial" pitchFamily="34" charset="0"/>
          </a:endParaRPr>
        </a:p>
      </dsp:txBody>
      <dsp:txXfrm>
        <a:off x="714805" y="911583"/>
        <a:ext cx="1739686" cy="1429609"/>
      </dsp:txXfrm>
    </dsp:sp>
    <dsp:sp modelId="{36DED6F5-AB34-4324-A2B0-33699790B175}">
      <dsp:nvSpPr>
        <dsp:cNvPr id="0" name=""/>
        <dsp:cNvSpPr/>
      </dsp:nvSpPr>
      <dsp:spPr>
        <a:xfrm>
          <a:off x="2919877" y="924010"/>
          <a:ext cx="3653275" cy="1358722"/>
        </a:xfrm>
        <a:prstGeom prst="chevron">
          <a:avLst/>
        </a:prstGeom>
        <a:solidFill>
          <a:schemeClr val="accent3">
            <a:lumMod val="20000"/>
            <a:lumOff val="80000"/>
          </a:schemeClr>
        </a:solidFill>
        <a:ln w="25400" cap="flat" cmpd="sng" algn="ctr">
          <a:solidFill>
            <a:schemeClr val="accent3">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s-ES" sz="1600" kern="1200" dirty="0" smtClean="0">
              <a:solidFill>
                <a:schemeClr val="tx1"/>
              </a:solidFill>
              <a:latin typeface="Arial" pitchFamily="34" charset="0"/>
              <a:cs typeface="Arial" pitchFamily="34" charset="0"/>
            </a:rPr>
            <a:t>Se enarbolo por primera vez en  Cuba el 19.5.1850, en la C, de Cárdenas, y Se aprueba en la Asamblea de Guáimaro 10 y11/ 4 / 1869 se adopto emblema nacional </a:t>
          </a:r>
          <a:endParaRPr lang="es-ES" sz="1600" kern="1200" dirty="0">
            <a:solidFill>
              <a:schemeClr val="tx1"/>
            </a:solidFill>
            <a:latin typeface="Arial" pitchFamily="34" charset="0"/>
            <a:cs typeface="Arial" pitchFamily="34" charset="0"/>
          </a:endParaRPr>
        </a:p>
      </dsp:txBody>
      <dsp:txXfrm>
        <a:off x="3599238" y="924010"/>
        <a:ext cx="2294553" cy="1358722"/>
      </dsp:txXfrm>
    </dsp:sp>
    <dsp:sp modelId="{5D52C87C-0CD1-45DA-BCB2-4FE4C212FEC1}">
      <dsp:nvSpPr>
        <dsp:cNvPr id="0" name=""/>
        <dsp:cNvSpPr/>
      </dsp:nvSpPr>
      <dsp:spPr>
        <a:xfrm>
          <a:off x="6287094" y="924010"/>
          <a:ext cx="2498478" cy="1304655"/>
        </a:xfrm>
        <a:prstGeom prst="chevron">
          <a:avLst/>
        </a:prstGeom>
        <a:solidFill>
          <a:schemeClr val="accent4">
            <a:lumMod val="20000"/>
            <a:lumOff val="80000"/>
          </a:schemeClr>
        </a:solidFill>
        <a:ln w="25400" cap="flat" cmpd="sng" algn="ctr">
          <a:solidFill>
            <a:schemeClr val="accent4">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s-ES" sz="1600" kern="1200" dirty="0" smtClean="0">
              <a:solidFill>
                <a:schemeClr val="tx1"/>
              </a:solidFill>
              <a:latin typeface="Arial" pitchFamily="34" charset="0"/>
              <a:cs typeface="Arial" pitchFamily="34" charset="0"/>
            </a:rPr>
            <a:t>Izándose oficialmente por primera vez 20.5.1902</a:t>
          </a:r>
          <a:endParaRPr lang="es-ES" sz="1600" kern="1200" dirty="0">
            <a:solidFill>
              <a:schemeClr val="tx1"/>
            </a:solidFill>
            <a:latin typeface="Arial" pitchFamily="34" charset="0"/>
            <a:cs typeface="Arial" pitchFamily="34" charset="0"/>
          </a:endParaRPr>
        </a:p>
      </dsp:txBody>
      <dsp:txXfrm>
        <a:off x="6939422" y="924010"/>
        <a:ext cx="1193823" cy="13046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187189-B9FB-4DAB-8855-4457DBE27058}">
      <dsp:nvSpPr>
        <dsp:cNvPr id="0" name=""/>
        <dsp:cNvSpPr/>
      </dsp:nvSpPr>
      <dsp:spPr>
        <a:xfrm>
          <a:off x="0" y="71438"/>
          <a:ext cx="5181600" cy="1428746"/>
        </a:xfrm>
        <a:prstGeom prst="roundRect">
          <a:avLst>
            <a:gd name="adj" fmla="val 10000"/>
          </a:avLst>
        </a:prstGeom>
        <a:solidFill>
          <a:srgbClr val="FDCBE8"/>
        </a:solidFill>
        <a:ln w="25400" cap="flat" cmpd="sng" algn="ctr">
          <a:solidFill>
            <a:srgbClr val="F84AAD"/>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s-ES" sz="2000" kern="1200" dirty="0" smtClean="0">
              <a:solidFill>
                <a:schemeClr val="tx1"/>
              </a:solidFill>
              <a:latin typeface="Arial" pitchFamily="34" charset="0"/>
              <a:cs typeface="Arial" pitchFamily="34" charset="0"/>
            </a:rPr>
            <a:t>Está inspirado en el diseño elaborado por el poeta Miguel Tourbe Tolón a propuesta de Narciso López </a:t>
          </a:r>
          <a:endParaRPr lang="es-ES" sz="2000" kern="1200" dirty="0">
            <a:solidFill>
              <a:schemeClr val="tx1"/>
            </a:solidFill>
            <a:latin typeface="Arial" pitchFamily="34" charset="0"/>
            <a:cs typeface="Arial" pitchFamily="34" charset="0"/>
          </a:endParaRPr>
        </a:p>
      </dsp:txBody>
      <dsp:txXfrm>
        <a:off x="41847" y="113285"/>
        <a:ext cx="3565573" cy="1345052"/>
      </dsp:txXfrm>
    </dsp:sp>
    <dsp:sp modelId="{85EC3F73-85CA-4002-B1D4-95F8055FBF83}">
      <dsp:nvSpPr>
        <dsp:cNvPr id="0" name=""/>
        <dsp:cNvSpPr/>
      </dsp:nvSpPr>
      <dsp:spPr>
        <a:xfrm>
          <a:off x="914399" y="2071701"/>
          <a:ext cx="5181600" cy="1269965"/>
        </a:xfrm>
        <a:prstGeom prst="roundRect">
          <a:avLst>
            <a:gd name="adj" fmla="val 10000"/>
          </a:avLst>
        </a:prstGeom>
        <a:solidFill>
          <a:schemeClr val="accent3">
            <a:lumMod val="20000"/>
            <a:lumOff val="80000"/>
          </a:schemeClr>
        </a:solidFill>
        <a:ln w="25400" cap="flat" cmpd="sng" algn="ctr">
          <a:solidFill>
            <a:srgbClr val="00B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s-ES" sz="1900" kern="1200" dirty="0" smtClean="0">
              <a:solidFill>
                <a:schemeClr val="tx1"/>
              </a:solidFill>
              <a:latin typeface="Arial" pitchFamily="34" charset="0"/>
              <a:cs typeface="Arial" pitchFamily="34" charset="0"/>
            </a:rPr>
            <a:t>Su forma actual fue adoptada en la Asamblea de Guáimaro al crearse la República de Cuba</a:t>
          </a:r>
          <a:endParaRPr lang="es-ES" sz="1900" kern="1200" dirty="0">
            <a:solidFill>
              <a:schemeClr val="tx1"/>
            </a:solidFill>
            <a:latin typeface="Arial" pitchFamily="34" charset="0"/>
            <a:cs typeface="Arial" pitchFamily="34" charset="0"/>
          </a:endParaRPr>
        </a:p>
      </dsp:txBody>
      <dsp:txXfrm>
        <a:off x="951595" y="2108897"/>
        <a:ext cx="3171252" cy="1195573"/>
      </dsp:txXfrm>
    </dsp:sp>
    <dsp:sp modelId="{2773593F-B653-485B-8040-4786CE1C536C}">
      <dsp:nvSpPr>
        <dsp:cNvPr id="0" name=""/>
        <dsp:cNvSpPr/>
      </dsp:nvSpPr>
      <dsp:spPr>
        <a:xfrm>
          <a:off x="4160044" y="1235470"/>
          <a:ext cx="1021555" cy="1021555"/>
        </a:xfrm>
        <a:prstGeom prst="downArrow">
          <a:avLst>
            <a:gd name="adj1" fmla="val 55000"/>
            <a:gd name="adj2" fmla="val 45000"/>
          </a:avLst>
        </a:prstGeom>
        <a:solidFill>
          <a:schemeClr val="accent6">
            <a:lumMod val="40000"/>
            <a:lumOff val="60000"/>
            <a:alpha val="90000"/>
          </a:schemeClr>
        </a:solidFill>
        <a:ln w="25400" cap="flat" cmpd="sng" algn="ctr">
          <a:solidFill>
            <a:schemeClr val="accent6">
              <a:lumMod val="75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s-ES" sz="3600" kern="1200" dirty="0"/>
        </a:p>
      </dsp:txBody>
      <dsp:txXfrm>
        <a:off x="4389894" y="1235470"/>
        <a:ext cx="561855" cy="768720"/>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s-ES" dirty="0"/>
          </a:p>
        </p:txBody>
      </p:sp>
      <p:sp>
        <p:nvSpPr>
          <p:cNvPr id="3" name="2 Marcador de fecha"/>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7C7FD4CB-F3CF-4956-B5C0-CBA81D556741}" type="datetimeFigureOut">
              <a:rPr lang="es-ES" smtClean="0"/>
              <a:pPr/>
              <a:t>26/02/2019</a:t>
            </a:fld>
            <a:endParaRPr lang="es-ES" dirty="0"/>
          </a:p>
        </p:txBody>
      </p:sp>
      <p:sp>
        <p:nvSpPr>
          <p:cNvPr id="4" name="3 Marcador de imagen de diapositiva"/>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s-ES" dirty="0"/>
          </a:p>
        </p:txBody>
      </p:sp>
      <p:sp>
        <p:nvSpPr>
          <p:cNvPr id="5" name="4 Marcador de notas"/>
          <p:cNvSpPr>
            <a:spLocks noGrp="1"/>
          </p:cNvSpPr>
          <p:nvPr>
            <p:ph type="body" sz="quarter" idx="3"/>
          </p:nvPr>
        </p:nvSpPr>
        <p:spPr>
          <a:xfrm>
            <a:off x="695008" y="4387136"/>
            <a:ext cx="5560060" cy="4156234"/>
          </a:xfrm>
          <a:prstGeom prst="rect">
            <a:avLst/>
          </a:prstGeom>
        </p:spPr>
        <p:txBody>
          <a:bodyPr vert="horz" lIns="92492" tIns="46246" rIns="92492" bIns="46246"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E96856E1-CC7D-4925-9E39-CECC2AA37AA3}" type="slidenum">
              <a:rPr lang="es-ES" smtClean="0"/>
              <a:pPr/>
              <a:t>‹Nº›</a:t>
            </a:fld>
            <a:endParaRPr lang="es-ES" dirty="0"/>
          </a:p>
        </p:txBody>
      </p:sp>
    </p:spTree>
    <p:extLst>
      <p:ext uri="{BB962C8B-B14F-4D97-AF65-F5344CB8AC3E}">
        <p14:creationId xmlns:p14="http://schemas.microsoft.com/office/powerpoint/2010/main" xmlns="" val="2505281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E96856E1-CC7D-4925-9E39-CECC2AA37AA3}" type="slidenum">
              <a:rPr lang="es-ES" smtClean="0"/>
              <a:pPr/>
              <a:t>6</a:t>
            </a:fld>
            <a:endParaRPr lang="es-ES" dirty="0"/>
          </a:p>
        </p:txBody>
      </p:sp>
    </p:spTree>
    <p:extLst>
      <p:ext uri="{BB962C8B-B14F-4D97-AF65-F5344CB8AC3E}">
        <p14:creationId xmlns:p14="http://schemas.microsoft.com/office/powerpoint/2010/main" xmlns="" val="664357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26/02/2019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26/02/2019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26/02/2019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26/02/2019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26/02/2019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pPr/>
              <a:t>26/02/2019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pPr/>
              <a:t>26/02/2019</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pPr/>
              <a:t>26/02/2019</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26/02/2019</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26/02/2019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26/02/2019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pPr/>
              <a:t>26/02/2019</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gif"/><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p:cNvPicPr>
            <a:picLocks noChangeAspect="1" noChangeArrowheads="1"/>
          </p:cNvPicPr>
          <p:nvPr/>
        </p:nvPicPr>
        <p:blipFill>
          <a:blip r:embed="rId2">
            <a:lum bright="54000" contrast="54000"/>
          </a:blip>
          <a:srcRect/>
          <a:stretch>
            <a:fillRect/>
          </a:stretch>
        </p:blipFill>
        <p:spPr bwMode="auto">
          <a:xfrm>
            <a:off x="0" y="-44624"/>
            <a:ext cx="9144000" cy="6858000"/>
          </a:xfrm>
          <a:prstGeom prst="rect">
            <a:avLst/>
          </a:prstGeom>
          <a:noFill/>
          <a:ln w="9525">
            <a:round/>
            <a:headEnd/>
            <a:tailEnd/>
          </a:ln>
        </p:spPr>
      </p:pic>
      <p:sp>
        <p:nvSpPr>
          <p:cNvPr id="9" name="8 CuadroTexto"/>
          <p:cNvSpPr txBox="1"/>
          <p:nvPr/>
        </p:nvSpPr>
        <p:spPr>
          <a:xfrm>
            <a:off x="755576" y="1196752"/>
            <a:ext cx="7992888" cy="5201424"/>
          </a:xfrm>
          <a:prstGeom prst="rect">
            <a:avLst/>
          </a:prstGeom>
          <a:noFill/>
        </p:spPr>
        <p:txBody>
          <a:bodyPr wrap="square" rtlCol="0">
            <a:spAutoFit/>
          </a:bodyPr>
          <a:lstStyle/>
          <a:p>
            <a:pPr algn="ctr"/>
            <a:r>
              <a:rPr lang="es-ES" sz="3600" dirty="0" smtClean="0">
                <a:latin typeface="Arial" pitchFamily="34" charset="0"/>
                <a:cs typeface="Arial" pitchFamily="34" charset="0"/>
              </a:rPr>
              <a:t>UCM-H </a:t>
            </a:r>
          </a:p>
          <a:p>
            <a:pPr algn="ctr"/>
            <a:r>
              <a:rPr lang="es-ES" sz="3600" dirty="0" smtClean="0">
                <a:latin typeface="Arial" pitchFamily="34" charset="0"/>
                <a:cs typeface="Arial" pitchFamily="34" charset="0"/>
              </a:rPr>
              <a:t>Facultad de Ciencias Medicas</a:t>
            </a:r>
          </a:p>
          <a:p>
            <a:pPr algn="ctr"/>
            <a:r>
              <a:rPr lang="es-ES" sz="3600" dirty="0" smtClean="0">
                <a:latin typeface="Arial" pitchFamily="34" charset="0"/>
                <a:cs typeface="Arial" pitchFamily="34" charset="0"/>
              </a:rPr>
              <a:t>Julio Trigo López</a:t>
            </a:r>
          </a:p>
          <a:p>
            <a:pPr algn="ctr"/>
            <a:endParaRPr lang="es-ES" sz="3600" dirty="0" smtClean="0">
              <a:latin typeface="Arial" pitchFamily="34" charset="0"/>
              <a:cs typeface="Arial" pitchFamily="34" charset="0"/>
            </a:endParaRPr>
          </a:p>
          <a:p>
            <a:r>
              <a:rPr lang="es-ES" sz="3200" dirty="0" smtClean="0">
                <a:latin typeface="Arial" pitchFamily="34" charset="0"/>
                <a:cs typeface="Arial" pitchFamily="34" charset="0"/>
              </a:rPr>
              <a:t>Unidad 2.</a:t>
            </a:r>
          </a:p>
          <a:p>
            <a:r>
              <a:rPr lang="es-ES" sz="3200" dirty="0" smtClean="0">
                <a:latin typeface="Arial" pitchFamily="34" charset="0"/>
                <a:cs typeface="Arial" pitchFamily="34" charset="0"/>
              </a:rPr>
              <a:t>Tema 2 Trabajo patriótico</a:t>
            </a:r>
          </a:p>
          <a:p>
            <a:r>
              <a:rPr lang="es-ES" sz="3200" dirty="0" smtClean="0">
                <a:latin typeface="Arial" pitchFamily="34" charset="0"/>
                <a:cs typeface="Arial" pitchFamily="34" charset="0"/>
              </a:rPr>
              <a:t>T2.C1: Símbolos y Atributos Nacionales </a:t>
            </a:r>
          </a:p>
          <a:p>
            <a:endParaRPr lang="es-ES" sz="3600" dirty="0" smtClean="0">
              <a:latin typeface="Arial" pitchFamily="34" charset="0"/>
              <a:cs typeface="Arial" pitchFamily="34" charset="0"/>
            </a:endParaRPr>
          </a:p>
          <a:p>
            <a:pPr algn="ctr"/>
            <a:r>
              <a:rPr lang="es-ES" sz="2800" dirty="0" smtClean="0">
                <a:latin typeface="Arial" pitchFamily="34" charset="0"/>
                <a:cs typeface="Arial" pitchFamily="34" charset="0"/>
              </a:rPr>
              <a:t> Tec. Rogelio Pérez More</a:t>
            </a:r>
          </a:p>
          <a:p>
            <a:pPr algn="ctr"/>
            <a:r>
              <a:rPr lang="es-ES" sz="2800" dirty="0" smtClean="0">
                <a:latin typeface="Arial" pitchFamily="34" charset="0"/>
                <a:cs typeface="Arial" pitchFamily="34" charset="0"/>
              </a:rPr>
              <a:t>Aspirante categoría  ATD</a:t>
            </a:r>
          </a:p>
        </p:txBody>
      </p:sp>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dirty="0"/>
          </a:p>
        </p:txBody>
      </p:sp>
    </p:spTree>
    <p:extLst>
      <p:ext uri="{BB962C8B-B14F-4D97-AF65-F5344CB8AC3E}">
        <p14:creationId xmlns:p14="http://schemas.microsoft.com/office/powerpoint/2010/main" xmlns="" val="31916376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00100" y="500042"/>
            <a:ext cx="5357850" cy="461665"/>
          </a:xfrm>
          <a:prstGeom prst="rect">
            <a:avLst/>
          </a:prstGeom>
          <a:noFill/>
        </p:spPr>
        <p:txBody>
          <a:bodyPr wrap="square" rtlCol="0">
            <a:spAutoFit/>
          </a:bodyPr>
          <a:lstStyle/>
          <a:p>
            <a:r>
              <a:rPr lang="es-ES" sz="2400" b="1" dirty="0" smtClean="0">
                <a:latin typeface="Arial" pitchFamily="34" charset="0"/>
                <a:cs typeface="Arial" pitchFamily="34" charset="0"/>
              </a:rPr>
              <a:t>EL ESCUDO DE LA PALMA REAL</a:t>
            </a:r>
            <a:endParaRPr lang="es-ES" sz="2400" b="1" dirty="0">
              <a:latin typeface="Arial" pitchFamily="34" charset="0"/>
              <a:cs typeface="Arial" pitchFamily="34" charset="0"/>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dirty="0"/>
          </a:p>
        </p:txBody>
      </p:sp>
      <p:pic>
        <p:nvPicPr>
          <p:cNvPr id="1027" name="Picture 3" descr="200px-Coat_of_Arms_of_Cuba"/>
          <p:cNvPicPr>
            <a:picLocks noChangeAspect="1" noChangeArrowheads="1"/>
          </p:cNvPicPr>
          <p:nvPr/>
        </p:nvPicPr>
        <p:blipFill>
          <a:blip r:embed="rId2">
            <a:lum bright="8000" contrast="8000"/>
          </a:blip>
          <a:srcRect/>
          <a:stretch>
            <a:fillRect/>
          </a:stretch>
        </p:blipFill>
        <p:spPr bwMode="auto">
          <a:xfrm>
            <a:off x="6357950" y="1142984"/>
            <a:ext cx="2571736" cy="2501903"/>
          </a:xfrm>
          <a:prstGeom prst="rect">
            <a:avLst/>
          </a:prstGeom>
          <a:noFill/>
          <a:ln w="9525">
            <a:noFill/>
            <a:miter lim="800000"/>
            <a:headEnd/>
            <a:tailEnd/>
          </a:ln>
        </p:spPr>
      </p:pic>
      <p:sp>
        <p:nvSpPr>
          <p:cNvPr id="6" name="5 CuadroTexto"/>
          <p:cNvSpPr txBox="1"/>
          <p:nvPr/>
        </p:nvSpPr>
        <p:spPr>
          <a:xfrm>
            <a:off x="214282" y="1214423"/>
            <a:ext cx="6500858" cy="2185214"/>
          </a:xfrm>
          <a:prstGeom prst="rect">
            <a:avLst/>
          </a:prstGeom>
          <a:noFill/>
        </p:spPr>
        <p:txBody>
          <a:bodyPr wrap="square" rtlCol="0">
            <a:spAutoFit/>
          </a:bodyPr>
          <a:lstStyle/>
          <a:p>
            <a:r>
              <a:rPr lang="es-ES" sz="1400" dirty="0" smtClean="0">
                <a:latin typeface="Arial" pitchFamily="34" charset="0"/>
                <a:cs typeface="Arial" pitchFamily="34" charset="0"/>
              </a:rPr>
              <a:t>El Escudo de La Palma Real es el símbolo de la nación,</a:t>
            </a:r>
          </a:p>
          <a:p>
            <a:r>
              <a:rPr lang="es-ES" sz="1400" dirty="0" smtClean="0">
                <a:latin typeface="Arial" pitchFamily="34" charset="0"/>
                <a:cs typeface="Arial" pitchFamily="34" charset="0"/>
              </a:rPr>
              <a:t>en él se sintetizan elementos de la bandera, los atributos, de nuestro carácter unitario y de nuestra presencia en el mundo.</a:t>
            </a:r>
          </a:p>
          <a:p>
            <a:r>
              <a:rPr lang="es-ES" sz="1400" dirty="0"/>
              <a:t>Esta divido en tres cuerpos de espacios  Cuba como llave del golfo de México  la unión </a:t>
            </a:r>
            <a:r>
              <a:rPr lang="es-ES" sz="1400" dirty="0" smtClean="0"/>
              <a:t>del sol </a:t>
            </a:r>
            <a:r>
              <a:rPr lang="es-ES" sz="1400" dirty="0"/>
              <a:t>de la libertad </a:t>
            </a:r>
            <a:r>
              <a:rPr lang="es-ES" sz="1400" dirty="0" smtClean="0"/>
              <a:t> </a:t>
            </a:r>
            <a:r>
              <a:rPr lang="es-ES" sz="1400" dirty="0"/>
              <a:t>y los colores de la bandera y el típico paisaje nacional están presente en el escudo</a:t>
            </a:r>
          </a:p>
          <a:p>
            <a:endParaRPr lang="es-ES" sz="1400" dirty="0" smtClean="0">
              <a:latin typeface="Arial" pitchFamily="34" charset="0"/>
              <a:cs typeface="Arial" pitchFamily="34" charset="0"/>
            </a:endParaRPr>
          </a:p>
          <a:p>
            <a:endParaRPr lang="es-ES" sz="2000" dirty="0" smtClean="0">
              <a:latin typeface="Arial" pitchFamily="34" charset="0"/>
              <a:cs typeface="Arial" pitchFamily="34" charset="0"/>
            </a:endParaRPr>
          </a:p>
          <a:p>
            <a:endParaRPr lang="es-ES" dirty="0"/>
          </a:p>
        </p:txBody>
      </p:sp>
      <p:graphicFrame>
        <p:nvGraphicFramePr>
          <p:cNvPr id="8" name="7 Diagrama"/>
          <p:cNvGraphicFramePr/>
          <p:nvPr/>
        </p:nvGraphicFramePr>
        <p:xfrm>
          <a:off x="857224" y="3143248"/>
          <a:ext cx="6096000" cy="3492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2000232" y="214290"/>
            <a:ext cx="557216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lang="es-ES" sz="2000" b="1" dirty="0" smtClean="0">
                <a:latin typeface="Arial" pitchFamily="34" charset="0"/>
                <a:ea typeface="Times New Roman" pitchFamily="18" charset="0"/>
                <a:cs typeface="Arial" pitchFamily="34" charset="0"/>
              </a:rPr>
              <a:t>REGLAS</a:t>
            </a:r>
            <a:r>
              <a:rPr kumimoji="0" lang="es-ES"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s-ES"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PARA</a:t>
            </a:r>
            <a:r>
              <a:rPr kumimoji="0" lang="es-ES"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lang="es-ES" sz="2000" b="1" dirty="0" smtClean="0">
                <a:latin typeface="Arial" pitchFamily="34" charset="0"/>
                <a:ea typeface="Times New Roman" pitchFamily="18" charset="0"/>
                <a:cs typeface="Arial" pitchFamily="34" charset="0"/>
              </a:rPr>
              <a:t>SU  EMPLEO</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4578" name="Rectangle 2"/>
          <p:cNvSpPr>
            <a:spLocks noChangeArrowheads="1"/>
          </p:cNvSpPr>
          <p:nvPr/>
        </p:nvSpPr>
        <p:spPr bwMode="auto">
          <a:xfrm>
            <a:off x="357158" y="625525"/>
            <a:ext cx="4143372" cy="6232475"/>
          </a:xfrm>
          <a:prstGeom prst="rect">
            <a:avLst/>
          </a:prstGeom>
          <a:noFill/>
          <a:ln w="38100">
            <a:solidFill>
              <a:srgbClr val="FFC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PUEDE EMPLEARSE EN: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a:cs typeface="Arial" pitchFamily="34" charset="0"/>
              </a:rPr>
              <a:t>Edificios de los órganos y organismos del estado y otras instituciones</a:t>
            </a:r>
            <a:r>
              <a:rPr kumimoji="0" lang="es-ES_tradnl" sz="1600" b="0" i="0" u="none" strike="noStrike" cap="none" normalizeH="0" dirty="0" smtClean="0">
                <a:ln>
                  <a:noFill/>
                </a:ln>
                <a:solidFill>
                  <a:schemeClr val="tx1"/>
                </a:solidFill>
                <a:effectLst/>
                <a:latin typeface="Arial" pitchFamily="34" charset="0"/>
                <a:ea typeface="+mn-ea"/>
                <a:cs typeface="Arial" pitchFamily="34" charset="0"/>
              </a:rPr>
              <a:t> y documentos</a:t>
            </a:r>
            <a:r>
              <a:rPr kumimoji="0" lang="es-ES_tradnl" sz="1600" b="0" i="0" u="none" strike="noStrike" cap="none" normalizeH="0" baseline="0" dirty="0" smtClean="0">
                <a:ln>
                  <a:noFill/>
                </a:ln>
                <a:solidFill>
                  <a:schemeClr val="tx1"/>
                </a:solidFill>
                <a:effectLst/>
                <a:latin typeface="Arial" pitchFamily="34" charset="0"/>
                <a:ea typeface="+mn-ea"/>
                <a:cs typeface="Arial" pitchFamily="34" charset="0"/>
              </a:rPr>
              <a:t> oficiales .brinda legalidad y respaldo del estado cubano</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a:cs typeface="Arial" pitchFamily="34" charset="0"/>
              </a:rPr>
              <a:t>Fachada principal de los edificios oficiales.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a:cs typeface="Arial" pitchFamily="34" charset="0"/>
              </a:rPr>
              <a:t>Sedes diplomáticas, consulares y demás oficinas de Cuba en el extranjero.</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a:cs typeface="Arial" pitchFamily="34" charset="0"/>
              </a:rPr>
              <a:t>Detrás  de la presidencia o en lugar prominente, cuando se utilice en la  celebración de actividades estatales y oficiales.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a:cs typeface="Arial" pitchFamily="34" charset="0"/>
              </a:rPr>
              <a:t>Estampados o impresos en medios básicos del estado; impreso o grabado en   moneda del uso legal.</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a:cs typeface="Arial" pitchFamily="34" charset="0"/>
              </a:rPr>
              <a:t>Emisiones de sello del correo  nacional.</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a:cs typeface="Arial" pitchFamily="34" charset="0"/>
              </a:rPr>
              <a:t>Como parte de los uniformes de las instituciones armadas de la defensa y del interior.</a:t>
            </a: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579" name="Rectangle 3"/>
          <p:cNvSpPr>
            <a:spLocks noChangeArrowheads="1"/>
          </p:cNvSpPr>
          <p:nvPr/>
        </p:nvSpPr>
        <p:spPr bwMode="auto">
          <a:xfrm>
            <a:off x="5214942" y="1500174"/>
            <a:ext cx="3500462" cy="4555093"/>
          </a:xfrm>
          <a:prstGeom prst="rect">
            <a:avLst/>
          </a:prstGeom>
          <a:noFill/>
          <a:ln w="57150">
            <a:solidFill>
              <a:srgbClr val="92D05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NO PUEDE EMPLEARSE COMO:</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charset="0"/>
                <a:cs typeface="Arial" pitchFamily="34" charset="0"/>
              </a:rPr>
              <a:t>Distintivo y anuncio.</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charset="0"/>
                <a:cs typeface="Arial" pitchFamily="34" charset="0"/>
              </a:rPr>
              <a:t>Parte del vestuario, salvo a lo dispuesto para los uniformes de las </a:t>
            </a:r>
            <a:r>
              <a:rPr kumimoji="0" lang="es-ES_tradnl"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Instituciones</a:t>
            </a:r>
            <a:r>
              <a:rPr kumimoji="0" lang="es-ES_tradnl" sz="1600" b="0" i="0" u="none" strike="noStrike" cap="none" normalizeH="0" baseline="0" dirty="0" smtClean="0">
                <a:ln>
                  <a:noFill/>
                </a:ln>
                <a:solidFill>
                  <a:schemeClr val="tx1"/>
                </a:solidFill>
                <a:effectLst/>
                <a:latin typeface="Arial" pitchFamily="34" charset="0"/>
                <a:ea typeface="+mn-ea" charset="0"/>
                <a:cs typeface="Arial" pitchFamily="34" charset="0"/>
              </a:rPr>
              <a:t> armadas de la defensa y del interior.</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charset="0"/>
                <a:cs typeface="Arial" pitchFamily="34" charset="0"/>
              </a:rPr>
              <a:t>Pintado o  grabado en vehículo.</a:t>
            </a: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charset="0"/>
                <a:cs typeface="Arial" pitchFamily="34" charset="0"/>
              </a:rPr>
              <a:t>Reproducido en artículos de uso no oficial.</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charset="0"/>
                <a:cs typeface="Arial" pitchFamily="34" charset="0"/>
              </a:rPr>
              <a:t>Parte de otras figuras.</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charset="0"/>
                <a:cs typeface="Arial" pitchFamily="34" charset="0"/>
              </a:rPr>
              <a:t>Ornamento</a:t>
            </a:r>
            <a:r>
              <a:rPr kumimoji="0" lang="es-ES_tradnl" sz="1600" b="0" i="0" u="none" strike="noStrike" cap="none" normalizeH="0" dirty="0" smtClean="0">
                <a:ln>
                  <a:noFill/>
                </a:ln>
                <a:solidFill>
                  <a:schemeClr val="tx1"/>
                </a:solidFill>
                <a:effectLst/>
                <a:latin typeface="Arial" pitchFamily="34" charset="0"/>
                <a:ea typeface="+mn-ea" charset="0"/>
                <a:cs typeface="Arial" pitchFamily="34" charset="0"/>
              </a:rPr>
              <a:t> </a:t>
            </a:r>
            <a:r>
              <a:rPr kumimoji="0" lang="es-ES_tradnl" sz="1600" b="0" i="0" u="none" strike="noStrike" cap="none" normalizeH="0" baseline="0" dirty="0" smtClean="0">
                <a:ln>
                  <a:noFill/>
                </a:ln>
                <a:solidFill>
                  <a:schemeClr val="tx1"/>
                </a:solidFill>
                <a:effectLst/>
                <a:latin typeface="Arial" pitchFamily="34" charset="0"/>
                <a:ea typeface="+mn-ea" charset="0"/>
                <a:cs typeface="Arial" pitchFamily="34" charset="0"/>
              </a:rPr>
              <a:t>en edificios particulares.</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charset="0"/>
                <a:cs typeface="Arial" pitchFamily="34" charset="0"/>
              </a:rPr>
              <a:t>Membrete de documentos no oficiales.</a:t>
            </a:r>
            <a:endParaRPr kumimoji="0" lang="es-ES_tradnl"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571868" y="357166"/>
            <a:ext cx="3214710" cy="461665"/>
          </a:xfrm>
          <a:prstGeom prst="rect">
            <a:avLst/>
          </a:prstGeom>
          <a:noFill/>
        </p:spPr>
        <p:txBody>
          <a:bodyPr wrap="square" rtlCol="0">
            <a:spAutoFit/>
          </a:bodyPr>
          <a:lstStyle/>
          <a:p>
            <a:r>
              <a:rPr lang="es-ES" sz="2400" b="1" dirty="0" smtClean="0">
                <a:latin typeface="Arial" pitchFamily="34" charset="0"/>
                <a:cs typeface="Arial" pitchFamily="34" charset="0"/>
              </a:rPr>
              <a:t>HIMNO DE BAYAMO</a:t>
            </a:r>
            <a:endParaRPr lang="es-ES" sz="2400" b="1" dirty="0">
              <a:latin typeface="Arial" pitchFamily="34" charset="0"/>
              <a:cs typeface="Arial" pitchFamily="34" charset="0"/>
            </a:endParaRPr>
          </a:p>
        </p:txBody>
      </p:sp>
      <p:sp>
        <p:nvSpPr>
          <p:cNvPr id="4" name="3 Rectángulo"/>
          <p:cNvSpPr/>
          <p:nvPr/>
        </p:nvSpPr>
        <p:spPr>
          <a:xfrm>
            <a:off x="3571868" y="1071546"/>
            <a:ext cx="5286412" cy="1477328"/>
          </a:xfrm>
          <a:prstGeom prst="rect">
            <a:avLst/>
          </a:prstGeom>
        </p:spPr>
        <p:txBody>
          <a:bodyPr wrap="square">
            <a:spAutoFit/>
          </a:bodyPr>
          <a:lstStyle/>
          <a:p>
            <a:r>
              <a:rPr lang="es-ES" dirty="0" smtClean="0">
                <a:latin typeface="Arial" pitchFamily="34" charset="0"/>
                <a:cs typeface="Arial" pitchFamily="34" charset="0"/>
              </a:rPr>
              <a:t>Es el símbolo de la nación, cuya letra y melodía fueron compuestas por Pedro Figueredo Cisneros y cantado en su forma original por el pueblo cubano el 20 de octubre de 1868 al ser tomada la ciudad de Bayamo</a:t>
            </a:r>
            <a:endParaRPr lang="es-ES" dirty="0">
              <a:latin typeface="Arial" pitchFamily="34" charset="0"/>
              <a:cs typeface="Arial" pitchFamily="34" charset="0"/>
            </a:endParaRPr>
          </a:p>
        </p:txBody>
      </p:sp>
      <p:pic>
        <p:nvPicPr>
          <p:cNvPr id="26626" name="Picture 2" descr="himno"/>
          <p:cNvPicPr>
            <a:picLocks noChangeAspect="1" noChangeArrowheads="1"/>
          </p:cNvPicPr>
          <p:nvPr/>
        </p:nvPicPr>
        <p:blipFill>
          <a:blip r:embed="rId2"/>
          <a:srcRect/>
          <a:stretch>
            <a:fillRect/>
          </a:stretch>
        </p:blipFill>
        <p:spPr bwMode="auto">
          <a:xfrm>
            <a:off x="0" y="0"/>
            <a:ext cx="2643174" cy="2980020"/>
          </a:xfrm>
          <a:prstGeom prst="rect">
            <a:avLst/>
          </a:prstGeom>
          <a:noFill/>
          <a:ln w="9525">
            <a:noFill/>
            <a:miter lim="800000"/>
            <a:headEnd/>
            <a:tailEnd/>
          </a:ln>
        </p:spPr>
      </p:pic>
      <p:sp>
        <p:nvSpPr>
          <p:cNvPr id="26627" name="Rectangle 3"/>
          <p:cNvSpPr>
            <a:spLocks noChangeArrowheads="1"/>
          </p:cNvSpPr>
          <p:nvPr/>
        </p:nvSpPr>
        <p:spPr bwMode="auto">
          <a:xfrm>
            <a:off x="500034" y="3857628"/>
            <a:ext cx="8215370" cy="2215991"/>
          </a:xfrm>
          <a:prstGeom prst="rect">
            <a:avLst/>
          </a:prstGeom>
          <a:noFill/>
          <a:ln w="57150">
            <a:solidFill>
              <a:srgbClr val="92D05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En</a:t>
            </a:r>
            <a:r>
              <a:rPr kumimoji="0" lang="es-ES" sz="2000" b="0" i="0" u="none" strike="noStrike" cap="none" normalizeH="0" dirty="0" smtClean="0">
                <a:ln>
                  <a:noFill/>
                </a:ln>
                <a:solidFill>
                  <a:schemeClr val="tx1"/>
                </a:solidFill>
                <a:effectLst/>
                <a:latin typeface="Arial" pitchFamily="34" charset="0"/>
                <a:ea typeface="Times New Roman" pitchFamily="18" charset="0"/>
                <a:cs typeface="Arial" pitchFamily="34" charset="0"/>
              </a:rPr>
              <a:t> el s</a:t>
            </a:r>
            <a:r>
              <a:rPr kumimoji="0" lang="es-E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 simbolizan nuestro espíritu de lucha, el llamado permanente al combate en todos los sentidos, en dependencia de las condiciones, el compromiso con la patria, por la cual hay que estar dispuesto hasta morir, así como nuestra convicción de que no aceptaremos convertirnos en esclavos de nadie.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2571736" y="285728"/>
            <a:ext cx="407193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_tradnl"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REGLAS PARA SU USO.</a:t>
            </a:r>
            <a:endParaRPr kumimoji="0" lang="es-ES_tradnl"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7650" name="Rectangle 2"/>
          <p:cNvSpPr>
            <a:spLocks noChangeArrowheads="1"/>
          </p:cNvSpPr>
          <p:nvPr/>
        </p:nvSpPr>
        <p:spPr bwMode="auto">
          <a:xfrm>
            <a:off x="357158" y="1071546"/>
            <a:ext cx="4143372" cy="5539978"/>
          </a:xfrm>
          <a:prstGeom prst="rect">
            <a:avLst/>
          </a:prstGeom>
          <a:noFill/>
          <a:ln w="57150">
            <a:solidFill>
              <a:schemeClr val="accent1">
                <a:lumMod val="7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
              <a:tabLst>
                <a:tab pos="677863" algn="l"/>
              </a:tabLst>
            </a:pPr>
            <a:endParaRPr kumimoji="0" lang="es-E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lvl="0" algn="ctr" fontAlgn="base">
              <a:spcBef>
                <a:spcPct val="0"/>
              </a:spcBef>
              <a:spcAft>
                <a:spcPct val="0"/>
              </a:spcAft>
              <a:tabLst>
                <a:tab pos="677863" algn="l"/>
              </a:tabLst>
            </a:pPr>
            <a:r>
              <a:rPr lang="es-ES" sz="1600" b="1" dirty="0" smtClean="0">
                <a:latin typeface="Arial" pitchFamily="34" charset="0"/>
                <a:ea typeface="Times New Roman" pitchFamily="18" charset="0"/>
                <a:cs typeface="Arial" pitchFamily="34" charset="0"/>
              </a:rPr>
              <a:t>PUEDE USARSE EN: </a:t>
            </a:r>
          </a:p>
          <a:p>
            <a:pPr lvl="0" algn="ctr" fontAlgn="base">
              <a:spcBef>
                <a:spcPct val="0"/>
              </a:spcBef>
              <a:spcAft>
                <a:spcPct val="0"/>
              </a:spcAft>
              <a:tabLst>
                <a:tab pos="677863" algn="l"/>
              </a:tabLst>
            </a:pPr>
            <a:endParaRPr lang="es-ES" sz="1600" b="1" dirty="0" smtClean="0">
              <a:latin typeface="Arial" pitchFamily="34" charset="0"/>
              <a:ea typeface="Times New Roman" pitchFamily="18" charset="0"/>
              <a:cs typeface="Arial" pitchFamily="34" charset="0"/>
            </a:endParaRPr>
          </a:p>
          <a:p>
            <a:pPr lvl="0" fontAlgn="base">
              <a:spcBef>
                <a:spcPct val="0"/>
              </a:spcBef>
              <a:spcAft>
                <a:spcPct val="0"/>
              </a:spcAft>
              <a:buFont typeface="Wingdings" pitchFamily="2" charset="2"/>
              <a:buChar char="§"/>
              <a:tabLst>
                <a:tab pos="677863" algn="l"/>
              </a:tabLst>
            </a:pPr>
            <a:r>
              <a:rPr kumimoji="0" lang="es-E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 ejecuta siempre en primer lugar, en los actos que se realizan en Cuba y donde se interpreten varios himnos.</a:t>
            </a: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
              <a:tabLst>
                <a:tab pos="677863" algn="l"/>
              </a:tabLst>
            </a:pPr>
            <a:r>
              <a:rPr kumimoji="0" lang="es-E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En actos y actividades que celebren los órganos y organismos del estado, las organizaciones políticas, sociales y de masas, las asociaciones y demás entidades no estatales.</a:t>
            </a: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
              <a:tabLst>
                <a:tab pos="677863" algn="l"/>
              </a:tabLst>
            </a:pPr>
            <a:r>
              <a:rPr kumimoji="0" lang="es-E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En las premiaciones de competencias deportivas internacionales se regirá por la práctica universal.</a:t>
            </a: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
              <a:tabLst>
                <a:tab pos="677863" algn="l"/>
              </a:tabLst>
            </a:pPr>
            <a:r>
              <a:rPr kumimoji="0" lang="es-E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Cuando se ejecuta el himno, los presentes si estuvieran sentados deberán ponerse de pie, descubrirse y adoptar la posición de firmes de frente hacia el lugar de honor. Los miembros de las instituciones armadas de la defensa y el interior se regirán por sus respectivos reglamentos.</a:t>
            </a: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77863" algn="l"/>
              </a:tabLst>
            </a:pP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7651" name="Rectangle 3"/>
          <p:cNvSpPr>
            <a:spLocks noChangeArrowheads="1"/>
          </p:cNvSpPr>
          <p:nvPr/>
        </p:nvSpPr>
        <p:spPr bwMode="auto">
          <a:xfrm>
            <a:off x="5000628" y="1714488"/>
            <a:ext cx="3714744" cy="3170099"/>
          </a:xfrm>
          <a:prstGeom prst="rect">
            <a:avLst/>
          </a:prstGeom>
          <a:noFill/>
          <a:ln w="57150">
            <a:solidFill>
              <a:schemeClr val="accent1"/>
            </a:solid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NO PUEDE USARSE EN:</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s-E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a:cs typeface="Arial" pitchFamily="34" charset="0"/>
              </a:rPr>
              <a:t>Fiestas  populares.</a:t>
            </a:r>
            <a:endParaRPr kumimoji="0" lang="es-E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a:cs typeface="Arial" pitchFamily="34" charset="0"/>
              </a:rPr>
              <a:t>Como medio de propaganda.</a:t>
            </a:r>
            <a:endParaRPr kumimoji="0" lang="es-E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a:cs typeface="Arial" pitchFamily="34" charset="0"/>
              </a:rPr>
              <a:t>Actividades recreativas.</a:t>
            </a:r>
            <a:endParaRPr kumimoji="0" lang="es-E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a:cs typeface="Arial" pitchFamily="34" charset="0"/>
              </a:rPr>
              <a:t>En las series, campeonatos, competencias y torneos nacionales de las distintas competencias deportivas, salvo al inicio, clausura y durante las premiaciones de éstos.</a:t>
            </a:r>
            <a:r>
              <a:rPr kumimoji="0" lang="es-E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s-E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_tradnl" sz="1600" b="0" i="0" u="none" strike="noStrike" cap="none" normalizeH="0" baseline="0" dirty="0" smtClean="0">
                <a:ln>
                  <a:noFill/>
                </a:ln>
                <a:solidFill>
                  <a:schemeClr val="tx1"/>
                </a:solidFill>
                <a:effectLst/>
                <a:latin typeface="Arial" pitchFamily="34" charset="0"/>
                <a:ea typeface="+mn-ea"/>
                <a:cs typeface="Arial" pitchFamily="34" charset="0"/>
              </a:rPr>
              <a:t>En parte, ni como parte de ninguna otra composición musical.</a:t>
            </a:r>
            <a:endParaRPr kumimoji="0" lang="es-E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7" name="Picture 5" descr="palma, símbolo nacional"/>
          <p:cNvPicPr>
            <a:picLocks noChangeAspect="1" noChangeArrowheads="1"/>
          </p:cNvPicPr>
          <p:nvPr/>
        </p:nvPicPr>
        <p:blipFill>
          <a:blip r:embed="rId2"/>
          <a:srcRect/>
          <a:stretch>
            <a:fillRect/>
          </a:stretch>
        </p:blipFill>
        <p:spPr bwMode="auto">
          <a:xfrm>
            <a:off x="-180528" y="1"/>
            <a:ext cx="9143999" cy="6858000"/>
          </a:xfrm>
          <a:prstGeom prst="rect">
            <a:avLst/>
          </a:prstGeom>
          <a:noFill/>
          <a:ln w="9525">
            <a:noFill/>
            <a:miter lim="800000"/>
            <a:headEnd/>
            <a:tailEnd/>
          </a:ln>
        </p:spPr>
      </p:pic>
      <p:sp>
        <p:nvSpPr>
          <p:cNvPr id="2" name="1 CuadroTexto"/>
          <p:cNvSpPr txBox="1"/>
          <p:nvPr/>
        </p:nvSpPr>
        <p:spPr>
          <a:xfrm>
            <a:off x="1071538" y="214290"/>
            <a:ext cx="5857916" cy="584775"/>
          </a:xfrm>
          <a:prstGeom prst="rect">
            <a:avLst/>
          </a:prstGeom>
          <a:noFill/>
        </p:spPr>
        <p:txBody>
          <a:bodyPr wrap="square" rtlCol="0">
            <a:spAutoFit/>
          </a:bodyPr>
          <a:lstStyle/>
          <a:p>
            <a:pPr algn="ctr"/>
            <a:r>
              <a:rPr lang="es-ES" sz="3200" b="1" dirty="0" smtClean="0">
                <a:solidFill>
                  <a:srgbClr val="FF0000"/>
                </a:solidFill>
                <a:latin typeface="Arial" pitchFamily="34" charset="0"/>
                <a:cs typeface="Arial" pitchFamily="34" charset="0"/>
              </a:rPr>
              <a:t>ATRIBUTOS NACIONALES</a:t>
            </a:r>
            <a:endParaRPr lang="es-ES" sz="3200" b="1" dirty="0">
              <a:solidFill>
                <a:srgbClr val="FF0000"/>
              </a:solidFill>
              <a:latin typeface="Arial" pitchFamily="34" charset="0"/>
              <a:cs typeface="Arial" pitchFamily="34" charset="0"/>
            </a:endParaRPr>
          </a:p>
        </p:txBody>
      </p:sp>
      <p:pic>
        <p:nvPicPr>
          <p:cNvPr id="28676" name="Picture 4" descr="tocororo, ave nacional"/>
          <p:cNvPicPr>
            <a:picLocks noChangeAspect="1" noChangeArrowheads="1"/>
          </p:cNvPicPr>
          <p:nvPr/>
        </p:nvPicPr>
        <p:blipFill>
          <a:blip r:embed="rId3"/>
          <a:srcRect/>
          <a:stretch>
            <a:fillRect/>
          </a:stretch>
        </p:blipFill>
        <p:spPr bwMode="auto">
          <a:xfrm>
            <a:off x="6357950" y="214290"/>
            <a:ext cx="2357454" cy="2357454"/>
          </a:xfrm>
          <a:prstGeom prst="rect">
            <a:avLst/>
          </a:prstGeom>
          <a:noFill/>
          <a:ln w="9525">
            <a:noFill/>
            <a:miter lim="800000"/>
            <a:headEnd/>
            <a:tailEnd/>
          </a:ln>
        </p:spPr>
      </p:pic>
      <p:pic>
        <p:nvPicPr>
          <p:cNvPr id="28678" name="Picture 6" descr="mariposa, flor nacional"/>
          <p:cNvPicPr>
            <a:picLocks noChangeAspect="1" noChangeArrowheads="1"/>
          </p:cNvPicPr>
          <p:nvPr/>
        </p:nvPicPr>
        <p:blipFill>
          <a:blip r:embed="rId4"/>
          <a:srcRect/>
          <a:stretch>
            <a:fillRect/>
          </a:stretch>
        </p:blipFill>
        <p:spPr bwMode="auto">
          <a:xfrm>
            <a:off x="366967" y="4293096"/>
            <a:ext cx="2714644" cy="228601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descr="mariposa, flor nacional"/>
          <p:cNvPicPr>
            <a:picLocks noChangeAspect="1" noChangeArrowheads="1"/>
          </p:cNvPicPr>
          <p:nvPr/>
        </p:nvPicPr>
        <p:blipFill>
          <a:blip r:embed="rId2"/>
          <a:srcRect/>
          <a:stretch>
            <a:fillRect/>
          </a:stretch>
        </p:blipFill>
        <p:spPr bwMode="auto">
          <a:xfrm>
            <a:off x="6000760" y="2071678"/>
            <a:ext cx="2891720" cy="2797482"/>
          </a:xfrm>
          <a:prstGeom prst="rect">
            <a:avLst/>
          </a:prstGeom>
          <a:noFill/>
          <a:ln w="9525">
            <a:noFill/>
            <a:miter lim="800000"/>
            <a:headEnd/>
            <a:tailEnd/>
          </a:ln>
        </p:spPr>
      </p:pic>
      <p:sp>
        <p:nvSpPr>
          <p:cNvPr id="3" name="2 CuadroTexto"/>
          <p:cNvSpPr txBox="1"/>
          <p:nvPr/>
        </p:nvSpPr>
        <p:spPr>
          <a:xfrm>
            <a:off x="1428728" y="357166"/>
            <a:ext cx="4143404" cy="400110"/>
          </a:xfrm>
          <a:prstGeom prst="rect">
            <a:avLst/>
          </a:prstGeom>
          <a:noFill/>
        </p:spPr>
        <p:txBody>
          <a:bodyPr wrap="square" rtlCol="0">
            <a:spAutoFit/>
          </a:bodyPr>
          <a:lstStyle/>
          <a:p>
            <a:r>
              <a:rPr lang="es-ES" sz="2000" b="1" dirty="0" smtClean="0">
                <a:latin typeface="Arial" pitchFamily="34" charset="0"/>
                <a:cs typeface="Arial" pitchFamily="34" charset="0"/>
              </a:rPr>
              <a:t>LA FLOR DE LA MARIPOSA</a:t>
            </a:r>
            <a:endParaRPr lang="es-ES" sz="2000" b="1" dirty="0">
              <a:latin typeface="Arial" pitchFamily="34" charset="0"/>
              <a:cs typeface="Arial" pitchFamily="34" charset="0"/>
            </a:endParaRPr>
          </a:p>
        </p:txBody>
      </p:sp>
      <p:sp>
        <p:nvSpPr>
          <p:cNvPr id="4" name="3 Rectángulo"/>
          <p:cNvSpPr/>
          <p:nvPr/>
        </p:nvSpPr>
        <p:spPr>
          <a:xfrm>
            <a:off x="928662" y="1571612"/>
            <a:ext cx="4929222" cy="3970318"/>
          </a:xfrm>
          <a:prstGeom prst="rect">
            <a:avLst/>
          </a:prstGeom>
        </p:spPr>
        <p:txBody>
          <a:bodyPr wrap="square">
            <a:spAutoFit/>
          </a:bodyPr>
          <a:lstStyle/>
          <a:p>
            <a:r>
              <a:rPr lang="es-ES" dirty="0" smtClean="0">
                <a:latin typeface="Arial" pitchFamily="34" charset="0"/>
                <a:cs typeface="Arial" pitchFamily="34" charset="0"/>
              </a:rPr>
              <a:t>Es originaria de Viet  Nam, se ha adaptado maravillosamente al suelo cubano.</a:t>
            </a:r>
          </a:p>
          <a:p>
            <a:endParaRPr lang="es-ES" dirty="0" smtClean="0">
              <a:latin typeface="Arial" pitchFamily="34" charset="0"/>
              <a:cs typeface="Arial" pitchFamily="34" charset="0"/>
            </a:endParaRPr>
          </a:p>
          <a:p>
            <a:r>
              <a:rPr lang="es-ES" dirty="0" smtClean="0">
                <a:latin typeface="Arial" pitchFamily="34" charset="0"/>
                <a:cs typeface="Arial" pitchFamily="34" charset="0"/>
              </a:rPr>
              <a:t>El 13 de octubre de 1936, fue elegida  como atributo nacional, debido a que su blancura representa la pureza de los ideales independentistas, es símbolo de la paz, es un elemento presente en las franjas de la enseña nacional, así como la forma de su flores unidas al tallo central es también símbolo  de la unión de los cubanos.</a:t>
            </a:r>
          </a:p>
          <a:p>
            <a:endParaRPr lang="es-ES" dirty="0" smtClean="0">
              <a:latin typeface="Arial" pitchFamily="34" charset="0"/>
              <a:cs typeface="Arial" pitchFamily="34" charset="0"/>
            </a:endParaRPr>
          </a:p>
          <a:p>
            <a:r>
              <a:rPr lang="es-ES" dirty="0" smtClean="0">
                <a:latin typeface="Arial" pitchFamily="34" charset="0"/>
                <a:cs typeface="Arial" pitchFamily="34" charset="0"/>
              </a:rPr>
              <a:t>Es  paradigma de la gracia y la esbeltez de la mujer cubana</a:t>
            </a: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857488" y="500042"/>
            <a:ext cx="3429024" cy="461665"/>
          </a:xfrm>
          <a:prstGeom prst="rect">
            <a:avLst/>
          </a:prstGeom>
          <a:noFill/>
        </p:spPr>
        <p:txBody>
          <a:bodyPr wrap="square" rtlCol="0">
            <a:spAutoFit/>
          </a:bodyPr>
          <a:lstStyle/>
          <a:p>
            <a:r>
              <a:rPr lang="es-ES" sz="2400" b="1" dirty="0" smtClean="0">
                <a:latin typeface="Arial" pitchFamily="34" charset="0"/>
                <a:cs typeface="Arial" pitchFamily="34" charset="0"/>
              </a:rPr>
              <a:t>LA PALMA REAL</a:t>
            </a:r>
            <a:endParaRPr lang="es-ES" sz="2400" b="1" dirty="0">
              <a:latin typeface="Arial" pitchFamily="34" charset="0"/>
              <a:cs typeface="Arial" pitchFamily="34" charset="0"/>
            </a:endParaRPr>
          </a:p>
        </p:txBody>
      </p:sp>
      <p:pic>
        <p:nvPicPr>
          <p:cNvPr id="29698" name="Imagen 55" descr="C:\Users\Urbino\Pictures\Simbolos nacionales\250px-Roystonea_regia.jpg"/>
          <p:cNvPicPr>
            <a:picLocks noChangeAspect="1" noChangeArrowheads="1"/>
          </p:cNvPicPr>
          <p:nvPr/>
        </p:nvPicPr>
        <p:blipFill>
          <a:blip r:embed="rId2">
            <a:lum bright="22000" contrast="-4000"/>
          </a:blip>
          <a:srcRect/>
          <a:stretch>
            <a:fillRect/>
          </a:stretch>
        </p:blipFill>
        <p:spPr bwMode="auto">
          <a:xfrm>
            <a:off x="357158" y="1592262"/>
            <a:ext cx="3566770" cy="4861074"/>
          </a:xfrm>
          <a:prstGeom prst="rect">
            <a:avLst/>
          </a:prstGeom>
          <a:noFill/>
          <a:ln w="9525">
            <a:noFill/>
            <a:miter lim="800000"/>
            <a:headEnd/>
            <a:tailEnd/>
          </a:ln>
        </p:spPr>
      </p:pic>
      <p:sp>
        <p:nvSpPr>
          <p:cNvPr id="4" name="3 Rectángulo"/>
          <p:cNvSpPr/>
          <p:nvPr/>
        </p:nvSpPr>
        <p:spPr>
          <a:xfrm>
            <a:off x="4286248" y="1571612"/>
            <a:ext cx="4572000" cy="4401205"/>
          </a:xfrm>
          <a:prstGeom prst="rect">
            <a:avLst/>
          </a:prstGeom>
        </p:spPr>
        <p:txBody>
          <a:bodyPr>
            <a:spAutoFit/>
          </a:bodyPr>
          <a:lstStyle/>
          <a:p>
            <a:r>
              <a:rPr lang="es-ES" sz="2000" dirty="0" smtClean="0">
                <a:latin typeface="Arial" pitchFamily="34" charset="0"/>
                <a:cs typeface="Arial" pitchFamily="34" charset="0"/>
              </a:rPr>
              <a:t>Es reconocida por los cubanos como la reina de los campos, por la majestuosidad de su estructura, por su peculiar talla, la utilidad que reporta y por ser, además, el más numeroso de los árboles de la Isla.</a:t>
            </a:r>
          </a:p>
          <a:p>
            <a:endParaRPr lang="es-ES" sz="2000" dirty="0" smtClean="0">
              <a:latin typeface="Arial" pitchFamily="34" charset="0"/>
              <a:cs typeface="Arial" pitchFamily="34" charset="0"/>
            </a:endParaRPr>
          </a:p>
          <a:p>
            <a:r>
              <a:rPr lang="es-ES" sz="2000" dirty="0" smtClean="0">
                <a:latin typeface="Arial" pitchFamily="34" charset="0"/>
                <a:cs typeface="Arial" pitchFamily="34" charset="0"/>
              </a:rPr>
              <a:t>Su gallarda presencia en el Escudo Nacional, representa la libertad e independencia de la joven república cubana, símbolo de la lozanía y fertilidad de su privilegiado suelo, al mismo tiempo es el más útil de sus árboles.</a:t>
            </a:r>
            <a:endParaRPr lang="es-ES"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tocororo, ave nacional"/>
          <p:cNvPicPr>
            <a:picLocks noChangeAspect="1" noChangeArrowheads="1"/>
          </p:cNvPicPr>
          <p:nvPr/>
        </p:nvPicPr>
        <p:blipFill>
          <a:blip r:embed="rId2"/>
          <a:srcRect/>
          <a:stretch>
            <a:fillRect/>
          </a:stretch>
        </p:blipFill>
        <p:spPr bwMode="auto">
          <a:xfrm>
            <a:off x="5715008" y="2428868"/>
            <a:ext cx="2357454" cy="2584308"/>
          </a:xfrm>
          <a:prstGeom prst="rect">
            <a:avLst/>
          </a:prstGeom>
          <a:noFill/>
          <a:ln w="9525">
            <a:noFill/>
            <a:miter lim="800000"/>
            <a:headEnd/>
            <a:tailEnd/>
          </a:ln>
        </p:spPr>
      </p:pic>
      <p:sp>
        <p:nvSpPr>
          <p:cNvPr id="3" name="2 CuadroTexto"/>
          <p:cNvSpPr txBox="1"/>
          <p:nvPr/>
        </p:nvSpPr>
        <p:spPr>
          <a:xfrm>
            <a:off x="3000364" y="571480"/>
            <a:ext cx="2643206" cy="461665"/>
          </a:xfrm>
          <a:prstGeom prst="rect">
            <a:avLst/>
          </a:prstGeom>
          <a:noFill/>
        </p:spPr>
        <p:txBody>
          <a:bodyPr wrap="square" rtlCol="0">
            <a:spAutoFit/>
          </a:bodyPr>
          <a:lstStyle/>
          <a:p>
            <a:r>
              <a:rPr lang="es-ES" sz="2400" b="1" dirty="0" smtClean="0">
                <a:latin typeface="Arial" pitchFamily="34" charset="0"/>
                <a:cs typeface="Arial" pitchFamily="34" charset="0"/>
              </a:rPr>
              <a:t>EL TOCORORO</a:t>
            </a:r>
            <a:endParaRPr lang="es-ES" sz="2400" b="1" dirty="0">
              <a:latin typeface="Arial" pitchFamily="34" charset="0"/>
              <a:cs typeface="Arial" pitchFamily="34" charset="0"/>
            </a:endParaRPr>
          </a:p>
        </p:txBody>
      </p:sp>
      <p:sp>
        <p:nvSpPr>
          <p:cNvPr id="30721" name="Rectangle 1"/>
          <p:cNvSpPr>
            <a:spLocks noChangeArrowheads="1"/>
          </p:cNvSpPr>
          <p:nvPr/>
        </p:nvSpPr>
        <p:spPr bwMode="auto">
          <a:xfrm>
            <a:off x="785786" y="1571612"/>
            <a:ext cx="4357718"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Es el ave nacional por dos motivos: su espléndido plumaje de vivos colores y por su resistencia al cautiverio, ya que muere cuando se le mantiene cautivo. </a:t>
            </a:r>
          </a:p>
          <a:p>
            <a:pPr marL="0" marR="0" lvl="0" indent="0" algn="just" defTabSz="914400" rtl="0" eaLnBrk="1" fontAlgn="base" latinLnBrk="0" hangingPunct="1">
              <a:lnSpc>
                <a:spcPct val="100000"/>
              </a:lnSpc>
              <a:spcBef>
                <a:spcPct val="0"/>
              </a:spcBef>
              <a:spcAft>
                <a:spcPct val="0"/>
              </a:spcAft>
              <a:buClrTx/>
              <a:buSzTx/>
              <a:buFontTx/>
              <a:buNone/>
              <a:tabLst/>
            </a:pPr>
            <a:endParaRPr lang="es-ES" sz="2000" dirty="0" smtClean="0">
              <a:latin typeface="Arial" pitchFamily="34" charset="0"/>
              <a:ea typeface="Times New Roman" pitchFamily="18"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Considerado como el ave más bella de Cuba, parte de su plumaje en verde recuerda los campos, su pecho de plumas blancas, su vientre de plumaje rojo y las plumas azules de su cabeza, completan el claro simbolismo de la enseña nacional.</a:t>
            </a:r>
          </a:p>
          <a:p>
            <a:pPr marL="0" marR="0" lvl="0" indent="0" algn="just" defTabSz="914400" rtl="0" eaLnBrk="1" fontAlgn="base" latinLnBrk="0" hangingPunct="1">
              <a:lnSpc>
                <a:spcPct val="100000"/>
              </a:lnSpc>
              <a:spcBef>
                <a:spcPct val="0"/>
              </a:spcBef>
              <a:spcAft>
                <a:spcPct val="0"/>
              </a:spcAft>
              <a:buClrTx/>
              <a:buSzTx/>
              <a:buFontTx/>
              <a:buNone/>
              <a:tabLst/>
            </a:pPr>
            <a:endParaRPr lang="es-ES" sz="2000" dirty="0" smtClean="0">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ES" sz="2000" b="0" i="0" u="none" strike="noStrike" cap="none" normalizeH="0" baseline="0" dirty="0" smtClean="0">
                <a:ln>
                  <a:noFill/>
                </a:ln>
                <a:solidFill>
                  <a:schemeClr val="tx1"/>
                </a:solidFill>
                <a:effectLst/>
                <a:latin typeface="Arial" pitchFamily="34" charset="0"/>
                <a:cs typeface="Arial" pitchFamily="34" charset="0"/>
              </a:rPr>
              <a:t>Se considera</a:t>
            </a:r>
            <a:r>
              <a:rPr kumimoji="0" lang="es-ES" sz="2000" b="0" i="0" u="none" strike="noStrike" cap="none" normalizeH="0" dirty="0" smtClean="0">
                <a:ln>
                  <a:noFill/>
                </a:ln>
                <a:solidFill>
                  <a:schemeClr val="tx1"/>
                </a:solidFill>
                <a:effectLst/>
                <a:latin typeface="Arial" pitchFamily="34" charset="0"/>
                <a:cs typeface="Arial" pitchFamily="34" charset="0"/>
              </a:rPr>
              <a:t> símbolo de libertad</a:t>
            </a:r>
            <a:endParaRPr kumimoji="0" lang="es-E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Llamada de flecha hacia abajo"/>
          <p:cNvSpPr/>
          <p:nvPr/>
        </p:nvSpPr>
        <p:spPr>
          <a:xfrm>
            <a:off x="1825625" y="333374"/>
            <a:ext cx="5688013" cy="1425131"/>
          </a:xfrm>
          <a:prstGeom prst="downArrowCallout">
            <a:avLst/>
          </a:prstGeom>
          <a:solidFill>
            <a:schemeClr val="bg2">
              <a:lumMod val="7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_tradnl" sz="3200" dirty="0">
                <a:solidFill>
                  <a:schemeClr val="tx1"/>
                </a:solidFill>
                <a:latin typeface="Arial" pitchFamily="34" charset="0"/>
                <a:cs typeface="Arial" pitchFamily="34" charset="0"/>
              </a:rPr>
              <a:t>Resumen de la clase</a:t>
            </a:r>
            <a:endParaRPr lang="es-ES" dirty="0"/>
          </a:p>
        </p:txBody>
      </p:sp>
      <p:sp>
        <p:nvSpPr>
          <p:cNvPr id="6" name="5 Flecha abajo"/>
          <p:cNvSpPr/>
          <p:nvPr/>
        </p:nvSpPr>
        <p:spPr>
          <a:xfrm rot="2476522">
            <a:off x="1611313" y="1827213"/>
            <a:ext cx="696912" cy="149860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
        <p:nvSpPr>
          <p:cNvPr id="7" name="6 Flecha abajo"/>
          <p:cNvSpPr/>
          <p:nvPr/>
        </p:nvSpPr>
        <p:spPr>
          <a:xfrm>
            <a:off x="4211638" y="2020888"/>
            <a:ext cx="696912" cy="127690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
        <p:nvSpPr>
          <p:cNvPr id="8" name="7 Flecha abajo"/>
          <p:cNvSpPr/>
          <p:nvPr/>
        </p:nvSpPr>
        <p:spPr>
          <a:xfrm rot="19653542">
            <a:off x="6719888" y="1909763"/>
            <a:ext cx="696912" cy="149860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dirty="0"/>
          </a:p>
        </p:txBody>
      </p:sp>
      <p:sp>
        <p:nvSpPr>
          <p:cNvPr id="28679" name="Rectangle 1"/>
          <p:cNvSpPr>
            <a:spLocks noChangeArrowheads="1"/>
          </p:cNvSpPr>
          <p:nvPr/>
        </p:nvSpPr>
        <p:spPr bwMode="auto">
          <a:xfrm>
            <a:off x="123296" y="3115913"/>
            <a:ext cx="2160588" cy="73866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s-ES" sz="1400" dirty="0"/>
          </a:p>
          <a:p>
            <a:r>
              <a:rPr lang="es-ES" sz="1400" dirty="0" smtClean="0">
                <a:cs typeface="Times New Roman" panose="02020603050405020304" pitchFamily="18" charset="0"/>
              </a:rPr>
              <a:t>Cuales son los Símbolos y Atributos </a:t>
            </a:r>
            <a:r>
              <a:rPr lang="es-ES" sz="1400" dirty="0">
                <a:cs typeface="Times New Roman" panose="02020603050405020304" pitchFamily="18" charset="0"/>
              </a:rPr>
              <a:t>N</a:t>
            </a:r>
            <a:r>
              <a:rPr lang="es-ES" sz="1400" dirty="0" smtClean="0">
                <a:cs typeface="Times New Roman" panose="02020603050405020304" pitchFamily="18" charset="0"/>
              </a:rPr>
              <a:t>acionales</a:t>
            </a:r>
            <a:endParaRPr lang="es-ES" dirty="0"/>
          </a:p>
        </p:txBody>
      </p:sp>
      <p:sp>
        <p:nvSpPr>
          <p:cNvPr id="28680" name="Rectangle 2"/>
          <p:cNvSpPr>
            <a:spLocks noChangeArrowheads="1"/>
          </p:cNvSpPr>
          <p:nvPr/>
        </p:nvSpPr>
        <p:spPr bwMode="auto">
          <a:xfrm>
            <a:off x="3236119" y="3432033"/>
            <a:ext cx="2647950" cy="8002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s-ES" sz="1400" dirty="0" smtClean="0">
                <a:cs typeface="Times New Roman" panose="02020603050405020304" pitchFamily="18" charset="0"/>
              </a:rPr>
              <a:t>El uso de los símbolos y atributos nacionales</a:t>
            </a:r>
            <a:endParaRPr lang="es-ES" sz="1400" dirty="0"/>
          </a:p>
          <a:p>
            <a:endParaRPr lang="es-ES" dirty="0"/>
          </a:p>
        </p:txBody>
      </p:sp>
      <p:sp>
        <p:nvSpPr>
          <p:cNvPr id="28681" name="10 Rectángulo"/>
          <p:cNvSpPr>
            <a:spLocks noChangeArrowheads="1"/>
          </p:cNvSpPr>
          <p:nvPr/>
        </p:nvSpPr>
        <p:spPr bwMode="auto">
          <a:xfrm>
            <a:off x="6308725" y="3355975"/>
            <a:ext cx="2592388" cy="7386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s-ES_tradnl" sz="1400" dirty="0" smtClean="0"/>
              <a:t>Importancia de su conocimiento que identifican la patria</a:t>
            </a:r>
            <a:endParaRPr lang="es-ES" sz="1400" dirty="0"/>
          </a:p>
        </p:txBody>
      </p:sp>
      <p:sp>
        <p:nvSpPr>
          <p:cNvPr id="12" name="Rectangle 3"/>
          <p:cNvSpPr>
            <a:spLocks noChangeArrowheads="1"/>
          </p:cNvSpPr>
          <p:nvPr/>
        </p:nvSpPr>
        <p:spPr bwMode="auto">
          <a:xfrm>
            <a:off x="827584" y="4895262"/>
            <a:ext cx="7202488" cy="584775"/>
          </a:xfrm>
          <a:prstGeom prst="rect">
            <a:avLst/>
          </a:prstGeom>
          <a:solidFill>
            <a:srgbClr val="BBF0FD"/>
          </a:solidFill>
          <a:ln/>
        </p:spPr>
        <p:style>
          <a:lnRef idx="2">
            <a:schemeClr val="accent1"/>
          </a:lnRef>
          <a:fillRef idx="1">
            <a:schemeClr val="lt1"/>
          </a:fillRef>
          <a:effectRef idx="0">
            <a:schemeClr val="accent1"/>
          </a:effectRef>
          <a:fontRef idx="minor">
            <a:schemeClr val="dk1"/>
          </a:fontRef>
        </p:style>
        <p:txBody>
          <a:bodyPr anchor="ctr">
            <a:spAutoFit/>
          </a:bodyPr>
          <a:lstStyle/>
          <a:p>
            <a:pPr algn="just" eaLnBrk="0" hangingPunct="0">
              <a:defRPr/>
            </a:pPr>
            <a:r>
              <a:rPr lang="es-ES_tradnl" sz="1600" dirty="0">
                <a:solidFill>
                  <a:schemeClr val="tx1"/>
                </a:solidFill>
                <a:latin typeface="Arial" pitchFamily="34" charset="0"/>
                <a:ea typeface="Times New Roman" pitchFamily="18" charset="0"/>
                <a:cs typeface="Arial" pitchFamily="34" charset="0"/>
              </a:rPr>
              <a:t>Insistir en la  importancia  </a:t>
            </a:r>
            <a:r>
              <a:rPr lang="es-ES" sz="1600" dirty="0" smtClean="0">
                <a:solidFill>
                  <a:schemeClr val="tx1"/>
                </a:solidFill>
                <a:latin typeface="Arial" pitchFamily="34" charset="0"/>
                <a:ea typeface="Times New Roman" pitchFamily="18" charset="0"/>
                <a:cs typeface="Arial" pitchFamily="34" charset="0"/>
              </a:rPr>
              <a:t>del uso de los símbolos y atributos que identifican la nación cubana.</a:t>
            </a:r>
            <a:endParaRPr lang="es-ES_tradnl" sz="16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xmlns="" val="21802428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oble onda"/>
          <p:cNvSpPr/>
          <p:nvPr/>
        </p:nvSpPr>
        <p:spPr>
          <a:xfrm>
            <a:off x="395288" y="307975"/>
            <a:ext cx="8410575" cy="1368425"/>
          </a:xfrm>
          <a:prstGeom prst="doubleWave">
            <a:avLst/>
          </a:prstGeom>
          <a:solidFill>
            <a:schemeClr val="bg2">
              <a:lumMod val="9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2400" b="1" dirty="0">
                <a:solidFill>
                  <a:schemeClr val="tx1"/>
                </a:solidFill>
                <a:latin typeface="Arial" pitchFamily="34" charset="0"/>
                <a:cs typeface="Arial" pitchFamily="34" charset="0"/>
              </a:rPr>
              <a:t>ORIENTACIONES PARA EL ESTUDIO INDEPENDIENTE</a:t>
            </a:r>
            <a:endParaRPr lang="es-ES" sz="2400" b="1" dirty="0">
              <a:solidFill>
                <a:schemeClr val="tx1"/>
              </a:solidFill>
            </a:endParaRPr>
          </a:p>
        </p:txBody>
      </p:sp>
      <p:sp>
        <p:nvSpPr>
          <p:cNvPr id="5" name="4 Rectángulo"/>
          <p:cNvSpPr/>
          <p:nvPr/>
        </p:nvSpPr>
        <p:spPr>
          <a:xfrm>
            <a:off x="596900" y="2276475"/>
            <a:ext cx="8208963" cy="3960813"/>
          </a:xfrm>
          <a:prstGeom prst="rect">
            <a:avLst/>
          </a:prstGeom>
          <a:solidFill>
            <a:schemeClr val="accent1">
              <a:lumMod val="20000"/>
              <a:lumOff val="80000"/>
            </a:schemeClr>
          </a:solidFill>
          <a:ln>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Aft>
                <a:spcPts val="0"/>
              </a:spcAft>
              <a:defRPr/>
            </a:pPr>
            <a:r>
              <a:rPr lang="es-ES" sz="2400" dirty="0" smtClean="0">
                <a:solidFill>
                  <a:schemeClr val="tx1"/>
                </a:solidFill>
                <a:latin typeface="Arial" pitchFamily="34" charset="0"/>
                <a:cs typeface="Arial" pitchFamily="34" charset="0"/>
              </a:rPr>
              <a:t>Estudio de la ley 42 y el decreto ley 143 para ampliar los conocimientos sobre la temática en cuestión.</a:t>
            </a:r>
            <a:endParaRPr lang="es-ES" sz="24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xmlns="" val="38580878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395288" y="333375"/>
            <a:ext cx="8353425" cy="6264275"/>
          </a:xfrm>
        </p:spPr>
        <p:txBody>
          <a:bodyPr/>
          <a:lstStyle/>
          <a:p>
            <a:pPr>
              <a:defRPr/>
            </a:pPr>
            <a:r>
              <a:rPr lang="es-ES" sz="3200" dirty="0" smtClean="0">
                <a:solidFill>
                  <a:srgbClr val="006600"/>
                </a:solidFill>
                <a:latin typeface="Arial" pitchFamily="34" charset="0"/>
                <a:cs typeface="Arial" pitchFamily="34" charset="0"/>
              </a:rPr>
              <a:t>El futuro de nuestra Patria tiene que ser necesariamente, un futuro de hombres de ciencia.</a:t>
            </a:r>
            <a:endParaRPr lang="es-ES" sz="3200" dirty="0">
              <a:solidFill>
                <a:srgbClr val="006600"/>
              </a:solidFill>
              <a:latin typeface="Arial" pitchFamily="34" charset="0"/>
              <a:cs typeface="Arial" pitchFamily="34" charset="0"/>
            </a:endParaRPr>
          </a:p>
        </p:txBody>
      </p:sp>
      <p:pic>
        <p:nvPicPr>
          <p:cNvPr id="2051" name="Picture 9" descr="fidel"/>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900113" y="1965325"/>
            <a:ext cx="6840537" cy="4679950"/>
          </a:xfrm>
          <a:prstGeom prst="rect">
            <a:avLst/>
          </a:prstGeom>
          <a:noFill/>
          <a:ln>
            <a:noFill/>
          </a:ln>
          <a:effectLst>
            <a:outerShdw dist="107763" dir="2700000" algn="ctr" rotWithShape="0">
              <a:srgbClr val="808080">
                <a:alpha val="50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2770655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ortar rectángulo de esquina del mismo lado"/>
          <p:cNvSpPr/>
          <p:nvPr/>
        </p:nvSpPr>
        <p:spPr>
          <a:xfrm>
            <a:off x="1476375" y="404813"/>
            <a:ext cx="6624638" cy="1295400"/>
          </a:xfrm>
          <a:prstGeom prst="snip2Same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sz="4000" b="1" dirty="0">
                <a:solidFill>
                  <a:schemeClr val="accent4">
                    <a:lumMod val="50000"/>
                  </a:schemeClr>
                </a:solidFill>
                <a:latin typeface="Arial" pitchFamily="34" charset="0"/>
                <a:cs typeface="Arial" pitchFamily="34" charset="0"/>
              </a:rPr>
              <a:t>Próxima  Clase</a:t>
            </a:r>
          </a:p>
        </p:txBody>
      </p:sp>
      <p:sp>
        <p:nvSpPr>
          <p:cNvPr id="3" name="2 Elipse"/>
          <p:cNvSpPr/>
          <p:nvPr/>
        </p:nvSpPr>
        <p:spPr>
          <a:xfrm>
            <a:off x="827088" y="2133600"/>
            <a:ext cx="7561262" cy="4175125"/>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2400" dirty="0" smtClean="0">
                <a:solidFill>
                  <a:schemeClr val="tx1"/>
                </a:solidFill>
                <a:latin typeface="Arial" pitchFamily="34" charset="0"/>
                <a:cs typeface="Arial" pitchFamily="34" charset="0"/>
              </a:rPr>
              <a:t>T1 C2 La </a:t>
            </a:r>
            <a:r>
              <a:rPr lang="es-ES" sz="2400" dirty="0">
                <a:solidFill>
                  <a:schemeClr val="tx1"/>
                </a:solidFill>
                <a:latin typeface="Arial" pitchFamily="34" charset="0"/>
                <a:cs typeface="Arial" pitchFamily="34" charset="0"/>
              </a:rPr>
              <a:t>B</a:t>
            </a:r>
            <a:r>
              <a:rPr lang="es-ES" sz="2400" dirty="0" smtClean="0">
                <a:solidFill>
                  <a:schemeClr val="tx1"/>
                </a:solidFill>
                <a:latin typeface="Arial" pitchFamily="34" charset="0"/>
                <a:cs typeface="Arial" pitchFamily="34" charset="0"/>
              </a:rPr>
              <a:t>andera de la Estrella solitaria. Génesis y significado.</a:t>
            </a:r>
          </a:p>
          <a:p>
            <a:pPr algn="ctr">
              <a:defRPr/>
            </a:pPr>
            <a:endParaRPr lang="es-ES" sz="2400" dirty="0" smtClean="0">
              <a:solidFill>
                <a:schemeClr val="tx1"/>
              </a:solidFill>
              <a:latin typeface="Arial" pitchFamily="34" charset="0"/>
              <a:cs typeface="Arial" pitchFamily="34" charset="0"/>
            </a:endParaRPr>
          </a:p>
          <a:p>
            <a:pPr algn="ctr">
              <a:defRPr/>
            </a:pPr>
            <a:r>
              <a:rPr lang="es-ES" sz="2400" dirty="0" smtClean="0">
                <a:solidFill>
                  <a:schemeClr val="tx1"/>
                </a:solidFill>
                <a:latin typeface="Arial" pitchFamily="34" charset="0"/>
                <a:cs typeface="Arial" pitchFamily="34" charset="0"/>
              </a:rPr>
              <a:t>Bibliografía: Historia de Cuba 1492-1898. Eduardo Torres Cueva.</a:t>
            </a:r>
            <a:endParaRPr lang="es-ES" sz="2400" dirty="0">
              <a:solidFill>
                <a:schemeClr val="tx1"/>
              </a:solidFill>
              <a:latin typeface="Arial" pitchFamily="34" charset="0"/>
              <a:cs typeface="Arial" pitchFamily="34" charset="0"/>
            </a:endParaRPr>
          </a:p>
          <a:p>
            <a:pPr algn="ctr">
              <a:defRPr/>
            </a:pPr>
            <a:endParaRPr lang="es-ES" sz="2400" dirty="0">
              <a:solidFill>
                <a:schemeClr val="tx1"/>
              </a:solidFill>
              <a:latin typeface="Arial" pitchFamily="34" charset="0"/>
              <a:cs typeface="Arial" pitchFamily="34" charset="0"/>
            </a:endParaRPr>
          </a:p>
          <a:p>
            <a:pPr algn="ctr">
              <a:defRPr/>
            </a:pPr>
            <a:endParaRPr lang="es-ES" sz="24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xmlns="" val="40670063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a:lum bright="54000" contrast="54000"/>
          </a:blip>
          <a:srcRect/>
          <a:stretch>
            <a:fillRect/>
          </a:stretch>
        </p:blipFill>
        <p:spPr bwMode="auto">
          <a:xfrm>
            <a:off x="214282" y="642918"/>
            <a:ext cx="9144000" cy="6858000"/>
          </a:xfrm>
          <a:prstGeom prst="rect">
            <a:avLst/>
          </a:prstGeom>
          <a:noFill/>
          <a:ln w="9525">
            <a:round/>
            <a:headEnd/>
            <a:tailEnd/>
          </a:ln>
        </p:spPr>
      </p:pic>
      <p:sp>
        <p:nvSpPr>
          <p:cNvPr id="2" name="1 CuadroTexto"/>
          <p:cNvSpPr txBox="1"/>
          <p:nvPr/>
        </p:nvSpPr>
        <p:spPr>
          <a:xfrm>
            <a:off x="2571736" y="285728"/>
            <a:ext cx="4500594" cy="461665"/>
          </a:xfrm>
          <a:prstGeom prst="rect">
            <a:avLst/>
          </a:prstGeom>
          <a:noFill/>
        </p:spPr>
        <p:txBody>
          <a:bodyPr wrap="square" rtlCol="0">
            <a:spAutoFit/>
          </a:bodyPr>
          <a:lstStyle/>
          <a:p>
            <a:pPr algn="ctr"/>
            <a:r>
              <a:rPr lang="es-ES" sz="2400" b="1" dirty="0" smtClean="0">
                <a:latin typeface="Arial" pitchFamily="34" charset="0"/>
                <a:cs typeface="Arial" pitchFamily="34" charset="0"/>
              </a:rPr>
              <a:t>CONCLUSIONES</a:t>
            </a:r>
            <a:endParaRPr lang="es-ES" sz="2400" b="1" dirty="0">
              <a:latin typeface="Arial" pitchFamily="34" charset="0"/>
              <a:cs typeface="Arial" pitchFamily="34" charset="0"/>
            </a:endParaRPr>
          </a:p>
        </p:txBody>
      </p:sp>
      <p:sp>
        <p:nvSpPr>
          <p:cNvPr id="3" name="2 CuadroTexto"/>
          <p:cNvSpPr txBox="1"/>
          <p:nvPr/>
        </p:nvSpPr>
        <p:spPr>
          <a:xfrm>
            <a:off x="357158" y="2428868"/>
            <a:ext cx="8358245" cy="2308324"/>
          </a:xfrm>
          <a:prstGeom prst="rect">
            <a:avLst/>
          </a:prstGeom>
          <a:noFill/>
        </p:spPr>
        <p:txBody>
          <a:bodyPr wrap="square" rtlCol="0">
            <a:spAutoFit/>
          </a:bodyPr>
          <a:lstStyle/>
          <a:p>
            <a:pPr algn="ctr"/>
            <a:r>
              <a:rPr lang="es-ES" sz="2400" dirty="0" smtClean="0">
                <a:latin typeface="Arial" pitchFamily="34" charset="0"/>
                <a:cs typeface="Arial" pitchFamily="34" charset="0"/>
              </a:rPr>
              <a:t>Los Símbolos y Atributos Nacionales son la representación viva de la Patria y la lucha del pueblo cubano por su libertad, independencia y soberanía.</a:t>
            </a:r>
          </a:p>
          <a:p>
            <a:endParaRPr lang="es-ES" sz="2400" dirty="0" smtClean="0">
              <a:latin typeface="Arial" pitchFamily="34" charset="0"/>
              <a:cs typeface="Arial" pitchFamily="34" charset="0"/>
            </a:endParaRPr>
          </a:p>
          <a:p>
            <a:pPr algn="ctr"/>
            <a:r>
              <a:rPr lang="es-ES" sz="2400" dirty="0" smtClean="0">
                <a:latin typeface="Arial" pitchFamily="34" charset="0"/>
                <a:cs typeface="Arial" pitchFamily="34" charset="0"/>
              </a:rPr>
              <a:t>La República de Cuba no reconoce ni consagra con carácter nacional ningún otro símbolo o atributo.</a:t>
            </a:r>
            <a:endParaRPr lang="es-ES"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6"/>
          <p:cNvPicPr>
            <a:picLocks noChangeAspect="1" noChangeArrowheads="1"/>
          </p:cNvPicPr>
          <p:nvPr/>
        </p:nvPicPr>
        <p:blipFill>
          <a:blip r:embed="rId2">
            <a:lum bright="20000" contrast="-28000"/>
          </a:blip>
          <a:srcRect/>
          <a:stretch>
            <a:fillRect/>
          </a:stretch>
        </p:blipFill>
        <p:spPr bwMode="auto">
          <a:xfrm>
            <a:off x="0" y="-1"/>
            <a:ext cx="9144000" cy="6858001"/>
          </a:xfrm>
          <a:prstGeom prst="rect">
            <a:avLst/>
          </a:prstGeom>
          <a:noFill/>
          <a:ln w="28575">
            <a:solidFill>
              <a:srgbClr val="000000"/>
            </a:solidFill>
            <a:miter lim="800000"/>
            <a:headEnd/>
            <a:tailEnd/>
          </a:ln>
        </p:spPr>
      </p:pic>
      <p:pic>
        <p:nvPicPr>
          <p:cNvPr id="33795" name="Picture 4" descr="bandera07[1]"/>
          <p:cNvPicPr>
            <a:picLocks noChangeAspect="1" noChangeArrowheads="1" noCrop="1"/>
          </p:cNvPicPr>
          <p:nvPr/>
        </p:nvPicPr>
        <p:blipFill>
          <a:blip r:embed="rId3"/>
          <a:srcRect/>
          <a:stretch>
            <a:fillRect/>
          </a:stretch>
        </p:blipFill>
        <p:spPr bwMode="auto">
          <a:xfrm>
            <a:off x="3500430" y="214290"/>
            <a:ext cx="1800225" cy="1439862"/>
          </a:xfrm>
          <a:prstGeom prst="rect">
            <a:avLst/>
          </a:prstGeom>
          <a:noFill/>
          <a:ln w="9525">
            <a:noFill/>
            <a:miter lim="800000"/>
            <a:headEnd/>
            <a:tailEnd/>
          </a:ln>
        </p:spPr>
      </p:pic>
      <p:sp>
        <p:nvSpPr>
          <p:cNvPr id="33796" name="1 Rectángulo"/>
          <p:cNvSpPr>
            <a:spLocks noChangeArrowheads="1"/>
          </p:cNvSpPr>
          <p:nvPr/>
        </p:nvSpPr>
        <p:spPr bwMode="auto">
          <a:xfrm rot="-1276162">
            <a:off x="172960" y="3476116"/>
            <a:ext cx="8721725" cy="1016000"/>
          </a:xfrm>
          <a:prstGeom prst="rect">
            <a:avLst/>
          </a:prstGeom>
          <a:noFill/>
          <a:ln w="9525">
            <a:noFill/>
            <a:miter lim="800000"/>
            <a:headEnd/>
            <a:tailEnd/>
          </a:ln>
        </p:spPr>
        <p:txBody>
          <a:bodyPr>
            <a:spAutoFit/>
          </a:bodyPr>
          <a:lstStyle/>
          <a:p>
            <a:r>
              <a:rPr lang="es-ES" sz="6000" dirty="0">
                <a:latin typeface="Algerian" pitchFamily="82" charset="0"/>
              </a:rPr>
              <a:t>   MUCHAS  GRACIAS</a:t>
            </a:r>
          </a:p>
        </p:txBody>
      </p:sp>
      <p:pic>
        <p:nvPicPr>
          <p:cNvPr id="5" name="Picture 9" descr="fidel"/>
          <p:cNvPicPr>
            <a:picLocks noChangeAspect="1" noChangeArrowheads="1"/>
          </p:cNvPicPr>
          <p:nvPr/>
        </p:nvPicPr>
        <p:blipFill>
          <a:blip r:embed="rId4"/>
          <a:srcRect/>
          <a:stretch>
            <a:fillRect/>
          </a:stretch>
        </p:blipFill>
        <p:spPr bwMode="auto">
          <a:xfrm>
            <a:off x="7245998" y="0"/>
            <a:ext cx="1898002" cy="1571612"/>
          </a:xfrm>
          <a:prstGeom prst="rect">
            <a:avLst/>
          </a:prstGeom>
          <a:noFill/>
          <a:ln w="9525">
            <a:noFill/>
            <a:miter lim="800000"/>
            <a:headEnd/>
            <a:tailEnd/>
          </a:ln>
          <a:effectLst>
            <a:outerShdw dist="107763" dir="2700000" algn="ctr" rotWithShape="0">
              <a:srgbClr val="808080">
                <a:alpha val="50000"/>
              </a:srgbClr>
            </a:outerShdw>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1 Título"/>
          <p:cNvSpPr>
            <a:spLocks noGrp="1"/>
          </p:cNvSpPr>
          <p:nvPr>
            <p:ph type="title"/>
          </p:nvPr>
        </p:nvSpPr>
        <p:spPr>
          <a:xfrm>
            <a:off x="2143125" y="142875"/>
            <a:ext cx="6543675" cy="1485900"/>
          </a:xfrm>
        </p:spPr>
        <p:txBody>
          <a:bodyPr rtlCol="0">
            <a:noAutofit/>
          </a:bodyPr>
          <a:lstStyle/>
          <a:p>
            <a:pPr eaLnBrk="1" fontAlgn="auto" hangingPunct="1">
              <a:spcAft>
                <a:spcPts val="0"/>
              </a:spcAft>
              <a:defRPr/>
            </a:pPr>
            <a:r>
              <a:rPr lang="es-ES" sz="3200" b="1" i="1" dirty="0" smtClean="0">
                <a:solidFill>
                  <a:schemeClr val="accent3">
                    <a:lumMod val="50000"/>
                  </a:schemeClr>
                </a:solidFill>
                <a:latin typeface="Arial" pitchFamily="34" charset="0"/>
                <a:cs typeface="Arial" pitchFamily="34" charset="0"/>
              </a:rPr>
              <a:t>Cuba en la Historia:</a:t>
            </a:r>
            <a:br>
              <a:rPr lang="es-ES" sz="3200" b="1" i="1" dirty="0" smtClean="0">
                <a:solidFill>
                  <a:schemeClr val="accent3">
                    <a:lumMod val="50000"/>
                  </a:schemeClr>
                </a:solidFill>
                <a:latin typeface="Arial" pitchFamily="34" charset="0"/>
                <a:cs typeface="Arial" pitchFamily="34" charset="0"/>
              </a:rPr>
            </a:br>
            <a:endParaRPr lang="es-ES" sz="3200" b="1" i="1" dirty="0">
              <a:solidFill>
                <a:schemeClr val="bg1"/>
              </a:solidFill>
              <a:effectLst>
                <a:outerShdw blurRad="38100" dist="38100" dir="2700000" algn="tl">
                  <a:srgbClr val="000000">
                    <a:alpha val="43137"/>
                  </a:srgbClr>
                </a:outerShdw>
              </a:effectLst>
              <a:latin typeface="Arial" pitchFamily="34" charset="0"/>
              <a:cs typeface="Arial" pitchFamily="34" charset="0"/>
            </a:endParaRPr>
          </a:p>
        </p:txBody>
      </p:sp>
      <p:grpSp>
        <p:nvGrpSpPr>
          <p:cNvPr id="3075" name="Group 15"/>
          <p:cNvGrpSpPr>
            <a:grpSpLocks/>
          </p:cNvGrpSpPr>
          <p:nvPr/>
        </p:nvGrpSpPr>
        <p:grpSpPr bwMode="auto">
          <a:xfrm>
            <a:off x="0" y="0"/>
            <a:ext cx="1752600" cy="6864350"/>
            <a:chOff x="0" y="0"/>
            <a:chExt cx="1104" cy="4324"/>
          </a:xfrm>
        </p:grpSpPr>
        <p:sp>
          <p:nvSpPr>
            <p:cNvPr id="3087" name="Rectangle 14"/>
            <p:cNvSpPr>
              <a:spLocks noChangeArrowheads="1"/>
            </p:cNvSpPr>
            <p:nvPr/>
          </p:nvSpPr>
          <p:spPr bwMode="auto">
            <a:xfrm>
              <a:off x="0" y="288"/>
              <a:ext cx="1056" cy="4032"/>
            </a:xfrm>
            <a:prstGeom prst="rect">
              <a:avLst/>
            </a:prstGeom>
            <a:solidFill>
              <a:schemeClr val="bg1"/>
            </a:solidFill>
            <a:ln w="9525">
              <a:solidFill>
                <a:schemeClr val="bg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 dirty="0">
                <a:latin typeface="Calibri" panose="020F0502020204030204" pitchFamily="34" charset="0"/>
              </a:endParaRPr>
            </a:p>
          </p:txBody>
        </p:sp>
        <p:sp>
          <p:nvSpPr>
            <p:cNvPr id="3088" name="Rectangle 7"/>
            <p:cNvSpPr>
              <a:spLocks noChangeArrowheads="1"/>
            </p:cNvSpPr>
            <p:nvPr/>
          </p:nvSpPr>
          <p:spPr bwMode="auto">
            <a:xfrm>
              <a:off x="0" y="0"/>
              <a:ext cx="197" cy="4320"/>
            </a:xfrm>
            <a:prstGeom prst="rect">
              <a:avLst/>
            </a:prstGeom>
            <a:solidFill>
              <a:schemeClr val="accent1"/>
            </a:solidFill>
            <a:ln w="9525">
              <a:solidFill>
                <a:schemeClr val="accent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 dirty="0">
                <a:latin typeface="Calibri" panose="020F0502020204030204" pitchFamily="34" charset="0"/>
              </a:endParaRPr>
            </a:p>
          </p:txBody>
        </p:sp>
        <p:sp>
          <p:nvSpPr>
            <p:cNvPr id="3089" name="Rectangle 10"/>
            <p:cNvSpPr>
              <a:spLocks noChangeArrowheads="1"/>
            </p:cNvSpPr>
            <p:nvPr/>
          </p:nvSpPr>
          <p:spPr bwMode="auto">
            <a:xfrm>
              <a:off x="434" y="0"/>
              <a:ext cx="236" cy="4320"/>
            </a:xfrm>
            <a:prstGeom prst="rect">
              <a:avLst/>
            </a:prstGeom>
            <a:solidFill>
              <a:schemeClr val="accent1"/>
            </a:solidFill>
            <a:ln w="9525">
              <a:solidFill>
                <a:schemeClr val="accent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 dirty="0">
                <a:latin typeface="Calibri" panose="020F0502020204030204" pitchFamily="34" charset="0"/>
              </a:endParaRPr>
            </a:p>
          </p:txBody>
        </p:sp>
        <p:sp>
          <p:nvSpPr>
            <p:cNvPr id="3090" name="Rectangle 11"/>
            <p:cNvSpPr>
              <a:spLocks noChangeArrowheads="1"/>
            </p:cNvSpPr>
            <p:nvPr/>
          </p:nvSpPr>
          <p:spPr bwMode="auto">
            <a:xfrm>
              <a:off x="907" y="4"/>
              <a:ext cx="197" cy="4320"/>
            </a:xfrm>
            <a:prstGeom prst="rect">
              <a:avLst/>
            </a:prstGeom>
            <a:solidFill>
              <a:schemeClr val="accent1"/>
            </a:solidFill>
            <a:ln w="9525">
              <a:solidFill>
                <a:schemeClr val="accent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 dirty="0">
                <a:latin typeface="Calibri" panose="020F0502020204030204" pitchFamily="34" charset="0"/>
              </a:endParaRPr>
            </a:p>
          </p:txBody>
        </p:sp>
        <p:sp>
          <p:nvSpPr>
            <p:cNvPr id="3091" name="AutoShape 5"/>
            <p:cNvSpPr>
              <a:spLocks noChangeArrowheads="1"/>
            </p:cNvSpPr>
            <p:nvPr/>
          </p:nvSpPr>
          <p:spPr bwMode="auto">
            <a:xfrm flipV="1">
              <a:off x="0" y="0"/>
              <a:ext cx="1104" cy="912"/>
            </a:xfrm>
            <a:prstGeom prst="triangle">
              <a:avLst>
                <a:gd name="adj" fmla="val 50000"/>
              </a:avLst>
            </a:prstGeom>
            <a:solidFill>
              <a:srgbClr val="FF0000"/>
            </a:solidFill>
            <a:ln w="9525">
              <a:solidFill>
                <a:srgbClr val="FF000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 dirty="0">
                <a:latin typeface="Calibri" panose="020F0502020204030204" pitchFamily="34" charset="0"/>
              </a:endParaRPr>
            </a:p>
          </p:txBody>
        </p:sp>
        <p:sp>
          <p:nvSpPr>
            <p:cNvPr id="10" name="AutoShape 6"/>
            <p:cNvSpPr>
              <a:spLocks noChangeArrowheads="1"/>
            </p:cNvSpPr>
            <p:nvPr/>
          </p:nvSpPr>
          <p:spPr bwMode="auto">
            <a:xfrm rot="5400000">
              <a:off x="328" y="114"/>
              <a:ext cx="528" cy="395"/>
            </a:xfrm>
            <a:prstGeom prst="star5">
              <a:avLst/>
            </a:prstGeom>
            <a:solidFill>
              <a:schemeClr val="bg1"/>
            </a:solidFill>
            <a:ln w="9525">
              <a:solidFill>
                <a:schemeClr val="bg1"/>
              </a:solidFill>
              <a:miter lim="800000"/>
              <a:headEnd/>
              <a:tailEnd/>
            </a:ln>
            <a:effectLst/>
          </p:spPr>
          <p:txBody>
            <a:bodyPr wrap="none" anchor="ctr"/>
            <a:lstStyle/>
            <a:p>
              <a:pPr fontAlgn="auto">
                <a:spcBef>
                  <a:spcPts val="0"/>
                </a:spcBef>
                <a:spcAft>
                  <a:spcPts val="0"/>
                </a:spcAft>
                <a:defRPr/>
              </a:pPr>
              <a:endParaRPr lang="es-ES" dirty="0">
                <a:latin typeface="+mn-lt"/>
                <a:cs typeface="+mn-cs"/>
              </a:endParaRPr>
            </a:p>
          </p:txBody>
        </p:sp>
      </p:grpSp>
      <p:graphicFrame>
        <p:nvGraphicFramePr>
          <p:cNvPr id="5" name="4 Tabla"/>
          <p:cNvGraphicFramePr>
            <a:graphicFrameLocks noGrp="1"/>
          </p:cNvGraphicFramePr>
          <p:nvPr>
            <p:extLst>
              <p:ext uri="{D42A27DB-BD31-4B8C-83A1-F6EECF244321}">
                <p14:modId xmlns:p14="http://schemas.microsoft.com/office/powerpoint/2010/main" xmlns="" val="4220122152"/>
              </p:ext>
            </p:extLst>
          </p:nvPr>
        </p:nvGraphicFramePr>
        <p:xfrm>
          <a:off x="1908175" y="1844675"/>
          <a:ext cx="6985000" cy="4608661"/>
        </p:xfrm>
        <a:graphic>
          <a:graphicData uri="http://schemas.openxmlformats.org/drawingml/2006/table">
            <a:tbl>
              <a:tblPr firstRow="1" firstCol="1" lastRow="1" lastCol="1" bandRow="1" bandCol="1"/>
              <a:tblGrid>
                <a:gridCol w="1079649"/>
                <a:gridCol w="5905351"/>
              </a:tblGrid>
              <a:tr h="2232397">
                <a:tc>
                  <a:txBody>
                    <a:bodyPr/>
                    <a:lstStyle/>
                    <a:p>
                      <a:pPr algn="just">
                        <a:lnSpc>
                          <a:spcPct val="115000"/>
                        </a:lnSpc>
                        <a:spcAft>
                          <a:spcPts val="1000"/>
                        </a:spcAft>
                      </a:pPr>
                      <a:r>
                        <a:rPr lang="es-ES" sz="1800" dirty="0" smtClean="0">
                          <a:effectLst/>
                          <a:latin typeface="Calibri"/>
                          <a:ea typeface="Times New Roman"/>
                          <a:cs typeface="Times New Roman"/>
                        </a:rPr>
                        <a:t>18/10/19</a:t>
                      </a:r>
                    </a:p>
                  </a:txBody>
                  <a:tcPr marL="62850" marR="6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ES" sz="2400" i="0" dirty="0" smtClean="0">
                          <a:effectLst/>
                          <a:latin typeface="Times New Roman"/>
                          <a:ea typeface="Times New Roman"/>
                          <a:cs typeface="Times New Roman"/>
                        </a:rPr>
                        <a:t>Nace en</a:t>
                      </a:r>
                      <a:r>
                        <a:rPr lang="es-ES" sz="2400" i="0" baseline="0" dirty="0" smtClean="0">
                          <a:effectLst/>
                          <a:latin typeface="Times New Roman"/>
                          <a:ea typeface="Times New Roman"/>
                          <a:cs typeface="Times New Roman"/>
                        </a:rPr>
                        <a:t> la </a:t>
                      </a:r>
                      <a:r>
                        <a:rPr lang="es-ES" sz="2400" i="0" dirty="0" smtClean="0">
                          <a:effectLst/>
                          <a:latin typeface="Times New Roman"/>
                          <a:ea typeface="Times New Roman"/>
                          <a:cs typeface="Times New Roman"/>
                        </a:rPr>
                        <a:t> Habana  Antonio Mestres Domínguez precursor de la filosofía de las Ciencias en Cuba </a:t>
                      </a:r>
                      <a:endParaRPr lang="es-ES" sz="2400" i="0" dirty="0">
                        <a:effectLst/>
                        <a:latin typeface="Times New Roman"/>
                        <a:ea typeface="Times New Roman"/>
                        <a:cs typeface="Times New Roman"/>
                      </a:endParaRPr>
                    </a:p>
                  </a:txBody>
                  <a:tcPr marL="62850" marR="6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76264">
                <a:tc>
                  <a:txBody>
                    <a:bodyPr/>
                    <a:lstStyle/>
                    <a:p>
                      <a:pPr algn="just">
                        <a:lnSpc>
                          <a:spcPct val="115000"/>
                        </a:lnSpc>
                        <a:spcAft>
                          <a:spcPts val="1000"/>
                        </a:spcAft>
                      </a:pPr>
                      <a:endParaRPr lang="es-ES" sz="1800" dirty="0">
                        <a:effectLst/>
                        <a:latin typeface="Calibri"/>
                        <a:ea typeface="Times New Roman"/>
                        <a:cs typeface="Times New Roman"/>
                      </a:endParaRPr>
                    </a:p>
                  </a:txBody>
                  <a:tcPr marL="62850" marR="6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ES" sz="2400" i="0" dirty="0" smtClean="0">
                          <a:effectLst/>
                          <a:latin typeface="Times New Roman"/>
                          <a:ea typeface="Times New Roman"/>
                          <a:cs typeface="Times New Roman"/>
                        </a:rPr>
                        <a:t>Llega a la habana el buque Español Alfonso XII</a:t>
                      </a:r>
                      <a:r>
                        <a:rPr lang="es-ES" sz="2400" i="0" baseline="0" dirty="0" smtClean="0">
                          <a:effectLst/>
                          <a:latin typeface="Times New Roman"/>
                          <a:ea typeface="Times New Roman"/>
                          <a:cs typeface="Times New Roman"/>
                        </a:rPr>
                        <a:t>  con 400 casos de malaria donde mueren 28 de sus pasajeros por esa enfermedad</a:t>
                      </a:r>
                      <a:endParaRPr lang="es-ES" sz="2400" i="0" dirty="0">
                        <a:effectLst/>
                        <a:latin typeface="Times New Roman"/>
                        <a:ea typeface="Times New Roman"/>
                        <a:cs typeface="Times New Roman"/>
                      </a:endParaRPr>
                    </a:p>
                  </a:txBody>
                  <a:tcPr marL="62850" marR="628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35141160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noChangeArrowheads="1"/>
          </p:cNvPicPr>
          <p:nvPr/>
        </p:nvPicPr>
        <p:blipFill>
          <a:blip r:embed="rId2">
            <a:lum bright="54000" contrast="54000"/>
          </a:blip>
          <a:srcRect/>
          <a:stretch>
            <a:fillRect/>
          </a:stretch>
        </p:blipFill>
        <p:spPr bwMode="auto">
          <a:xfrm>
            <a:off x="0" y="0"/>
            <a:ext cx="9144000" cy="6858000"/>
          </a:xfrm>
          <a:prstGeom prst="rect">
            <a:avLst/>
          </a:prstGeom>
          <a:noFill/>
          <a:ln w="9525">
            <a:round/>
            <a:headEnd/>
            <a:tailEnd/>
          </a:ln>
        </p:spPr>
      </p:pic>
      <p:sp>
        <p:nvSpPr>
          <p:cNvPr id="2" name="1 Rectángulo"/>
          <p:cNvSpPr/>
          <p:nvPr/>
        </p:nvSpPr>
        <p:spPr>
          <a:xfrm>
            <a:off x="285720" y="1340768"/>
            <a:ext cx="8606760" cy="3970318"/>
          </a:xfrm>
          <a:prstGeom prst="rect">
            <a:avLst/>
          </a:prstGeom>
        </p:spPr>
        <p:txBody>
          <a:bodyPr wrap="square">
            <a:spAutoFit/>
          </a:bodyPr>
          <a:lstStyle/>
          <a:p>
            <a:endParaRPr lang="es-ES_tradnl" sz="2400" dirty="0">
              <a:latin typeface="Arial" pitchFamily="34" charset="0"/>
              <a:cs typeface="Arial" pitchFamily="34" charset="0"/>
            </a:endParaRPr>
          </a:p>
          <a:p>
            <a:r>
              <a:rPr lang="es-ES_tradnl" sz="2400" b="1" dirty="0">
                <a:latin typeface="Arial" pitchFamily="34" charset="0"/>
                <a:cs typeface="Arial" pitchFamily="34" charset="0"/>
              </a:rPr>
              <a:t>Objetivo</a:t>
            </a:r>
            <a:r>
              <a:rPr lang="es-ES_tradnl" sz="2400" b="1" dirty="0" smtClean="0">
                <a:latin typeface="Arial" pitchFamily="34" charset="0"/>
                <a:cs typeface="Arial" pitchFamily="34" charset="0"/>
              </a:rPr>
              <a:t>:</a:t>
            </a:r>
          </a:p>
          <a:p>
            <a:r>
              <a:rPr lang="es-ES_tradnl" sz="2400" dirty="0">
                <a:latin typeface="Arial" pitchFamily="34" charset="0"/>
                <a:cs typeface="Arial" pitchFamily="34" charset="0"/>
              </a:rPr>
              <a:t>Identificar </a:t>
            </a:r>
            <a:r>
              <a:rPr lang="es-ES_tradnl" sz="2400" dirty="0" smtClean="0">
                <a:latin typeface="Arial" pitchFamily="34" charset="0"/>
                <a:cs typeface="Arial" pitchFamily="34" charset="0"/>
              </a:rPr>
              <a:t>las disposiciones que establecen el uso correcto y conservación de los símbolos y atributos nacionales. </a:t>
            </a:r>
          </a:p>
          <a:p>
            <a:endParaRPr lang="es-ES_tradnl" sz="2400" b="1" dirty="0">
              <a:latin typeface="Arial" pitchFamily="34" charset="0"/>
              <a:cs typeface="Arial" pitchFamily="34" charset="0"/>
            </a:endParaRPr>
          </a:p>
          <a:p>
            <a:r>
              <a:rPr lang="es-ES_tradnl" sz="2400" b="1" dirty="0" smtClean="0">
                <a:latin typeface="Arial" pitchFamily="34" charset="0"/>
                <a:cs typeface="Arial" pitchFamily="34" charset="0"/>
              </a:rPr>
              <a:t>Tipo de Clase</a:t>
            </a:r>
            <a:r>
              <a:rPr lang="es-ES_tradnl" sz="2400" dirty="0" smtClean="0">
                <a:latin typeface="Arial" pitchFamily="34" charset="0"/>
                <a:cs typeface="Arial" pitchFamily="34" charset="0"/>
              </a:rPr>
              <a:t>: Teórica</a:t>
            </a:r>
          </a:p>
          <a:p>
            <a:r>
              <a:rPr lang="es-ES_tradnl" sz="2400" b="1" dirty="0" smtClean="0">
                <a:latin typeface="Arial" pitchFamily="34" charset="0"/>
                <a:cs typeface="Arial" pitchFamily="34" charset="0"/>
              </a:rPr>
              <a:t>Duración</a:t>
            </a:r>
            <a:r>
              <a:rPr lang="es-ES_tradnl" sz="2400" dirty="0" smtClean="0">
                <a:latin typeface="Arial" pitchFamily="34" charset="0"/>
                <a:cs typeface="Arial" pitchFamily="34" charset="0"/>
              </a:rPr>
              <a:t> : 45 </a:t>
            </a:r>
            <a:r>
              <a:rPr lang="es-ES_tradnl" sz="2400" dirty="0" err="1" smtClean="0">
                <a:latin typeface="Arial" pitchFamily="34" charset="0"/>
                <a:cs typeface="Arial" pitchFamily="34" charset="0"/>
              </a:rPr>
              <a:t>Mtos</a:t>
            </a:r>
            <a:endParaRPr lang="es-ES_tradnl" sz="2400" dirty="0" smtClean="0">
              <a:latin typeface="Arial" pitchFamily="34" charset="0"/>
              <a:cs typeface="Arial" pitchFamily="34" charset="0"/>
            </a:endParaRPr>
          </a:p>
          <a:p>
            <a:r>
              <a:rPr lang="es-ES_tradnl" sz="2400" b="1" dirty="0" smtClean="0">
                <a:latin typeface="Arial" pitchFamily="34" charset="0"/>
                <a:cs typeface="Arial" pitchFamily="34" charset="0"/>
              </a:rPr>
              <a:t>BME</a:t>
            </a:r>
            <a:r>
              <a:rPr lang="es-ES_tradnl" sz="2400" dirty="0" smtClean="0">
                <a:latin typeface="Arial" pitchFamily="34" charset="0"/>
                <a:cs typeface="Arial" pitchFamily="34" charset="0"/>
              </a:rPr>
              <a:t>:</a:t>
            </a:r>
            <a:r>
              <a:rPr lang="es-ES_tradnl" sz="2400" dirty="0">
                <a:latin typeface="Arial" pitchFamily="34" charset="0"/>
                <a:cs typeface="Arial" pitchFamily="34" charset="0"/>
              </a:rPr>
              <a:t> </a:t>
            </a:r>
            <a:r>
              <a:rPr lang="es-ES_tradnl" sz="2400" dirty="0" smtClean="0">
                <a:latin typeface="Arial" pitchFamily="34" charset="0"/>
                <a:cs typeface="Arial" pitchFamily="34" charset="0"/>
              </a:rPr>
              <a:t>Decreto Ley 143/ 1983</a:t>
            </a:r>
          </a:p>
          <a:p>
            <a:r>
              <a:rPr lang="es-ES_tradnl" sz="2400" dirty="0" smtClean="0">
                <a:latin typeface="Arial" pitchFamily="34" charset="0"/>
                <a:cs typeface="Arial" pitchFamily="34" charset="0"/>
              </a:rPr>
              <a:t>           </a:t>
            </a:r>
          </a:p>
          <a:p>
            <a:endParaRPr lang="es-ES_tradnl" dirty="0"/>
          </a:p>
          <a:p>
            <a:endParaRPr lang="es-ES" dirty="0"/>
          </a:p>
        </p:txBody>
      </p:sp>
    </p:spTree>
    <p:extLst>
      <p:ext uri="{BB962C8B-B14F-4D97-AF65-F5344CB8AC3E}">
        <p14:creationId xmlns:p14="http://schemas.microsoft.com/office/powerpoint/2010/main" xmlns="" val="34630566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Estrella de 5 puntas"/>
          <p:cNvSpPr/>
          <p:nvPr/>
        </p:nvSpPr>
        <p:spPr>
          <a:xfrm>
            <a:off x="428596" y="142852"/>
            <a:ext cx="8358246" cy="6072230"/>
          </a:xfrm>
          <a:prstGeom prst="star5">
            <a:avLst/>
          </a:prstGeom>
          <a:solidFill>
            <a:srgbClr val="9BD9FF"/>
          </a:solidFill>
          <a:ln>
            <a:solidFill>
              <a:srgbClr val="37B3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ES" sz="2800" dirty="0">
              <a:solidFill>
                <a:schemeClr val="tx1"/>
              </a:solidFill>
              <a:latin typeface="Arial" pitchFamily="34" charset="0"/>
              <a:cs typeface="Arial" pitchFamily="34" charset="0"/>
            </a:endParaRPr>
          </a:p>
        </p:txBody>
      </p:sp>
      <p:sp>
        <p:nvSpPr>
          <p:cNvPr id="5" name="4 CuadroTexto"/>
          <p:cNvSpPr txBox="1"/>
          <p:nvPr/>
        </p:nvSpPr>
        <p:spPr>
          <a:xfrm>
            <a:off x="1000100" y="1714488"/>
            <a:ext cx="7358114" cy="3139321"/>
          </a:xfrm>
          <a:prstGeom prst="rect">
            <a:avLst/>
          </a:prstGeom>
          <a:noFill/>
        </p:spPr>
        <p:txBody>
          <a:bodyPr wrap="square" rtlCol="0">
            <a:spAutoFit/>
          </a:bodyPr>
          <a:lstStyle/>
          <a:p>
            <a:r>
              <a:rPr lang="es-ES" sz="3600" dirty="0" smtClean="0">
                <a:latin typeface="Arial" pitchFamily="34" charset="0"/>
                <a:cs typeface="Arial" pitchFamily="34" charset="0"/>
              </a:rPr>
              <a:t>Los Símbolos de la Nación Cubana están establecidos en la Ley 42 de los Símbolos Nacionales y en el Decreto Ley 143, que es el   Reglamento para su Uso </a:t>
            </a:r>
          </a:p>
          <a:p>
            <a:endParaRPr lang="es-ES" dirty="0"/>
          </a:p>
        </p:txBody>
      </p:sp>
    </p:spTree>
    <p:extLst>
      <p:ext uri="{BB962C8B-B14F-4D97-AF65-F5344CB8AC3E}">
        <p14:creationId xmlns:p14="http://schemas.microsoft.com/office/powerpoint/2010/main" xmlns="" val="14867011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Flecha abajo"/>
          <p:cNvSpPr/>
          <p:nvPr/>
        </p:nvSpPr>
        <p:spPr>
          <a:xfrm rot="19672776">
            <a:off x="7120023" y="1070319"/>
            <a:ext cx="428628" cy="571504"/>
          </a:xfrm>
          <a:prstGeom prst="downArrow">
            <a:avLst/>
          </a:prstGeom>
          <a:solidFill>
            <a:schemeClr val="accent4">
              <a:lumMod val="20000"/>
              <a:lumOff val="8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7" name="6 Flecha abajo"/>
          <p:cNvSpPr/>
          <p:nvPr/>
        </p:nvSpPr>
        <p:spPr>
          <a:xfrm rot="931294">
            <a:off x="1568817" y="1047037"/>
            <a:ext cx="428628" cy="571504"/>
          </a:xfrm>
          <a:prstGeom prst="downArrow">
            <a:avLst/>
          </a:prstGeom>
          <a:solidFill>
            <a:schemeClr val="bg2">
              <a:lumMod val="9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dirty="0"/>
          </a:p>
        </p:txBody>
      </p:sp>
      <p:sp>
        <p:nvSpPr>
          <p:cNvPr id="5" name="4 Elipse"/>
          <p:cNvSpPr/>
          <p:nvPr/>
        </p:nvSpPr>
        <p:spPr>
          <a:xfrm>
            <a:off x="571472" y="428604"/>
            <a:ext cx="2857520" cy="714380"/>
          </a:xfrm>
          <a:prstGeom prst="ellipse">
            <a:avLst/>
          </a:prstGeom>
          <a:solidFill>
            <a:schemeClr val="accent3">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tx1"/>
                </a:solidFill>
                <a:latin typeface="Arial" pitchFamily="34" charset="0"/>
                <a:cs typeface="Arial" pitchFamily="34" charset="0"/>
              </a:rPr>
              <a:t>SÍMBOLOS</a:t>
            </a:r>
            <a:endParaRPr lang="es-ES" b="1" dirty="0">
              <a:solidFill>
                <a:schemeClr val="tx1"/>
              </a:solidFill>
              <a:latin typeface="Arial" pitchFamily="34" charset="0"/>
              <a:cs typeface="Arial" pitchFamily="34" charset="0"/>
            </a:endParaRPr>
          </a:p>
        </p:txBody>
      </p:sp>
      <p:sp>
        <p:nvSpPr>
          <p:cNvPr id="6" name="5 Elipse"/>
          <p:cNvSpPr/>
          <p:nvPr/>
        </p:nvSpPr>
        <p:spPr>
          <a:xfrm>
            <a:off x="5724128" y="313123"/>
            <a:ext cx="2857520" cy="857256"/>
          </a:xfrm>
          <a:prstGeom prst="ellipse">
            <a:avLst/>
          </a:prstGeom>
          <a:solidFill>
            <a:schemeClr val="accent4">
              <a:lumMod val="20000"/>
              <a:lumOff val="8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smtClean="0">
                <a:solidFill>
                  <a:schemeClr val="tx1"/>
                </a:solidFill>
                <a:latin typeface="Arial" pitchFamily="34" charset="0"/>
                <a:cs typeface="Arial" pitchFamily="34" charset="0"/>
              </a:rPr>
              <a:t>ATRIBUTOS</a:t>
            </a:r>
            <a:endParaRPr lang="es-ES" b="1" dirty="0">
              <a:solidFill>
                <a:schemeClr val="tx1"/>
              </a:solidFill>
              <a:latin typeface="Arial" pitchFamily="34" charset="0"/>
              <a:cs typeface="Arial" pitchFamily="34" charset="0"/>
            </a:endParaRPr>
          </a:p>
        </p:txBody>
      </p:sp>
      <p:sp>
        <p:nvSpPr>
          <p:cNvPr id="9" name="8 Rectángulo redondeado"/>
          <p:cNvSpPr/>
          <p:nvPr/>
        </p:nvSpPr>
        <p:spPr>
          <a:xfrm>
            <a:off x="214282" y="2020973"/>
            <a:ext cx="4357718" cy="1357322"/>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ES" sz="2000" dirty="0" smtClean="0">
              <a:solidFill>
                <a:schemeClr val="tx1"/>
              </a:solidFill>
              <a:latin typeface="Arial" pitchFamily="34" charset="0"/>
              <a:cs typeface="Arial" pitchFamily="34" charset="0"/>
            </a:endParaRPr>
          </a:p>
          <a:p>
            <a:pPr>
              <a:buFont typeface="Wingdings" pitchFamily="2" charset="2"/>
              <a:buChar char="§"/>
            </a:pPr>
            <a:r>
              <a:rPr lang="es-ES" sz="2000" dirty="0" smtClean="0">
                <a:solidFill>
                  <a:schemeClr val="tx1"/>
                </a:solidFill>
                <a:latin typeface="Arial" pitchFamily="34" charset="0"/>
                <a:cs typeface="Arial" pitchFamily="34" charset="0"/>
              </a:rPr>
              <a:t>La bandera de la Estrella Solitaria</a:t>
            </a:r>
          </a:p>
          <a:p>
            <a:pPr>
              <a:buFont typeface="Wingdings" pitchFamily="2" charset="2"/>
              <a:buChar char="§"/>
            </a:pPr>
            <a:r>
              <a:rPr lang="es-ES" sz="2000" dirty="0" smtClean="0">
                <a:solidFill>
                  <a:schemeClr val="tx1"/>
                </a:solidFill>
                <a:latin typeface="Arial" pitchFamily="34" charset="0"/>
                <a:cs typeface="Arial" pitchFamily="34" charset="0"/>
              </a:rPr>
              <a:t> Escudo de la Palma Real</a:t>
            </a:r>
          </a:p>
          <a:p>
            <a:pPr>
              <a:buFont typeface="Wingdings" pitchFamily="2" charset="2"/>
              <a:buChar char="§"/>
            </a:pPr>
            <a:r>
              <a:rPr lang="es-ES" sz="2000" dirty="0" smtClean="0">
                <a:solidFill>
                  <a:schemeClr val="tx1"/>
                </a:solidFill>
                <a:latin typeface="Arial" pitchFamily="34" charset="0"/>
                <a:cs typeface="Arial" pitchFamily="34" charset="0"/>
              </a:rPr>
              <a:t> Himno de Bayamo</a:t>
            </a:r>
          </a:p>
          <a:p>
            <a:pPr algn="ctr">
              <a:buFont typeface="Arial" pitchFamily="34" charset="0"/>
              <a:buChar char="•"/>
            </a:pPr>
            <a:endParaRPr lang="es-ES" dirty="0"/>
          </a:p>
        </p:txBody>
      </p:sp>
      <p:sp>
        <p:nvSpPr>
          <p:cNvPr id="10" name="9 Rectángulo redondeado"/>
          <p:cNvSpPr/>
          <p:nvPr/>
        </p:nvSpPr>
        <p:spPr>
          <a:xfrm>
            <a:off x="5250661" y="2092411"/>
            <a:ext cx="3643338" cy="1285884"/>
          </a:xfrm>
          <a:prstGeom prst="roundRect">
            <a:avLst/>
          </a:prstGeom>
          <a:solidFill>
            <a:schemeClr val="accent4">
              <a:lumMod val="20000"/>
              <a:lumOff val="8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
            </a:pPr>
            <a:endParaRPr lang="es-ES" sz="2000" dirty="0" smtClean="0">
              <a:solidFill>
                <a:schemeClr val="tx1"/>
              </a:solidFill>
              <a:latin typeface="Arial" pitchFamily="34" charset="0"/>
              <a:cs typeface="Arial" pitchFamily="34" charset="0"/>
            </a:endParaRPr>
          </a:p>
          <a:p>
            <a:pPr>
              <a:buFont typeface="Wingdings" pitchFamily="2" charset="2"/>
              <a:buChar char="§"/>
            </a:pPr>
            <a:r>
              <a:rPr lang="es-ES" sz="2000" dirty="0" smtClean="0">
                <a:solidFill>
                  <a:schemeClr val="tx1"/>
                </a:solidFill>
                <a:latin typeface="Arial" pitchFamily="34" charset="0"/>
                <a:cs typeface="Arial" pitchFamily="34" charset="0"/>
              </a:rPr>
              <a:t>La Palma Real</a:t>
            </a:r>
          </a:p>
          <a:p>
            <a:pPr>
              <a:buFont typeface="Wingdings" pitchFamily="2" charset="2"/>
              <a:buChar char="§"/>
            </a:pPr>
            <a:r>
              <a:rPr lang="es-ES" sz="2000" dirty="0" smtClean="0">
                <a:solidFill>
                  <a:schemeClr val="tx1"/>
                </a:solidFill>
                <a:latin typeface="Arial" pitchFamily="34" charset="0"/>
                <a:cs typeface="Arial" pitchFamily="34" charset="0"/>
              </a:rPr>
              <a:t>La Flor de la Mariposa</a:t>
            </a:r>
          </a:p>
          <a:p>
            <a:pPr>
              <a:buFont typeface="Wingdings" pitchFamily="2" charset="2"/>
              <a:buChar char="§"/>
            </a:pPr>
            <a:r>
              <a:rPr lang="es-ES" sz="2000" dirty="0" smtClean="0">
                <a:solidFill>
                  <a:schemeClr val="tx1"/>
                </a:solidFill>
                <a:latin typeface="Arial" pitchFamily="34" charset="0"/>
                <a:cs typeface="Arial" pitchFamily="34" charset="0"/>
              </a:rPr>
              <a:t>El Tocororo</a:t>
            </a:r>
          </a:p>
          <a:p>
            <a:pPr>
              <a:buFont typeface="Wingdings" pitchFamily="2" charset="2"/>
              <a:buChar char="§"/>
            </a:pPr>
            <a:endParaRPr lang="es-ES" sz="2000" dirty="0">
              <a:solidFill>
                <a:schemeClr val="tx1"/>
              </a:solidFill>
              <a:latin typeface="Arial" pitchFamily="34" charset="0"/>
              <a:cs typeface="Arial" pitchFamily="34" charset="0"/>
            </a:endParaRPr>
          </a:p>
        </p:txBody>
      </p:sp>
      <p:pic>
        <p:nvPicPr>
          <p:cNvPr id="1025" name="Picture 1"/>
          <p:cNvPicPr>
            <a:picLocks noChangeAspect="1" noChangeArrowheads="1"/>
          </p:cNvPicPr>
          <p:nvPr/>
        </p:nvPicPr>
        <p:blipFill>
          <a:blip r:embed="rId3"/>
          <a:srcRect/>
          <a:stretch>
            <a:fillRect/>
          </a:stretch>
        </p:blipFill>
        <p:spPr bwMode="auto">
          <a:xfrm>
            <a:off x="1216701" y="4365104"/>
            <a:ext cx="6451080" cy="1922058"/>
          </a:xfrm>
          <a:prstGeom prst="rect">
            <a:avLst/>
          </a:prstGeom>
          <a:noFill/>
          <a:ln w="9525">
            <a:round/>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ES" dirty="0"/>
          </a:p>
        </p:txBody>
      </p:sp>
      <p:pic>
        <p:nvPicPr>
          <p:cNvPr id="1025" name="Picture 10" descr="bandera cubana"/>
          <p:cNvPicPr>
            <a:picLocks noChangeAspect="1" noChangeArrowheads="1" noCrop="1"/>
          </p:cNvPicPr>
          <p:nvPr/>
        </p:nvPicPr>
        <p:blipFill>
          <a:blip r:embed="rId2"/>
          <a:srcRect/>
          <a:stretch>
            <a:fillRect/>
          </a:stretch>
        </p:blipFill>
        <p:spPr bwMode="auto">
          <a:xfrm>
            <a:off x="428596" y="714356"/>
            <a:ext cx="3714776" cy="1995495"/>
          </a:xfrm>
          <a:prstGeom prst="rect">
            <a:avLst/>
          </a:prstGeom>
          <a:noFill/>
        </p:spPr>
      </p:pic>
      <p:sp>
        <p:nvSpPr>
          <p:cNvPr id="4" name="3 CuadroTexto"/>
          <p:cNvSpPr txBox="1"/>
          <p:nvPr/>
        </p:nvSpPr>
        <p:spPr>
          <a:xfrm>
            <a:off x="4572000" y="928670"/>
            <a:ext cx="4286280" cy="1631216"/>
          </a:xfrm>
          <a:prstGeom prst="rect">
            <a:avLst/>
          </a:prstGeom>
          <a:noFill/>
        </p:spPr>
        <p:txBody>
          <a:bodyPr wrap="square" rtlCol="0">
            <a:spAutoFit/>
          </a:bodyPr>
          <a:lstStyle/>
          <a:p>
            <a:r>
              <a:rPr lang="es-ES" sz="2000" dirty="0" smtClean="0">
                <a:latin typeface="Arial" pitchFamily="34" charset="0"/>
                <a:cs typeface="Arial" pitchFamily="34" charset="0"/>
              </a:rPr>
              <a:t>La </a:t>
            </a:r>
            <a:r>
              <a:rPr lang="es-ES" sz="2000" b="1" dirty="0" smtClean="0">
                <a:latin typeface="Arial" pitchFamily="34" charset="0"/>
                <a:cs typeface="Arial" pitchFamily="34" charset="0"/>
              </a:rPr>
              <a:t>Bandera de la Estrella Solitaria </a:t>
            </a:r>
            <a:r>
              <a:rPr lang="es-ES" sz="2000" dirty="0" smtClean="0">
                <a:latin typeface="Arial" pitchFamily="34" charset="0"/>
                <a:cs typeface="Arial" pitchFamily="34" charset="0"/>
              </a:rPr>
              <a:t>es el símbolo que más se utiliza a nivel nacional e internacional representando a la República de Cuba</a:t>
            </a:r>
            <a:endParaRPr lang="es-ES" sz="2000" dirty="0">
              <a:latin typeface="Arial" pitchFamily="34" charset="0"/>
              <a:cs typeface="Arial" pitchFamily="34" charset="0"/>
            </a:endParaRPr>
          </a:p>
        </p:txBody>
      </p:sp>
      <p:graphicFrame>
        <p:nvGraphicFramePr>
          <p:cNvPr id="5" name="4 Diagrama"/>
          <p:cNvGraphicFramePr/>
          <p:nvPr>
            <p:extLst>
              <p:ext uri="{D42A27DB-BD31-4B8C-83A1-F6EECF244321}">
                <p14:modId xmlns:p14="http://schemas.microsoft.com/office/powerpoint/2010/main" xmlns="" val="3831288657"/>
              </p:ext>
            </p:extLst>
          </p:nvPr>
        </p:nvGraphicFramePr>
        <p:xfrm>
          <a:off x="214282" y="2500306"/>
          <a:ext cx="8822214" cy="32067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5 CuadroTexto"/>
          <p:cNvSpPr txBox="1"/>
          <p:nvPr/>
        </p:nvSpPr>
        <p:spPr>
          <a:xfrm>
            <a:off x="1000100" y="5429264"/>
            <a:ext cx="7572428" cy="369332"/>
          </a:xfrm>
          <a:prstGeom prst="rect">
            <a:avLst/>
          </a:prstGeom>
          <a:noFill/>
        </p:spPr>
        <p:txBody>
          <a:bodyPr wrap="square" rtlCol="0">
            <a:spAutoFit/>
          </a:bodyPr>
          <a:lstStyle/>
          <a:p>
            <a:endParaRPr lang="es-ES" dirty="0"/>
          </a:p>
        </p:txBody>
      </p:sp>
      <p:sp>
        <p:nvSpPr>
          <p:cNvPr id="7" name="6 CuadroTexto"/>
          <p:cNvSpPr txBox="1"/>
          <p:nvPr/>
        </p:nvSpPr>
        <p:spPr>
          <a:xfrm>
            <a:off x="785786" y="5786454"/>
            <a:ext cx="7572428" cy="707886"/>
          </a:xfrm>
          <a:prstGeom prst="rect">
            <a:avLst/>
          </a:prstGeom>
          <a:noFill/>
          <a:ln w="57150">
            <a:solidFill>
              <a:srgbClr val="FF0000"/>
            </a:solidFill>
          </a:ln>
        </p:spPr>
        <p:txBody>
          <a:bodyPr wrap="square" rtlCol="0">
            <a:spAutoFit/>
          </a:bodyPr>
          <a:lstStyle/>
          <a:p>
            <a:r>
              <a:rPr lang="es-ES" sz="2000" b="1" dirty="0" smtClean="0">
                <a:latin typeface="Arial" pitchFamily="34" charset="0"/>
                <a:cs typeface="Arial" pitchFamily="34" charset="0"/>
              </a:rPr>
              <a:t>El uso de la Bandea de la Estrella Solitaria nos da la idea de </a:t>
            </a:r>
          </a:p>
          <a:p>
            <a:pPr algn="ctr"/>
            <a:r>
              <a:rPr lang="es-ES" sz="2000" b="1" i="1" dirty="0" smtClean="0">
                <a:latin typeface="Arial" pitchFamily="34" charset="0"/>
                <a:cs typeface="Arial" pitchFamily="34" charset="0"/>
              </a:rPr>
              <a:t>Cubanía y Patriotismo</a:t>
            </a:r>
            <a:endParaRPr lang="es-ES" sz="2000" b="1" i="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71472" y="428604"/>
            <a:ext cx="8072494" cy="461665"/>
          </a:xfrm>
          <a:prstGeom prst="rect">
            <a:avLst/>
          </a:prstGeom>
          <a:noFill/>
        </p:spPr>
        <p:txBody>
          <a:bodyPr wrap="square" rtlCol="0">
            <a:spAutoFit/>
          </a:bodyPr>
          <a:lstStyle/>
          <a:p>
            <a:pPr algn="ctr"/>
            <a:r>
              <a:rPr lang="es-ES" sz="2400" b="1" dirty="0" smtClean="0">
                <a:latin typeface="Arial" pitchFamily="34" charset="0"/>
                <a:cs typeface="Arial" pitchFamily="34" charset="0"/>
              </a:rPr>
              <a:t>USOS DE LA BANDERA DE LA ESTRELLA SOLITARIA</a:t>
            </a:r>
            <a:endParaRPr lang="es-ES" sz="2400" b="1" dirty="0">
              <a:latin typeface="Arial" pitchFamily="34" charset="0"/>
              <a:cs typeface="Arial" pitchFamily="34" charset="0"/>
            </a:endParaRPr>
          </a:p>
        </p:txBody>
      </p:sp>
      <p:sp>
        <p:nvSpPr>
          <p:cNvPr id="4" name="3 CuadroTexto"/>
          <p:cNvSpPr txBox="1"/>
          <p:nvPr/>
        </p:nvSpPr>
        <p:spPr>
          <a:xfrm>
            <a:off x="500034" y="1357298"/>
            <a:ext cx="8358246" cy="5214974"/>
          </a:xfrm>
          <a:prstGeom prst="rect">
            <a:avLst/>
          </a:prstGeom>
          <a:noFill/>
          <a:ln w="76200">
            <a:solidFill>
              <a:srgbClr val="00B050"/>
            </a:solidFill>
          </a:ln>
        </p:spPr>
        <p:txBody>
          <a:bodyPr wrap="square" rtlCol="0">
            <a:spAutoFit/>
          </a:bodyPr>
          <a:lstStyle/>
          <a:p>
            <a:pPr>
              <a:buFont typeface="Wingdings" pitchFamily="2" charset="2"/>
              <a:buChar char="§"/>
            </a:pPr>
            <a:endParaRPr lang="es-ES" dirty="0" smtClean="0">
              <a:latin typeface="Arial" pitchFamily="34" charset="0"/>
              <a:cs typeface="Arial" pitchFamily="34" charset="0"/>
            </a:endParaRPr>
          </a:p>
          <a:p>
            <a:pPr>
              <a:buFont typeface="Wingdings" pitchFamily="2" charset="2"/>
              <a:buChar char="§"/>
            </a:pPr>
            <a:r>
              <a:rPr lang="es-ES" dirty="0" smtClean="0">
                <a:latin typeface="Arial" pitchFamily="34" charset="0"/>
                <a:cs typeface="Arial" pitchFamily="34" charset="0"/>
              </a:rPr>
              <a:t> En asta situadas en el exterior de edificios </a:t>
            </a:r>
          </a:p>
          <a:p>
            <a:pPr>
              <a:buFont typeface="Wingdings" pitchFamily="2" charset="2"/>
              <a:buChar char="§"/>
            </a:pPr>
            <a:r>
              <a:rPr lang="es-ES" dirty="0" smtClean="0">
                <a:latin typeface="Arial" pitchFamily="34" charset="0"/>
                <a:cs typeface="Arial" pitchFamily="34" charset="0"/>
              </a:rPr>
              <a:t> En astas  en el interior de locales</a:t>
            </a:r>
          </a:p>
          <a:p>
            <a:pPr>
              <a:buFont typeface="Wingdings" pitchFamily="2" charset="2"/>
              <a:buChar char="§"/>
            </a:pPr>
            <a:r>
              <a:rPr lang="es-ES" dirty="0" smtClean="0">
                <a:latin typeface="Arial" pitchFamily="34" charset="0"/>
                <a:cs typeface="Arial" pitchFamily="34" charset="0"/>
              </a:rPr>
              <a:t> En posición vertical u horizontal pendiente en la pared  detrás de la tribuna  o presidencia </a:t>
            </a:r>
          </a:p>
          <a:p>
            <a:pPr>
              <a:buFont typeface="Wingdings" pitchFamily="2" charset="2"/>
              <a:buChar char="§"/>
            </a:pPr>
            <a:r>
              <a:rPr lang="es-ES" dirty="0" smtClean="0">
                <a:latin typeface="Arial" pitchFamily="34" charset="0"/>
                <a:cs typeface="Arial" pitchFamily="34" charset="0"/>
              </a:rPr>
              <a:t> En desfiles y ceremonias con bordes adornados con flecos dorados de 6 cm.</a:t>
            </a:r>
          </a:p>
          <a:p>
            <a:pPr>
              <a:buFont typeface="Wingdings" pitchFamily="2" charset="2"/>
              <a:buChar char="§"/>
            </a:pPr>
            <a:r>
              <a:rPr lang="es-ES" dirty="0" smtClean="0">
                <a:latin typeface="Arial" pitchFamily="34" charset="0"/>
                <a:cs typeface="Arial" pitchFamily="34" charset="0"/>
              </a:rPr>
              <a:t> En los autos de los jefes de misiones diplomáticas en el extranjero </a:t>
            </a:r>
          </a:p>
          <a:p>
            <a:pPr>
              <a:buFont typeface="Wingdings" pitchFamily="2" charset="2"/>
              <a:buChar char="§"/>
            </a:pPr>
            <a:r>
              <a:rPr lang="es-ES" dirty="0" smtClean="0">
                <a:latin typeface="Arial" pitchFamily="34" charset="0"/>
                <a:cs typeface="Arial" pitchFamily="34" charset="0"/>
              </a:rPr>
              <a:t> Si preside un salón de actos se coloca a la derecha del orador</a:t>
            </a:r>
          </a:p>
          <a:p>
            <a:pPr>
              <a:buFont typeface="Wingdings" pitchFamily="2" charset="2"/>
              <a:buChar char="§"/>
            </a:pPr>
            <a:r>
              <a:rPr lang="es-ES" dirty="0" smtClean="0">
                <a:latin typeface="Arial" pitchFamily="34" charset="0"/>
                <a:cs typeface="Arial" pitchFamily="34" charset="0"/>
              </a:rPr>
              <a:t> Si es izada junto a otras se coloca al centro y mas alta </a:t>
            </a:r>
          </a:p>
          <a:p>
            <a:pPr>
              <a:buFont typeface="Wingdings" pitchFamily="2" charset="2"/>
              <a:buChar char="§"/>
            </a:pPr>
            <a:r>
              <a:rPr lang="es-ES" dirty="0" smtClean="0">
                <a:latin typeface="Arial" pitchFamily="34" charset="0"/>
                <a:cs typeface="Arial" pitchFamily="34" charset="0"/>
              </a:rPr>
              <a:t> Al cubrir un féretro el triángulo quedará a la cabeza del fallecido y la punta de</a:t>
            </a:r>
          </a:p>
          <a:p>
            <a:r>
              <a:rPr lang="es-ES" dirty="0" smtClean="0">
                <a:latin typeface="Arial" pitchFamily="34" charset="0"/>
                <a:cs typeface="Arial" pitchFamily="34" charset="0"/>
              </a:rPr>
              <a:t>   la estrella al hombro izquierdo. </a:t>
            </a:r>
          </a:p>
          <a:p>
            <a:pPr>
              <a:buFont typeface="Wingdings" pitchFamily="2" charset="2"/>
              <a:buChar char="§"/>
            </a:pPr>
            <a:r>
              <a:rPr lang="es-ES" dirty="0" smtClean="0">
                <a:latin typeface="Arial" pitchFamily="34" charset="0"/>
                <a:cs typeface="Arial" pitchFamily="34" charset="0"/>
              </a:rPr>
              <a:t> En autos oficiales se coloca a la derecha y delante; en embarcaciones </a:t>
            </a:r>
          </a:p>
          <a:p>
            <a:r>
              <a:rPr lang="es-ES" dirty="0" smtClean="0">
                <a:latin typeface="Arial" pitchFamily="34" charset="0"/>
                <a:cs typeface="Arial" pitchFamily="34" charset="0"/>
              </a:rPr>
              <a:t>   marítimas de acuerdo al reglamento y en naves aéreas va grabada en la parte</a:t>
            </a:r>
          </a:p>
          <a:p>
            <a:r>
              <a:rPr lang="es-ES" dirty="0" smtClean="0">
                <a:latin typeface="Arial" pitchFamily="34" charset="0"/>
                <a:cs typeface="Arial" pitchFamily="34" charset="0"/>
              </a:rPr>
              <a:t>   delantera o timón de cola.</a:t>
            </a:r>
          </a:p>
          <a:p>
            <a:pPr>
              <a:buFont typeface="Wingdings" pitchFamily="2" charset="2"/>
              <a:buChar char="§"/>
            </a:pPr>
            <a:r>
              <a:rPr lang="es-ES" dirty="0" smtClean="0">
                <a:latin typeface="Arial" pitchFamily="34" charset="0"/>
                <a:cs typeface="Arial" pitchFamily="34" charset="0"/>
              </a:rPr>
              <a:t> No se inclinará ante otra bandera, insignia  o persona.</a:t>
            </a:r>
          </a:p>
          <a:p>
            <a:pPr>
              <a:buFont typeface="Wingdings" pitchFamily="2" charset="2"/>
              <a:buChar char="§"/>
            </a:pPr>
            <a:r>
              <a:rPr lang="es-ES" dirty="0" smtClean="0">
                <a:latin typeface="Arial" pitchFamily="34" charset="0"/>
                <a:cs typeface="Arial" pitchFamily="34" charset="0"/>
              </a:rPr>
              <a:t> Si duelo nacional u oficial se iza a media asta.</a:t>
            </a:r>
          </a:p>
          <a:p>
            <a:pPr>
              <a:buFont typeface="Wingdings" pitchFamily="2" charset="2"/>
              <a:buChar char="§"/>
            </a:pPr>
            <a:r>
              <a:rPr lang="es-ES" dirty="0" smtClean="0">
                <a:latin typeface="Arial" pitchFamily="34" charset="0"/>
                <a:cs typeface="Arial" pitchFamily="34" charset="0"/>
              </a:rPr>
              <a:t> En mesas de conversaciones internacionales.</a:t>
            </a:r>
          </a:p>
          <a:p>
            <a:pPr>
              <a:buFont typeface="Wingdings" pitchFamily="2" charset="2"/>
              <a:buChar char="§"/>
            </a:pPr>
            <a:r>
              <a:rPr lang="es-ES" dirty="0" smtClean="0">
                <a:latin typeface="Arial" pitchFamily="34" charset="0"/>
                <a:cs typeface="Arial" pitchFamily="34" charset="0"/>
              </a:rPr>
              <a:t> En competencias deportivas internacionales según prácticas universales.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4282" y="642918"/>
            <a:ext cx="8643998" cy="1200329"/>
          </a:xfrm>
          <a:prstGeom prst="rect">
            <a:avLst/>
          </a:prstGeom>
          <a:noFill/>
        </p:spPr>
        <p:txBody>
          <a:bodyPr wrap="square" rtlCol="0">
            <a:spAutoFit/>
          </a:bodyPr>
          <a:lstStyle/>
          <a:p>
            <a:pPr algn="ctr"/>
            <a:r>
              <a:rPr lang="es-ES" sz="2400" b="1" dirty="0" smtClean="0">
                <a:latin typeface="Arial" pitchFamily="34" charset="0"/>
                <a:cs typeface="Arial" pitchFamily="34" charset="0"/>
              </a:rPr>
              <a:t>PROHIBICIONES</a:t>
            </a:r>
          </a:p>
          <a:p>
            <a:pPr algn="ctr"/>
            <a:r>
              <a:rPr lang="es-ES" sz="2400" b="1" dirty="0" smtClean="0">
                <a:latin typeface="Arial" pitchFamily="34" charset="0"/>
                <a:cs typeface="Arial" pitchFamily="34" charset="0"/>
              </a:rPr>
              <a:t> </a:t>
            </a:r>
            <a:r>
              <a:rPr lang="es-ES" sz="2000" b="1" dirty="0" smtClean="0">
                <a:latin typeface="Arial" pitchFamily="34" charset="0"/>
                <a:cs typeface="Arial" pitchFamily="34" charset="0"/>
              </a:rPr>
              <a:t>EN EL USO DE LA BANDERA DE LA ESTRELLA SOLITARIA</a:t>
            </a:r>
          </a:p>
          <a:p>
            <a:endParaRPr lang="es-ES" sz="2400" dirty="0">
              <a:latin typeface="Arial" pitchFamily="34" charset="0"/>
              <a:cs typeface="Arial" pitchFamily="34" charset="0"/>
            </a:endParaRPr>
          </a:p>
        </p:txBody>
      </p:sp>
      <p:sp>
        <p:nvSpPr>
          <p:cNvPr id="3" name="2 CuadroTexto"/>
          <p:cNvSpPr txBox="1"/>
          <p:nvPr/>
        </p:nvSpPr>
        <p:spPr>
          <a:xfrm>
            <a:off x="500034" y="2143116"/>
            <a:ext cx="8358246" cy="3785652"/>
          </a:xfrm>
          <a:prstGeom prst="rect">
            <a:avLst/>
          </a:prstGeom>
          <a:noFill/>
          <a:ln w="76200">
            <a:solidFill>
              <a:srgbClr val="FFFF00"/>
            </a:solidFill>
          </a:ln>
        </p:spPr>
        <p:txBody>
          <a:bodyPr wrap="square" rtlCol="0">
            <a:spAutoFit/>
          </a:bodyPr>
          <a:lstStyle/>
          <a:p>
            <a:endParaRPr lang="es-ES" sz="2000" dirty="0" smtClean="0">
              <a:latin typeface="Arial" pitchFamily="34" charset="0"/>
              <a:cs typeface="Arial" pitchFamily="34" charset="0"/>
            </a:endParaRPr>
          </a:p>
          <a:p>
            <a:pPr>
              <a:buFont typeface="Arial" pitchFamily="34" charset="0"/>
              <a:buChar char="•"/>
            </a:pPr>
            <a:r>
              <a:rPr lang="es-ES" sz="2000" dirty="0" smtClean="0">
                <a:latin typeface="Arial" pitchFamily="34" charset="0"/>
                <a:cs typeface="Arial" pitchFamily="34" charset="0"/>
              </a:rPr>
              <a:t>Como distintivo o en uso comercial</a:t>
            </a:r>
          </a:p>
          <a:p>
            <a:pPr>
              <a:buFont typeface="Arial" pitchFamily="34" charset="0"/>
              <a:buChar char="•"/>
            </a:pPr>
            <a:r>
              <a:rPr lang="es-ES" sz="2000" dirty="0" smtClean="0">
                <a:latin typeface="Arial" pitchFamily="34" charset="0"/>
                <a:cs typeface="Arial" pitchFamily="34" charset="0"/>
              </a:rPr>
              <a:t> Como parte del vestuario</a:t>
            </a:r>
          </a:p>
          <a:p>
            <a:pPr>
              <a:buFont typeface="Arial" pitchFamily="34" charset="0"/>
              <a:buChar char="•"/>
            </a:pPr>
            <a:r>
              <a:rPr lang="es-ES" sz="2000" dirty="0" smtClean="0">
                <a:latin typeface="Arial" pitchFamily="34" charset="0"/>
                <a:cs typeface="Arial" pitchFamily="34" charset="0"/>
              </a:rPr>
              <a:t> Pintada o grabada en vehículos</a:t>
            </a:r>
          </a:p>
          <a:p>
            <a:pPr>
              <a:buFont typeface="Arial" pitchFamily="34" charset="0"/>
              <a:buChar char="•"/>
            </a:pPr>
            <a:r>
              <a:rPr lang="es-ES" sz="2000" dirty="0" smtClean="0">
                <a:latin typeface="Arial" pitchFamily="34" charset="0"/>
                <a:cs typeface="Arial" pitchFamily="34" charset="0"/>
              </a:rPr>
              <a:t> Reproducida en artículos de uso no oficial</a:t>
            </a:r>
          </a:p>
          <a:p>
            <a:pPr>
              <a:buFont typeface="Arial" pitchFamily="34" charset="0"/>
              <a:buChar char="•"/>
            </a:pPr>
            <a:r>
              <a:rPr lang="es-ES" sz="2000" dirty="0" smtClean="0">
                <a:latin typeface="Arial" pitchFamily="34" charset="0"/>
                <a:cs typeface="Arial" pitchFamily="34" charset="0"/>
              </a:rPr>
              <a:t> Cruzada ni junto a otra bandera cubana.</a:t>
            </a:r>
          </a:p>
          <a:p>
            <a:pPr>
              <a:buFont typeface="Arial" pitchFamily="34" charset="0"/>
              <a:buChar char="•"/>
            </a:pPr>
            <a:r>
              <a:rPr lang="es-ES" sz="2000" dirty="0" smtClean="0">
                <a:latin typeface="Arial" pitchFamily="34" charset="0"/>
                <a:cs typeface="Arial" pitchFamily="34" charset="0"/>
              </a:rPr>
              <a:t> Como forma de telón, cubierta, lienzo, tapete u otros.</a:t>
            </a:r>
          </a:p>
          <a:p>
            <a:pPr>
              <a:buFont typeface="Arial" pitchFamily="34" charset="0"/>
              <a:buChar char="•"/>
            </a:pPr>
            <a:r>
              <a:rPr lang="es-ES" sz="2000" dirty="0" smtClean="0">
                <a:latin typeface="Arial" pitchFamily="34" charset="0"/>
                <a:cs typeface="Arial" pitchFamily="34" charset="0"/>
              </a:rPr>
              <a:t> Como réplica con propósitos ornamentales.</a:t>
            </a:r>
          </a:p>
          <a:p>
            <a:pPr>
              <a:buFont typeface="Arial" pitchFamily="34" charset="0"/>
              <a:buChar char="•"/>
            </a:pPr>
            <a:r>
              <a:rPr lang="es-ES" sz="2000" dirty="0" smtClean="0">
                <a:latin typeface="Arial" pitchFamily="34" charset="0"/>
                <a:cs typeface="Arial" pitchFamily="34" charset="0"/>
              </a:rPr>
              <a:t> Para cubrir tribuna, mesas, frente de plataformas, techos laterales y</a:t>
            </a:r>
          </a:p>
          <a:p>
            <a:r>
              <a:rPr lang="es-ES" sz="2000" dirty="0" smtClean="0">
                <a:latin typeface="Arial" pitchFamily="34" charset="0"/>
                <a:cs typeface="Arial" pitchFamily="34" charset="0"/>
              </a:rPr>
              <a:t>  partes traseras o radiador de vehículos.</a:t>
            </a:r>
          </a:p>
          <a:p>
            <a:pPr>
              <a:buFont typeface="Arial" pitchFamily="34" charset="0"/>
              <a:buChar char="•"/>
            </a:pPr>
            <a:r>
              <a:rPr lang="es-ES" sz="2000" dirty="0" smtClean="0">
                <a:latin typeface="Arial" pitchFamily="34" charset="0"/>
                <a:cs typeface="Arial" pitchFamily="34" charset="0"/>
              </a:rPr>
              <a:t> No se podrá estampar, escribir, pintar objetos o figuras de ningún tipo.</a:t>
            </a:r>
          </a:p>
          <a:p>
            <a:endParaRPr lang="es-ES"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1957</TotalTime>
  <Words>1566</Words>
  <Application>Microsoft Office PowerPoint</Application>
  <PresentationFormat>Presentación en pantalla (4:3)</PresentationFormat>
  <Paragraphs>162</Paragraphs>
  <Slides>22</Slides>
  <Notes>1</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Tema de Office</vt:lpstr>
      <vt:lpstr>Diapositiva 1</vt:lpstr>
      <vt:lpstr>El futuro de nuestra Patria tiene que ser necesariamente, un futuro de hombres de ciencia.</vt:lpstr>
      <vt:lpstr>Cuba en la Historia: </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Ana Maria Solanelles</dc:creator>
  <cp:lastModifiedBy>Pc</cp:lastModifiedBy>
  <cp:revision>106</cp:revision>
  <dcterms:created xsi:type="dcterms:W3CDTF">2016-08-24T07:07:58Z</dcterms:created>
  <dcterms:modified xsi:type="dcterms:W3CDTF">2019-02-26T13:25:14Z</dcterms:modified>
</cp:coreProperties>
</file>