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365" r:id="rId2"/>
    <p:sldId id="257" r:id="rId3"/>
    <p:sldId id="370" r:id="rId4"/>
    <p:sldId id="403" r:id="rId5"/>
    <p:sldId id="402" r:id="rId6"/>
    <p:sldId id="396" r:id="rId7"/>
    <p:sldId id="410" r:id="rId8"/>
    <p:sldId id="399" r:id="rId9"/>
    <p:sldId id="384" r:id="rId10"/>
    <p:sldId id="392" r:id="rId11"/>
    <p:sldId id="395" r:id="rId12"/>
    <p:sldId id="393" r:id="rId13"/>
    <p:sldId id="394" r:id="rId14"/>
    <p:sldId id="377" r:id="rId15"/>
    <p:sldId id="391" r:id="rId16"/>
    <p:sldId id="406" r:id="rId17"/>
    <p:sldId id="405" r:id="rId18"/>
    <p:sldId id="404" r:id="rId19"/>
    <p:sldId id="407" r:id="rId20"/>
    <p:sldId id="408" r:id="rId21"/>
    <p:sldId id="409" r:id="rId22"/>
    <p:sldId id="379" r:id="rId23"/>
    <p:sldId id="376" r:id="rId24"/>
    <p:sldId id="375" r:id="rId25"/>
    <p:sldId id="371" r:id="rId26"/>
    <p:sldId id="373" r:id="rId27"/>
    <p:sldId id="374" r:id="rId28"/>
    <p:sldId id="397" r:id="rId29"/>
    <p:sldId id="372" r:id="rId30"/>
    <p:sldId id="389" r:id="rId31"/>
    <p:sldId id="390" r:id="rId32"/>
    <p:sldId id="386" r:id="rId33"/>
    <p:sldId id="385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99CB38"/>
    <a:srgbClr val="F79001"/>
    <a:srgbClr val="FFE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88810" autoAdjust="0"/>
  </p:normalViewPr>
  <p:slideViewPr>
    <p:cSldViewPr snapToGrid="0">
      <p:cViewPr varScale="1">
        <p:scale>
          <a:sx n="77" d="100"/>
          <a:sy n="77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2F7B4-D62F-4F93-8C23-FA684F26D717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1DEB-83DA-4DC5-BA17-A5149BD3C88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95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A0E83-5DE5-42E2-BCEE-479F6D4B3A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4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386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386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Procedimiento</a:t>
            </a:r>
            <a:r>
              <a:rPr lang="es-ES" baseline="0" dirty="0" smtClean="0"/>
              <a:t> de aceptación de actividades en el Aula Virtual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Procedimiento</a:t>
            </a:r>
            <a:r>
              <a:rPr lang="es-ES" baseline="0" dirty="0" smtClean="0"/>
              <a:t> de aceptación de actividades en el Aula Virtual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11DEB-83DA-4DC5-BA17-A5149BD3C88E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7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21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59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016000" y="762001"/>
            <a:ext cx="1056640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C4209-E1B0-4E94-8A64-1E883ED63D28}" type="datetime1">
              <a:rPr lang="es-ES" altLang="es-ES"/>
              <a:pPr>
                <a:defRPr/>
              </a:pPr>
              <a:t>05/05/2021</a:t>
            </a:fld>
            <a:endParaRPr lang="es-ES" alt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MSc. Francisca Diego Olite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FB16-EA3A-4CDF-BD5C-7A5D8252D9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244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484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3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8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90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00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5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60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41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65E83D-1F8B-4A3F-94CC-7C95CCC9244F}" type="datetimeFigureOut">
              <a:rPr lang="es-MX" smtClean="0"/>
              <a:pPr/>
              <a:t>05/05/2021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B613F4-616F-4A8F-B22C-D366581297DA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463570" y="1808688"/>
            <a:ext cx="11449050" cy="336817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2000" b="1" cap="small" dirty="0" smtClean="0">
                <a:solidFill>
                  <a:srgbClr val="53A91B"/>
                </a:solidFill>
              </a:rPr>
              <a:t>Entrenamiento Diseño </a:t>
            </a:r>
            <a:r>
              <a:rPr lang="es-ES" sz="2000" b="1" cap="small" dirty="0">
                <a:solidFill>
                  <a:srgbClr val="53A91B"/>
                </a:solidFill>
              </a:rPr>
              <a:t>y montaje de Entornos Virtuales de Enseñanza Aprendizaje</a:t>
            </a:r>
            <a:endParaRPr lang="es-MX" sz="2000" b="1" cap="small" dirty="0">
              <a:solidFill>
                <a:srgbClr val="53A91B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4294967295"/>
          </p:nvPr>
        </p:nvSpPr>
        <p:spPr>
          <a:xfrm>
            <a:off x="4333875" y="4476409"/>
            <a:ext cx="6872287" cy="6096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Calibri" pitchFamily="32" charset="0"/>
              </a:rPr>
              <a:t>Dr. C</a:t>
            </a:r>
            <a:r>
              <a:rPr lang="en-US" altLang="zh-CN" sz="2400" dirty="0">
                <a:solidFill>
                  <a:srgbClr val="000000"/>
                </a:solidFill>
                <a:latin typeface="Calibri" pitchFamily="32" charset="0"/>
              </a:rPr>
              <a:t>. Grisel </a:t>
            </a:r>
            <a:r>
              <a:rPr lang="en-US" altLang="zh-CN" sz="2400" dirty="0" err="1">
                <a:solidFill>
                  <a:srgbClr val="000000"/>
                </a:solidFill>
                <a:latin typeface="Calibri" pitchFamily="32" charset="0"/>
              </a:rPr>
              <a:t>Zacca</a:t>
            </a:r>
            <a:r>
              <a:rPr lang="en-US" altLang="zh-CN" sz="24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itchFamily="32" charset="0"/>
              </a:rPr>
              <a:t>González</a:t>
            </a:r>
            <a:endParaRPr lang="en-US" altLang="zh-CN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algn="r">
              <a:lnSpc>
                <a:spcPct val="80000"/>
              </a:lnSpc>
            </a:pPr>
            <a:r>
              <a:rPr lang="en-US" altLang="zh-CN" sz="2400" dirty="0" err="1" smtClean="0">
                <a:solidFill>
                  <a:srgbClr val="000000"/>
                </a:solidFill>
                <a:latin typeface="Calibri" pitchFamily="32" charset="0"/>
              </a:rPr>
              <a:t>Lic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32" charset="0"/>
              </a:rPr>
              <a:t>.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itchFamily="32" charset="0"/>
              </a:rPr>
              <a:t>Taimara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32" charset="0"/>
              </a:rPr>
              <a:t> Ramirez Acosta</a:t>
            </a:r>
            <a:endParaRPr lang="en-US" altLang="zh-CN" sz="2400" dirty="0">
              <a:solidFill>
                <a:srgbClr val="000000"/>
              </a:solidFill>
              <a:latin typeface="Calibri" pitchFamily="32" charset="0"/>
            </a:endParaRPr>
          </a:p>
          <a:p>
            <a:endParaRPr lang="es-MX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11" y="188640"/>
            <a:ext cx="6912768" cy="1360492"/>
          </a:xfrm>
          <a:prstGeom prst="rect">
            <a:avLst/>
          </a:prstGeom>
        </p:spPr>
      </p:pic>
      <p:pic>
        <p:nvPicPr>
          <p:cNvPr id="10" name="5 Imagen" descr="logoinfo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777" y="5410197"/>
            <a:ext cx="1619250" cy="43815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309320" y="1477484"/>
            <a:ext cx="9844088" cy="105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s-ES_tradnl" altLang="zh-CN" sz="2000" dirty="0" smtClean="0">
                <a:solidFill>
                  <a:schemeClr val="tx1"/>
                </a:solidFill>
              </a:rPr>
              <a:t>Unidad didáctica 4. El sistema de evaluación. Concepción metodológica y herramientas tecnológicas</a:t>
            </a:r>
            <a:endParaRPr lang="es-ES" sz="2000" dirty="0"/>
          </a:p>
        </p:txBody>
      </p:sp>
      <p:sp>
        <p:nvSpPr>
          <p:cNvPr id="7" name="Rectangle 6"/>
          <p:cNvSpPr/>
          <p:nvPr/>
        </p:nvSpPr>
        <p:spPr>
          <a:xfrm>
            <a:off x="550333" y="3146480"/>
            <a:ext cx="1112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zh-CN" sz="4400" b="1" spc="-50" dirty="0" smtClean="0">
                <a:latin typeface="+mj-lt"/>
                <a:ea typeface="+mj-ea"/>
                <a:cs typeface="+mj-cs"/>
              </a:rPr>
              <a:t>Aspectos organizativos para la ejecución de un curso en el AVS</a:t>
            </a:r>
            <a:endParaRPr lang="es-ES" altLang="zh-CN" sz="4400" b="1" spc="-5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53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30622" y="457200"/>
            <a:ext cx="4698125" cy="1879218"/>
          </a:xfrm>
        </p:spPr>
        <p:txBody>
          <a:bodyPr>
            <a:noAutofit/>
          </a:bodyPr>
          <a:lstStyle/>
          <a:p>
            <a:r>
              <a:rPr lang="es-ES" sz="4000" dirty="0" smtClean="0"/>
              <a:t>Ejemplo de Auto-matriculación de Estudiantes.  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 r="17103"/>
          <a:stretch>
            <a:fillRect/>
          </a:stretch>
        </p:blipFill>
        <p:spPr>
          <a:xfrm>
            <a:off x="5880585" y="707050"/>
            <a:ext cx="6321934" cy="5698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6525" y="3783731"/>
            <a:ext cx="2349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Solo necesita poner la contraseña.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Las demás opciones pueden quedarse como vienen predeterminadas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86400" y="3783724"/>
            <a:ext cx="2995447" cy="2995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841" y="2446614"/>
            <a:ext cx="5555419" cy="7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ector 15"/>
          <p:cNvSpPr/>
          <p:nvPr/>
        </p:nvSpPr>
        <p:spPr>
          <a:xfrm>
            <a:off x="4173102" y="1830095"/>
            <a:ext cx="457200" cy="457200"/>
          </a:xfrm>
          <a:prstGeom prst="flowChartConnector">
            <a:avLst/>
          </a:prstGeom>
          <a:solidFill>
            <a:srgbClr val="99CB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4" name="Conector 16"/>
          <p:cNvSpPr/>
          <p:nvPr/>
        </p:nvSpPr>
        <p:spPr>
          <a:xfrm>
            <a:off x="10401808" y="3420342"/>
            <a:ext cx="457200" cy="457200"/>
          </a:xfrm>
          <a:prstGeom prst="flowChartConnector">
            <a:avLst/>
          </a:prstGeom>
          <a:solidFill>
            <a:srgbClr val="99CB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2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9942"/>
            <a:ext cx="8839200" cy="56743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6800" y="4690533"/>
            <a:ext cx="2692400" cy="1185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4487334" y="3572957"/>
            <a:ext cx="5249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Puede crear los grupos formado por estudiantes y tutores  o pedirle a la plataforma que  cree los grupos automáticamente (al azar) según uno de estos dos criterios: cantidad de estudiantes por grupos o cantidad de grupos</a:t>
            </a:r>
            <a:endParaRPr lang="es-E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691468" y="4944533"/>
            <a:ext cx="778933" cy="203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468414" y="204952"/>
            <a:ext cx="1087820" cy="4729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4792714" y="299545"/>
            <a:ext cx="6102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Una vez creados los grupos puede verlos en esta pestaña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7" y="467465"/>
            <a:ext cx="9393085" cy="60652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332663" y="268288"/>
            <a:ext cx="4859337" cy="741362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63A537"/>
                </a:solidFill>
              </a:rPr>
              <a:t>Ejemplo de Grupos</a:t>
            </a:r>
            <a:endParaRPr lang="es-ES" b="1" dirty="0">
              <a:solidFill>
                <a:srgbClr val="63A53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2621" y="4713890"/>
            <a:ext cx="531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Si selecciona un grupo puede agregar o quitar usuarios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02621" y="4450247"/>
            <a:ext cx="1923393" cy="34684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0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19063"/>
            <a:ext cx="10096500" cy="648669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5686816" y="5549030"/>
            <a:ext cx="2605414" cy="8768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8254652" y="5674290"/>
            <a:ext cx="1302707" cy="1948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ector 15"/>
          <p:cNvSpPr/>
          <p:nvPr/>
        </p:nvSpPr>
        <p:spPr>
          <a:xfrm>
            <a:off x="9557359" y="5403776"/>
            <a:ext cx="457200" cy="457200"/>
          </a:xfrm>
          <a:prstGeom prst="flowChartConnector">
            <a:avLst/>
          </a:prstGeom>
          <a:solidFill>
            <a:srgbClr val="99CB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9" name="Conector 16"/>
          <p:cNvSpPr/>
          <p:nvPr/>
        </p:nvSpPr>
        <p:spPr>
          <a:xfrm>
            <a:off x="5053194" y="1904900"/>
            <a:ext cx="457200" cy="457200"/>
          </a:xfrm>
          <a:prstGeom prst="flowChartConnector">
            <a:avLst/>
          </a:prstGeom>
          <a:solidFill>
            <a:srgbClr val="99CB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9176251" y="5871647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 smtClean="0">
                <a:solidFill>
                  <a:srgbClr val="FF0000"/>
                </a:solidFill>
              </a:rPr>
              <a:t>Busque al usuario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59641" y="1228986"/>
            <a:ext cx="278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>
                <a:solidFill>
                  <a:srgbClr val="FF0000"/>
                </a:solidFill>
              </a:rPr>
              <a:t>Selecciónelo en miembros potenciales y Agréguelo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Informe de actividades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6138992" y="287338"/>
            <a:ext cx="2777114" cy="724643"/>
          </a:xfrm>
        </p:spPr>
        <p:txBody>
          <a:bodyPr>
            <a:noAutofit/>
          </a:bodyPr>
          <a:lstStyle/>
          <a:p>
            <a:r>
              <a:rPr lang="es-US" sz="5400" b="1" dirty="0" smtClean="0">
                <a:solidFill>
                  <a:srgbClr val="63A537"/>
                </a:solidFill>
              </a:rPr>
              <a:t>Informes</a:t>
            </a:r>
            <a:endParaRPr lang="es-ES" sz="5400" b="1" dirty="0">
              <a:solidFill>
                <a:srgbClr val="63A537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9" y="286603"/>
            <a:ext cx="3000375" cy="6067425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651164" y="2743596"/>
            <a:ext cx="2452254" cy="16898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3846784" y="2333297"/>
            <a:ext cx="823485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63A537"/>
                </a:solidFill>
              </a:rPr>
              <a:t>Registros</a:t>
            </a:r>
            <a:r>
              <a:rPr lang="es-ES" sz="2200" dirty="0" smtClean="0"/>
              <a:t>: permite seleccionar registros por participantes, fechas, actividades...</a:t>
            </a:r>
          </a:p>
          <a:p>
            <a:pPr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63A537"/>
                </a:solidFill>
              </a:rPr>
              <a:t>Registros activos</a:t>
            </a:r>
            <a:r>
              <a:rPr lang="es-ES" sz="2200" dirty="0" smtClean="0"/>
              <a:t>: muestra la información de la última hora</a:t>
            </a:r>
          </a:p>
          <a:p>
            <a:pPr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63A537"/>
                </a:solidFill>
              </a:rPr>
              <a:t>Actividad del curso</a:t>
            </a:r>
            <a:r>
              <a:rPr lang="es-ES" sz="2200" dirty="0" smtClean="0"/>
              <a:t>: muestra la cantidad de visitas que ha recibido cada uno de los elementos del curso por tema</a:t>
            </a:r>
          </a:p>
          <a:p>
            <a:pPr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63A537"/>
                </a:solidFill>
              </a:rPr>
              <a:t>Participación en el curso</a:t>
            </a:r>
            <a:r>
              <a:rPr lang="es-ES" sz="2200" dirty="0" smtClean="0"/>
              <a:t>: muestra la cantidad de visitas que han recibido las Actividades del curso, eligiendo actividad, período, rol de usuario y acciones</a:t>
            </a:r>
          </a:p>
          <a:p>
            <a:pPr>
              <a:buFont typeface="Wingdings" pitchFamily="2" charset="2"/>
              <a:buChar char="ü"/>
            </a:pPr>
            <a:r>
              <a:rPr lang="es-ES" sz="2200" b="1" dirty="0" smtClean="0">
                <a:solidFill>
                  <a:srgbClr val="63A537"/>
                </a:solidFill>
              </a:rPr>
              <a:t>Finalización de la actividad</a:t>
            </a:r>
            <a:r>
              <a:rPr lang="es-ES" sz="2200" dirty="0" smtClean="0"/>
              <a:t>: información sobre la evaluación de los estudiantes a medida que van completando las actividades del curso</a:t>
            </a:r>
          </a:p>
          <a:p>
            <a:endParaRPr lang="es-ES" dirty="0"/>
          </a:p>
        </p:txBody>
      </p:sp>
      <p:sp>
        <p:nvSpPr>
          <p:cNvPr id="17" name="Rectangle 16"/>
          <p:cNvSpPr/>
          <p:nvPr/>
        </p:nvSpPr>
        <p:spPr>
          <a:xfrm>
            <a:off x="4335517" y="1151348"/>
            <a:ext cx="712601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400" dirty="0" smtClean="0">
                <a:solidFill>
                  <a:prstClr val="black"/>
                </a:solidFill>
              </a:rPr>
              <a:t>Los registros permiten al profesor dar seguimiento a la actividad de sus estudiantes en la plataforma. </a:t>
            </a:r>
          </a:p>
        </p:txBody>
      </p:sp>
    </p:spTree>
    <p:extLst>
      <p:ext uri="{BB962C8B-B14F-4D97-AF65-F5344CB8AC3E}">
        <p14:creationId xmlns:p14="http://schemas.microsoft.com/office/powerpoint/2010/main" val="8151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695337" y="287338"/>
            <a:ext cx="2777114" cy="724643"/>
          </a:xfrm>
        </p:spPr>
        <p:txBody>
          <a:bodyPr/>
          <a:lstStyle/>
          <a:p>
            <a:r>
              <a:rPr lang="es-US" dirty="0" smtClean="0"/>
              <a:t>Informes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73" y="286603"/>
            <a:ext cx="3000375" cy="60674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93" y="2743596"/>
            <a:ext cx="7483667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6372792" y="1347450"/>
            <a:ext cx="5473148" cy="1200329"/>
          </a:xfrm>
          <a:prstGeom prst="rect">
            <a:avLst/>
          </a:prstGeom>
          <a:solidFill>
            <a:srgbClr val="63A537"/>
          </a:solidFill>
        </p:spPr>
        <p:txBody>
          <a:bodyPr wrap="square" rtlCol="0">
            <a:spAutoFit/>
          </a:bodyPr>
          <a:lstStyle/>
          <a:p>
            <a:r>
              <a:rPr lang="es-US" sz="2400" dirty="0" smtClean="0">
                <a:solidFill>
                  <a:schemeClr val="bg1"/>
                </a:solidFill>
              </a:rPr>
              <a:t>La opción Registros le permite ver las estadísticas de acceso y cambios en el curso filtrando por distintos criterios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51164" y="2743596"/>
            <a:ext cx="2452254" cy="16898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27204" y="3149600"/>
            <a:ext cx="2472263" cy="203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14290" y="4871545"/>
            <a:ext cx="189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Rounded Rectangle 13"/>
          <p:cNvSpPr/>
          <p:nvPr/>
        </p:nvSpPr>
        <p:spPr>
          <a:xfrm>
            <a:off x="7851228" y="4682359"/>
            <a:ext cx="1718441" cy="4729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1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45918" y="184503"/>
            <a:ext cx="7373655" cy="827478"/>
          </a:xfrm>
        </p:spPr>
        <p:txBody>
          <a:bodyPr/>
          <a:lstStyle/>
          <a:p>
            <a:r>
              <a:rPr lang="es-ES" dirty="0" smtClean="0"/>
              <a:t>Actividades del curso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75" y="739789"/>
            <a:ext cx="8334818" cy="5488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>Bloques. Calendario. 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2" y="315310"/>
            <a:ext cx="3457575" cy="571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14" y="3121573"/>
            <a:ext cx="4791598" cy="170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6204" y="207776"/>
            <a:ext cx="10058400" cy="14507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Bloques</a:t>
            </a:r>
            <a:endParaRPr kumimoji="0" lang="es-ES" sz="4800" b="1" i="0" u="none" strike="noStrike" kern="1200" cap="none" spc="-50" normalizeH="0" baseline="0" noProof="0" dirty="0">
              <a:ln>
                <a:noFill/>
              </a:ln>
              <a:solidFill>
                <a:srgbClr val="63A5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165" y="1418896"/>
            <a:ext cx="4745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Con la </a:t>
            </a:r>
            <a:r>
              <a:rPr lang="es-ES" sz="2400" dirty="0" smtClean="0">
                <a:solidFill>
                  <a:srgbClr val="FF0000"/>
                </a:solidFill>
              </a:rPr>
              <a:t>Edición activada </a:t>
            </a:r>
            <a:r>
              <a:rPr lang="es-ES" sz="2400" dirty="0" smtClean="0"/>
              <a:t>puede </a:t>
            </a:r>
            <a:r>
              <a:rPr lang="es-ES" sz="2400" b="1" dirty="0" smtClean="0"/>
              <a:t>Agregar Bloques </a:t>
            </a:r>
          </a:p>
          <a:p>
            <a:r>
              <a:rPr lang="es-ES" sz="2400" dirty="0" smtClean="0"/>
              <a:t>(Debajo del bloque Administración)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802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44547"/>
            <a:ext cx="10515600" cy="3453929"/>
          </a:xfrm>
        </p:spPr>
        <p:txBody>
          <a:bodyPr>
            <a:normAutofit/>
          </a:bodyPr>
          <a:lstStyle/>
          <a:p>
            <a:pPr marL="809625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s-ES" sz="2800" dirty="0" smtClean="0"/>
              <a:t>Explicar la gestión académica de un curso mediante la administración en diferentes situaciones reales o modeladas. </a:t>
            </a:r>
          </a:p>
          <a:p>
            <a:pPr marL="809625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s-ES" sz="2800" dirty="0" smtClean="0"/>
              <a:t>Gestionar los usuarios de un curso mediante la asignación de roles y creación de grupos.</a:t>
            </a:r>
          </a:p>
          <a:p>
            <a:pPr marL="809625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s-ES" sz="2800" dirty="0" smtClean="0"/>
              <a:t>Personalizar la interfaz de un entorno virtual mediante la gestión de bloques.</a:t>
            </a:r>
          </a:p>
          <a:p>
            <a:pPr marL="809625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endParaRPr lang="es-ES" sz="2800" b="1" dirty="0" smtClean="0"/>
          </a:p>
          <a:p>
            <a:pPr marL="809625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endParaRPr lang="es-MX" sz="2800" dirty="0"/>
          </a:p>
          <a:p>
            <a:pPr marL="809625" indent="-457200">
              <a:buFont typeface="Wingdings" panose="05000000000000000000" pitchFamily="2" charset="2"/>
              <a:buChar char="q"/>
            </a:pPr>
            <a:endParaRPr lang="es-MX" sz="2800" dirty="0" smtClean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2239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27" y="2142990"/>
            <a:ext cx="3162300" cy="39338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8588" y="11833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63A537"/>
                </a:solidFill>
                <a:latin typeface="LiberationSans"/>
              </a:rPr>
              <a:t>Calendario:</a:t>
            </a:r>
            <a:r>
              <a:rPr lang="es-ES" dirty="0">
                <a:solidFill>
                  <a:srgbClr val="1F497D"/>
                </a:solidFill>
                <a:latin typeface="LiberationSans"/>
              </a:rPr>
              <a:t> </a:t>
            </a:r>
            <a:r>
              <a:rPr lang="es-ES" dirty="0">
                <a:solidFill>
                  <a:srgbClr val="00000A"/>
                </a:solidFill>
                <a:latin typeface="LiberationSans"/>
              </a:rPr>
              <a:t>Muy recomendable para informar a los alumnos los plazos </a:t>
            </a:r>
            <a:r>
              <a:rPr lang="es-ES" dirty="0" smtClean="0">
                <a:solidFill>
                  <a:srgbClr val="00000A"/>
                </a:solidFill>
                <a:latin typeface="LiberationSans"/>
              </a:rPr>
              <a:t>del curso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6096000" y="1091053"/>
            <a:ext cx="5974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3A537"/>
                </a:solidFill>
                <a:latin typeface="LiberationSans"/>
              </a:rPr>
              <a:t>Buscar en foros y Actividad reciente</a:t>
            </a:r>
            <a:r>
              <a:rPr lang="es-ES" dirty="0">
                <a:solidFill>
                  <a:srgbClr val="00000A"/>
                </a:solidFill>
                <a:latin typeface="LiberationSans"/>
              </a:rPr>
              <a:t>: se recomienda su uso cuando </a:t>
            </a:r>
            <a:r>
              <a:rPr lang="es-ES" dirty="0" smtClean="0">
                <a:solidFill>
                  <a:srgbClr val="00000A"/>
                </a:solidFill>
                <a:latin typeface="LiberationSans"/>
              </a:rPr>
              <a:t>hay mucha </a:t>
            </a:r>
            <a:r>
              <a:rPr lang="es-ES" dirty="0">
                <a:solidFill>
                  <a:srgbClr val="00000A"/>
                </a:solidFill>
                <a:latin typeface="LiberationSans"/>
              </a:rPr>
              <a:t>interacción entre los </a:t>
            </a:r>
            <a:r>
              <a:rPr lang="es-ES" dirty="0" smtClean="0">
                <a:solidFill>
                  <a:srgbClr val="00000A"/>
                </a:solidFill>
                <a:latin typeface="LiberationSans"/>
              </a:rPr>
              <a:t>estudiantes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546" y="3814771"/>
            <a:ext cx="3200400" cy="17049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311531"/>
            <a:ext cx="3200400" cy="14668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6204" y="207776"/>
            <a:ext cx="10058400" cy="14507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Bloques: ejemplos</a:t>
            </a:r>
            <a:endParaRPr kumimoji="0" lang="es-ES" sz="4800" b="1" i="0" u="none" strike="noStrike" kern="1200" cap="none" spc="-50" normalizeH="0" baseline="0" noProof="0" dirty="0">
              <a:ln>
                <a:noFill/>
              </a:ln>
              <a:solidFill>
                <a:srgbClr val="63A53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855720" y="2575560"/>
            <a:ext cx="624840" cy="121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57556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pueden añadir nuevos eventos</a:t>
            </a:r>
          </a:p>
          <a:p>
            <a:endParaRPr lang="es-ES" dirty="0" smtClean="0"/>
          </a:p>
          <a:p>
            <a:r>
              <a:rPr lang="es-ES" dirty="0" smtClean="0"/>
              <a:t>Incluye automáticamente las fechas de las actividades configuradas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7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011" y="335762"/>
            <a:ext cx="50202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3A537"/>
                </a:solidFill>
                <a:latin typeface="LiberationSans"/>
              </a:rPr>
              <a:t>Comentarios: </a:t>
            </a:r>
            <a:r>
              <a:rPr lang="es-ES" dirty="0">
                <a:solidFill>
                  <a:srgbClr val="00000A"/>
                </a:solidFill>
                <a:latin typeface="LiberationSans"/>
              </a:rPr>
              <a:t>permite establecer un canal directo de comunicación pública entre </a:t>
            </a:r>
            <a:r>
              <a:rPr lang="es-ES" dirty="0" smtClean="0">
                <a:solidFill>
                  <a:srgbClr val="00000A"/>
                </a:solidFill>
                <a:latin typeface="LiberationSans"/>
              </a:rPr>
              <a:t>todos los </a:t>
            </a:r>
            <a:r>
              <a:rPr lang="es-ES" dirty="0">
                <a:solidFill>
                  <a:srgbClr val="00000A"/>
                </a:solidFill>
                <a:latin typeface="LiberationSans"/>
              </a:rPr>
              <a:t>miembros del curso, sin control ni filtro por parte del profesor en la publicación </a:t>
            </a:r>
            <a:r>
              <a:rPr lang="es-ES" dirty="0" smtClean="0">
                <a:solidFill>
                  <a:srgbClr val="00000A"/>
                </a:solidFill>
                <a:latin typeface="LiberationSans"/>
              </a:rPr>
              <a:t>de los </a:t>
            </a:r>
            <a:r>
              <a:rPr lang="es-ES" dirty="0">
                <a:solidFill>
                  <a:srgbClr val="00000A"/>
                </a:solidFill>
                <a:latin typeface="LiberationSans"/>
              </a:rPr>
              <a:t>comentarios. Se trata de una herramienta útil y de gran exposición.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1" y="2967374"/>
            <a:ext cx="5534025" cy="29241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76047" y="3357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00000A"/>
                </a:solidFill>
                <a:latin typeface="LiberationSans"/>
              </a:rPr>
              <a:t>El bloque </a:t>
            </a:r>
            <a:r>
              <a:rPr lang="es-ES" b="1" dirty="0">
                <a:solidFill>
                  <a:srgbClr val="63A537"/>
                </a:solidFill>
                <a:latin typeface="LiberationSans"/>
              </a:rPr>
              <a:t>Usuarios en Línea: </a:t>
            </a:r>
            <a:r>
              <a:rPr lang="es-ES" dirty="0">
                <a:solidFill>
                  <a:srgbClr val="00000A"/>
                </a:solidFill>
                <a:latin typeface="LiberationSans"/>
              </a:rPr>
              <a:t>nos da la opción de visualizar los alumnos y profesores</a:t>
            </a:r>
          </a:p>
          <a:p>
            <a:r>
              <a:rPr lang="es-ES" dirty="0">
                <a:solidFill>
                  <a:srgbClr val="00000A"/>
                </a:solidFill>
                <a:latin typeface="LiberationSans"/>
              </a:rPr>
              <a:t>de cada curso que en el mismo </a:t>
            </a:r>
            <a:r>
              <a:rPr lang="es-ES" dirty="0" smtClean="0">
                <a:solidFill>
                  <a:srgbClr val="00000A"/>
                </a:solidFill>
                <a:latin typeface="LiberationSans"/>
              </a:rPr>
              <a:t>momento </a:t>
            </a:r>
            <a:r>
              <a:rPr lang="es-ES" dirty="0">
                <a:solidFill>
                  <a:srgbClr val="00000A"/>
                </a:solidFill>
                <a:latin typeface="LiberationSans"/>
              </a:rPr>
              <a:t>están activos, es de gran utilidad este Bloque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307" y="1810646"/>
            <a:ext cx="4295509" cy="17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2814" y="240041"/>
            <a:ext cx="10058400" cy="1449387"/>
          </a:xfrm>
        </p:spPr>
        <p:txBody>
          <a:bodyPr/>
          <a:lstStyle/>
          <a:p>
            <a:r>
              <a:rPr lang="es-ES" dirty="0" smtClean="0"/>
              <a:t>Eliminar y Mover Bloques</a:t>
            </a:r>
            <a:endParaRPr lang="es-ES" dirty="0"/>
          </a:p>
        </p:txBody>
      </p:sp>
      <p:sp>
        <p:nvSpPr>
          <p:cNvPr id="4" name="Rectángulo 1"/>
          <p:cNvSpPr/>
          <p:nvPr/>
        </p:nvSpPr>
        <p:spPr>
          <a:xfrm>
            <a:off x="6243145" y="4221445"/>
            <a:ext cx="544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LiberationSans"/>
              </a:rPr>
              <a:t>Para configurar, Ocultar/ Mostrar, Eliminar bloques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76" y="2439016"/>
            <a:ext cx="5143500" cy="29051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5218387" y="2538248"/>
            <a:ext cx="1466195" cy="4729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05751" y="1718441"/>
            <a:ext cx="3831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Subir, bajar o mover entre las columnas derecha e izquierda</a:t>
            </a:r>
            <a:endParaRPr lang="es-E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96759" y="3168869"/>
            <a:ext cx="1213944" cy="10405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38138" lvl="1" indent="14288" algn="ctr">
              <a:spcBef>
                <a:spcPts val="1200"/>
              </a:spcBef>
              <a:spcAft>
                <a:spcPts val="200"/>
              </a:spcAft>
            </a:pPr>
            <a:r>
              <a:rPr lang="es-AR" sz="6000" kern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Aspectos organizativos</a:t>
            </a:r>
            <a:br>
              <a:rPr lang="es-AR" sz="6000" kern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AR" sz="6000" kern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Requisitos para la promoción, aprobación y ejecución de un curso en línea en la UVS</a:t>
            </a:r>
            <a:endParaRPr lang="es-ES" sz="6000" kern="12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Acreditación de los cursos en red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51253" cy="4023360"/>
          </a:xfrm>
        </p:spPr>
        <p:txBody>
          <a:bodyPr>
            <a:normAutofit/>
          </a:bodyPr>
          <a:lstStyle/>
          <a:p>
            <a:pPr marL="287338" indent="-287338">
              <a:buFont typeface="Wingdings" pitchFamily="2" charset="2"/>
              <a:buChar char="v"/>
            </a:pPr>
            <a:r>
              <a:rPr lang="es-ES" sz="2400" dirty="0" smtClean="0"/>
              <a:t>La acreditación del curso se realizará en la institución docente que lo propone siguiendo el reglamento de posgrado del Ministerio de Educación Superior (MES) y las orientaciones de la Dirección de Docencia del </a:t>
            </a:r>
            <a:r>
              <a:rPr lang="es-ES" sz="2400" dirty="0" err="1" smtClean="0"/>
              <a:t>Minsap</a:t>
            </a:r>
            <a:endParaRPr lang="es-ES" sz="2400" dirty="0" smtClean="0"/>
          </a:p>
          <a:p>
            <a:pPr marL="287338" indent="-287338">
              <a:buFont typeface="Wingdings" pitchFamily="2" charset="2"/>
              <a:buChar char="v"/>
            </a:pPr>
            <a:r>
              <a:rPr lang="es-ES" sz="2400" dirty="0" smtClean="0"/>
              <a:t>El programa académico debe cumplir los requisitos del reglamento de posgrado vigente emitido por el MES.</a:t>
            </a:r>
          </a:p>
          <a:p>
            <a:pPr marL="287338" indent="-287338">
              <a:buFont typeface="Wingdings" pitchFamily="2" charset="2"/>
              <a:buChar char="v"/>
            </a:pPr>
            <a:r>
              <a:rPr lang="es-ES" sz="2400" dirty="0" smtClean="0"/>
              <a:t>Como parte de la acreditación, el programa elaborado debe ser aprobado y avalado de acuerdo a los procedimientos establecidos en la institución académica correspondiente</a:t>
            </a:r>
          </a:p>
          <a:p>
            <a:pPr marL="287338" indent="-287338">
              <a:buFont typeface="Wingdings" pitchFamily="2" charset="2"/>
              <a:buChar char="v"/>
            </a:pPr>
            <a:r>
              <a:rPr lang="es-ES" sz="2400" dirty="0" smtClean="0"/>
              <a:t>En este proceso se podrá solicitar el visto bueno de los especialistas de la cátedra de UVS</a:t>
            </a:r>
          </a:p>
          <a:p>
            <a:pPr marL="287338" indent="-287338">
              <a:buFont typeface="Wingdings" pitchFamily="2" charset="2"/>
              <a:buChar char="v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Procedimiento de aceptación de actividades en el Aula Virtual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51253" cy="4023360"/>
          </a:xfrm>
        </p:spPr>
        <p:txBody>
          <a:bodyPr>
            <a:normAutofit/>
          </a:bodyPr>
          <a:lstStyle/>
          <a:p>
            <a:pPr marL="287338" indent="-287338">
              <a:buFont typeface="Wingdings" pitchFamily="2" charset="2"/>
              <a:buChar char="v"/>
            </a:pPr>
            <a:r>
              <a:rPr lang="es-ES" sz="2400" dirty="0" smtClean="0"/>
              <a:t>Acreditar  el curso en la institución docente correspondiente</a:t>
            </a:r>
          </a:p>
          <a:p>
            <a:pPr marL="287338" indent="-287338">
              <a:buFont typeface="Wingdings" pitchFamily="2" charset="2"/>
              <a:buChar char="v"/>
            </a:pPr>
            <a:r>
              <a:rPr lang="es-ES" sz="2400" dirty="0" smtClean="0"/>
              <a:t>Solicitar la apertura del espacio en el Aula Virtual al jefe de la cátedra de UVS, según la instancia que corresponda. Para ello deberá aportar los documentos siguientes:</a:t>
            </a:r>
          </a:p>
          <a:p>
            <a:pPr marL="579946" lvl="1" indent="-287338">
              <a:buFont typeface="Wingdings" pitchFamily="2" charset="2"/>
              <a:buChar char="ü"/>
            </a:pPr>
            <a:r>
              <a:rPr lang="es-ES" sz="2200" dirty="0" smtClean="0"/>
              <a:t>Dictamen del curso</a:t>
            </a:r>
          </a:p>
          <a:p>
            <a:pPr marL="579946" lvl="1" indent="-287338">
              <a:buFont typeface="Wingdings" pitchFamily="2" charset="2"/>
              <a:buChar char="ü"/>
            </a:pPr>
            <a:r>
              <a:rPr lang="es-ES" sz="2200" dirty="0" smtClean="0"/>
              <a:t>Programa del curso </a:t>
            </a:r>
          </a:p>
          <a:p>
            <a:pPr marL="579946" lvl="1" indent="-287338">
              <a:buFont typeface="Wingdings" pitchFamily="2" charset="2"/>
              <a:buChar char="ü"/>
            </a:pPr>
            <a:r>
              <a:rPr lang="es-ES" sz="2200" dirty="0" smtClean="0"/>
              <a:t>Datos del profesor principal y correo electrónico</a:t>
            </a:r>
          </a:p>
          <a:p>
            <a:pPr marL="287338" indent="-287338">
              <a:buFont typeface="Wingdings" pitchFamily="2" charset="2"/>
              <a:buChar char="v"/>
            </a:pPr>
            <a:r>
              <a:rPr lang="es-ES" sz="2400" dirty="0" smtClean="0"/>
              <a:t>En el caso de los cursos internacionales es preciso que el curso tenga al menos una edición exitosa en los entornos virtuales antes de proponer su comercialización </a:t>
            </a:r>
          </a:p>
          <a:p>
            <a:endParaRPr lang="es-E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Procedimiento de aceptación de actividades en el Aula Virtual (cont.)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895599"/>
          </a:xfrm>
        </p:spPr>
        <p:txBody>
          <a:bodyPr>
            <a:noAutofit/>
          </a:bodyPr>
          <a:lstStyle/>
          <a:p>
            <a:pPr marL="287338" indent="-287338">
              <a:buFont typeface="Wingdings" pitchFamily="2" charset="2"/>
              <a:buChar char="v"/>
            </a:pPr>
            <a:r>
              <a:rPr lang="es-ES" sz="2800" dirty="0" smtClean="0"/>
              <a:t>Los miembros, parciales o a tiempo completo, de la cátedra de UVS verifican la correcta utilización del Aula Virtual tanto en pre como en posgrado</a:t>
            </a:r>
          </a:p>
          <a:p>
            <a:pPr marL="287338" indent="-287338">
              <a:buFont typeface="Wingdings" pitchFamily="2" charset="2"/>
              <a:buChar char="v"/>
            </a:pPr>
            <a:r>
              <a:rPr lang="es-ES" sz="2800" dirty="0" smtClean="0"/>
              <a:t>El personal de apoyo de la UVS (informáticos, especialistas en información…): </a:t>
            </a:r>
          </a:p>
          <a:p>
            <a:pPr marL="579946" lvl="1" indent="-287338">
              <a:buFont typeface="Wingdings" pitchFamily="2" charset="2"/>
              <a:buChar char="v"/>
            </a:pPr>
            <a:r>
              <a:rPr lang="es-ES" sz="2400" dirty="0" smtClean="0"/>
              <a:t>Facilitarán los procesos de divulgación de las convocatorias promoviéndolas en la red</a:t>
            </a:r>
          </a:p>
          <a:p>
            <a:pPr marL="579946" lvl="1" indent="-287338">
              <a:buFont typeface="Wingdings" pitchFamily="2" charset="2"/>
              <a:buChar char="v"/>
            </a:pPr>
            <a:r>
              <a:rPr lang="es-ES" sz="2400" dirty="0" smtClean="0"/>
              <a:t>Garantizarán los procesos de registro en el Aula Virtual</a:t>
            </a:r>
            <a:r>
              <a:rPr lang="es-ES" sz="2800" dirty="0" smtClean="0"/>
              <a:t> y matriculación de los estudiantes </a:t>
            </a:r>
          </a:p>
          <a:p>
            <a:pPr marL="579946" lvl="1" indent="-287338">
              <a:buNone/>
            </a:pPr>
            <a:endParaRPr lang="es-ES" sz="28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03" y="2353815"/>
            <a:ext cx="4826128" cy="38462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78" y="770030"/>
            <a:ext cx="5185818" cy="3865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77470" y="243937"/>
            <a:ext cx="6011333" cy="1932941"/>
          </a:xfrm>
        </p:spPr>
        <p:txBody>
          <a:bodyPr>
            <a:noAutofit/>
          </a:bodyPr>
          <a:lstStyle/>
          <a:p>
            <a:r>
              <a:rPr lang="es-ES" sz="2800" dirty="0" smtClean="0"/>
              <a:t>Los cursos que así lo requieran pueden ser divulgados en el portal de </a:t>
            </a:r>
            <a:r>
              <a:rPr lang="es-ES" sz="2800" dirty="0" err="1" smtClean="0"/>
              <a:t>Infomed</a:t>
            </a:r>
            <a:r>
              <a:rPr lang="es-ES" sz="2800" dirty="0" smtClean="0"/>
              <a:t>. </a:t>
            </a:r>
            <a:br>
              <a:rPr lang="es-ES" sz="2800" dirty="0" smtClean="0"/>
            </a:br>
            <a:r>
              <a:rPr lang="es-ES" sz="2800" dirty="0" smtClean="0"/>
              <a:t>Para ello se incorpora el curso en</a:t>
            </a:r>
            <a:r>
              <a:rPr lang="es-ES" sz="2800" dirty="0" smtClean="0"/>
              <a:t> el </a:t>
            </a:r>
            <a:r>
              <a:rPr lang="es-ES" sz="2800" b="1" dirty="0" smtClean="0">
                <a:solidFill>
                  <a:srgbClr val="63A537"/>
                </a:solidFill>
              </a:rPr>
              <a:t>Directorio de Cursos </a:t>
            </a:r>
            <a:r>
              <a:rPr lang="es-ES" sz="2800" dirty="0"/>
              <a:t>(http://directoriocursos.sld.cu/)</a:t>
            </a:r>
            <a:endParaRPr lang="es-ES" sz="2800" dirty="0"/>
          </a:p>
        </p:txBody>
      </p:sp>
      <p:sp>
        <p:nvSpPr>
          <p:cNvPr id="6" name="Rectángulo redondeado 6"/>
          <p:cNvSpPr/>
          <p:nvPr/>
        </p:nvSpPr>
        <p:spPr>
          <a:xfrm>
            <a:off x="2774796" y="1470016"/>
            <a:ext cx="1308689" cy="2200110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7" name="CuadroTexto 16"/>
          <p:cNvSpPr txBox="1"/>
          <p:nvPr/>
        </p:nvSpPr>
        <p:spPr>
          <a:xfrm>
            <a:off x="9998640" y="4635912"/>
            <a:ext cx="115339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>
                <a:solidFill>
                  <a:srgbClr val="FF0000"/>
                </a:solidFill>
              </a:rPr>
              <a:t>Para incorporar un curso comience por Registrarse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Procedimiento para la matrícula en un curso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smtClean="0"/>
              <a:t>Abrir la convocatoria  y seleccionar los estudiantes si corresponde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smtClean="0"/>
              <a:t>Enviar un mensaje a los estudiantes seleccionados para que se </a:t>
            </a:r>
            <a:r>
              <a:rPr lang="es-ES" sz="2400" dirty="0" smtClean="0">
                <a:solidFill>
                  <a:srgbClr val="FF0000"/>
                </a:solidFill>
              </a:rPr>
              <a:t>registren en el Aula Virtual </a:t>
            </a:r>
            <a:r>
              <a:rPr lang="es-ES" sz="2400" dirty="0" smtClean="0">
                <a:solidFill>
                  <a:schemeClr val="tx1"/>
                </a:solidFill>
              </a:rPr>
              <a:t>(si no lo han hecho)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/>
              <a:t>y se </a:t>
            </a:r>
            <a:r>
              <a:rPr lang="es-ES" sz="2400" dirty="0" smtClean="0">
                <a:solidFill>
                  <a:srgbClr val="FF0000"/>
                </a:solidFill>
              </a:rPr>
              <a:t>matriculen</a:t>
            </a:r>
            <a:r>
              <a:rPr lang="es-ES" sz="2400" dirty="0" smtClean="0"/>
              <a:t> en el curso</a:t>
            </a:r>
          </a:p>
          <a:p>
            <a:pPr lvl="1"/>
            <a:r>
              <a:rPr lang="es-ES" sz="2400" dirty="0" smtClean="0"/>
              <a:t>La matrícula puede ser de dos formas:</a:t>
            </a:r>
          </a:p>
          <a:p>
            <a:pPr lvl="2">
              <a:buFont typeface="Wingdings 3" pitchFamily="18" charset="2"/>
              <a:buChar char=""/>
            </a:pPr>
            <a:r>
              <a:rPr lang="es-ES" sz="2400" dirty="0" smtClean="0"/>
              <a:t>Matriculación manual: el profesor matricula a cada uno de los estudiantes</a:t>
            </a:r>
          </a:p>
          <a:p>
            <a:pPr lvl="2">
              <a:buFont typeface="Wingdings 3" pitchFamily="18" charset="2"/>
              <a:buChar char=""/>
            </a:pPr>
            <a:r>
              <a:rPr lang="es-ES" sz="2400" dirty="0" smtClean="0"/>
              <a:t>Auto-matriculación. En este caso debe enviar a los estudiantes la dirección del curso y la contraseña de matricula. Es conveniente aclarar en el mensaje que esa contraseña se utiliza una sola vez y que no debe dársela a otra persona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Copias de Seguridad. Importación y Restauración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36042" cy="4023360"/>
          </a:xfrm>
        </p:spPr>
        <p:txBody>
          <a:bodyPr>
            <a:normAutofit/>
          </a:bodyPr>
          <a:lstStyle/>
          <a:p>
            <a:pPr marL="287338" indent="-287338">
              <a:buFont typeface="Wingdings" pitchFamily="2" charset="2"/>
              <a:buChar char="v"/>
            </a:pPr>
            <a:r>
              <a:rPr lang="es-ES" sz="2800" dirty="0" smtClean="0"/>
              <a:t>Los profesores son responsables de crear las copias de seguridad con sistematicidad</a:t>
            </a:r>
            <a:endParaRPr lang="es-E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6132" y="3185160"/>
            <a:ext cx="6198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 pesar de la estabilidad del servicio del Aula Virtual  y las salvan que se realizan con sistematicidad, pueden ocurrir fallas en la que se  pierdan los últimos cambios realizados en el curso (contenidos, actividades realizadas por profesores y estudiantes…) </a:t>
            </a:r>
          </a:p>
          <a:p>
            <a:r>
              <a:rPr lang="es-ES" sz="2000" dirty="0" smtClean="0"/>
              <a:t>Es por ello que el profesor debe realizar Copias de Seguridad de su  curso y guardarlas en su PC. </a:t>
            </a:r>
          </a:p>
          <a:p>
            <a:r>
              <a:rPr lang="es-ES" sz="20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s-ES" sz="2000" dirty="0" smtClean="0"/>
              <a:t>Si es necesario se restauran nuevamente en el Aula Virtual</a:t>
            </a:r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103" y="1140078"/>
            <a:ext cx="3133725" cy="488632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8746435" y="4452730"/>
            <a:ext cx="1603513" cy="8397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7752522" y="4094922"/>
            <a:ext cx="993913" cy="5039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MX" dirty="0" smtClean="0"/>
              <a:t>Contenidos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44547"/>
            <a:ext cx="10515600" cy="4185319"/>
          </a:xfrm>
        </p:spPr>
        <p:txBody>
          <a:bodyPr>
            <a:noAutofit/>
          </a:bodyPr>
          <a:lstStyle/>
          <a:p>
            <a:pPr marL="809625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s-AR" sz="2800" dirty="0" smtClean="0"/>
              <a:t>Posibilidades de la administración en las plataformas para la tutoría en el aula virtual. Usuarios, grupos y vías para la matriculación en el curso. </a:t>
            </a:r>
            <a:endParaRPr lang="es-ES" sz="2800" dirty="0" smtClean="0"/>
          </a:p>
          <a:p>
            <a:pPr marL="809625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s-AR" sz="2800" dirty="0" smtClean="0"/>
              <a:t>Informe de actividades. Bloques. Calendario. </a:t>
            </a:r>
            <a:endParaRPr lang="es-ES" sz="2800" dirty="0" smtClean="0"/>
          </a:p>
          <a:p>
            <a:pPr marL="809625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s-AR" sz="2800" dirty="0" smtClean="0"/>
              <a:t>Aspectos organizativos. Requisitos para la promoción, aprobación y ejecución de un curso en línea en la UVS.</a:t>
            </a:r>
            <a:endParaRPr lang="es-ES" sz="2800" dirty="0" smtClean="0"/>
          </a:p>
          <a:p>
            <a:pPr marL="809625" lvl="1" indent="-4572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endParaRPr lang="es-ES" sz="2800" b="1" dirty="0" smtClean="0"/>
          </a:p>
          <a:p>
            <a:pPr marL="809625" indent="-457200">
              <a:buNone/>
            </a:pPr>
            <a:endParaRPr lang="es-MX" sz="2800" dirty="0" smtClean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2239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16236" y="221078"/>
            <a:ext cx="10058400" cy="1449387"/>
          </a:xfrm>
        </p:spPr>
        <p:txBody>
          <a:bodyPr>
            <a:noAutofit/>
          </a:bodyPr>
          <a:lstStyle/>
          <a:p>
            <a:r>
              <a:rPr lang="es-US" sz="3600" dirty="0" smtClean="0"/>
              <a:t>Puede filtrar los elementos que desea que se incluyan en la copia o dejarlo como viene por defecto.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10" y="2009386"/>
            <a:ext cx="7750452" cy="40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73" y="419916"/>
            <a:ext cx="11082134" cy="59104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0680" y="3553660"/>
            <a:ext cx="2613163" cy="1215048"/>
          </a:xfrm>
        </p:spPr>
        <p:txBody>
          <a:bodyPr>
            <a:noAutofit/>
          </a:bodyPr>
          <a:lstStyle/>
          <a:p>
            <a:r>
              <a:rPr lang="es-US" sz="2400" dirty="0" smtClean="0">
                <a:solidFill>
                  <a:srgbClr val="FF0000"/>
                </a:solidFill>
              </a:rPr>
              <a:t>Descargue y guarde en su PC la copia de seguridad de su curso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431738" y="4861472"/>
            <a:ext cx="834887" cy="755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9065895" y="4291628"/>
            <a:ext cx="731686" cy="5698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10392524" y="4828344"/>
            <a:ext cx="834887" cy="755373"/>
          </a:xfrm>
          <a:prstGeom prst="roundRect">
            <a:avLst/>
          </a:prstGeom>
          <a:noFill/>
          <a:ln w="38100">
            <a:solidFill>
              <a:srgbClr val="F79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10758367" y="4291628"/>
            <a:ext cx="346666" cy="536716"/>
          </a:xfrm>
          <a:prstGeom prst="straightConnector1">
            <a:avLst/>
          </a:prstGeom>
          <a:ln w="38100">
            <a:solidFill>
              <a:srgbClr val="F79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079686" y="3018794"/>
            <a:ext cx="2112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dirty="0" smtClean="0">
                <a:solidFill>
                  <a:srgbClr val="F79001"/>
                </a:solidFill>
              </a:rPr>
              <a:t>Restaure una versión anterior de la copia de seguridad de su curso</a:t>
            </a:r>
            <a:endParaRPr lang="es-ES" sz="2000" dirty="0">
              <a:solidFill>
                <a:srgbClr val="F79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088" y="320951"/>
            <a:ext cx="2390982" cy="1449387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63A537"/>
                </a:solidFill>
              </a:rPr>
              <a:t>Importar</a:t>
            </a:r>
            <a:endParaRPr lang="es-ES" b="1" dirty="0">
              <a:solidFill>
                <a:srgbClr val="63A537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81" y="161925"/>
            <a:ext cx="9201150" cy="66960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4887" y="2355800"/>
            <a:ext cx="4094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 smtClean="0"/>
              <a:t>Si el curso existe en la plataforma y quiere importarlo a un nuevo espacio</a:t>
            </a:r>
          </a:p>
          <a:p>
            <a:endParaRPr lang="es-US" sz="2400" dirty="0" smtClean="0">
              <a:solidFill>
                <a:srgbClr val="C00000"/>
              </a:solidFill>
            </a:endParaRPr>
          </a:p>
          <a:p>
            <a:endParaRPr lang="es-US" sz="2400" dirty="0" smtClean="0">
              <a:solidFill>
                <a:srgbClr val="C00000"/>
              </a:solidFill>
            </a:endParaRPr>
          </a:p>
          <a:p>
            <a:r>
              <a:rPr lang="es-US" sz="2400" dirty="0" smtClean="0">
                <a:solidFill>
                  <a:srgbClr val="C00000"/>
                </a:solidFill>
                <a:sym typeface="Wingdings 3" panose="05040102010807070707" pitchFamily="18" charset="2"/>
              </a:rPr>
              <a:t></a:t>
            </a:r>
            <a:r>
              <a:rPr lang="es-US" sz="2400" dirty="0" smtClean="0">
                <a:solidFill>
                  <a:srgbClr val="C00000"/>
                </a:solidFill>
              </a:rPr>
              <a:t>Haga la búsqueda por el título del curso</a:t>
            </a:r>
            <a:endParaRPr lang="es-ES" sz="2400" dirty="0">
              <a:solidFill>
                <a:srgbClr val="C0000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922643" y="4545492"/>
            <a:ext cx="1643270" cy="1232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práctica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046" y="1956093"/>
            <a:ext cx="10058400" cy="402336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Acceda al EVEA donde es profesor: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Explore la matriculación de usuarios y la creación de grupos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Vaya a Informe, seleccione Registros. Filtre los registros en las listas desplegables que aparecen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Bloques: cree nuevos bloques. Esta actividad es evaluativa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800" dirty="0" smtClean="0"/>
              <a:t>Cree una copia de seguridad de su curso. Guárdela en su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/>
              <a:t>Usuarios: matriculación y conformación de grupos</a:t>
            </a:r>
            <a:endParaRPr lang="es-ES" sz="7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4294967295"/>
          </p:nvPr>
        </p:nvSpPr>
        <p:spPr>
          <a:xfrm>
            <a:off x="5196416" y="1794933"/>
            <a:ext cx="4895850" cy="443865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Haga clic en usuarios para:</a:t>
            </a:r>
          </a:p>
          <a:p>
            <a:pPr lvl="1"/>
            <a:r>
              <a:rPr lang="es-MX" sz="2800" dirty="0"/>
              <a:t>V</a:t>
            </a:r>
            <a:r>
              <a:rPr lang="es-MX" sz="2800" dirty="0" smtClean="0"/>
              <a:t>er la lista de usuarios matriculados y sus roles. </a:t>
            </a:r>
          </a:p>
          <a:p>
            <a:pPr lvl="1"/>
            <a:r>
              <a:rPr lang="es-MX" sz="2800" dirty="0" smtClean="0"/>
              <a:t>Matricular usuarios</a:t>
            </a:r>
          </a:p>
          <a:p>
            <a:r>
              <a:rPr lang="es-MX" sz="3200" dirty="0" smtClean="0"/>
              <a:t>Puede configurar:</a:t>
            </a:r>
          </a:p>
          <a:p>
            <a:pPr lvl="1"/>
            <a:r>
              <a:rPr lang="es-MX" sz="2800" dirty="0" smtClean="0"/>
              <a:t>Métodos para matriculación</a:t>
            </a:r>
          </a:p>
          <a:p>
            <a:pPr lvl="1"/>
            <a:r>
              <a:rPr lang="es-MX" sz="2800" dirty="0" smtClean="0"/>
              <a:t>Grupos</a:t>
            </a:r>
          </a:p>
          <a:p>
            <a:pPr lvl="1"/>
            <a:endParaRPr lang="es-MX" sz="28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135438" y="0"/>
            <a:ext cx="8056562" cy="1449387"/>
          </a:xfrm>
        </p:spPr>
        <p:txBody>
          <a:bodyPr/>
          <a:lstStyle/>
          <a:p>
            <a:r>
              <a:rPr lang="es-ES" dirty="0" smtClean="0"/>
              <a:t>Matriculación de usuarios</a:t>
            </a:r>
            <a:endParaRPr lang="es-ES" dirty="0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7" y="284690"/>
            <a:ext cx="3190875" cy="60483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00667" y="1676400"/>
            <a:ext cx="2624666" cy="14901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Métodos de Matriculación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0327"/>
            <a:ext cx="10058400" cy="402336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s-ES" sz="2800" dirty="0" smtClean="0"/>
              <a:t>La matrícula puede ser de dos formas:</a:t>
            </a:r>
          </a:p>
          <a:p>
            <a:pPr lvl="2">
              <a:buFont typeface="Wingdings 3" pitchFamily="18" charset="2"/>
              <a:buChar char=""/>
            </a:pPr>
            <a:r>
              <a:rPr lang="es-ES" sz="2800" dirty="0" smtClean="0"/>
              <a:t>Matriculación manual: el gestor matricula a estudiantes, profesores sin permiso de edición, profesores</a:t>
            </a:r>
          </a:p>
          <a:p>
            <a:pPr lvl="2">
              <a:buFont typeface="Wingdings 3" pitchFamily="18" charset="2"/>
              <a:buChar char=""/>
            </a:pPr>
            <a:r>
              <a:rPr lang="es-ES" sz="2800" dirty="0" err="1" smtClean="0"/>
              <a:t>Automatriculación</a:t>
            </a:r>
            <a:r>
              <a:rPr lang="es-ES" sz="2800" dirty="0" smtClean="0"/>
              <a:t>: el usuario se </a:t>
            </a:r>
            <a:r>
              <a:rPr lang="es-ES" sz="2800" dirty="0" err="1" smtClean="0"/>
              <a:t>automatricula</a:t>
            </a:r>
            <a:r>
              <a:rPr lang="es-ES" sz="2800" dirty="0" smtClean="0"/>
              <a:t> en el curso con una contraseña</a:t>
            </a:r>
          </a:p>
          <a:p>
            <a:pPr lvl="1"/>
            <a:endParaRPr lang="es-ES" sz="2800" dirty="0" smtClean="0"/>
          </a:p>
          <a:p>
            <a:endParaRPr lang="es-E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59466" y="4430110"/>
            <a:ext cx="9567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Importante: Los estudiantes deben haber completado previamente el registro en el Aula Virtual y la confirmación de su cuenta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Recordemos los Roles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" b="1" dirty="0" smtClean="0"/>
              <a:t>Invitado</a:t>
            </a:r>
            <a:r>
              <a:rPr lang="es-ES" dirty="0" smtClean="0"/>
              <a:t>: algunos cursos permiten que usuarios que no estén matriculados accedan a sus contenidos, pero no pueden participar en las actividades ni modificar nada. </a:t>
            </a:r>
          </a:p>
          <a:p>
            <a:pPr lvl="0"/>
            <a:r>
              <a:rPr lang="es-ES" b="1" dirty="0" smtClean="0"/>
              <a:t>Estudiante</a:t>
            </a:r>
            <a:r>
              <a:rPr lang="es-ES" dirty="0" smtClean="0"/>
              <a:t>: si un usuario tiene este rol en un curso puede acceder al entorno virtual, descargar los recursos y realizar las actividades.</a:t>
            </a:r>
          </a:p>
          <a:p>
            <a:pPr lvl="0"/>
            <a:r>
              <a:rPr lang="es-ES" b="1" dirty="0" smtClean="0"/>
              <a:t>Profesor sin permiso de edición</a:t>
            </a:r>
            <a:r>
              <a:rPr lang="es-ES" dirty="0" smtClean="0"/>
              <a:t>: además de los privilegios anteriores, puede calificar y dar seguimiento y retroalimentación a los estudiantes. No tiene permiso para modificar los recursos ni configurar las actividades. Este rol se asigna a los tutores que no participan en el diseño y montaje del curso ni en la elaboración de contenidos.  </a:t>
            </a:r>
          </a:p>
          <a:p>
            <a:pPr lvl="0"/>
            <a:r>
              <a:rPr lang="es-ES" b="1" dirty="0" smtClean="0"/>
              <a:t>Profesor</a:t>
            </a:r>
            <a:r>
              <a:rPr lang="es-ES" dirty="0" smtClean="0"/>
              <a:t>. Tiene todos los permisos para modificar el curso. Incorpora recursos y actividades, gestiona calificaciones, </a:t>
            </a:r>
            <a:r>
              <a:rPr lang="es-ES" dirty="0" err="1" smtClean="0"/>
              <a:t>etc</a:t>
            </a:r>
            <a:r>
              <a:rPr lang="es-ES" dirty="0" smtClean="0"/>
              <a:t>…</a:t>
            </a:r>
          </a:p>
          <a:p>
            <a:pPr lvl="0"/>
            <a:r>
              <a:rPr lang="es-ES" b="1" dirty="0" smtClean="0"/>
              <a:t>Gestor</a:t>
            </a:r>
            <a:r>
              <a:rPr lang="es-ES" dirty="0" smtClean="0"/>
              <a:t>: tiene los privilegios del profesor para acceder al curso y modificarlo, además de la posibilidad de gestionar usuarios. 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76197" y="1056148"/>
            <a:ext cx="11488520" cy="2141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92" y="3085320"/>
            <a:ext cx="9382125" cy="3581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57" y="1168861"/>
            <a:ext cx="10010775" cy="1742343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9299973" y="1298738"/>
            <a:ext cx="1752600" cy="83280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94267" y="232933"/>
            <a:ext cx="11226800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38A82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Matriculación manual de usuarios</a:t>
            </a:r>
            <a:endParaRPr kumimoji="0" lang="es-MX" sz="28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2531160" y="689645"/>
            <a:ext cx="7886700" cy="631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 panose="05040102010807070707" pitchFamily="18" charset="2"/>
              </a:rPr>
              <a:t>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Usuarios/ Usuarios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Matriculados (Bloque Administración) 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de flecha 7"/>
          <p:cNvCxnSpPr>
            <a:endCxn id="11" idx="1"/>
          </p:cNvCxnSpPr>
          <p:nvPr/>
        </p:nvCxnSpPr>
        <p:spPr>
          <a:xfrm flipV="1">
            <a:off x="6284381" y="4497258"/>
            <a:ext cx="1669767" cy="232387"/>
          </a:xfrm>
          <a:prstGeom prst="straightConnector1">
            <a:avLst/>
          </a:prstGeom>
          <a:solidFill>
            <a:schemeClr val="lt1">
              <a:alpha val="0"/>
            </a:schemeClr>
          </a:solidFill>
          <a:ln cmpd="sng">
            <a:solidFill>
              <a:srgbClr val="FF0000"/>
            </a:solidFill>
            <a:headEnd type="stealt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1" name="CuadroTexto 8"/>
          <p:cNvSpPr txBox="1"/>
          <p:nvPr/>
        </p:nvSpPr>
        <p:spPr>
          <a:xfrm>
            <a:off x="7954148" y="4035593"/>
            <a:ext cx="3035584" cy="92333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Busque al usuario por el nombre o dirección de correo y matricúlelo</a:t>
            </a:r>
          </a:p>
        </p:txBody>
      </p:sp>
      <p:cxnSp>
        <p:nvCxnSpPr>
          <p:cNvPr id="12" name="Conector recto de flecha 9"/>
          <p:cNvCxnSpPr>
            <a:endCxn id="13" idx="1"/>
          </p:cNvCxnSpPr>
          <p:nvPr/>
        </p:nvCxnSpPr>
        <p:spPr>
          <a:xfrm>
            <a:off x="7536250" y="5315910"/>
            <a:ext cx="1349233" cy="70502"/>
          </a:xfrm>
          <a:prstGeom prst="straightConnector1">
            <a:avLst/>
          </a:prstGeom>
          <a:solidFill>
            <a:schemeClr val="lt1">
              <a:alpha val="0"/>
            </a:schemeClr>
          </a:solidFill>
          <a:ln cmpd="sng">
            <a:solidFill>
              <a:srgbClr val="FF0000"/>
            </a:solidFill>
            <a:headEnd type="stealt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CuadroTexto 10"/>
          <p:cNvSpPr txBox="1"/>
          <p:nvPr/>
        </p:nvSpPr>
        <p:spPr>
          <a:xfrm>
            <a:off x="8885483" y="5201746"/>
            <a:ext cx="303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Selección el rol a asignar</a:t>
            </a:r>
            <a:endParaRPr lang="es-MX" dirty="0"/>
          </a:p>
        </p:txBody>
      </p:sp>
      <p:sp>
        <p:nvSpPr>
          <p:cNvPr id="15" name="Conector 15"/>
          <p:cNvSpPr/>
          <p:nvPr/>
        </p:nvSpPr>
        <p:spPr>
          <a:xfrm>
            <a:off x="2073960" y="599486"/>
            <a:ext cx="457200" cy="457200"/>
          </a:xfrm>
          <a:prstGeom prst="flowChartConnector">
            <a:avLst/>
          </a:prstGeom>
          <a:solidFill>
            <a:srgbClr val="99CB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6" name="Conector 16"/>
          <p:cNvSpPr/>
          <p:nvPr/>
        </p:nvSpPr>
        <p:spPr>
          <a:xfrm>
            <a:off x="406632" y="940261"/>
            <a:ext cx="457200" cy="457200"/>
          </a:xfrm>
          <a:prstGeom prst="flowChartConnector">
            <a:avLst/>
          </a:prstGeom>
          <a:solidFill>
            <a:srgbClr val="99CB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17" name="Conector 17"/>
          <p:cNvSpPr/>
          <p:nvPr/>
        </p:nvSpPr>
        <p:spPr>
          <a:xfrm>
            <a:off x="2453992" y="3161503"/>
            <a:ext cx="457200" cy="457200"/>
          </a:xfrm>
          <a:prstGeom prst="flowChartConnector">
            <a:avLst/>
          </a:prstGeom>
          <a:solidFill>
            <a:srgbClr val="99CB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19" name="Conector 17"/>
          <p:cNvSpPr/>
          <p:nvPr/>
        </p:nvSpPr>
        <p:spPr>
          <a:xfrm>
            <a:off x="7586903" y="3807672"/>
            <a:ext cx="457200" cy="457200"/>
          </a:xfrm>
          <a:prstGeom prst="flowChartConnector">
            <a:avLst/>
          </a:prstGeom>
          <a:solidFill>
            <a:srgbClr val="99CB3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228" y="1305380"/>
            <a:ext cx="7223760" cy="457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42060" y="110347"/>
            <a:ext cx="10058400" cy="944890"/>
          </a:xfrm>
        </p:spPr>
        <p:txBody>
          <a:bodyPr/>
          <a:lstStyle/>
          <a:p>
            <a:r>
              <a:rPr lang="es-ES" dirty="0" smtClean="0"/>
              <a:t>Definir método de matriculación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88621" y="1823403"/>
            <a:ext cx="4991100" cy="4022725"/>
          </a:xfrm>
        </p:spPr>
        <p:txBody>
          <a:bodyPr>
            <a:noAutofit/>
          </a:bodyPr>
          <a:lstStyle/>
          <a:p>
            <a:r>
              <a:rPr lang="es-MX" sz="2200" dirty="0" smtClean="0"/>
              <a:t>La matriculación Manual viene por defecto. </a:t>
            </a:r>
          </a:p>
          <a:p>
            <a:r>
              <a:rPr lang="es-MX" sz="2200" dirty="0" smtClean="0"/>
              <a:t>Para la matriculación automática con contraseña abra (ícono del ojo) a la opción Auto-matriculación (Estudiantes) y configure una contraseña, que será la que le dará al estudiante para que se matricule. </a:t>
            </a:r>
          </a:p>
          <a:p>
            <a:r>
              <a:rPr lang="es-MX" sz="2200" dirty="0" smtClean="0"/>
              <a:t>Recuerde: solo puede matricular personas que sean usuarios de la plataforma. Por tanto, la primera orientación que dará a sus estudiantes es que se registren en el Aula Virtual, si todavía no tiene cuenta. </a:t>
            </a:r>
          </a:p>
          <a:p>
            <a:endParaRPr lang="es-ES" sz="22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0373710" y="3216165"/>
            <a:ext cx="662154" cy="94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20552" y="2317531"/>
            <a:ext cx="147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Si abre el ojo se habilitar acceso a invitados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10610183" y="3815250"/>
            <a:ext cx="315310" cy="157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62441" y="3799490"/>
            <a:ext cx="132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Configurar contraseña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69724" y="4824248"/>
            <a:ext cx="2790495" cy="662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8923283" y="5139560"/>
            <a:ext cx="394138" cy="3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64717" y="4792716"/>
            <a:ext cx="236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Habilitar una nueva forma de matriculación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Ejemplo, matriculación de profesores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7141782" y="4635063"/>
            <a:ext cx="2317529" cy="882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2620</TotalTime>
  <Words>1579</Words>
  <Application>Microsoft Office PowerPoint</Application>
  <PresentationFormat>Panorámica</PresentationFormat>
  <Paragraphs>148</Paragraphs>
  <Slides>33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宋体</vt:lpstr>
      <vt:lpstr>Calibri</vt:lpstr>
      <vt:lpstr>Calibri Light</vt:lpstr>
      <vt:lpstr>LiberationSans</vt:lpstr>
      <vt:lpstr>Wingdings</vt:lpstr>
      <vt:lpstr>Wingdings 3</vt:lpstr>
      <vt:lpstr>Retrospección</vt:lpstr>
      <vt:lpstr>Entrenamiento Diseño y montaje de Entornos Virtuales de Enseñanza Aprendizaje</vt:lpstr>
      <vt:lpstr>Objetivo</vt:lpstr>
      <vt:lpstr>Contenidos</vt:lpstr>
      <vt:lpstr>Usuarios: matriculación y conformación de grupos</vt:lpstr>
      <vt:lpstr>Matriculación de usuarios</vt:lpstr>
      <vt:lpstr>Métodos de Matriculación</vt:lpstr>
      <vt:lpstr>Recordemos los Roles </vt:lpstr>
      <vt:lpstr>Presentación de PowerPoint</vt:lpstr>
      <vt:lpstr>Definir método de matriculación</vt:lpstr>
      <vt:lpstr>Ejemplo de Auto-matriculación de Estudiantes.  </vt:lpstr>
      <vt:lpstr>Presentación de PowerPoint</vt:lpstr>
      <vt:lpstr>Ejemplo de Grupos</vt:lpstr>
      <vt:lpstr>Presentación de PowerPoint</vt:lpstr>
      <vt:lpstr> Informe de actividades</vt:lpstr>
      <vt:lpstr>Informes</vt:lpstr>
      <vt:lpstr>Informes</vt:lpstr>
      <vt:lpstr>Actividades del curso</vt:lpstr>
      <vt:lpstr> Bloques. Calendario. </vt:lpstr>
      <vt:lpstr>Presentación de PowerPoint</vt:lpstr>
      <vt:lpstr>Presentación de PowerPoint</vt:lpstr>
      <vt:lpstr>Presentación de PowerPoint</vt:lpstr>
      <vt:lpstr>Eliminar y Mover Bloques</vt:lpstr>
      <vt:lpstr>Aspectos organizativos Requisitos para la promoción, aprobación y ejecución de un curso en línea en la UVS</vt:lpstr>
      <vt:lpstr>Acreditación de los cursos en red</vt:lpstr>
      <vt:lpstr>Procedimiento de aceptación de actividades en el Aula Virtual</vt:lpstr>
      <vt:lpstr>Procedimiento de aceptación de actividades en el Aula Virtual (cont.)</vt:lpstr>
      <vt:lpstr>Los cursos que así lo requieran pueden ser divulgados en el portal de Infomed.  Para ello se incorpora el curso en el Directorio de Cursos (http://directoriocursos.sld.cu/)</vt:lpstr>
      <vt:lpstr>Procedimiento para la matrícula en un curso</vt:lpstr>
      <vt:lpstr>Copias de Seguridad. Importación y Restauración</vt:lpstr>
      <vt:lpstr>Puede filtrar los elementos que desea que se incluyan en la copia o dejarlo como viene por defecto.</vt:lpstr>
      <vt:lpstr>Descargue y guarde en su PC la copia de seguridad de su curso</vt:lpstr>
      <vt:lpstr>Importar</vt:lpstr>
      <vt:lpstr>Actividad práctica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</dc:creator>
  <cp:lastModifiedBy>Revisor</cp:lastModifiedBy>
  <cp:revision>199</cp:revision>
  <dcterms:created xsi:type="dcterms:W3CDTF">2018-02-02T19:35:05Z</dcterms:created>
  <dcterms:modified xsi:type="dcterms:W3CDTF">2021-05-05T20:17:52Z</dcterms:modified>
</cp:coreProperties>
</file>