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6" r:id="rId4"/>
    <p:sldId id="259" r:id="rId5"/>
    <p:sldId id="260" r:id="rId6"/>
    <p:sldId id="261" r:id="rId7"/>
    <p:sldId id="263" r:id="rId8"/>
    <p:sldId id="262" r:id="rId9"/>
    <p:sldId id="264" r:id="rId10"/>
    <p:sldId id="267" r:id="rId11"/>
    <p:sldId id="268" r:id="rId12"/>
    <p:sldId id="269" r:id="rId13"/>
    <p:sldId id="265" r:id="rId14"/>
    <p:sldId id="270" r:id="rId15"/>
    <p:sldId id="266"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79"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58639" autoAdjust="0"/>
  </p:normalViewPr>
  <p:slideViewPr>
    <p:cSldViewPr>
      <p:cViewPr varScale="1">
        <p:scale>
          <a:sx n="38" d="100"/>
          <a:sy n="38" d="100"/>
        </p:scale>
        <p:origin x="-2190"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69A85-C7D2-469E-9443-044E22FF2571}" type="datetimeFigureOut">
              <a:rPr lang="es-ES" smtClean="0"/>
              <a:t>11/11/2020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B3DE8-F142-42D2-9613-67002B7204EE}" type="slidenum">
              <a:rPr lang="es-ES" smtClean="0"/>
              <a:t>‹Nº›</a:t>
            </a:fld>
            <a:endParaRPr lang="es-ES"/>
          </a:p>
        </p:txBody>
      </p:sp>
    </p:spTree>
    <p:extLst>
      <p:ext uri="{BB962C8B-B14F-4D97-AF65-F5344CB8AC3E}">
        <p14:creationId xmlns:p14="http://schemas.microsoft.com/office/powerpoint/2010/main" val="350098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9A191D-1F7D-45B3-B60B-83DBB4DCB2CF}" type="slidenum">
              <a:rPr lang="es-ES"/>
              <a:pPr fontAlgn="base">
                <a:spcBef>
                  <a:spcPct val="0"/>
                </a:spcBef>
                <a:spcAft>
                  <a:spcPct val="0"/>
                </a:spcAft>
              </a:pPr>
              <a:t>2</a:t>
            </a:fld>
            <a:endParaRPr lang="es-ES"/>
          </a:p>
        </p:txBody>
      </p:sp>
    </p:spTree>
    <p:extLst>
      <p:ext uri="{BB962C8B-B14F-4D97-AF65-F5344CB8AC3E}">
        <p14:creationId xmlns:p14="http://schemas.microsoft.com/office/powerpoint/2010/main" val="117506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1" dirty="0" smtClean="0">
                <a:solidFill>
                  <a:schemeClr val="bg1"/>
                </a:solidFill>
                <a:effectLst>
                  <a:outerShdw blurRad="38100" dist="38100" dir="2700000" algn="tl">
                    <a:srgbClr val="000000">
                      <a:alpha val="43137"/>
                    </a:srgbClr>
                  </a:outerShdw>
                </a:effectLst>
              </a:rPr>
              <a:t>Expresividad variable: </a:t>
            </a:r>
            <a:r>
              <a:rPr lang="es-ES" sz="1200" b="0" dirty="0" smtClean="0">
                <a:solidFill>
                  <a:schemeClr val="bg1"/>
                </a:solidFill>
                <a:effectLst>
                  <a:outerShdw blurRad="38100" dist="38100" dir="2700000" algn="tl">
                    <a:srgbClr val="000000">
                      <a:alpha val="43137"/>
                    </a:srgbClr>
                  </a:outerShdw>
                </a:effectLst>
              </a:rPr>
              <a:t>Gravedad de la expresión del fenotipo en individuos que poseen el mismo genotipo causante de la enfermedad. Esta gravedad es en términos de edad de inicio de la enfermedad y manifestaciones clínicas.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dirty="0" smtClean="0">
              <a:solidFill>
                <a:schemeClr val="bg1"/>
              </a:solidFill>
              <a:effectLst>
                <a:outerShdw blurRad="38100" dist="38100" dir="2700000" algn="tl">
                  <a:srgbClr val="000000">
                    <a:alpha val="43137"/>
                  </a:srgbClr>
                </a:outerShdw>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b="1" dirty="0" smtClean="0">
                <a:solidFill>
                  <a:schemeClr val="bg1"/>
                </a:solidFill>
                <a:effectLst>
                  <a:outerShdw blurRad="38100" dist="38100" dir="2700000" algn="tl">
                    <a:srgbClr val="000000">
                      <a:alpha val="43137"/>
                    </a:srgbClr>
                  </a:outerShdw>
                </a:effectLst>
              </a:rPr>
              <a:t>Penetrancia: </a:t>
            </a:r>
            <a:r>
              <a:rPr lang="es-ES" sz="1200" b="0" dirty="0" smtClean="0">
                <a:solidFill>
                  <a:schemeClr val="bg1"/>
                </a:solidFill>
                <a:effectLst/>
              </a:rPr>
              <a:t>Porcentaje de individuos con un genotipo particular que realmente están afectados independientemente de su severidad.</a:t>
            </a:r>
            <a:r>
              <a:rPr lang="es-ES" dirty="0" smtClean="0"/>
              <a:t> Si la mutación del gen se expresa en menos del 100% de los individuos, </a:t>
            </a:r>
            <a:r>
              <a:rPr lang="es-ES" baseline="0" dirty="0" smtClean="0"/>
              <a:t>es decir, cuando algunos de los individuos con el genotipo apropiado no muestran en absoluto el fenotipo correspondiente; decimos que el gen muestra una </a:t>
            </a:r>
            <a:r>
              <a:rPr lang="es-ES" b="1" i="1" baseline="0" dirty="0" err="1" smtClean="0"/>
              <a:t>penetrancia</a:t>
            </a:r>
            <a:r>
              <a:rPr lang="es-ES" b="1" i="1" baseline="0" dirty="0" smtClean="0"/>
              <a:t> reducida; </a:t>
            </a:r>
            <a:r>
              <a:rPr lang="es-ES" b="0" i="0" baseline="0" dirty="0" smtClean="0"/>
              <a:t>y ese individuo aparentemente sano para el carácter o enfermedad puede transmitir esa mutación a su descendencia.</a:t>
            </a:r>
            <a:r>
              <a:rPr lang="es-ES" baseline="0" dirty="0" smtClean="0"/>
              <a:t> </a:t>
            </a:r>
            <a:r>
              <a:rPr lang="es-ES" b="0" i="0" baseline="0" dirty="0" smtClean="0"/>
              <a:t>Un gen con una </a:t>
            </a:r>
            <a:r>
              <a:rPr lang="es-ES" b="1" i="0" baseline="0" dirty="0" err="1" smtClean="0"/>
              <a:t>penetrancia</a:t>
            </a:r>
            <a:r>
              <a:rPr lang="es-ES" b="1" i="0" baseline="0" dirty="0" smtClean="0"/>
              <a:t> completa </a:t>
            </a:r>
            <a:r>
              <a:rPr lang="es-ES" b="0" i="0" baseline="0" dirty="0" smtClean="0"/>
              <a:t>es un gen que se expresa en 100%. Generalmente este concepto se refiere a mutaciones de expresión dominante en genotipos heterocigóticos.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b="0" i="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ES" b="1" i="0" baseline="0" dirty="0" smtClean="0"/>
              <a:t>Fenocopias:  </a:t>
            </a:r>
            <a:r>
              <a:rPr lang="es-ES" b="0" i="0" baseline="0" dirty="0" smtClean="0"/>
              <a:t>Condiciones que semejan enfermedades genéticas y son causadas por factores ambientales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b="0" i="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ES" b="1" i="0" baseline="0" dirty="0" smtClean="0"/>
              <a:t>Mutación de </a:t>
            </a:r>
            <a:r>
              <a:rPr lang="es-ES" b="1" i="0" baseline="0" dirty="0" err="1" smtClean="0"/>
              <a:t>novo</a:t>
            </a:r>
            <a:r>
              <a:rPr lang="es-ES" b="0" i="0" baseline="0" dirty="0" smtClean="0"/>
              <a:t>: aparece por primera vez la mutación en la familia.</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1" dirty="0" smtClean="0">
              <a:solidFill>
                <a:schemeClr val="bg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b="1" dirty="0" smtClean="0"/>
              <a:t>Heterogeneidad genética</a:t>
            </a:r>
            <a:r>
              <a:rPr lang="es-ES" dirty="0" smtClean="0"/>
              <a:t>: Cuando</a:t>
            </a:r>
            <a:r>
              <a:rPr lang="es-ES" baseline="0" dirty="0" smtClean="0"/>
              <a:t> un fenotipo es determinado por diferentes genotipos se dice que es genéticamente heterogéneo. </a:t>
            </a:r>
            <a:endParaRPr lang="es-ES" dirty="0" smtClean="0"/>
          </a:p>
          <a:p>
            <a:endParaRPr lang="es-ES" b="0" dirty="0">
              <a:effectLst/>
            </a:endParaRPr>
          </a:p>
        </p:txBody>
      </p:sp>
      <p:sp>
        <p:nvSpPr>
          <p:cNvPr id="4" name="Marcador de número de diapositiva 3"/>
          <p:cNvSpPr>
            <a:spLocks noGrp="1"/>
          </p:cNvSpPr>
          <p:nvPr>
            <p:ph type="sldNum" sz="quarter" idx="10"/>
          </p:nvPr>
        </p:nvSpPr>
        <p:spPr/>
        <p:txBody>
          <a:bodyPr/>
          <a:lstStyle/>
          <a:p>
            <a:fld id="{49FB3DE8-F142-42D2-9613-67002B7204EE}" type="slidenum">
              <a:rPr lang="es-ES" smtClean="0"/>
              <a:t>14</a:t>
            </a:fld>
            <a:endParaRPr lang="es-ES"/>
          </a:p>
        </p:txBody>
      </p:sp>
    </p:spTree>
    <p:extLst>
      <p:ext uri="{BB962C8B-B14F-4D97-AF65-F5344CB8AC3E}">
        <p14:creationId xmlns:p14="http://schemas.microsoft.com/office/powerpoint/2010/main" val="407981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smtClean="0"/>
              <a:t>Se dice que los empíricos no son constantes pues varían entre las diferentes poblaciones por lo que solo podrán extrapolarse si las</a:t>
            </a:r>
            <a:r>
              <a:rPr lang="es-ES" baseline="0" dirty="0" smtClean="0"/>
              <a:t> poblaciones son similares. En relación por ejemplo a la incidencia y quizás la etiología del trastorno sea diferente.</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b="1" dirty="0" smtClean="0"/>
              <a:t>Estimados a partir de evidencias adicionales: </a:t>
            </a:r>
            <a:r>
              <a:rPr lang="es-ES" sz="1200" b="0" dirty="0" smtClean="0"/>
              <a:t>cuando pueden utilizarse resultados</a:t>
            </a:r>
            <a:r>
              <a:rPr lang="es-ES" sz="1200" b="0" baseline="0" dirty="0" smtClean="0"/>
              <a:t> relevantes de investigaciones, los cuales  pueden cambiar  drásticamente los estimados iniciales (mendelianos o empíricos)</a:t>
            </a:r>
            <a:endParaRPr lang="es-ES" sz="1200" b="0" dirty="0" smtClean="0"/>
          </a:p>
          <a:p>
            <a:pPr algn="just"/>
            <a:r>
              <a:rPr lang="es-ES" b="0" dirty="0" smtClean="0"/>
              <a:t>Los riesgos pueden depender</a:t>
            </a:r>
            <a:r>
              <a:rPr lang="es-ES" b="0" baseline="0" dirty="0" smtClean="0"/>
              <a:t> no solo del diagnóstico sino de factores individuales como el sexo, la severidad de la enfermedad y el numero de miembros de la familia afectada.</a:t>
            </a:r>
          </a:p>
          <a:p>
            <a:pPr algn="just"/>
            <a:r>
              <a:rPr lang="es-ES" b="1" baseline="0" dirty="0" smtClean="0"/>
              <a:t>Riesgos modificados</a:t>
            </a:r>
            <a:r>
              <a:rPr lang="es-ES" b="0" baseline="0" dirty="0" smtClean="0"/>
              <a:t>: cuando el riesgo genético a priori de una herencia mendeliana puede ser modificado por alguna información condicional posterior (condicional), la cual puede ser genética o de otro tipo, como la edad de comienzo, en enfermedades AD de comienzo tardío. Estos riesgos se estiman a través de modelos matemáticos.</a:t>
            </a:r>
          </a:p>
          <a:p>
            <a:pPr algn="just"/>
            <a:endParaRPr lang="es-ES" b="0"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17</a:t>
            </a:fld>
            <a:endParaRPr lang="es-ES"/>
          </a:p>
        </p:txBody>
      </p:sp>
    </p:spTree>
    <p:extLst>
      <p:ext uri="{BB962C8B-B14F-4D97-AF65-F5344CB8AC3E}">
        <p14:creationId xmlns:p14="http://schemas.microsoft.com/office/powerpoint/2010/main" val="2534924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b="1" i="1" dirty="0" smtClean="0"/>
              <a:t>Riesgo a prior</a:t>
            </a:r>
            <a:r>
              <a:rPr lang="es-ES" dirty="0" smtClean="0"/>
              <a:t>: si tenemos un progenitor afectado sabemos de manera</a:t>
            </a:r>
            <a:r>
              <a:rPr lang="es-ES" baseline="0" dirty="0" smtClean="0"/>
              <a:t> teórica que hay un 50% de su descendencia de ambos sexos de estar afectados. Este riesgo es por cada embarazo ya que el riesgo es una probabilidad y por tanto no tiene memoria.</a:t>
            </a:r>
          </a:p>
          <a:p>
            <a:pPr algn="just"/>
            <a:r>
              <a:rPr lang="es-ES" baseline="0" dirty="0" smtClean="0"/>
              <a:t>Es a priori pues se establece con solo conocer el problema causal es decir la herencia autosómica dominante.</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18</a:t>
            </a:fld>
            <a:endParaRPr lang="es-ES"/>
          </a:p>
        </p:txBody>
      </p:sp>
    </p:spTree>
    <p:extLst>
      <p:ext uri="{BB962C8B-B14F-4D97-AF65-F5344CB8AC3E}">
        <p14:creationId xmlns:p14="http://schemas.microsoft.com/office/powerpoint/2010/main" val="2695128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b="1" i="1" dirty="0" smtClean="0"/>
              <a:t>Riesgo mendeliano</a:t>
            </a:r>
            <a:r>
              <a:rPr lang="es-ES" b="1" i="1" baseline="0" dirty="0" smtClean="0"/>
              <a:t> que se establece a </a:t>
            </a:r>
            <a:r>
              <a:rPr lang="es-ES" b="1" i="1" dirty="0" smtClean="0"/>
              <a:t> priori</a:t>
            </a:r>
            <a:r>
              <a:rPr lang="es-ES" dirty="0" smtClean="0"/>
              <a:t>: ambos padres son portadores del gen recesivo que produce la enfermedad y por tanto una vez conocido el patrón de herencia sabemos que el riesgo de ocurrencia y recurrencia en la descendencia es del 25%.</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19</a:t>
            </a:fld>
            <a:endParaRPr lang="es-ES"/>
          </a:p>
        </p:txBody>
      </p:sp>
    </p:spTree>
    <p:extLst>
      <p:ext uri="{BB962C8B-B14F-4D97-AF65-F5344CB8AC3E}">
        <p14:creationId xmlns:p14="http://schemas.microsoft.com/office/powerpoint/2010/main" val="87796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Estos son ejemplos de defectos congénitos con herencia multifactorial,</a:t>
            </a:r>
            <a:r>
              <a:rPr lang="es-ES" baseline="0" dirty="0" smtClean="0"/>
              <a:t> los cuales se basan en datos estadísticos, por lo que son empíricos, pueden variar de una población a otra.</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21</a:t>
            </a:fld>
            <a:endParaRPr lang="es-ES"/>
          </a:p>
        </p:txBody>
      </p:sp>
    </p:spTree>
    <p:extLst>
      <p:ext uri="{BB962C8B-B14F-4D97-AF65-F5344CB8AC3E}">
        <p14:creationId xmlns:p14="http://schemas.microsoft.com/office/powerpoint/2010/main" val="2266055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 riesgos de Síndrome de Down se incrementan a medida que avanza la Edad materna. Eso es una observación</a:t>
            </a:r>
            <a:r>
              <a:rPr lang="es-ES" baseline="0" dirty="0" smtClean="0"/>
              <a:t> por lo que son riesgos empíricos.</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22</a:t>
            </a:fld>
            <a:endParaRPr lang="es-ES"/>
          </a:p>
        </p:txBody>
      </p:sp>
    </p:spTree>
    <p:extLst>
      <p:ext uri="{BB962C8B-B14F-4D97-AF65-F5344CB8AC3E}">
        <p14:creationId xmlns:p14="http://schemas.microsoft.com/office/powerpoint/2010/main" val="368330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smtClean="0"/>
              <a:t>Esta es una tabla de riesgo de recurrencia de Down, es decir de que vuelva aparecer. Son datos observados que se basan en el diagnóstico del cariotipo del</a:t>
            </a:r>
            <a:r>
              <a:rPr lang="es-ES" baseline="0" dirty="0" smtClean="0"/>
              <a:t> paciente y de los padres, y de si estos son portadores de aberraciones cromosómicas balanceadas. Fijarse que este riesgo varía en dependencia de que progenitor sea el portador. Son riegos empíricos.</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23</a:t>
            </a:fld>
            <a:endParaRPr lang="es-ES"/>
          </a:p>
        </p:txBody>
      </p:sp>
    </p:spTree>
    <p:extLst>
      <p:ext uri="{BB962C8B-B14F-4D97-AF65-F5344CB8AC3E}">
        <p14:creationId xmlns:p14="http://schemas.microsoft.com/office/powerpoint/2010/main" val="3895887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El individuo debe haber comprendido lo que se le dijo, no sólo el riesgo, sino también la naturaleza del trastorno, medidas disponibles para prevención o tratamiento. </a:t>
            </a:r>
            <a:endParaRPr lang="es-ES" dirty="0"/>
          </a:p>
        </p:txBody>
      </p:sp>
      <p:sp>
        <p:nvSpPr>
          <p:cNvPr id="4" name="Marcador de número de diapositiva 3"/>
          <p:cNvSpPr>
            <a:spLocks noGrp="1"/>
          </p:cNvSpPr>
          <p:nvPr>
            <p:ph type="sldNum" sz="quarter" idx="10"/>
          </p:nvPr>
        </p:nvSpPr>
        <p:spPr/>
        <p:txBody>
          <a:bodyPr/>
          <a:lstStyle/>
          <a:p>
            <a:fld id="{49FB3DE8-F142-42D2-9613-67002B7204EE}" type="slidenum">
              <a:rPr lang="es-ES" smtClean="0"/>
              <a:t>24</a:t>
            </a:fld>
            <a:endParaRPr lang="es-ES"/>
          </a:p>
        </p:txBody>
      </p:sp>
    </p:spTree>
    <p:extLst>
      <p:ext uri="{BB962C8B-B14F-4D97-AF65-F5344CB8AC3E}">
        <p14:creationId xmlns:p14="http://schemas.microsoft.com/office/powerpoint/2010/main" val="3802709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El diagnóstico presintomático tiene un valor predictivo  y utilidad clínica, en la prevención de enfermedades de comienzo tardío. El paciente debe dar su consentimiento. El </a:t>
            </a:r>
            <a:r>
              <a:rPr lang="es-ES" dirty="0" err="1" smtClean="0"/>
              <a:t>tto</a:t>
            </a:r>
            <a:r>
              <a:rPr lang="es-ES" dirty="0" smtClean="0"/>
              <a:t>. curativo no está disponible para la mayoría de las enfermedades genéticas, pero existen en los diferentes niveles de intervención, estrategias terapéuticas aplicables.</a:t>
            </a:r>
            <a:endParaRPr lang="es-ES" dirty="0"/>
          </a:p>
        </p:txBody>
      </p:sp>
      <p:sp>
        <p:nvSpPr>
          <p:cNvPr id="4" name="Marcador de número de diapositiva 3"/>
          <p:cNvSpPr>
            <a:spLocks noGrp="1"/>
          </p:cNvSpPr>
          <p:nvPr>
            <p:ph type="sldNum" sz="quarter" idx="10"/>
          </p:nvPr>
        </p:nvSpPr>
        <p:spPr/>
        <p:txBody>
          <a:bodyPr/>
          <a:lstStyle/>
          <a:p>
            <a:fld id="{49FB3DE8-F142-42D2-9613-67002B7204EE}" type="slidenum">
              <a:rPr lang="es-ES" smtClean="0"/>
              <a:t>25</a:t>
            </a:fld>
            <a:endParaRPr lang="es-ES"/>
          </a:p>
        </p:txBody>
      </p:sp>
    </p:spTree>
    <p:extLst>
      <p:ext uri="{BB962C8B-B14F-4D97-AF65-F5344CB8AC3E}">
        <p14:creationId xmlns:p14="http://schemas.microsoft.com/office/powerpoint/2010/main" val="3283533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dirty="0" smtClean="0"/>
              <a:t>Los programas</a:t>
            </a:r>
            <a:r>
              <a:rPr lang="es-ES" baseline="0" dirty="0" smtClean="0"/>
              <a:t> preventivos poblacionales </a:t>
            </a:r>
            <a:r>
              <a:rPr lang="es-ES" baseline="0" dirty="0" smtClean="0"/>
              <a:t> </a:t>
            </a:r>
            <a:r>
              <a:rPr lang="es-ES" baseline="0" dirty="0" smtClean="0"/>
              <a:t>se aplican en los 3 niveles de prevención de las enfermedades genéticas.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baseline="0" dirty="0" smtClean="0"/>
          </a:p>
        </p:txBody>
      </p:sp>
      <p:sp>
        <p:nvSpPr>
          <p:cNvPr id="4" name="Marcador de número de diapositiva 3"/>
          <p:cNvSpPr>
            <a:spLocks noGrp="1"/>
          </p:cNvSpPr>
          <p:nvPr>
            <p:ph type="sldNum" sz="quarter" idx="10"/>
          </p:nvPr>
        </p:nvSpPr>
        <p:spPr/>
        <p:txBody>
          <a:bodyPr/>
          <a:lstStyle/>
          <a:p>
            <a:fld id="{49FB3DE8-F142-42D2-9613-67002B7204EE}" type="slidenum">
              <a:rPr lang="es-ES" smtClean="0"/>
              <a:t>26</a:t>
            </a:fld>
            <a:endParaRPr lang="es-ES"/>
          </a:p>
        </p:txBody>
      </p:sp>
    </p:spTree>
    <p:extLst>
      <p:ext uri="{BB962C8B-B14F-4D97-AF65-F5344CB8AC3E}">
        <p14:creationId xmlns:p14="http://schemas.microsoft.com/office/powerpoint/2010/main" val="132957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aseline="0" dirty="0" smtClean="0"/>
              <a:t>Al final de la conferencia podremos responder estas preguntas. En la práctica clínica está pregunta se responde en la consulta de asesoramiento genético.</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4</a:t>
            </a:fld>
            <a:endParaRPr lang="es-ES"/>
          </a:p>
        </p:txBody>
      </p:sp>
    </p:spTree>
    <p:extLst>
      <p:ext uri="{BB962C8B-B14F-4D97-AF65-F5344CB8AC3E}">
        <p14:creationId xmlns:p14="http://schemas.microsoft.com/office/powerpoint/2010/main" val="438486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smtClean="0"/>
              <a:t>La </a:t>
            </a:r>
            <a:r>
              <a:rPr lang="es-ES" b="1" dirty="0" smtClean="0"/>
              <a:t>primaria </a:t>
            </a:r>
            <a:r>
              <a:rPr lang="es-ES" dirty="0" smtClean="0"/>
              <a:t>esta</a:t>
            </a:r>
            <a:r>
              <a:rPr lang="es-ES" baseline="0" dirty="0" smtClean="0"/>
              <a:t> basada en opciones reproductivas antes de la concepción (</a:t>
            </a:r>
            <a:r>
              <a:rPr lang="es-ES" baseline="0" dirty="0" err="1" smtClean="0"/>
              <a:t>preconcepcional</a:t>
            </a:r>
            <a:r>
              <a:rPr lang="es-ES" baseline="0" dirty="0" smtClean="0"/>
              <a:t>), la </a:t>
            </a:r>
            <a:r>
              <a:rPr lang="es-ES" b="1" baseline="0" dirty="0" smtClean="0"/>
              <a:t>secundaria </a:t>
            </a:r>
            <a:r>
              <a:rPr lang="es-ES" baseline="0" dirty="0" smtClean="0"/>
              <a:t>en opciones reproductivas durante la gestación, o, una vez nacido el niño enfermo antes de que se desarrollen signos o síntomas de la enfermedad para minimizar  las manifestaciones clínicas en pacientes afectados o con riesgo de enfermar en el futuro; y la </a:t>
            </a:r>
            <a:r>
              <a:rPr lang="es-ES" b="1" baseline="0" dirty="0" smtClean="0"/>
              <a:t>terciaria</a:t>
            </a:r>
            <a:r>
              <a:rPr lang="es-ES" baseline="0" dirty="0" smtClean="0"/>
              <a:t> ya presente el cuadro clínico es posible tomar medidas que mejoren la calidad de vida del paciente.</a:t>
            </a:r>
            <a:endParaRPr lang="es-ES" dirty="0"/>
          </a:p>
        </p:txBody>
      </p:sp>
      <p:sp>
        <p:nvSpPr>
          <p:cNvPr id="4" name="Marcador de número de diapositiva 3"/>
          <p:cNvSpPr>
            <a:spLocks noGrp="1"/>
          </p:cNvSpPr>
          <p:nvPr>
            <p:ph type="sldNum" sz="quarter" idx="10"/>
          </p:nvPr>
        </p:nvSpPr>
        <p:spPr/>
        <p:txBody>
          <a:bodyPr/>
          <a:lstStyle/>
          <a:p>
            <a:fld id="{49FB3DE8-F142-42D2-9613-67002B7204EE}" type="slidenum">
              <a:rPr lang="es-ES" smtClean="0"/>
              <a:t>27</a:t>
            </a:fld>
            <a:endParaRPr lang="es-ES"/>
          </a:p>
        </p:txBody>
      </p:sp>
    </p:spTree>
    <p:extLst>
      <p:ext uri="{BB962C8B-B14F-4D97-AF65-F5344CB8AC3E}">
        <p14:creationId xmlns:p14="http://schemas.microsoft.com/office/powerpoint/2010/main" val="369653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smtClean="0"/>
              <a:t>Individuos afectados con la enfermedad</a:t>
            </a:r>
            <a:r>
              <a:rPr lang="es-ES" baseline="0" dirty="0" smtClean="0"/>
              <a:t> que aún es posible minimizar el impacto medico: ejemplo en enfermedad de </a:t>
            </a:r>
            <a:r>
              <a:rPr lang="es-ES" baseline="0" dirty="0" err="1" smtClean="0"/>
              <a:t>Waandenburg</a:t>
            </a:r>
            <a:r>
              <a:rPr lang="es-ES" baseline="0" dirty="0" smtClean="0"/>
              <a:t>. En el caso de la sordera que puede aparecer en esta puede investigarse este signo y tomar medidas preventivas que permitan  adaptarse lo mejor posible a la vida social a través de un diagnóstico precoz.</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30</a:t>
            </a:fld>
            <a:endParaRPr lang="es-ES"/>
          </a:p>
        </p:txBody>
      </p:sp>
    </p:spTree>
    <p:extLst>
      <p:ext uri="{BB962C8B-B14F-4D97-AF65-F5344CB8AC3E}">
        <p14:creationId xmlns:p14="http://schemas.microsoft.com/office/powerpoint/2010/main" val="3822160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Otros ejemplos de prevención terciaria serían el diagnóstico de defectos congénitos al nacimiento o posteriormente como las cardiopatías congénitas.</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31</a:t>
            </a:fld>
            <a:endParaRPr lang="es-ES"/>
          </a:p>
        </p:txBody>
      </p:sp>
    </p:spTree>
    <p:extLst>
      <p:ext uri="{BB962C8B-B14F-4D97-AF65-F5344CB8AC3E}">
        <p14:creationId xmlns:p14="http://schemas.microsoft.com/office/powerpoint/2010/main" val="371807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Constituye</a:t>
            </a:r>
            <a:r>
              <a:rPr lang="es-ES" baseline="0" dirty="0" smtClean="0"/>
              <a:t> la opción reproductivas </a:t>
            </a:r>
            <a:r>
              <a:rPr lang="es-ES" baseline="0" dirty="0" err="1" smtClean="0"/>
              <a:t>postconcepcional</a:t>
            </a:r>
            <a:r>
              <a:rPr lang="es-ES" baseline="0" dirty="0" smtClean="0"/>
              <a:t> más ampliamente difundida en el e mundo.</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32</a:t>
            </a:fld>
            <a:endParaRPr lang="es-ES"/>
          </a:p>
        </p:txBody>
      </p:sp>
    </p:spTree>
    <p:extLst>
      <p:ext uri="{BB962C8B-B14F-4D97-AF65-F5344CB8AC3E}">
        <p14:creationId xmlns:p14="http://schemas.microsoft.com/office/powerpoint/2010/main" val="2570929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Todos estos métodos permiten el diagnóstico</a:t>
            </a:r>
            <a:r>
              <a:rPr lang="es-ES" baseline="0" dirty="0" smtClean="0"/>
              <a:t> a través de técnicas:</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34</a:t>
            </a:fld>
            <a:endParaRPr lang="es-ES"/>
          </a:p>
        </p:txBody>
      </p:sp>
    </p:spTree>
    <p:extLst>
      <p:ext uri="{BB962C8B-B14F-4D97-AF65-F5344CB8AC3E}">
        <p14:creationId xmlns:p14="http://schemas.microsoft.com/office/powerpoint/2010/main" val="2180410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Dilema ético</a:t>
            </a:r>
            <a:r>
              <a:rPr lang="es-ES" dirty="0" smtClean="0"/>
              <a:t>:</a:t>
            </a:r>
            <a:r>
              <a:rPr lang="es-ES" baseline="0" dirty="0" smtClean="0"/>
              <a:t> situación que obliga a optar entre dos o más alternativas, que de alguna manera , pueden provocar una falta moral.  Ambas alternativas tienen repercusiones negativas y positivas a la vez y los valores que nos rigen entran en conflicto.</a:t>
            </a:r>
            <a:endParaRPr lang="es-ES" dirty="0"/>
          </a:p>
        </p:txBody>
      </p:sp>
      <p:sp>
        <p:nvSpPr>
          <p:cNvPr id="4" name="Marcador de número de diapositiva 3"/>
          <p:cNvSpPr>
            <a:spLocks noGrp="1"/>
          </p:cNvSpPr>
          <p:nvPr>
            <p:ph type="sldNum" sz="quarter" idx="10"/>
          </p:nvPr>
        </p:nvSpPr>
        <p:spPr/>
        <p:txBody>
          <a:bodyPr/>
          <a:lstStyle/>
          <a:p>
            <a:fld id="{49FB3DE8-F142-42D2-9613-67002B7204EE}" type="slidenum">
              <a:rPr lang="es-ES" smtClean="0"/>
              <a:t>37</a:t>
            </a:fld>
            <a:endParaRPr lang="es-ES"/>
          </a:p>
        </p:txBody>
      </p:sp>
    </p:spTree>
    <p:extLst>
      <p:ext uri="{BB962C8B-B14F-4D97-AF65-F5344CB8AC3E}">
        <p14:creationId xmlns:p14="http://schemas.microsoft.com/office/powerpoint/2010/main" val="343459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Estos postulados o normativas no dan respuesta a todos los problemas en todas partes.</a:t>
            </a:r>
            <a:endParaRPr lang="es-ES" dirty="0"/>
          </a:p>
        </p:txBody>
      </p:sp>
      <p:sp>
        <p:nvSpPr>
          <p:cNvPr id="4" name="Marcador de número de diapositiva 3"/>
          <p:cNvSpPr>
            <a:spLocks noGrp="1"/>
          </p:cNvSpPr>
          <p:nvPr>
            <p:ph type="sldNum" sz="quarter" idx="10"/>
          </p:nvPr>
        </p:nvSpPr>
        <p:spPr/>
        <p:txBody>
          <a:bodyPr/>
          <a:lstStyle/>
          <a:p>
            <a:fld id="{49FB3DE8-F142-42D2-9613-67002B7204EE}" type="slidenum">
              <a:rPr lang="es-ES" smtClean="0"/>
              <a:t>38</a:t>
            </a:fld>
            <a:endParaRPr lang="es-ES"/>
          </a:p>
        </p:txBody>
      </p:sp>
    </p:spTree>
    <p:extLst>
      <p:ext uri="{BB962C8B-B14F-4D97-AF65-F5344CB8AC3E}">
        <p14:creationId xmlns:p14="http://schemas.microsoft.com/office/powerpoint/2010/main" val="2960284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9FB3DE8-F142-42D2-9613-67002B7204EE}" type="slidenum">
              <a:rPr lang="es-ES" smtClean="0"/>
              <a:t>40</a:t>
            </a:fld>
            <a:endParaRPr lang="es-ES"/>
          </a:p>
        </p:txBody>
      </p:sp>
    </p:spTree>
    <p:extLst>
      <p:ext uri="{BB962C8B-B14F-4D97-AF65-F5344CB8AC3E}">
        <p14:creationId xmlns:p14="http://schemas.microsoft.com/office/powerpoint/2010/main" val="122960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indent="-228600" algn="just">
              <a:buFont typeface="+mj-lt"/>
              <a:buAutoNum type="arabicPeriod"/>
            </a:pPr>
            <a:r>
              <a:rPr lang="es-ES" dirty="0" smtClean="0"/>
              <a:t>Pensar en un trastorno cromosómico</a:t>
            </a:r>
            <a:r>
              <a:rPr lang="es-ES" baseline="0" dirty="0" smtClean="0"/>
              <a:t> que puede producir abortos espontáneos a repetición, individuo con defectos congénitos múltiples, </a:t>
            </a:r>
            <a:r>
              <a:rPr lang="es-ES" baseline="0" dirty="0" smtClean="0"/>
              <a:t>discapacidad </a:t>
            </a:r>
            <a:r>
              <a:rPr lang="es-ES" baseline="0" dirty="0" smtClean="0"/>
              <a:t>mental, bajo peso al </a:t>
            </a:r>
            <a:r>
              <a:rPr lang="es-ES" baseline="0" dirty="0" smtClean="0"/>
              <a:t>nacer.</a:t>
            </a:r>
            <a:endParaRPr lang="es-ES" baseline="0" dirty="0" smtClean="0"/>
          </a:p>
          <a:p>
            <a:pPr marL="228600" indent="-228600" algn="just">
              <a:buFont typeface="+mj-lt"/>
              <a:buAutoNum type="arabicPeriod"/>
            </a:pPr>
            <a:r>
              <a:rPr lang="es-ES" baseline="0" dirty="0" smtClean="0"/>
              <a:t>Individuo afectado. El estudio cromosómico arroja una aberración cromosómica no balanceada. Dada esta historia debemos estudiar a los padres. Es posible que alguno de los padres sea portador de una aberración cromosómica balanceada.</a:t>
            </a:r>
          </a:p>
          <a:p>
            <a:pPr marL="228600" indent="-228600" algn="just">
              <a:buFont typeface="+mj-lt"/>
              <a:buAutoNum type="arabicPeriod"/>
            </a:pPr>
            <a:r>
              <a:rPr lang="es-ES" baseline="0" dirty="0" smtClean="0"/>
              <a:t>De ser así, en el caso de las alteraciones cromosómicas existe una probabilidad que es un riesgo empírico que se establece por métodos estadísticos. Estos riesgos se encuentran en la literatura especializada que varía de acuerdo si es el padre o la madre el portador. Estas cifras se discuten con la familia. Según las </a:t>
            </a:r>
            <a:r>
              <a:rPr lang="es-ES" baseline="0" dirty="0" smtClean="0"/>
              <a:t>cifras </a:t>
            </a:r>
            <a:r>
              <a:rPr lang="es-ES" baseline="0" dirty="0" smtClean="0"/>
              <a:t>los riesgos cromosómicos tienen a ser moderados o bajos.</a:t>
            </a:r>
          </a:p>
          <a:p>
            <a:pPr marL="228600" indent="-228600" algn="just">
              <a:buFont typeface="+mj-lt"/>
              <a:buAutoNum type="arabicPeriod"/>
            </a:pPr>
            <a:r>
              <a:rPr lang="es-ES" baseline="0" dirty="0" smtClean="0"/>
              <a:t>Si la pareja decide continuar su vida reproductiva podemos ofrecerle el diagnóstico prenatal en el próximo embarazo. Esto es una medida de prevención secundaria basada en opciones reproductivas post-</a:t>
            </a:r>
            <a:r>
              <a:rPr lang="es-ES" baseline="0" dirty="0" err="1" smtClean="0"/>
              <a:t>concepcionales</a:t>
            </a:r>
            <a:r>
              <a:rPr lang="es-ES" baseline="0" dirty="0" smtClean="0"/>
              <a:t>. El diagnóstico prenatal </a:t>
            </a:r>
            <a:r>
              <a:rPr lang="es-ES" baseline="0" dirty="0" err="1" smtClean="0"/>
              <a:t>citogenético</a:t>
            </a:r>
            <a:r>
              <a:rPr lang="es-ES" baseline="0" dirty="0" smtClean="0"/>
              <a:t> con la opción del aborto selectivo en el caso de que tengan un feto afectado mediante el asesoramiento genético.</a:t>
            </a:r>
          </a:p>
          <a:p>
            <a:pPr marL="228600" indent="-228600" algn="just">
              <a:buFont typeface="+mj-lt"/>
              <a:buAutoNum type="arabicPeriod"/>
            </a:pPr>
            <a:r>
              <a:rPr lang="es-ES" baseline="0" dirty="0" smtClean="0"/>
              <a:t>En relación al hijo sano debemos orientar a la pareja que existe la posibilidad de que el hijo sano sea portador de una aberración </a:t>
            </a:r>
            <a:r>
              <a:rPr lang="es-ES" baseline="0" dirty="0" smtClean="0"/>
              <a:t>cromosómica </a:t>
            </a:r>
            <a:r>
              <a:rPr lang="es-ES" baseline="0" dirty="0" smtClean="0"/>
              <a:t>balanceada. En relación a pruebas genética en menores estas </a:t>
            </a:r>
            <a:r>
              <a:rPr lang="es-ES" baseline="0" dirty="0" smtClean="0"/>
              <a:t>solo deberán realizarse </a:t>
            </a:r>
            <a:r>
              <a:rPr lang="es-ES" baseline="0" dirty="0" smtClean="0"/>
              <a:t>cuando un </a:t>
            </a:r>
            <a:r>
              <a:rPr lang="es-ES" baseline="0" dirty="0" smtClean="0"/>
              <a:t>beneficio </a:t>
            </a:r>
            <a:r>
              <a:rPr lang="es-ES" baseline="0" dirty="0" smtClean="0"/>
              <a:t>médico inmediato para el menor. Ene </a:t>
            </a:r>
            <a:r>
              <a:rPr lang="es-ES" baseline="0" dirty="0" smtClean="0"/>
              <a:t>este caso, </a:t>
            </a:r>
            <a:r>
              <a:rPr lang="es-ES" baseline="0" dirty="0" smtClean="0"/>
              <a:t>no hay beneficio inmediato, por </a:t>
            </a:r>
            <a:r>
              <a:rPr lang="es-ES" baseline="0" dirty="0" smtClean="0"/>
              <a:t>lo que </a:t>
            </a:r>
            <a:r>
              <a:rPr lang="es-ES" baseline="0" dirty="0" smtClean="0"/>
              <a:t>se debe orientar a los padres para cuando este niño llegue a la edad reproductiva realizar el estudio cromosómico</a:t>
            </a:r>
          </a:p>
          <a:p>
            <a:pPr marL="0" indent="0" algn="just">
              <a:buFont typeface="+mj-lt"/>
              <a:buNone/>
            </a:pP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42</a:t>
            </a:fld>
            <a:endParaRPr lang="es-ES"/>
          </a:p>
        </p:txBody>
      </p:sp>
    </p:spTree>
    <p:extLst>
      <p:ext uri="{BB962C8B-B14F-4D97-AF65-F5344CB8AC3E}">
        <p14:creationId xmlns:p14="http://schemas.microsoft.com/office/powerpoint/2010/main" val="85311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lgn="just">
              <a:buFont typeface="Arial" pitchFamily="34" charset="0"/>
              <a:buChar char="•"/>
            </a:pPr>
            <a:r>
              <a:rPr lang="es-ES" sz="1200" b="1" dirty="0" smtClean="0"/>
              <a:t>Comprender</a:t>
            </a:r>
            <a:r>
              <a:rPr lang="es-ES" sz="1200" dirty="0" smtClean="0"/>
              <a:t>:</a:t>
            </a:r>
            <a:r>
              <a:rPr lang="es-ES" sz="1200" baseline="0" dirty="0" smtClean="0"/>
              <a:t> </a:t>
            </a:r>
            <a:r>
              <a:rPr lang="es-ES" sz="1200" dirty="0" smtClean="0"/>
              <a:t>diagnóstico, evolución y manejo de la enfermedad</a:t>
            </a:r>
          </a:p>
          <a:p>
            <a:pPr marL="171450" indent="-171450" algn="just">
              <a:buFont typeface="Arial" pitchFamily="34" charset="0"/>
              <a:buChar char="•"/>
            </a:pPr>
            <a:r>
              <a:rPr lang="es-ES" sz="1200" b="1" dirty="0" smtClean="0"/>
              <a:t>Apreciar</a:t>
            </a:r>
            <a:r>
              <a:rPr lang="es-ES" sz="1200" dirty="0" smtClean="0"/>
              <a:t>:</a:t>
            </a:r>
            <a:r>
              <a:rPr lang="es-ES" sz="1200" baseline="0" dirty="0" smtClean="0"/>
              <a:t> la </a:t>
            </a:r>
            <a:r>
              <a:rPr lang="es-ES" sz="1200" dirty="0" smtClean="0"/>
              <a:t>contribución  de factores hereditarios en el proceso de la enfermedad  y riesgo de recurrencia.</a:t>
            </a:r>
          </a:p>
          <a:p>
            <a:pPr marL="171450" indent="-171450" algn="just">
              <a:buFont typeface="Arial" pitchFamily="34" charset="0"/>
              <a:buChar char="•"/>
            </a:pPr>
            <a:r>
              <a:rPr lang="es-ES" sz="1200" b="1" dirty="0" smtClean="0"/>
              <a:t>Entender</a:t>
            </a:r>
            <a:r>
              <a:rPr lang="es-ES" sz="1200" dirty="0" smtClean="0"/>
              <a:t>:</a:t>
            </a:r>
            <a:r>
              <a:rPr lang="es-ES" sz="1200" baseline="0" dirty="0" smtClean="0"/>
              <a:t> </a:t>
            </a:r>
            <a:r>
              <a:rPr lang="es-ES" sz="1200" dirty="0" smtClean="0"/>
              <a:t>alternativas para manejar el riesgo</a:t>
            </a:r>
          </a:p>
          <a:p>
            <a:pPr marL="171450" indent="-171450" algn="just">
              <a:buFont typeface="Arial" pitchFamily="34" charset="0"/>
              <a:buChar char="•"/>
            </a:pPr>
            <a:r>
              <a:rPr lang="es-ES" sz="1200" b="1" dirty="0" smtClean="0"/>
              <a:t>Elegir</a:t>
            </a:r>
            <a:r>
              <a:rPr lang="es-ES" sz="1200" dirty="0" smtClean="0"/>
              <a:t>:</a:t>
            </a:r>
            <a:r>
              <a:rPr lang="es-ES" sz="1200" baseline="0" dirty="0" smtClean="0"/>
              <a:t> curso de acción apropiado para ellos teniendo en cuenta riesgos, objetivos familiares, principios éticos, religiosos</a:t>
            </a:r>
            <a:endParaRPr lang="es-ES" sz="1200" dirty="0" smtClean="0"/>
          </a:p>
          <a:p>
            <a:pPr marL="171450" indent="-171450">
              <a:buFont typeface="Arial" pitchFamily="34" charset="0"/>
              <a:buChar char="•"/>
            </a:pPr>
            <a:r>
              <a:rPr lang="es-ES" sz="1200" b="1" dirty="0" smtClean="0"/>
              <a:t>Ajustarse</a:t>
            </a:r>
            <a:r>
              <a:rPr lang="es-ES" sz="1200" dirty="0" smtClean="0"/>
              <a:t>: al miembro de la familia afectado y/o al riesgo de recurrencia</a:t>
            </a:r>
          </a:p>
          <a:p>
            <a:pPr marL="171450" indent="-171450">
              <a:buFont typeface="Arial" pitchFamily="34" charset="0"/>
              <a:buChar char="•"/>
            </a:pPr>
            <a:endParaRPr lang="es-ES" sz="1200" dirty="0" smtClean="0"/>
          </a:p>
          <a:p>
            <a:pPr marL="0" indent="0">
              <a:buFont typeface="Arial" pitchFamily="34" charset="0"/>
              <a:buNone/>
            </a:pPr>
            <a:endParaRPr lang="es-ES" sz="1200" dirty="0" smtClean="0"/>
          </a:p>
          <a:p>
            <a:pPr marL="0" indent="0" algn="just">
              <a:buFont typeface="Arial" pitchFamily="34" charset="0"/>
              <a:buNone/>
            </a:pPr>
            <a:r>
              <a:rPr lang="es-ES" sz="1200" dirty="0" smtClean="0"/>
              <a:t>El asesoramiento genético</a:t>
            </a:r>
            <a:r>
              <a:rPr lang="es-ES" sz="1200" baseline="0" dirty="0" smtClean="0"/>
              <a:t> se relaciona también con polimorfismos genéticos que puedan afectar la respuesta a drogas terapéuticas, determinados alimentos, así como</a:t>
            </a:r>
            <a:r>
              <a:rPr lang="es-ES" sz="1200" dirty="0" smtClean="0"/>
              <a:t> condiciones no genéticas como son la</a:t>
            </a:r>
            <a:r>
              <a:rPr lang="es-ES" sz="1200" baseline="0" dirty="0" smtClean="0"/>
              <a:t> exposición a teratógenos.</a:t>
            </a:r>
            <a:endParaRPr lang="es-ES" sz="1200" dirty="0" smtClean="0"/>
          </a:p>
          <a:p>
            <a:pPr marL="171450" indent="-171450" algn="just">
              <a:buFont typeface="Arial" pitchFamily="34" charset="0"/>
              <a:buChar char="•"/>
            </a:pP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5</a:t>
            </a:fld>
            <a:endParaRPr lang="es-ES"/>
          </a:p>
        </p:txBody>
      </p:sp>
    </p:spTree>
    <p:extLst>
      <p:ext uri="{BB962C8B-B14F-4D97-AF65-F5344CB8AC3E}">
        <p14:creationId xmlns:p14="http://schemas.microsoft.com/office/powerpoint/2010/main" val="3932171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smtClean="0"/>
              <a:t>A </a:t>
            </a:r>
            <a:r>
              <a:rPr lang="es-ES" dirty="0" err="1" smtClean="0"/>
              <a:t>Sheldon</a:t>
            </a:r>
            <a:r>
              <a:rPr lang="es-ES" dirty="0" smtClean="0"/>
              <a:t> Reed se le atribuye la introducción del término consejo genético en 1947. </a:t>
            </a:r>
          </a:p>
          <a:p>
            <a:pPr algn="just"/>
            <a:endParaRPr lang="es-ES" dirty="0" smtClean="0"/>
          </a:p>
          <a:p>
            <a:pPr algn="just"/>
            <a:r>
              <a:rPr lang="es-ES" dirty="0" smtClean="0"/>
              <a:t>En la primera mitad del siglo XX  surge</a:t>
            </a:r>
            <a:r>
              <a:rPr lang="es-ES" baseline="0" dirty="0" smtClean="0"/>
              <a:t> el primer </a:t>
            </a:r>
            <a:r>
              <a:rPr lang="es-ES" b="1" baseline="0" dirty="0" smtClean="0"/>
              <a:t>modelo </a:t>
            </a:r>
            <a:r>
              <a:rPr lang="es-ES" baseline="0" dirty="0" smtClean="0"/>
              <a:t>de asesoramiento genético que es el </a:t>
            </a:r>
            <a:r>
              <a:rPr lang="es-ES" b="1" baseline="0" dirty="0" smtClean="0"/>
              <a:t>Eugenésico</a:t>
            </a:r>
            <a:r>
              <a:rPr lang="es-ES" baseline="0" dirty="0" smtClean="0"/>
              <a:t>. Eugenesia proviene de la palabra griega </a:t>
            </a:r>
            <a:r>
              <a:rPr lang="es-ES" baseline="0" dirty="0" err="1" smtClean="0"/>
              <a:t>Eugénico</a:t>
            </a:r>
            <a:r>
              <a:rPr lang="es-ES" baseline="0" dirty="0" smtClean="0"/>
              <a:t> que significa «Bien nacido». Eugenesia  es una corriente dentro de las ciencias sociales que abogaba por el logro de mejores cualidades físicas y mentales en futuras generaciones. Con esta idea surgieron instituciones en EUA y otros países donde que se brindaba información a los familiares de los afectados, casi siempre con la intención de que no se reprodujeran. Los datos coleccionados fueron utilizados con fines políticos y sociales y no científicos. </a:t>
            </a:r>
          </a:p>
          <a:p>
            <a:pPr algn="just"/>
            <a:r>
              <a:rPr lang="es-ES" baseline="0" dirty="0" smtClean="0"/>
              <a:t>En el año 1926 en EUA se esterilizaron involuntariamente más de 6000 personas, en 1939 en Alemania se legalizó la eutanasia de los «genéticamente imperfectos». Estos abusos fueron la base para nuevos enfoques que prevalecen hoy en el asesoramiento genético. </a:t>
            </a:r>
          </a:p>
          <a:p>
            <a:pPr algn="just"/>
            <a:endParaRPr lang="es-ES" baseline="0" dirty="0" smtClean="0"/>
          </a:p>
          <a:p>
            <a:pPr algn="just"/>
            <a:r>
              <a:rPr lang="es-ES" baseline="0" dirty="0" smtClean="0"/>
              <a:t>Luego de estos inicios, los genetistas se abstuvieron de aconsejar a las familias acerca de condiciones potencialmente hereditarias. LA medicina comienza a centrarse en la </a:t>
            </a:r>
            <a:r>
              <a:rPr lang="es-ES" b="1" baseline="0" dirty="0" smtClean="0"/>
              <a:t>prevención</a:t>
            </a:r>
            <a:r>
              <a:rPr lang="es-ES" baseline="0" dirty="0" smtClean="0"/>
              <a:t>, se comienza a dar información sobre los riesgos, basada en observaciones empíricas, para evitar que las familias pudieran evitar la recurrencia de un defecto que ya había aparecido.  Sin embargo aunque ya se conocía la estructura del ADN , y están disponibles algunas pruebas diagnósticas, la base de los síndromes cromosómicos se desconocía y la identificación de portadores en las familias no era posible. Por tanto, aunque el objetivo era prevenir los trastornos genéticos, el asesoramiento se limitaba a ofrecer información a las familias, simpatía y aconsejar evitar descendencia. </a:t>
            </a:r>
          </a:p>
          <a:p>
            <a:pPr algn="just"/>
            <a:endParaRPr lang="es-ES" baseline="0" dirty="0" smtClean="0"/>
          </a:p>
          <a:p>
            <a:pPr algn="just"/>
            <a:r>
              <a:rPr lang="es-ES" b="1" baseline="0" dirty="0" smtClean="0"/>
              <a:t>En los años 60</a:t>
            </a:r>
            <a:r>
              <a:rPr lang="es-ES" baseline="0" dirty="0" smtClean="0"/>
              <a:t>, ocurren una serie de avances en la genética (amniocentesis para el diagnóstico prenatal citogenético de enfermedades cromosómicas y de sexo) los cuales le dan a las familias nuevas opciones para un análisis más específico de sus riesgos y la posibilidad de evitar enfermedades, por lo que el termino de consejo genético evoluciona hacia asesoramiento genético no directivo, enfatizando la toma de decisiones por parte del paciente al tener en cuenta sus propias necesidades y valores. Este modelo persiste en la actualidad.</a:t>
            </a:r>
          </a:p>
          <a:p>
            <a:pPr algn="just"/>
            <a:endParaRPr lang="es-ES" baseline="0" dirty="0" smtClean="0"/>
          </a:p>
          <a:p>
            <a:pPr algn="just"/>
            <a:r>
              <a:rPr lang="es-ES" baseline="0" dirty="0" smtClean="0"/>
              <a:t>El modelo </a:t>
            </a:r>
            <a:r>
              <a:rPr lang="es-ES" baseline="0" dirty="0" err="1" smtClean="0"/>
              <a:t>psicoterapeútico</a:t>
            </a:r>
            <a:r>
              <a:rPr lang="es-ES" baseline="0" dirty="0" smtClean="0"/>
              <a:t> se explica dado que con frecuencia al presentarse en el paciente el problema por primera vez, o incluso teniendo alguna experiencia con el mismo, pueden surgir reacciones de ansiedad, temor, culpa, por lo que el asesor genético debe ser capaza de reconocer y manejar estos factores.</a:t>
            </a:r>
          </a:p>
          <a:p>
            <a:pPr algn="just"/>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6</a:t>
            </a:fld>
            <a:endParaRPr lang="es-ES"/>
          </a:p>
        </p:txBody>
      </p:sp>
    </p:spTree>
    <p:extLst>
      <p:ext uri="{BB962C8B-B14F-4D97-AF65-F5344CB8AC3E}">
        <p14:creationId xmlns:p14="http://schemas.microsoft.com/office/powerpoint/2010/main" val="2855801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Constituyen los elementos que conforman este proceso</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8</a:t>
            </a:fld>
            <a:endParaRPr lang="es-ES"/>
          </a:p>
        </p:txBody>
      </p:sp>
    </p:spTree>
    <p:extLst>
      <p:ext uri="{BB962C8B-B14F-4D97-AF65-F5344CB8AC3E}">
        <p14:creationId xmlns:p14="http://schemas.microsoft.com/office/powerpoint/2010/main" val="379410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9</a:t>
            </a:fld>
            <a:endParaRPr lang="es-ES"/>
          </a:p>
        </p:txBody>
      </p:sp>
    </p:spTree>
    <p:extLst>
      <p:ext uri="{BB962C8B-B14F-4D97-AF65-F5344CB8AC3E}">
        <p14:creationId xmlns:p14="http://schemas.microsoft.com/office/powerpoint/2010/main" val="385661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b="1" dirty="0" smtClean="0"/>
              <a:t>Contenido</a:t>
            </a:r>
            <a:r>
              <a:rPr lang="es-ES" dirty="0" smtClean="0"/>
              <a:t>:</a:t>
            </a:r>
            <a:r>
              <a:rPr lang="es-ES" baseline="0" dirty="0" smtClean="0"/>
              <a:t> debe discutirse el diagnóstico, pronóstico, riesgos y las opciones disponibles.</a:t>
            </a:r>
          </a:p>
          <a:p>
            <a:pPr algn="just"/>
            <a:r>
              <a:rPr lang="es-ES" b="1" baseline="0" dirty="0" smtClean="0"/>
              <a:t>Tiempo</a:t>
            </a:r>
            <a:r>
              <a:rPr lang="es-ES" b="0" baseline="0" dirty="0" smtClean="0"/>
              <a:t>:</a:t>
            </a:r>
            <a:r>
              <a:rPr lang="es-ES" baseline="0" dirty="0" smtClean="0"/>
              <a:t> Asegurase por parte del médico que se le dedicó todo el tiempo necesario al paciente y familia.</a:t>
            </a:r>
          </a:p>
          <a:p>
            <a:pPr algn="just"/>
            <a:r>
              <a:rPr lang="es-ES" b="1" baseline="0" dirty="0" smtClean="0"/>
              <a:t>Momento</a:t>
            </a:r>
            <a:r>
              <a:rPr lang="es-ES" baseline="0" dirty="0" smtClean="0"/>
              <a:t>: Existen diferentes momentos para dar el asesoramiento. El ideal es antes del matrimonio o la concepción. Durante el embarazo o después del nacimiento del niño enfermo es necesario el asesoramiento genético pero se dificulta el proceso de comunicación por la carga emocional de los padres.</a:t>
            </a:r>
            <a:br>
              <a:rPr lang="es-ES" baseline="0" dirty="0" smtClean="0"/>
            </a:br>
            <a:r>
              <a:rPr lang="es-ES" b="1" baseline="0" dirty="0" smtClean="0"/>
              <a:t>Enfoque</a:t>
            </a:r>
            <a:r>
              <a:rPr lang="es-ES" baseline="0" dirty="0" smtClean="0"/>
              <a:t>: puede ser directivo o no directivo. El directivo es aquel  en el cual se le da una directiva terapéutica al paciente y muchas veces los pacientes  son dependientes de tales directivas. Esto trae consigo el riesgo de que la decisión del paciente este determinada por ideas religiosas, raciales, políticas, </a:t>
            </a:r>
            <a:r>
              <a:rPr lang="es-ES" baseline="0" dirty="0" err="1" smtClean="0"/>
              <a:t>etc</a:t>
            </a:r>
            <a:r>
              <a:rPr lang="es-ES" baseline="0" dirty="0" smtClean="0"/>
              <a:t> del médico. </a:t>
            </a:r>
            <a:r>
              <a:rPr lang="es-ES" b="1" baseline="0" dirty="0" smtClean="0"/>
              <a:t>El enfoque no directivo es el más aceptado universalmente </a:t>
            </a:r>
            <a:r>
              <a:rPr lang="es-ES" baseline="0" dirty="0" smtClean="0"/>
              <a:t>y consiste en dar toda la información disponible y ayudar al paciente, pero permaneciendo imparcial en la toma de decisiones. El paciente es quien decide.</a:t>
            </a:r>
          </a:p>
          <a:p>
            <a:pPr algn="just"/>
            <a:r>
              <a:rPr lang="es-ES" b="1" baseline="0" dirty="0" smtClean="0"/>
              <a:t>Local: </a:t>
            </a:r>
            <a:r>
              <a:rPr lang="es-ES" b="0" baseline="0" dirty="0" smtClean="0"/>
              <a:t>debe tener ciertas condiciones teniendo en cuenta las cuestiones de alta sensibilidad que serán tratadas como son: ambiente tranquilo, libre de ruidos, sin teléfono, no entrada y salida de enfermeras u otro personal, no muchas personas.</a:t>
            </a:r>
          </a:p>
          <a:p>
            <a:pPr algn="just"/>
            <a:r>
              <a:rPr lang="es-ES" b="1" baseline="0" dirty="0" smtClean="0"/>
              <a:t>Personal: </a:t>
            </a:r>
            <a:r>
              <a:rPr lang="es-ES" b="0" baseline="0" dirty="0" smtClean="0"/>
              <a:t>el asesoramiento genético lo realiza no solo el genetista, también lo puede llevar acabo personal no médico entrenado como son enfermeras quienes complementan el trabajo del genetista clínico. Estos paciente requieren en ocasiones remisión a otras especialidades.</a:t>
            </a:r>
          </a:p>
          <a:p>
            <a:pPr algn="just"/>
            <a:r>
              <a:rPr lang="es-ES" b="1" baseline="0" dirty="0" smtClean="0"/>
              <a:t>Efectividad:</a:t>
            </a:r>
            <a:r>
              <a:rPr lang="es-ES" b="0" baseline="0" dirty="0" smtClean="0"/>
              <a:t> el asesoramiento genético se evalúa por:</a:t>
            </a:r>
          </a:p>
          <a:p>
            <a:pPr marL="171450" indent="-171450" algn="just">
              <a:buFont typeface="Arial" pitchFamily="34" charset="0"/>
              <a:buChar char="•"/>
            </a:pPr>
            <a:r>
              <a:rPr lang="es-ES" b="0" baseline="0" dirty="0" smtClean="0"/>
              <a:t>el grado de conocimientos adquiridos</a:t>
            </a:r>
          </a:p>
          <a:p>
            <a:pPr marL="171450" indent="-171450" algn="just">
              <a:buFont typeface="Arial" pitchFamily="34" charset="0"/>
              <a:buChar char="•"/>
            </a:pPr>
            <a:r>
              <a:rPr lang="es-ES" b="0" baseline="0" dirty="0" smtClean="0"/>
              <a:t>Racionalidad de la decisión tomada</a:t>
            </a:r>
          </a:p>
          <a:p>
            <a:pPr marL="171450" indent="-171450" algn="just">
              <a:buFont typeface="Arial" pitchFamily="34" charset="0"/>
              <a:buChar char="•"/>
            </a:pPr>
            <a:r>
              <a:rPr lang="es-ES" b="0" baseline="0" dirty="0" smtClean="0"/>
              <a:t>Habilidad para enfrentar el problema</a:t>
            </a:r>
          </a:p>
          <a:p>
            <a:pPr marL="171450" indent="-171450" algn="just">
              <a:buFont typeface="Arial" pitchFamily="34" charset="0"/>
              <a:buChar char="•"/>
            </a:pPr>
            <a:r>
              <a:rPr lang="es-ES" b="0" baseline="0" dirty="0" smtClean="0"/>
              <a:t>Repercusión a largo plazo de la decisión tomada.</a:t>
            </a:r>
          </a:p>
          <a:p>
            <a:pPr marL="0" indent="0" algn="just">
              <a:buFont typeface="Arial" pitchFamily="34" charset="0"/>
              <a:buNone/>
            </a:pPr>
            <a:r>
              <a:rPr lang="es-ES" b="0" baseline="0" dirty="0" smtClean="0"/>
              <a:t>Tener en cuenta que si el paciente no toma la decisión más racional, esto no debe verse como una falla en el asesoramiento, ya que mientras el objetivo del médico es prevenir la enfermedad, el del paciente puede ser otro diferente. Hay que tener en cuenta una serie de factores que intervienen en  la decisión, como son: motivo religiosos, la percepción del problema, el nivel educacional etc.</a:t>
            </a:r>
            <a:endParaRPr lang="es-ES" b="0"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10</a:t>
            </a:fld>
            <a:endParaRPr lang="es-ES"/>
          </a:p>
        </p:txBody>
      </p:sp>
    </p:spTree>
    <p:extLst>
      <p:ext uri="{BB962C8B-B14F-4D97-AF65-F5344CB8AC3E}">
        <p14:creationId xmlns:p14="http://schemas.microsoft.com/office/powerpoint/2010/main" val="102774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a:t>
            </a:r>
            <a:r>
              <a:rPr lang="es-ES" baseline="0" dirty="0" smtClean="0"/>
              <a:t> consulta de genética genera un stress en el paciente por lo que se produce una reacción de enfrentamiento la cual consta de 5 etapas por la que pasa la familia después que se conoce el diagnóstico hasta que acepta el problema (homeostasis psicológica)</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11</a:t>
            </a:fld>
            <a:endParaRPr lang="es-ES"/>
          </a:p>
        </p:txBody>
      </p:sp>
    </p:spTree>
    <p:extLst>
      <p:ext uri="{BB962C8B-B14F-4D97-AF65-F5344CB8AC3E}">
        <p14:creationId xmlns:p14="http://schemas.microsoft.com/office/powerpoint/2010/main" val="206636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dirty="0" smtClean="0"/>
              <a:t>En el diagnóstico se basa el asesoramiento genético, es la parte inicial del mismo. SIN UN DIAGNOSTICO ES MUY DIFÍCIL Y CASI IMPOSIBLE EL PROCESO.</a:t>
            </a:r>
            <a:endParaRPr lang="es-ES" dirty="0"/>
          </a:p>
        </p:txBody>
      </p:sp>
      <p:sp>
        <p:nvSpPr>
          <p:cNvPr id="4" name="3 Marcador de número de diapositiva"/>
          <p:cNvSpPr>
            <a:spLocks noGrp="1"/>
          </p:cNvSpPr>
          <p:nvPr>
            <p:ph type="sldNum" sz="quarter" idx="10"/>
          </p:nvPr>
        </p:nvSpPr>
        <p:spPr/>
        <p:txBody>
          <a:bodyPr/>
          <a:lstStyle/>
          <a:p>
            <a:fld id="{49FB3DE8-F142-42D2-9613-67002B7204EE}" type="slidenum">
              <a:rPr lang="es-ES" smtClean="0"/>
              <a:t>13</a:t>
            </a:fld>
            <a:endParaRPr lang="es-ES"/>
          </a:p>
        </p:txBody>
      </p:sp>
    </p:spTree>
    <p:extLst>
      <p:ext uri="{BB962C8B-B14F-4D97-AF65-F5344CB8AC3E}">
        <p14:creationId xmlns:p14="http://schemas.microsoft.com/office/powerpoint/2010/main" val="401464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257252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204262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9772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1815599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273999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38747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374404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412645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49872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253678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2DBEED-A644-4C63-9B07-57A374419E7F}" type="datetimeFigureOut">
              <a:rPr lang="es-ES" smtClean="0"/>
              <a:t>11/11/2020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1CB3D7-BC98-44F7-9A04-30C547A9846E}" type="slidenum">
              <a:rPr lang="es-ES" smtClean="0"/>
              <a:t>‹Nº›</a:t>
            </a:fld>
            <a:endParaRPr lang="es-ES"/>
          </a:p>
        </p:txBody>
      </p:sp>
    </p:spTree>
    <p:extLst>
      <p:ext uri="{BB962C8B-B14F-4D97-AF65-F5344CB8AC3E}">
        <p14:creationId xmlns:p14="http://schemas.microsoft.com/office/powerpoint/2010/main" val="209995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DBEED-A644-4C63-9B07-57A374419E7F}" type="datetimeFigureOut">
              <a:rPr lang="es-ES" smtClean="0"/>
              <a:t>11/11/2020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CB3D7-BC98-44F7-9A04-30C547A9846E}" type="slidenum">
              <a:rPr lang="es-ES" smtClean="0"/>
              <a:t>‹Nº›</a:t>
            </a:fld>
            <a:endParaRPr lang="es-ES"/>
          </a:p>
        </p:txBody>
      </p:sp>
    </p:spTree>
    <p:extLst>
      <p:ext uri="{BB962C8B-B14F-4D97-AF65-F5344CB8AC3E}">
        <p14:creationId xmlns:p14="http://schemas.microsoft.com/office/powerpoint/2010/main" val="237953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500042"/>
            <a:ext cx="764690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000" b="1" spc="50" dirty="0" smtClean="0">
                <a:ln w="11430"/>
                <a:solidFill>
                  <a:srgbClr val="C00000"/>
                </a:solidFill>
                <a:effectLst>
                  <a:outerShdw blurRad="76200" dist="50800" dir="5400000" algn="tl" rotWithShape="0">
                    <a:srgbClr val="000000">
                      <a:alpha val="65000"/>
                    </a:srgbClr>
                  </a:outerShdw>
                </a:effectLst>
              </a:rPr>
              <a:t>Introducción a la Genética Médica</a:t>
            </a:r>
            <a:endParaRPr lang="es-ES" sz="3200" b="1" spc="50" dirty="0">
              <a:ln w="11430"/>
              <a:solidFill>
                <a:srgbClr val="C00000"/>
              </a:solidFill>
              <a:effectLst>
                <a:outerShdw blurRad="76200" dist="50800" dir="5400000" algn="tl" rotWithShape="0">
                  <a:srgbClr val="000000">
                    <a:alpha val="65000"/>
                  </a:srgbClr>
                </a:outerShdw>
              </a:effectLst>
            </a:endParaRPr>
          </a:p>
        </p:txBody>
      </p:sp>
      <p:sp>
        <p:nvSpPr>
          <p:cNvPr id="5" name="4 Rectángulo redondeado"/>
          <p:cNvSpPr/>
          <p:nvPr/>
        </p:nvSpPr>
        <p:spPr>
          <a:xfrm>
            <a:off x="268312" y="1988840"/>
            <a:ext cx="8780361" cy="115212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430338" indent="-1430338">
              <a:tabLst>
                <a:tab pos="1430338" algn="l"/>
              </a:tabLst>
            </a:pPr>
            <a:r>
              <a:rPr lang="es-ES" sz="3200" b="1" dirty="0" smtClean="0">
                <a:solidFill>
                  <a:schemeClr val="bg1"/>
                </a:solidFill>
              </a:rPr>
              <a:t>Tema 8. </a:t>
            </a:r>
            <a:r>
              <a:rPr lang="es-ES" sz="3200" b="1" dirty="0" smtClean="0"/>
              <a:t>Prevención d enfermedades genéticas</a:t>
            </a:r>
            <a:endParaRPr lang="es-ES" sz="3200" dirty="0"/>
          </a:p>
        </p:txBody>
      </p:sp>
      <p:sp>
        <p:nvSpPr>
          <p:cNvPr id="2052" name="6 CuadroTexto"/>
          <p:cNvSpPr txBox="1">
            <a:spLocks noChangeArrowheads="1"/>
          </p:cNvSpPr>
          <p:nvPr/>
        </p:nvSpPr>
        <p:spPr bwMode="auto">
          <a:xfrm>
            <a:off x="5143500" y="5715000"/>
            <a:ext cx="184150" cy="646113"/>
          </a:xfrm>
          <a:prstGeom prst="rect">
            <a:avLst/>
          </a:prstGeom>
          <a:noFill/>
          <a:ln w="9525">
            <a:noFill/>
            <a:miter lim="800000"/>
            <a:headEnd/>
            <a:tailEnd/>
          </a:ln>
        </p:spPr>
        <p:txBody>
          <a:bodyPr wrap="none">
            <a:spAutoFit/>
          </a:bodyPr>
          <a:lstStyle/>
          <a:p>
            <a:endParaRPr lang="es-ES"/>
          </a:p>
          <a:p>
            <a:endParaRPr lang="es-ES"/>
          </a:p>
        </p:txBody>
      </p:sp>
      <p:sp>
        <p:nvSpPr>
          <p:cNvPr id="2053" name="4 CuadroTexto"/>
          <p:cNvSpPr txBox="1">
            <a:spLocks noChangeArrowheads="1"/>
          </p:cNvSpPr>
          <p:nvPr/>
        </p:nvSpPr>
        <p:spPr bwMode="auto">
          <a:xfrm>
            <a:off x="5250757" y="5599054"/>
            <a:ext cx="3637638" cy="1015663"/>
          </a:xfrm>
          <a:prstGeom prst="rect">
            <a:avLst/>
          </a:prstGeom>
          <a:noFill/>
          <a:ln w="9525">
            <a:noFill/>
            <a:miter lim="800000"/>
            <a:headEnd/>
            <a:tailEnd/>
          </a:ln>
        </p:spPr>
        <p:txBody>
          <a:bodyPr wrap="square">
            <a:spAutoFit/>
          </a:bodyPr>
          <a:lstStyle/>
          <a:p>
            <a:pPr algn="just"/>
            <a:r>
              <a:rPr lang="es-ES" sz="2000" b="1" dirty="0">
                <a:solidFill>
                  <a:srgbClr val="C00000"/>
                </a:solidFill>
              </a:rPr>
              <a:t>Dra. Ana Elena Arús </a:t>
            </a:r>
            <a:r>
              <a:rPr lang="es-ES" sz="2000" b="1" dirty="0" smtClean="0">
                <a:solidFill>
                  <a:srgbClr val="C00000"/>
                </a:solidFill>
              </a:rPr>
              <a:t>Fernández</a:t>
            </a:r>
          </a:p>
          <a:p>
            <a:pPr algn="just"/>
            <a:r>
              <a:rPr lang="es-ES" sz="2000" b="1" dirty="0" smtClean="0">
                <a:solidFill>
                  <a:srgbClr val="C00000"/>
                </a:solidFill>
              </a:rPr>
              <a:t>Especialista en Genética Clínica</a:t>
            </a:r>
          </a:p>
          <a:p>
            <a:pPr algn="just"/>
            <a:r>
              <a:rPr lang="es-ES" sz="2000" b="1" dirty="0" smtClean="0">
                <a:solidFill>
                  <a:srgbClr val="C00000"/>
                </a:solidFill>
              </a:rPr>
              <a:t>Instituto de Gastroenterología</a:t>
            </a:r>
            <a:endParaRPr lang="es-ES" sz="2000" b="1" dirty="0">
              <a:solidFill>
                <a:srgbClr val="C00000"/>
              </a:solidFill>
            </a:endParaRPr>
          </a:p>
        </p:txBody>
      </p:sp>
      <p:pic>
        <p:nvPicPr>
          <p:cNvPr id="2054" name="Picture 2" descr="ADN-01.gif"/>
          <p:cNvPicPr>
            <a:picLocks noChangeAspect="1" noChangeArrowheads="1" noCrop="1"/>
          </p:cNvPicPr>
          <p:nvPr/>
        </p:nvPicPr>
        <p:blipFill>
          <a:blip r:embed="rId2"/>
          <a:srcRect/>
          <a:stretch>
            <a:fillRect/>
          </a:stretch>
        </p:blipFill>
        <p:spPr bwMode="auto">
          <a:xfrm>
            <a:off x="285750" y="211047"/>
            <a:ext cx="514350" cy="1285875"/>
          </a:xfrm>
          <a:prstGeom prst="rect">
            <a:avLst/>
          </a:prstGeom>
          <a:noFill/>
          <a:ln w="9525">
            <a:noFill/>
            <a:miter lim="800000"/>
            <a:headEnd/>
            <a:tailEnd/>
          </a:ln>
        </p:spPr>
      </p:pic>
      <p:sp>
        <p:nvSpPr>
          <p:cNvPr id="7" name="6 CuadroTexto"/>
          <p:cNvSpPr txBox="1"/>
          <p:nvPr/>
        </p:nvSpPr>
        <p:spPr>
          <a:xfrm>
            <a:off x="529268" y="5775125"/>
            <a:ext cx="2571768" cy="646331"/>
          </a:xfrm>
          <a:prstGeom prst="rect">
            <a:avLst/>
          </a:prstGeom>
          <a:noFill/>
        </p:spPr>
        <p:txBody>
          <a:bodyPr wrap="square" rtlCol="0">
            <a:spAutoFit/>
          </a:bodyPr>
          <a:lstStyle/>
          <a:p>
            <a:pPr algn="ctr"/>
            <a:r>
              <a:rPr lang="es-ES" sz="3600" b="1" dirty="0" smtClean="0">
                <a:solidFill>
                  <a:srgbClr val="C00000"/>
                </a:solidFill>
                <a:effectLst>
                  <a:outerShdw blurRad="38100" dist="38100" dir="2700000" algn="tl">
                    <a:srgbClr val="000000">
                      <a:alpha val="43137"/>
                    </a:srgbClr>
                  </a:outerShdw>
                </a:effectLst>
              </a:rPr>
              <a:t>Conferencia</a:t>
            </a:r>
            <a:endParaRPr lang="es-ES" sz="3600" b="1" dirty="0">
              <a:solidFill>
                <a:srgbClr val="C00000"/>
              </a:solidFill>
              <a:effectLst>
                <a:outerShdw blurRad="38100" dist="38100" dir="2700000" algn="tl">
                  <a:srgbClr val="000000">
                    <a:alpha val="43137"/>
                  </a:srgbClr>
                </a:outerShdw>
              </a:effectLst>
            </a:endParaRPr>
          </a:p>
        </p:txBody>
      </p:sp>
      <p:sp>
        <p:nvSpPr>
          <p:cNvPr id="2" name="1 Rectángulo"/>
          <p:cNvSpPr/>
          <p:nvPr/>
        </p:nvSpPr>
        <p:spPr>
          <a:xfrm>
            <a:off x="285750" y="3427185"/>
            <a:ext cx="8532793" cy="523220"/>
          </a:xfrm>
          <a:prstGeom prst="rect">
            <a:avLst/>
          </a:prstGeom>
        </p:spPr>
        <p:txBody>
          <a:bodyPr wrap="square">
            <a:spAutoFit/>
          </a:bodyPr>
          <a:lstStyle/>
          <a:p>
            <a:pPr algn="ctr"/>
            <a:r>
              <a:rPr lang="es-ES" sz="2800" b="1" dirty="0" smtClean="0"/>
              <a:t>Prevención de las enfermedades genéticas</a:t>
            </a:r>
            <a:endParaRPr lang="es-ES" sz="2800" b="1" dirty="0">
              <a:solidFill>
                <a:srgbClr val="002060"/>
              </a:solidFill>
            </a:endParaRPr>
          </a:p>
        </p:txBody>
      </p:sp>
    </p:spTree>
    <p:extLst>
      <p:ext uri="{BB962C8B-B14F-4D97-AF65-F5344CB8AC3E}">
        <p14:creationId xmlns:p14="http://schemas.microsoft.com/office/powerpoint/2010/main" val="3791201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476672"/>
            <a:ext cx="4536504" cy="584775"/>
          </a:xfrm>
          <a:prstGeom prst="rect">
            <a:avLst/>
          </a:prstGeom>
          <a:noFill/>
        </p:spPr>
        <p:txBody>
          <a:bodyPr wrap="square" rtlCol="0">
            <a:spAutoFit/>
          </a:bodyPr>
          <a:lstStyle/>
          <a:p>
            <a:pPr algn="ctr"/>
            <a:r>
              <a:rPr lang="es-ES" sz="3200" b="1" dirty="0" smtClean="0">
                <a:solidFill>
                  <a:srgbClr val="C00000"/>
                </a:solidFill>
                <a:effectLst>
                  <a:outerShdw blurRad="38100" dist="38100" dir="2700000" algn="tl">
                    <a:srgbClr val="000000">
                      <a:alpha val="43137"/>
                    </a:srgbClr>
                  </a:outerShdw>
                </a:effectLst>
              </a:rPr>
              <a:t>Elementos  prácticos</a:t>
            </a:r>
            <a:endParaRPr lang="es-ES" sz="3200" b="1" dirty="0">
              <a:solidFill>
                <a:srgbClr val="C00000"/>
              </a:solidFill>
              <a:effectLst>
                <a:outerShdw blurRad="38100" dist="38100" dir="2700000" algn="tl">
                  <a:srgbClr val="000000">
                    <a:alpha val="43137"/>
                  </a:srgbClr>
                </a:outerShdw>
              </a:effectLst>
            </a:endParaRPr>
          </a:p>
        </p:txBody>
      </p:sp>
      <p:sp>
        <p:nvSpPr>
          <p:cNvPr id="3" name="2 Rectángulo"/>
          <p:cNvSpPr/>
          <p:nvPr/>
        </p:nvSpPr>
        <p:spPr>
          <a:xfrm>
            <a:off x="539552" y="1083191"/>
            <a:ext cx="4572000" cy="5842497"/>
          </a:xfrm>
          <a:prstGeom prst="rect">
            <a:avLst/>
          </a:prstGeom>
        </p:spPr>
        <p:txBody>
          <a:bodyPr>
            <a:spAutoFit/>
          </a:bodyPr>
          <a:lstStyle/>
          <a:p>
            <a:pPr marL="285750" indent="-285750">
              <a:lnSpc>
                <a:spcPct val="150000"/>
              </a:lnSpc>
              <a:buFont typeface="Arial" pitchFamily="34" charset="0"/>
              <a:buChar char="•"/>
            </a:pPr>
            <a:r>
              <a:rPr lang="es-ES" sz="2800" b="1" dirty="0" smtClean="0"/>
              <a:t>Contenido</a:t>
            </a:r>
          </a:p>
          <a:p>
            <a:pPr marL="285750" indent="-285750">
              <a:lnSpc>
                <a:spcPct val="150000"/>
              </a:lnSpc>
              <a:buFont typeface="Arial" pitchFamily="34" charset="0"/>
              <a:buChar char="•"/>
            </a:pPr>
            <a:r>
              <a:rPr lang="es-ES" sz="2800" b="1" dirty="0" smtClean="0"/>
              <a:t>Tiempo</a:t>
            </a:r>
          </a:p>
          <a:p>
            <a:pPr marL="285750" indent="-285750">
              <a:lnSpc>
                <a:spcPct val="150000"/>
              </a:lnSpc>
              <a:buFont typeface="Arial" pitchFamily="34" charset="0"/>
              <a:buChar char="•"/>
            </a:pPr>
            <a:r>
              <a:rPr lang="es-ES" sz="2800" b="1" dirty="0" smtClean="0"/>
              <a:t>Momento</a:t>
            </a:r>
          </a:p>
          <a:p>
            <a:pPr marL="285750" indent="-285750">
              <a:lnSpc>
                <a:spcPct val="150000"/>
              </a:lnSpc>
              <a:buFont typeface="Arial" pitchFamily="34" charset="0"/>
              <a:buChar char="•"/>
            </a:pPr>
            <a:r>
              <a:rPr lang="es-ES" sz="2800" b="1" dirty="0" smtClean="0"/>
              <a:t>Enfoque</a:t>
            </a:r>
          </a:p>
          <a:p>
            <a:pPr marL="285750" indent="-285750">
              <a:lnSpc>
                <a:spcPct val="150000"/>
              </a:lnSpc>
              <a:buFont typeface="Arial" pitchFamily="34" charset="0"/>
              <a:buChar char="•"/>
            </a:pPr>
            <a:r>
              <a:rPr lang="es-ES" sz="2800" b="1" dirty="0" smtClean="0"/>
              <a:t>Local</a:t>
            </a:r>
          </a:p>
          <a:p>
            <a:pPr marL="285750" indent="-285750">
              <a:lnSpc>
                <a:spcPct val="150000"/>
              </a:lnSpc>
              <a:buFont typeface="Arial" pitchFamily="34" charset="0"/>
              <a:buChar char="•"/>
            </a:pPr>
            <a:r>
              <a:rPr lang="es-ES" sz="2800" b="1" dirty="0" smtClean="0"/>
              <a:t>Equipamiento</a:t>
            </a:r>
          </a:p>
          <a:p>
            <a:pPr marL="285750" indent="-285750">
              <a:lnSpc>
                <a:spcPct val="150000"/>
              </a:lnSpc>
              <a:buFont typeface="Arial" pitchFamily="34" charset="0"/>
              <a:buChar char="•"/>
            </a:pPr>
            <a:r>
              <a:rPr lang="es-ES" sz="2800" b="1" dirty="0" smtClean="0"/>
              <a:t>Personal</a:t>
            </a:r>
          </a:p>
          <a:p>
            <a:pPr marL="285750" indent="-285750">
              <a:lnSpc>
                <a:spcPct val="150000"/>
              </a:lnSpc>
              <a:buFont typeface="Arial" pitchFamily="34" charset="0"/>
              <a:buChar char="•"/>
            </a:pPr>
            <a:r>
              <a:rPr lang="es-ES" sz="2800" b="1" dirty="0" smtClean="0"/>
              <a:t>Fuentes </a:t>
            </a:r>
            <a:r>
              <a:rPr lang="es-ES" sz="2800" b="1" dirty="0"/>
              <a:t>de </a:t>
            </a:r>
            <a:r>
              <a:rPr lang="es-ES" sz="2800" b="1" dirty="0" smtClean="0"/>
              <a:t>información</a:t>
            </a:r>
          </a:p>
          <a:p>
            <a:pPr marL="285750" indent="-285750">
              <a:lnSpc>
                <a:spcPct val="150000"/>
              </a:lnSpc>
              <a:buFont typeface="Arial" pitchFamily="34" charset="0"/>
              <a:buChar char="•"/>
            </a:pPr>
            <a:r>
              <a:rPr lang="es-ES" sz="2800" b="1" dirty="0" smtClean="0"/>
              <a:t>Efectividad</a:t>
            </a:r>
            <a:endParaRPr lang="es-ES" sz="28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552" y="1464071"/>
            <a:ext cx="5732115" cy="254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4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476672"/>
            <a:ext cx="4896544" cy="1077218"/>
          </a:xfrm>
          <a:prstGeom prst="rect">
            <a:avLst/>
          </a:prstGeom>
          <a:noFill/>
        </p:spPr>
        <p:txBody>
          <a:bodyPr wrap="square" rtlCol="0">
            <a:spAutoFit/>
          </a:bodyPr>
          <a:lstStyle/>
          <a:p>
            <a:pPr algn="ctr"/>
            <a:r>
              <a:rPr lang="es-ES" sz="3200" b="1" dirty="0" smtClean="0">
                <a:solidFill>
                  <a:srgbClr val="C00000"/>
                </a:solidFill>
              </a:rPr>
              <a:t>Elementos  psicológicos</a:t>
            </a:r>
          </a:p>
          <a:p>
            <a:pPr algn="ctr"/>
            <a:r>
              <a:rPr lang="es-ES" sz="3200" dirty="0" smtClean="0"/>
              <a:t>Reacción </a:t>
            </a:r>
            <a:r>
              <a:rPr lang="es-ES" sz="3200" dirty="0"/>
              <a:t>de enfrentamiento</a:t>
            </a:r>
            <a:endParaRPr lang="es-ES" sz="3200" b="1" dirty="0">
              <a:solidFill>
                <a:srgbClr val="C00000"/>
              </a:solidFill>
            </a:endParaRPr>
          </a:p>
        </p:txBody>
      </p:sp>
      <p:sp>
        <p:nvSpPr>
          <p:cNvPr id="3" name="2 Rectángulo"/>
          <p:cNvSpPr/>
          <p:nvPr/>
        </p:nvSpPr>
        <p:spPr>
          <a:xfrm>
            <a:off x="1503440" y="2060848"/>
            <a:ext cx="5660847" cy="3323987"/>
          </a:xfrm>
          <a:prstGeom prst="rect">
            <a:avLst/>
          </a:prstGeom>
        </p:spPr>
        <p:txBody>
          <a:bodyPr wrap="square">
            <a:spAutoFit/>
          </a:bodyPr>
          <a:lstStyle/>
          <a:p>
            <a:pPr marL="457200" indent="-457200">
              <a:lnSpc>
                <a:spcPct val="150000"/>
              </a:lnSpc>
              <a:buFont typeface="Arial" pitchFamily="34" charset="0"/>
              <a:buChar char="•"/>
            </a:pPr>
            <a:r>
              <a:rPr lang="es-ES" sz="2800" b="1" dirty="0" smtClean="0"/>
              <a:t>Shock </a:t>
            </a:r>
            <a:r>
              <a:rPr lang="es-ES" sz="2800" b="1" dirty="0"/>
              <a:t>y </a:t>
            </a:r>
            <a:r>
              <a:rPr lang="es-ES" sz="2800" b="1" dirty="0" smtClean="0"/>
              <a:t>negación</a:t>
            </a:r>
          </a:p>
          <a:p>
            <a:pPr marL="457200" indent="-457200">
              <a:lnSpc>
                <a:spcPct val="150000"/>
              </a:lnSpc>
              <a:buFont typeface="Arial" pitchFamily="34" charset="0"/>
              <a:buChar char="•"/>
            </a:pPr>
            <a:r>
              <a:rPr lang="es-ES" sz="2800" b="1" dirty="0" smtClean="0"/>
              <a:t>Ansiedad</a:t>
            </a:r>
          </a:p>
          <a:p>
            <a:pPr marL="457200" indent="-457200">
              <a:lnSpc>
                <a:spcPct val="150000"/>
              </a:lnSpc>
              <a:buFont typeface="Arial" pitchFamily="34" charset="0"/>
              <a:buChar char="•"/>
            </a:pPr>
            <a:r>
              <a:rPr lang="es-ES" sz="2800" b="1" dirty="0" smtClean="0"/>
              <a:t>Ira </a:t>
            </a:r>
            <a:r>
              <a:rPr lang="es-ES" sz="2800" b="1" dirty="0"/>
              <a:t>y </a:t>
            </a:r>
            <a:r>
              <a:rPr lang="es-ES" sz="2800" b="1" dirty="0" smtClean="0"/>
              <a:t>sentimientos de culpa</a:t>
            </a:r>
          </a:p>
          <a:p>
            <a:pPr marL="457200" indent="-457200">
              <a:lnSpc>
                <a:spcPct val="150000"/>
              </a:lnSpc>
              <a:buFont typeface="Arial" pitchFamily="34" charset="0"/>
              <a:buChar char="•"/>
            </a:pPr>
            <a:r>
              <a:rPr lang="es-ES" sz="2800" b="1" dirty="0" smtClean="0"/>
              <a:t>Depresión</a:t>
            </a:r>
          </a:p>
          <a:p>
            <a:pPr marL="457200" indent="-457200">
              <a:lnSpc>
                <a:spcPct val="150000"/>
              </a:lnSpc>
              <a:buFont typeface="Arial" pitchFamily="34" charset="0"/>
              <a:buChar char="•"/>
            </a:pPr>
            <a:r>
              <a:rPr lang="es-ES" sz="2800" b="1" dirty="0" smtClean="0"/>
              <a:t>Homeostasis psicológica</a:t>
            </a:r>
            <a:endParaRPr lang="es-ES" sz="2800" b="1" dirty="0"/>
          </a:p>
        </p:txBody>
      </p:sp>
    </p:spTree>
    <p:extLst>
      <p:ext uri="{BB962C8B-B14F-4D97-AF65-F5344CB8AC3E}">
        <p14:creationId xmlns:p14="http://schemas.microsoft.com/office/powerpoint/2010/main" val="411754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346011"/>
            <a:ext cx="3600400" cy="584775"/>
          </a:xfrm>
          <a:prstGeom prst="rect">
            <a:avLst/>
          </a:prstGeom>
          <a:noFill/>
        </p:spPr>
        <p:txBody>
          <a:bodyPr wrap="square" rtlCol="0">
            <a:spAutoFit/>
          </a:bodyPr>
          <a:lstStyle/>
          <a:p>
            <a:pPr algn="ctr"/>
            <a:r>
              <a:rPr lang="es-ES" sz="3200" b="1" dirty="0" smtClean="0">
                <a:solidFill>
                  <a:srgbClr val="C00000"/>
                </a:solidFill>
              </a:rPr>
              <a:t>Aspectos éticos</a:t>
            </a:r>
            <a:endParaRPr lang="es-ES" sz="3200" b="1" dirty="0">
              <a:solidFill>
                <a:srgbClr val="C00000"/>
              </a:solidFill>
            </a:endParaRPr>
          </a:p>
        </p:txBody>
      </p:sp>
      <p:sp>
        <p:nvSpPr>
          <p:cNvPr id="3" name="2 CuadroTexto"/>
          <p:cNvSpPr txBox="1"/>
          <p:nvPr/>
        </p:nvSpPr>
        <p:spPr>
          <a:xfrm>
            <a:off x="1187624" y="1700808"/>
            <a:ext cx="3312368" cy="2246769"/>
          </a:xfrm>
          <a:prstGeom prst="rect">
            <a:avLst/>
          </a:prstGeom>
          <a:noFill/>
        </p:spPr>
        <p:txBody>
          <a:bodyPr wrap="square" rtlCol="0">
            <a:spAutoFit/>
          </a:bodyPr>
          <a:lstStyle/>
          <a:p>
            <a:pPr marL="285750" indent="-285750">
              <a:buFont typeface="Arial" pitchFamily="34" charset="0"/>
              <a:buChar char="•"/>
            </a:pPr>
            <a:r>
              <a:rPr lang="es-ES" sz="2800" b="1" dirty="0" smtClean="0"/>
              <a:t>Principios </a:t>
            </a:r>
          </a:p>
          <a:p>
            <a:pPr marL="285750" indent="-285750">
              <a:buFont typeface="Arial" pitchFamily="34" charset="0"/>
              <a:buChar char="•"/>
            </a:pPr>
            <a:endParaRPr lang="es-ES" sz="2800" b="1" dirty="0"/>
          </a:p>
          <a:p>
            <a:pPr marL="285750" indent="-285750">
              <a:buFont typeface="Arial" pitchFamily="34" charset="0"/>
              <a:buChar char="•"/>
            </a:pPr>
            <a:r>
              <a:rPr lang="es-ES" sz="2800" b="1" dirty="0" smtClean="0"/>
              <a:t>Dilemas </a:t>
            </a:r>
          </a:p>
          <a:p>
            <a:pPr marL="285750" indent="-285750">
              <a:buFont typeface="Arial" pitchFamily="34" charset="0"/>
              <a:buChar char="•"/>
            </a:pPr>
            <a:endParaRPr lang="es-ES" sz="2800" b="1" dirty="0"/>
          </a:p>
          <a:p>
            <a:pPr marL="285750" indent="-285750">
              <a:buFont typeface="Arial" pitchFamily="34" charset="0"/>
              <a:buChar char="•"/>
            </a:pPr>
            <a:r>
              <a:rPr lang="es-ES" sz="2800" b="1" dirty="0" smtClean="0"/>
              <a:t>Normativas</a:t>
            </a:r>
            <a:endParaRPr lang="es-ES" sz="2800" b="1" dirty="0"/>
          </a:p>
        </p:txBody>
      </p:sp>
    </p:spTree>
    <p:extLst>
      <p:ext uri="{BB962C8B-B14F-4D97-AF65-F5344CB8AC3E}">
        <p14:creationId xmlns:p14="http://schemas.microsoft.com/office/powerpoint/2010/main" val="4184087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533480"/>
            <a:ext cx="3384376" cy="584775"/>
          </a:xfrm>
          <a:prstGeom prst="rect">
            <a:avLst/>
          </a:prstGeom>
          <a:noFill/>
        </p:spPr>
        <p:txBody>
          <a:bodyPr wrap="square" rtlCol="0">
            <a:spAutoFit/>
          </a:bodyPr>
          <a:lstStyle/>
          <a:p>
            <a:pPr algn="ctr"/>
            <a:r>
              <a:rPr lang="es-ES" sz="3200" b="1" dirty="0" smtClean="0">
                <a:solidFill>
                  <a:srgbClr val="C00000"/>
                </a:solidFill>
                <a:effectLst>
                  <a:outerShdw blurRad="38100" dist="38100" dir="2700000" algn="tl">
                    <a:srgbClr val="000000">
                      <a:alpha val="43137"/>
                    </a:srgbClr>
                  </a:outerShdw>
                </a:effectLst>
              </a:rPr>
              <a:t>Diagnóstico</a:t>
            </a:r>
            <a:endParaRPr lang="es-ES" sz="3200" b="1" dirty="0">
              <a:solidFill>
                <a:srgbClr val="C00000"/>
              </a:solidFill>
              <a:effectLst>
                <a:outerShdw blurRad="38100" dist="38100" dir="2700000" algn="tl">
                  <a:srgbClr val="000000">
                    <a:alpha val="43137"/>
                  </a:srgbClr>
                </a:outerShdw>
              </a:effectLst>
            </a:endParaRPr>
          </a:p>
        </p:txBody>
      </p:sp>
      <p:sp>
        <p:nvSpPr>
          <p:cNvPr id="4" name="3 Rectángulo redondeado"/>
          <p:cNvSpPr/>
          <p:nvPr/>
        </p:nvSpPr>
        <p:spPr>
          <a:xfrm>
            <a:off x="1331640" y="1628800"/>
            <a:ext cx="6984776" cy="404348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s-ES" sz="2800" b="1" dirty="0">
                <a:solidFill>
                  <a:schemeClr val="bg1"/>
                </a:solidFill>
              </a:rPr>
              <a:t>Interrogatorio.</a:t>
            </a:r>
          </a:p>
          <a:p>
            <a:pPr marL="285750" indent="-285750">
              <a:buFont typeface="Arial" pitchFamily="34" charset="0"/>
              <a:buChar char="•"/>
            </a:pPr>
            <a:r>
              <a:rPr lang="es-ES" sz="2800" b="1" dirty="0">
                <a:solidFill>
                  <a:schemeClr val="bg1"/>
                </a:solidFill>
              </a:rPr>
              <a:t>Examen físico (paciente y familiares).</a:t>
            </a:r>
          </a:p>
          <a:p>
            <a:pPr marL="285750" indent="-285750">
              <a:buFont typeface="Arial" pitchFamily="34" charset="0"/>
              <a:buChar char="•"/>
            </a:pPr>
            <a:r>
              <a:rPr lang="es-ES" sz="2800" b="1" dirty="0">
                <a:solidFill>
                  <a:schemeClr val="bg1"/>
                </a:solidFill>
              </a:rPr>
              <a:t>Árbol Genealógico </a:t>
            </a:r>
          </a:p>
          <a:p>
            <a:pPr marL="285750" indent="-285750">
              <a:buFont typeface="Arial" pitchFamily="34" charset="0"/>
              <a:buChar char="•"/>
            </a:pPr>
            <a:r>
              <a:rPr lang="es-ES" sz="2800" b="1" dirty="0">
                <a:solidFill>
                  <a:schemeClr val="bg1"/>
                </a:solidFill>
              </a:rPr>
              <a:t>Historias clínicas.</a:t>
            </a:r>
          </a:p>
          <a:p>
            <a:pPr marL="285750" indent="-285750">
              <a:buFont typeface="Arial" pitchFamily="34" charset="0"/>
              <a:buChar char="•"/>
            </a:pPr>
            <a:r>
              <a:rPr lang="es-ES" sz="2800" b="1" dirty="0">
                <a:solidFill>
                  <a:schemeClr val="bg1"/>
                </a:solidFill>
              </a:rPr>
              <a:t>Exámenes complementarios.</a:t>
            </a:r>
          </a:p>
          <a:p>
            <a:pPr marL="285750" indent="-285750">
              <a:buFont typeface="Arial" pitchFamily="34" charset="0"/>
              <a:buChar char="•"/>
            </a:pPr>
            <a:r>
              <a:rPr lang="es-ES" sz="2800" b="1" dirty="0">
                <a:solidFill>
                  <a:schemeClr val="bg1"/>
                </a:solidFill>
              </a:rPr>
              <a:t>Revisión de literatura  científica.</a:t>
            </a:r>
          </a:p>
          <a:p>
            <a:pPr marL="285750" indent="-285750">
              <a:buFont typeface="Arial" pitchFamily="34" charset="0"/>
              <a:buChar char="•"/>
            </a:pPr>
            <a:r>
              <a:rPr lang="es-ES" sz="2800" b="1" dirty="0">
                <a:solidFill>
                  <a:schemeClr val="bg1"/>
                </a:solidFill>
              </a:rPr>
              <a:t>Interconsultas con otras especialidades</a:t>
            </a:r>
          </a:p>
        </p:txBody>
      </p:sp>
      <p:sp>
        <p:nvSpPr>
          <p:cNvPr id="5" name="4 Rectángulo"/>
          <p:cNvSpPr/>
          <p:nvPr/>
        </p:nvSpPr>
        <p:spPr>
          <a:xfrm>
            <a:off x="15886" y="0"/>
            <a:ext cx="3442802" cy="553998"/>
          </a:xfrm>
          <a:prstGeom prst="rect">
            <a:avLst/>
          </a:prstGeom>
        </p:spPr>
        <p:txBody>
          <a:bodyPr wrap="none">
            <a:spAutoFit/>
          </a:bodyPr>
          <a:lstStyle/>
          <a:p>
            <a:pPr algn="just">
              <a:lnSpc>
                <a:spcPct val="150000"/>
              </a:lnSpc>
            </a:pPr>
            <a:r>
              <a:rPr lang="es-ES" sz="2000" dirty="0"/>
              <a:t>Elementos </a:t>
            </a:r>
            <a:r>
              <a:rPr lang="es-ES" sz="2000" dirty="0" smtClean="0"/>
              <a:t>Básicos. Diagnóstico</a:t>
            </a:r>
            <a:endParaRPr lang="es-ES" sz="2000" dirty="0"/>
          </a:p>
        </p:txBody>
      </p:sp>
      <p:cxnSp>
        <p:nvCxnSpPr>
          <p:cNvPr id="7" name="6 Conector recto"/>
          <p:cNvCxnSpPr/>
          <p:nvPr/>
        </p:nvCxnSpPr>
        <p:spPr>
          <a:xfrm>
            <a:off x="179512" y="533480"/>
            <a:ext cx="78488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64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236" y="0"/>
            <a:ext cx="3442802" cy="553998"/>
          </a:xfrm>
          <a:prstGeom prst="rect">
            <a:avLst/>
          </a:prstGeom>
        </p:spPr>
        <p:txBody>
          <a:bodyPr wrap="none">
            <a:spAutoFit/>
          </a:bodyPr>
          <a:lstStyle/>
          <a:p>
            <a:pPr algn="just">
              <a:lnSpc>
                <a:spcPct val="150000"/>
              </a:lnSpc>
            </a:pPr>
            <a:r>
              <a:rPr lang="es-ES" sz="2000" dirty="0"/>
              <a:t>Elementos </a:t>
            </a:r>
            <a:r>
              <a:rPr lang="es-ES" sz="2000" dirty="0" smtClean="0"/>
              <a:t>Básicos. Diagnóstico</a:t>
            </a:r>
            <a:endParaRPr lang="es-ES" sz="2000" dirty="0"/>
          </a:p>
        </p:txBody>
      </p:sp>
      <p:cxnSp>
        <p:nvCxnSpPr>
          <p:cNvPr id="4" name="3 Conector recto"/>
          <p:cNvCxnSpPr/>
          <p:nvPr/>
        </p:nvCxnSpPr>
        <p:spPr>
          <a:xfrm>
            <a:off x="251520" y="553998"/>
            <a:ext cx="820891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611560" y="815608"/>
            <a:ext cx="7416824" cy="584775"/>
          </a:xfrm>
          <a:prstGeom prst="rect">
            <a:avLst/>
          </a:prstGeom>
        </p:spPr>
        <p:txBody>
          <a:bodyPr wrap="square">
            <a:spAutoFit/>
          </a:bodyPr>
          <a:lstStyle/>
          <a:p>
            <a:pPr algn="ctr">
              <a:spcAft>
                <a:spcPts val="0"/>
              </a:spcAft>
            </a:pPr>
            <a:r>
              <a:rPr lang="es-ES" sz="3200" b="1" dirty="0" smtClean="0">
                <a:solidFill>
                  <a:srgbClr val="C00000"/>
                </a:solidFill>
                <a:effectLst/>
                <a:ea typeface="Times New Roman" panose="02020603050405020304" pitchFamily="18" charset="0"/>
              </a:rPr>
              <a:t>Factores que dificultan el diagnóstico</a:t>
            </a:r>
            <a:endParaRPr lang="es-ES" sz="3200" b="1" dirty="0">
              <a:solidFill>
                <a:srgbClr val="C00000"/>
              </a:solidFill>
              <a:effectLst/>
              <a:ea typeface="Times New Roman" panose="02020603050405020304" pitchFamily="18" charset="0"/>
            </a:endParaRPr>
          </a:p>
        </p:txBody>
      </p:sp>
      <p:sp>
        <p:nvSpPr>
          <p:cNvPr id="7" name="Rectángulo redondeado 6"/>
          <p:cNvSpPr/>
          <p:nvPr/>
        </p:nvSpPr>
        <p:spPr>
          <a:xfrm>
            <a:off x="827584" y="1484547"/>
            <a:ext cx="7632848" cy="50851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_tradnl" sz="2400" dirty="0">
                <a:ea typeface="Times New Roman" panose="02020603050405020304" pitchFamily="18" charset="0"/>
                <a:cs typeface="Times New Roman" panose="02020603050405020304" pitchFamily="18" charset="0"/>
              </a:rPr>
              <a:t>Penetrancia del gen</a:t>
            </a:r>
          </a:p>
          <a:p>
            <a:pPr marL="285750" indent="-285750" algn="just">
              <a:buFont typeface="Arial" panose="020B0604020202020204" pitchFamily="34" charset="0"/>
              <a:buChar char="•"/>
            </a:pPr>
            <a:r>
              <a:rPr lang="es-ES_tradnl" sz="2400" dirty="0">
                <a:ea typeface="Times New Roman" panose="02020603050405020304" pitchFamily="18" charset="0"/>
                <a:cs typeface="Times New Roman" panose="02020603050405020304" pitchFamily="18" charset="0"/>
              </a:rPr>
              <a:t>E</a:t>
            </a:r>
            <a:r>
              <a:rPr lang="es-ES_tradnl" sz="2400" dirty="0" smtClean="0">
                <a:ea typeface="Times New Roman" panose="02020603050405020304" pitchFamily="18" charset="0"/>
                <a:cs typeface="Times New Roman" panose="02020603050405020304" pitchFamily="18" charset="0"/>
              </a:rPr>
              <a:t>xpresividad </a:t>
            </a:r>
            <a:r>
              <a:rPr lang="es-ES_tradnl" sz="2400" dirty="0">
                <a:ea typeface="Times New Roman" panose="02020603050405020304" pitchFamily="18" charset="0"/>
                <a:cs typeface="Times New Roman" panose="02020603050405020304" pitchFamily="18" charset="0"/>
              </a:rPr>
              <a:t>variable</a:t>
            </a:r>
          </a:p>
          <a:p>
            <a:pPr marL="285750" indent="-285750" algn="just">
              <a:buFont typeface="Arial" panose="020B0604020202020204" pitchFamily="34" charset="0"/>
              <a:buChar char="•"/>
            </a:pPr>
            <a:r>
              <a:rPr lang="es-ES_tradnl" sz="2400" dirty="0"/>
              <a:t>Heterogeneidad genética</a:t>
            </a:r>
          </a:p>
          <a:p>
            <a:pPr marL="285750" indent="-285750" algn="just">
              <a:buFont typeface="Arial" panose="020B0604020202020204" pitchFamily="34" charset="0"/>
              <a:buChar char="•"/>
            </a:pPr>
            <a:r>
              <a:rPr lang="es-ES_tradnl" sz="2400" dirty="0"/>
              <a:t>Fenocopias</a:t>
            </a:r>
          </a:p>
          <a:p>
            <a:pPr marL="285750" indent="-285750" algn="just">
              <a:buFont typeface="Arial" panose="020B0604020202020204" pitchFamily="34" charset="0"/>
              <a:buChar char="•"/>
            </a:pPr>
            <a:r>
              <a:rPr lang="es-ES_tradnl" sz="2400" dirty="0"/>
              <a:t>Ilegitimidad</a:t>
            </a:r>
          </a:p>
          <a:p>
            <a:pPr marL="285750" indent="-285750" algn="just">
              <a:buFont typeface="Arial" panose="020B0604020202020204" pitchFamily="34" charset="0"/>
              <a:buChar char="•"/>
            </a:pPr>
            <a:r>
              <a:rPr lang="es-ES_tradnl" sz="2400" dirty="0"/>
              <a:t>Mutación de </a:t>
            </a:r>
            <a:r>
              <a:rPr lang="es-ES_tradnl" sz="2400" dirty="0" err="1"/>
              <a:t>novo</a:t>
            </a:r>
            <a:endParaRPr lang="es-ES_tradnl" sz="2400" dirty="0"/>
          </a:p>
          <a:p>
            <a:pPr marL="285750" indent="-285750" algn="just">
              <a:buFont typeface="Arial" panose="020B0604020202020204" pitchFamily="34" charset="0"/>
              <a:buChar char="•"/>
            </a:pPr>
            <a:r>
              <a:rPr lang="es-ES_tradnl" sz="2400" dirty="0"/>
              <a:t>Primer hijo afectado de una condición autosómica recesiva.</a:t>
            </a:r>
            <a:endParaRPr lang="es-ES" sz="2400" dirty="0"/>
          </a:p>
          <a:p>
            <a:pPr marL="285750" indent="-285750" algn="just">
              <a:buFont typeface="Arial" panose="020B0604020202020204" pitchFamily="34" charset="0"/>
              <a:buChar char="•"/>
            </a:pPr>
            <a:r>
              <a:rPr lang="es-ES" sz="2400" dirty="0"/>
              <a:t>Individuo afectado </a:t>
            </a:r>
            <a:r>
              <a:rPr lang="es-ES" sz="2400" dirty="0" smtClean="0"/>
              <a:t> que haya </a:t>
            </a:r>
            <a:r>
              <a:rPr lang="es-ES" sz="2400" dirty="0"/>
              <a:t>fallecido sin habérsele realizado pruebas diagnósticas.</a:t>
            </a:r>
          </a:p>
          <a:p>
            <a:pPr marL="285750" indent="-285750" algn="just">
              <a:buFont typeface="Arial" panose="020B0604020202020204" pitchFamily="34" charset="0"/>
              <a:buChar char="•"/>
            </a:pPr>
            <a:r>
              <a:rPr lang="es-ES" sz="2400" dirty="0"/>
              <a:t>Imposibilidad de realizar diagnóstico aún estando </a:t>
            </a:r>
            <a:r>
              <a:rPr lang="es-ES" sz="2400" dirty="0" smtClean="0"/>
              <a:t>vivo.</a:t>
            </a:r>
            <a:endParaRPr lang="es-ES" sz="2400" dirty="0"/>
          </a:p>
        </p:txBody>
      </p:sp>
    </p:spTree>
    <p:extLst>
      <p:ext uri="{BB962C8B-B14F-4D97-AF65-F5344CB8AC3E}">
        <p14:creationId xmlns:p14="http://schemas.microsoft.com/office/powerpoint/2010/main" val="928602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Elipse"/>
          <p:cNvSpPr/>
          <p:nvPr/>
        </p:nvSpPr>
        <p:spPr>
          <a:xfrm>
            <a:off x="834382" y="5116016"/>
            <a:ext cx="3376113" cy="14401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Sobre la base del conocimiento del mecanismo causal</a:t>
            </a:r>
          </a:p>
        </p:txBody>
      </p:sp>
      <p:sp>
        <p:nvSpPr>
          <p:cNvPr id="2" name="1 Rectángulo"/>
          <p:cNvSpPr/>
          <p:nvPr/>
        </p:nvSpPr>
        <p:spPr>
          <a:xfrm>
            <a:off x="190607" y="25081"/>
            <a:ext cx="4554067" cy="506292"/>
          </a:xfrm>
          <a:prstGeom prst="rect">
            <a:avLst/>
          </a:prstGeom>
        </p:spPr>
        <p:txBody>
          <a:bodyPr wrap="none">
            <a:spAutoFit/>
          </a:bodyPr>
          <a:lstStyle/>
          <a:p>
            <a:pPr algn="just">
              <a:lnSpc>
                <a:spcPct val="150000"/>
              </a:lnSpc>
            </a:pPr>
            <a:r>
              <a:rPr lang="es-ES" sz="2000" dirty="0"/>
              <a:t>Elementos Básicos. Estimación del riesgo. </a:t>
            </a:r>
          </a:p>
        </p:txBody>
      </p:sp>
      <p:cxnSp>
        <p:nvCxnSpPr>
          <p:cNvPr id="4" name="3 Conector recto"/>
          <p:cNvCxnSpPr/>
          <p:nvPr/>
        </p:nvCxnSpPr>
        <p:spPr>
          <a:xfrm>
            <a:off x="251520" y="531373"/>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2924079" y="771011"/>
            <a:ext cx="2880320" cy="523220"/>
          </a:xfrm>
          <a:prstGeom prst="rect">
            <a:avLst/>
          </a:prstGeom>
          <a:noFill/>
        </p:spPr>
        <p:txBody>
          <a:bodyPr wrap="square" rtlCol="0">
            <a:spAutoFit/>
          </a:bodyPr>
          <a:lstStyle/>
          <a:p>
            <a:pPr algn="ctr"/>
            <a:r>
              <a:rPr lang="es-ES" sz="2800" b="1" dirty="0" smtClean="0">
                <a:solidFill>
                  <a:srgbClr val="C00000"/>
                </a:solidFill>
              </a:rPr>
              <a:t>Riesgo genético</a:t>
            </a:r>
            <a:endParaRPr lang="es-ES" sz="2800" b="1" dirty="0">
              <a:solidFill>
                <a:srgbClr val="C00000"/>
              </a:solidFill>
            </a:endParaRPr>
          </a:p>
        </p:txBody>
      </p:sp>
      <p:sp>
        <p:nvSpPr>
          <p:cNvPr id="6" name="5 Rectángulo redondeado"/>
          <p:cNvSpPr/>
          <p:nvPr/>
        </p:nvSpPr>
        <p:spPr>
          <a:xfrm>
            <a:off x="763839" y="1348397"/>
            <a:ext cx="7200800" cy="22322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a:t>Probabilidad de que un trastorno genético aparezca en una familia (Riesgo de ocurrencia) o que estando presente, recurra en otro miembro (Riesgo de recurrencia). Se expresa </a:t>
            </a:r>
            <a:r>
              <a:rPr lang="es-ES" sz="2400" b="1" dirty="0" smtClean="0"/>
              <a:t>en proporciones o porcientos </a:t>
            </a:r>
            <a:r>
              <a:rPr lang="es-ES" sz="2400" b="1" dirty="0"/>
              <a:t>y no tiene memoria.</a:t>
            </a:r>
          </a:p>
        </p:txBody>
      </p:sp>
      <p:sp>
        <p:nvSpPr>
          <p:cNvPr id="8" name="7 CuadroTexto"/>
          <p:cNvSpPr txBox="1"/>
          <p:nvPr/>
        </p:nvSpPr>
        <p:spPr>
          <a:xfrm>
            <a:off x="3347864" y="3709503"/>
            <a:ext cx="2456535" cy="523220"/>
          </a:xfrm>
          <a:prstGeom prst="rect">
            <a:avLst/>
          </a:prstGeom>
          <a:noFill/>
        </p:spPr>
        <p:txBody>
          <a:bodyPr wrap="square" rtlCol="0">
            <a:spAutoFit/>
          </a:bodyPr>
          <a:lstStyle/>
          <a:p>
            <a:pPr algn="ctr"/>
            <a:r>
              <a:rPr lang="es-ES" sz="2800" b="1" dirty="0" smtClean="0"/>
              <a:t>Se estima</a:t>
            </a:r>
            <a:endParaRPr lang="es-ES" sz="2800" b="1" dirty="0"/>
          </a:p>
        </p:txBody>
      </p:sp>
      <p:sp>
        <p:nvSpPr>
          <p:cNvPr id="12" name="11 Elipse"/>
          <p:cNvSpPr/>
          <p:nvPr/>
        </p:nvSpPr>
        <p:spPr>
          <a:xfrm>
            <a:off x="4932040" y="4996111"/>
            <a:ext cx="3376113" cy="14401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Sobre la base </a:t>
            </a:r>
            <a:r>
              <a:rPr lang="es-ES" sz="2000" b="1" dirty="0" smtClean="0">
                <a:solidFill>
                  <a:schemeClr val="tx1"/>
                </a:solidFill>
              </a:rPr>
              <a:t>de la </a:t>
            </a:r>
            <a:r>
              <a:rPr lang="es-ES" sz="2000" b="1" dirty="0">
                <a:solidFill>
                  <a:schemeClr val="tx1"/>
                </a:solidFill>
              </a:rPr>
              <a:t>experiencia</a:t>
            </a:r>
          </a:p>
        </p:txBody>
      </p:sp>
      <p:sp>
        <p:nvSpPr>
          <p:cNvPr id="14" name="13 Flecha abajo"/>
          <p:cNvSpPr/>
          <p:nvPr/>
        </p:nvSpPr>
        <p:spPr>
          <a:xfrm rot="1908430">
            <a:off x="3162521" y="4215964"/>
            <a:ext cx="574599" cy="80940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abajo"/>
          <p:cNvSpPr/>
          <p:nvPr/>
        </p:nvSpPr>
        <p:spPr>
          <a:xfrm rot="19789217">
            <a:off x="5344163" y="4141852"/>
            <a:ext cx="574599" cy="80940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7813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332656"/>
            <a:ext cx="6846939" cy="523220"/>
          </a:xfrm>
          <a:prstGeom prst="rect">
            <a:avLst/>
          </a:prstGeom>
        </p:spPr>
        <p:txBody>
          <a:bodyPr wrap="none">
            <a:spAutoFit/>
          </a:bodyPr>
          <a:lstStyle/>
          <a:p>
            <a:r>
              <a:rPr lang="es-ES" sz="2800" b="1" dirty="0">
                <a:solidFill>
                  <a:srgbClr val="C00000"/>
                </a:solidFill>
              </a:rPr>
              <a:t>Conversión entre proporciones y porcentajes</a:t>
            </a:r>
            <a:endParaRPr lang="es-ES" sz="2800" dirty="0">
              <a:solidFill>
                <a:srgbClr val="C0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625252941"/>
              </p:ext>
            </p:extLst>
          </p:nvPr>
        </p:nvGraphicFramePr>
        <p:xfrm>
          <a:off x="1547664" y="1772816"/>
          <a:ext cx="6096000" cy="4023360"/>
        </p:xfrm>
        <a:graphic>
          <a:graphicData uri="http://schemas.openxmlformats.org/drawingml/2006/table">
            <a:tbl>
              <a:tblPr firstRow="1" bandRow="1">
                <a:tableStyleId>{0660B408-B3CF-4A94-85FC-2B1E0A45F4A2}</a:tableStyleId>
              </a:tblPr>
              <a:tblGrid>
                <a:gridCol w="3048000"/>
                <a:gridCol w="3048000"/>
              </a:tblGrid>
              <a:tr h="370840">
                <a:tc>
                  <a:txBody>
                    <a:bodyPr/>
                    <a:lstStyle/>
                    <a:p>
                      <a:pPr algn="ctr"/>
                      <a:r>
                        <a:rPr lang="es-ES" sz="2400" b="1" u="none" strike="noStrike" kern="1200" baseline="0" dirty="0" smtClean="0"/>
                        <a:t>Proporción</a:t>
                      </a:r>
                      <a:endParaRPr lang="es-ES" sz="2400" b="1" i="0" u="none" strike="noStrike" kern="1200" baseline="0" dirty="0" smtClean="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u="none" strike="noStrike" kern="1200" baseline="0" dirty="0" smtClean="0"/>
                        <a:t>Porciento</a:t>
                      </a:r>
                    </a:p>
                    <a:p>
                      <a:pPr algn="ctr"/>
                      <a:endParaRPr lang="es-ES" sz="2400" b="1" dirty="0">
                        <a:solidFill>
                          <a:schemeClr val="tx1"/>
                        </a:solidFill>
                      </a:endParaRPr>
                    </a:p>
                  </a:txBody>
                  <a:tcPr/>
                </a:tc>
              </a:tr>
              <a:tr h="370840">
                <a:tc>
                  <a:txBody>
                    <a:bodyPr/>
                    <a:lstStyle/>
                    <a:p>
                      <a:pPr algn="ctr"/>
                      <a:r>
                        <a:rPr lang="es-ES" sz="2400" b="1" u="none" strike="noStrike" kern="1200" baseline="0" dirty="0" smtClean="0"/>
                        <a:t>1 en 2 (1/2) </a:t>
                      </a:r>
                      <a:endParaRPr lang="es-ES" sz="2400" b="1" dirty="0">
                        <a:solidFill>
                          <a:schemeClr val="tx1"/>
                        </a:solidFill>
                      </a:endParaRPr>
                    </a:p>
                  </a:txBody>
                  <a:tcPr/>
                </a:tc>
                <a:tc>
                  <a:txBody>
                    <a:bodyPr/>
                    <a:lstStyle/>
                    <a:p>
                      <a:pPr algn="ctr"/>
                      <a:r>
                        <a:rPr lang="es-ES" sz="2400" b="1" dirty="0" smtClean="0"/>
                        <a:t>50</a:t>
                      </a:r>
                      <a:endParaRPr lang="es-ES" sz="2400" b="1" dirty="0" smtClean="0">
                        <a:solidFill>
                          <a:schemeClr val="tx1"/>
                        </a:solidFill>
                      </a:endParaRPr>
                    </a:p>
                  </a:txBody>
                  <a:tcPr/>
                </a:tc>
              </a:tr>
              <a:tr h="370840">
                <a:tc>
                  <a:txBody>
                    <a:bodyPr/>
                    <a:lstStyle/>
                    <a:p>
                      <a:pPr algn="ctr"/>
                      <a:r>
                        <a:rPr lang="es-ES" sz="2400" b="1" dirty="0" smtClean="0"/>
                        <a:t>1 en 3 1/3</a:t>
                      </a:r>
                      <a:endParaRPr lang="es-ES" sz="2400" b="1" dirty="0">
                        <a:solidFill>
                          <a:schemeClr val="tx1"/>
                        </a:solidFill>
                      </a:endParaRPr>
                    </a:p>
                  </a:txBody>
                  <a:tcPr/>
                </a:tc>
                <a:tc>
                  <a:txBody>
                    <a:bodyPr/>
                    <a:lstStyle/>
                    <a:p>
                      <a:pPr algn="ctr"/>
                      <a:r>
                        <a:rPr lang="es-ES" sz="2400" b="1" dirty="0" smtClean="0"/>
                        <a:t>33</a:t>
                      </a:r>
                      <a:endParaRPr lang="es-ES" sz="2400" b="1" dirty="0" smtClean="0">
                        <a:solidFill>
                          <a:schemeClr val="tx1"/>
                        </a:solidFill>
                      </a:endParaRPr>
                    </a:p>
                  </a:txBody>
                  <a:tcPr/>
                </a:tc>
              </a:tr>
              <a:tr h="370840">
                <a:tc>
                  <a:txBody>
                    <a:bodyPr/>
                    <a:lstStyle/>
                    <a:p>
                      <a:pPr algn="ctr"/>
                      <a:r>
                        <a:rPr lang="es-ES" sz="2400" b="1" u="none" strike="noStrike" kern="1200" baseline="0" dirty="0" smtClean="0"/>
                        <a:t>1 en 4 (1/4) </a:t>
                      </a:r>
                      <a:endParaRPr lang="es-ES" sz="2400" b="1" dirty="0">
                        <a:solidFill>
                          <a:schemeClr val="tx1"/>
                        </a:solidFill>
                      </a:endParaRPr>
                    </a:p>
                  </a:txBody>
                  <a:tcPr/>
                </a:tc>
                <a:tc>
                  <a:txBody>
                    <a:bodyPr/>
                    <a:lstStyle/>
                    <a:p>
                      <a:pPr algn="ctr"/>
                      <a:r>
                        <a:rPr lang="es-ES" sz="2400" b="1" dirty="0" smtClean="0"/>
                        <a:t>25</a:t>
                      </a:r>
                      <a:endParaRPr lang="es-ES" sz="2400" b="1" dirty="0">
                        <a:solidFill>
                          <a:schemeClr val="tx1"/>
                        </a:solidFill>
                      </a:endParaRPr>
                    </a:p>
                  </a:txBody>
                  <a:tcPr/>
                </a:tc>
              </a:tr>
              <a:tr h="370840">
                <a:tc>
                  <a:txBody>
                    <a:bodyPr/>
                    <a:lstStyle/>
                    <a:p>
                      <a:pPr algn="ctr"/>
                      <a:r>
                        <a:rPr lang="es-ES" sz="2400" b="1" u="none" strike="noStrike" kern="1200" baseline="0" dirty="0" smtClean="0"/>
                        <a:t>1 en 10 (1/10) </a:t>
                      </a:r>
                      <a:endParaRPr lang="es-ES" sz="2400" b="1" dirty="0">
                        <a:solidFill>
                          <a:schemeClr val="tx1"/>
                        </a:solidFill>
                      </a:endParaRPr>
                    </a:p>
                  </a:txBody>
                  <a:tcPr/>
                </a:tc>
                <a:tc>
                  <a:txBody>
                    <a:bodyPr/>
                    <a:lstStyle/>
                    <a:p>
                      <a:pPr algn="ctr"/>
                      <a:r>
                        <a:rPr lang="es-ES" sz="2400" b="1" dirty="0" smtClean="0"/>
                        <a:t>10</a:t>
                      </a:r>
                      <a:endParaRPr lang="es-ES" sz="2400" b="1" dirty="0">
                        <a:solidFill>
                          <a:schemeClr val="tx1"/>
                        </a:solidFill>
                      </a:endParaRPr>
                    </a:p>
                  </a:txBody>
                  <a:tcPr/>
                </a:tc>
              </a:tr>
              <a:tr h="370840">
                <a:tc>
                  <a:txBody>
                    <a:bodyPr/>
                    <a:lstStyle/>
                    <a:p>
                      <a:pPr algn="ctr"/>
                      <a:r>
                        <a:rPr lang="es-ES" sz="2400" b="1" u="none" strike="noStrike" kern="1200" baseline="0" dirty="0" smtClean="0"/>
                        <a:t>1 en 100 (1/100) </a:t>
                      </a:r>
                      <a:endParaRPr lang="es-ES" sz="2400" b="1" dirty="0">
                        <a:solidFill>
                          <a:schemeClr val="tx1"/>
                        </a:solidFill>
                      </a:endParaRPr>
                    </a:p>
                  </a:txBody>
                  <a:tcPr/>
                </a:tc>
                <a:tc>
                  <a:txBody>
                    <a:bodyPr/>
                    <a:lstStyle/>
                    <a:p>
                      <a:pPr algn="ctr"/>
                      <a:r>
                        <a:rPr lang="es-ES" sz="2400" b="1" dirty="0" smtClean="0"/>
                        <a:t>1</a:t>
                      </a:r>
                      <a:endParaRPr lang="es-ES" sz="2400" b="1" dirty="0">
                        <a:solidFill>
                          <a:schemeClr val="tx1"/>
                        </a:solidFill>
                      </a:endParaRPr>
                    </a:p>
                  </a:txBody>
                  <a:tcPr/>
                </a:tc>
              </a:tr>
              <a:tr h="370840">
                <a:tc>
                  <a:txBody>
                    <a:bodyPr/>
                    <a:lstStyle/>
                    <a:p>
                      <a:pPr algn="ctr"/>
                      <a:r>
                        <a:rPr lang="es-ES" sz="2400" b="1" u="none" strike="noStrike" kern="1200" baseline="0" dirty="0" smtClean="0"/>
                        <a:t>1 en 200(1/200) </a:t>
                      </a:r>
                      <a:endParaRPr lang="es-ES" sz="2400" b="1" dirty="0">
                        <a:solidFill>
                          <a:schemeClr val="tx1"/>
                        </a:solidFill>
                      </a:endParaRPr>
                    </a:p>
                  </a:txBody>
                  <a:tcPr/>
                </a:tc>
                <a:tc>
                  <a:txBody>
                    <a:bodyPr/>
                    <a:lstStyle/>
                    <a:p>
                      <a:pPr algn="ctr"/>
                      <a:r>
                        <a:rPr lang="es-ES" sz="2400" b="1" dirty="0" smtClean="0"/>
                        <a:t>0,5</a:t>
                      </a:r>
                      <a:endParaRPr lang="es-ES" sz="2400" b="1" dirty="0">
                        <a:solidFill>
                          <a:schemeClr val="tx1"/>
                        </a:solidFill>
                      </a:endParaRPr>
                    </a:p>
                  </a:txBody>
                  <a:tcPr/>
                </a:tc>
              </a:tr>
              <a:tr h="370840">
                <a:tc>
                  <a:txBody>
                    <a:bodyPr/>
                    <a:lstStyle/>
                    <a:p>
                      <a:pPr algn="ctr"/>
                      <a:r>
                        <a:rPr lang="es-ES" sz="2400" b="1" u="none" strike="noStrike" kern="1200" baseline="0" dirty="0" smtClean="0"/>
                        <a:t>1 en 1000 (1/1000) </a:t>
                      </a:r>
                      <a:endParaRPr lang="es-ES" sz="2400" b="1" dirty="0">
                        <a:solidFill>
                          <a:schemeClr val="tx1"/>
                        </a:solidFill>
                      </a:endParaRPr>
                    </a:p>
                  </a:txBody>
                  <a:tcPr/>
                </a:tc>
                <a:tc>
                  <a:txBody>
                    <a:bodyPr/>
                    <a:lstStyle/>
                    <a:p>
                      <a:pPr algn="ctr"/>
                      <a:r>
                        <a:rPr lang="es-ES" sz="2400" b="1" dirty="0" smtClean="0"/>
                        <a:t>0,1</a:t>
                      </a:r>
                      <a:endParaRPr lang="es-ES" sz="2400" b="1" dirty="0">
                        <a:solidFill>
                          <a:schemeClr val="tx1"/>
                        </a:solidFill>
                      </a:endParaRPr>
                    </a:p>
                  </a:txBody>
                  <a:tcPr/>
                </a:tc>
              </a:tr>
            </a:tbl>
          </a:graphicData>
        </a:graphic>
      </p:graphicFrame>
    </p:spTree>
    <p:extLst>
      <p:ext uri="{BB962C8B-B14F-4D97-AF65-F5344CB8AC3E}">
        <p14:creationId xmlns:p14="http://schemas.microsoft.com/office/powerpoint/2010/main" val="999074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0607" y="25081"/>
            <a:ext cx="4554067" cy="506292"/>
          </a:xfrm>
          <a:prstGeom prst="rect">
            <a:avLst/>
          </a:prstGeom>
        </p:spPr>
        <p:txBody>
          <a:bodyPr wrap="none">
            <a:spAutoFit/>
          </a:bodyPr>
          <a:lstStyle/>
          <a:p>
            <a:pPr algn="just">
              <a:lnSpc>
                <a:spcPct val="150000"/>
              </a:lnSpc>
            </a:pPr>
            <a:r>
              <a:rPr lang="es-ES" sz="2000" dirty="0"/>
              <a:t>Elementos Básicos. Estimación del riesgo. </a:t>
            </a:r>
          </a:p>
        </p:txBody>
      </p:sp>
      <p:cxnSp>
        <p:nvCxnSpPr>
          <p:cNvPr id="7" name="6 Conector recto"/>
          <p:cNvCxnSpPr/>
          <p:nvPr/>
        </p:nvCxnSpPr>
        <p:spPr>
          <a:xfrm>
            <a:off x="190607" y="531373"/>
            <a:ext cx="870187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8 Rectángulo redondeado"/>
          <p:cNvSpPr/>
          <p:nvPr/>
        </p:nvSpPr>
        <p:spPr>
          <a:xfrm>
            <a:off x="67070" y="2587234"/>
            <a:ext cx="3280794" cy="68353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Magnitud</a:t>
            </a:r>
            <a:endParaRPr lang="es-ES" sz="2400" b="1" dirty="0"/>
          </a:p>
        </p:txBody>
      </p:sp>
      <p:sp>
        <p:nvSpPr>
          <p:cNvPr id="10" name="9 Rectángulo redondeado"/>
          <p:cNvSpPr/>
          <p:nvPr/>
        </p:nvSpPr>
        <p:spPr>
          <a:xfrm>
            <a:off x="2567364" y="692696"/>
            <a:ext cx="3832552" cy="100811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Clasificación del riesgo</a:t>
            </a:r>
            <a:endParaRPr lang="es-ES" sz="2800" b="1" dirty="0"/>
          </a:p>
        </p:txBody>
      </p:sp>
      <p:sp>
        <p:nvSpPr>
          <p:cNvPr id="11" name="10 Rectángulo redondeado"/>
          <p:cNvSpPr/>
          <p:nvPr/>
        </p:nvSpPr>
        <p:spPr>
          <a:xfrm>
            <a:off x="4784009" y="2608733"/>
            <a:ext cx="4032448" cy="104466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a:t>Fuente de información en que se basa </a:t>
            </a:r>
            <a:r>
              <a:rPr lang="es-ES" sz="2400" b="1" dirty="0" smtClean="0"/>
              <a:t>el estimado</a:t>
            </a:r>
            <a:endParaRPr lang="es-ES" sz="2400" b="1" dirty="0"/>
          </a:p>
        </p:txBody>
      </p:sp>
      <p:sp>
        <p:nvSpPr>
          <p:cNvPr id="12" name="11 Flecha abajo"/>
          <p:cNvSpPr/>
          <p:nvPr/>
        </p:nvSpPr>
        <p:spPr>
          <a:xfrm rot="20123980">
            <a:off x="6256842" y="1709667"/>
            <a:ext cx="1008112" cy="86409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abajo"/>
          <p:cNvSpPr/>
          <p:nvPr/>
        </p:nvSpPr>
        <p:spPr>
          <a:xfrm rot="1373097">
            <a:off x="1557102" y="1718272"/>
            <a:ext cx="1008112" cy="86409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160703" y="3614489"/>
            <a:ext cx="1961470" cy="2308324"/>
          </a:xfrm>
          <a:prstGeom prst="rect">
            <a:avLst/>
          </a:prstGeom>
          <a:noFill/>
          <a:ln w="28575">
            <a:solidFill>
              <a:srgbClr val="C00000"/>
            </a:solidFill>
          </a:ln>
        </p:spPr>
        <p:txBody>
          <a:bodyPr wrap="square" rtlCol="0">
            <a:spAutoFit/>
          </a:bodyPr>
          <a:lstStyle/>
          <a:p>
            <a:pPr marL="285750" indent="-285750" algn="ctr">
              <a:buFont typeface="Arial" pitchFamily="34" charset="0"/>
              <a:buChar char="•"/>
            </a:pPr>
            <a:r>
              <a:rPr lang="es-ES" sz="2400" b="1" dirty="0" smtClean="0"/>
              <a:t>Altos</a:t>
            </a:r>
          </a:p>
          <a:p>
            <a:pPr algn="ctr"/>
            <a:r>
              <a:rPr lang="es-ES" sz="2400" b="1" dirty="0" smtClean="0"/>
              <a:t> ≥15</a:t>
            </a:r>
            <a:r>
              <a:rPr lang="es-ES" sz="2400" b="1" dirty="0"/>
              <a:t>%</a:t>
            </a:r>
            <a:endParaRPr lang="es-ES" sz="2400" b="1" dirty="0" smtClean="0"/>
          </a:p>
          <a:p>
            <a:pPr marL="285750" indent="-285750" algn="ctr">
              <a:buFont typeface="Arial" pitchFamily="34" charset="0"/>
              <a:buChar char="•"/>
            </a:pPr>
            <a:r>
              <a:rPr lang="es-ES" sz="2400" b="1" dirty="0" smtClean="0"/>
              <a:t>Moderados5-15%</a:t>
            </a:r>
          </a:p>
          <a:p>
            <a:pPr marL="285750" indent="-285750" algn="ctr">
              <a:buFont typeface="Arial" pitchFamily="34" charset="0"/>
              <a:buChar char="•"/>
            </a:pPr>
            <a:r>
              <a:rPr lang="es-ES" sz="2400" b="1" dirty="0" smtClean="0"/>
              <a:t>Bajos</a:t>
            </a:r>
          </a:p>
          <a:p>
            <a:pPr algn="ctr"/>
            <a:r>
              <a:rPr lang="es-ES" sz="2400" b="1" dirty="0" smtClean="0"/>
              <a:t> ≤ 5 %</a:t>
            </a:r>
            <a:endParaRPr lang="es-ES" sz="2400" b="1" dirty="0"/>
          </a:p>
        </p:txBody>
      </p:sp>
      <p:sp>
        <p:nvSpPr>
          <p:cNvPr id="15" name="14 CuadroTexto"/>
          <p:cNvSpPr txBox="1"/>
          <p:nvPr/>
        </p:nvSpPr>
        <p:spPr>
          <a:xfrm>
            <a:off x="4749218" y="3928389"/>
            <a:ext cx="2016224" cy="461665"/>
          </a:xfrm>
          <a:prstGeom prst="rect">
            <a:avLst/>
          </a:prstGeom>
          <a:noFill/>
          <a:ln w="28575">
            <a:solidFill>
              <a:srgbClr val="C00000"/>
            </a:solidFill>
          </a:ln>
        </p:spPr>
        <p:txBody>
          <a:bodyPr wrap="square" rtlCol="0">
            <a:spAutoFit/>
          </a:bodyPr>
          <a:lstStyle/>
          <a:p>
            <a:r>
              <a:rPr lang="es-ES" sz="2400" b="1" dirty="0" smtClean="0"/>
              <a:t>Mendelianos</a:t>
            </a:r>
            <a:endParaRPr lang="es-ES" sz="2400" b="1" dirty="0"/>
          </a:p>
        </p:txBody>
      </p:sp>
      <p:sp>
        <p:nvSpPr>
          <p:cNvPr id="16" name="15 CuadroTexto"/>
          <p:cNvSpPr txBox="1"/>
          <p:nvPr/>
        </p:nvSpPr>
        <p:spPr>
          <a:xfrm>
            <a:off x="6972954" y="3915105"/>
            <a:ext cx="1810111" cy="461665"/>
          </a:xfrm>
          <a:prstGeom prst="rect">
            <a:avLst/>
          </a:prstGeom>
          <a:noFill/>
          <a:ln w="28575">
            <a:solidFill>
              <a:srgbClr val="C00000"/>
            </a:solidFill>
          </a:ln>
        </p:spPr>
        <p:txBody>
          <a:bodyPr wrap="square" rtlCol="0">
            <a:spAutoFit/>
          </a:bodyPr>
          <a:lstStyle/>
          <a:p>
            <a:pPr algn="ctr"/>
            <a:r>
              <a:rPr lang="es-ES" sz="2400" b="1" dirty="0" smtClean="0"/>
              <a:t>Empíricos</a:t>
            </a:r>
            <a:endParaRPr lang="es-ES" sz="2400" b="1" dirty="0"/>
          </a:p>
        </p:txBody>
      </p:sp>
      <p:sp>
        <p:nvSpPr>
          <p:cNvPr id="17" name="16 CuadroTexto"/>
          <p:cNvSpPr txBox="1"/>
          <p:nvPr/>
        </p:nvSpPr>
        <p:spPr>
          <a:xfrm>
            <a:off x="4588953" y="4451334"/>
            <a:ext cx="1619169" cy="1754326"/>
          </a:xfrm>
          <a:prstGeom prst="rect">
            <a:avLst/>
          </a:prstGeom>
          <a:noFill/>
        </p:spPr>
        <p:txBody>
          <a:bodyPr wrap="square" rtlCol="0">
            <a:spAutoFit/>
          </a:bodyPr>
          <a:lstStyle/>
          <a:p>
            <a:pPr marL="85725" indent="-85725" algn="just">
              <a:buFont typeface="Arial" pitchFamily="34" charset="0"/>
              <a:buChar char="•"/>
            </a:pPr>
            <a:r>
              <a:rPr lang="es-ES" dirty="0" smtClean="0"/>
              <a:t>Se establecen a priori.</a:t>
            </a:r>
          </a:p>
          <a:p>
            <a:pPr marL="85725" indent="-85725" algn="just">
              <a:buFont typeface="Arial" pitchFamily="34" charset="0"/>
              <a:buChar char="•"/>
            </a:pPr>
            <a:r>
              <a:rPr lang="es-ES" dirty="0" smtClean="0"/>
              <a:t>Constantes  y universales</a:t>
            </a:r>
          </a:p>
          <a:p>
            <a:pPr marL="85725" indent="-85725" algn="just">
              <a:buFont typeface="Arial" pitchFamily="34" charset="0"/>
              <a:buChar char="•"/>
            </a:pPr>
            <a:r>
              <a:rPr lang="es-ES" dirty="0" smtClean="0"/>
              <a:t>Generalmente altos</a:t>
            </a:r>
          </a:p>
        </p:txBody>
      </p:sp>
      <p:sp>
        <p:nvSpPr>
          <p:cNvPr id="22" name="21 CuadroTexto"/>
          <p:cNvSpPr txBox="1"/>
          <p:nvPr/>
        </p:nvSpPr>
        <p:spPr>
          <a:xfrm>
            <a:off x="6399916" y="4543667"/>
            <a:ext cx="2739144" cy="1754326"/>
          </a:xfrm>
          <a:prstGeom prst="rect">
            <a:avLst/>
          </a:prstGeom>
          <a:noFill/>
        </p:spPr>
        <p:txBody>
          <a:bodyPr wrap="square" rtlCol="0">
            <a:spAutoFit/>
          </a:bodyPr>
          <a:lstStyle/>
          <a:p>
            <a:pPr marL="173038" indent="-173038" algn="just">
              <a:buFont typeface="Arial" pitchFamily="34" charset="0"/>
              <a:buChar char="•"/>
            </a:pPr>
            <a:r>
              <a:rPr lang="es-ES" dirty="0" smtClean="0"/>
              <a:t>Trastornos cromosómicos y multifactoriales</a:t>
            </a:r>
          </a:p>
          <a:p>
            <a:pPr marL="173038" indent="-173038" algn="just">
              <a:buFont typeface="Arial" pitchFamily="34" charset="0"/>
              <a:buChar char="•"/>
            </a:pPr>
            <a:r>
              <a:rPr lang="es-ES" dirty="0" smtClean="0"/>
              <a:t>Se obtienen por métodos estadísticos</a:t>
            </a:r>
          </a:p>
          <a:p>
            <a:pPr marL="173038" indent="-173038" algn="just">
              <a:buFont typeface="Arial" pitchFamily="34" charset="0"/>
              <a:buChar char="•"/>
            </a:pPr>
            <a:r>
              <a:rPr lang="es-ES" dirty="0" smtClean="0"/>
              <a:t>Moderados o bajos</a:t>
            </a:r>
          </a:p>
          <a:p>
            <a:pPr marL="173038" indent="-173038" algn="just">
              <a:buFont typeface="Arial" pitchFamily="34" charset="0"/>
              <a:buChar char="•"/>
            </a:pPr>
            <a:r>
              <a:rPr lang="es-ES" dirty="0" smtClean="0"/>
              <a:t>No son constantes</a:t>
            </a:r>
            <a:endParaRPr lang="es-ES" dirty="0"/>
          </a:p>
        </p:txBody>
      </p:sp>
      <p:cxnSp>
        <p:nvCxnSpPr>
          <p:cNvPr id="24" name="23 Conector recto"/>
          <p:cNvCxnSpPr/>
          <p:nvPr/>
        </p:nvCxnSpPr>
        <p:spPr>
          <a:xfrm flipH="1">
            <a:off x="3347864" y="3349360"/>
            <a:ext cx="13968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3347864" y="3349360"/>
            <a:ext cx="0" cy="5790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2574224" y="3915105"/>
            <a:ext cx="1730854" cy="1569660"/>
          </a:xfrm>
          <a:prstGeom prst="rect">
            <a:avLst/>
          </a:prstGeom>
          <a:noFill/>
          <a:ln w="28575">
            <a:solidFill>
              <a:srgbClr val="C00000"/>
            </a:solidFill>
          </a:ln>
        </p:spPr>
        <p:txBody>
          <a:bodyPr wrap="square" rtlCol="0">
            <a:spAutoFit/>
          </a:bodyPr>
          <a:lstStyle/>
          <a:p>
            <a:pPr algn="just"/>
            <a:r>
              <a:rPr lang="es-ES" sz="2400" b="1" dirty="0" smtClean="0"/>
              <a:t>Estimados a partir de evidencias adicionales</a:t>
            </a:r>
            <a:endParaRPr lang="es-ES" sz="2400" b="1" dirty="0"/>
          </a:p>
        </p:txBody>
      </p:sp>
      <p:cxnSp>
        <p:nvCxnSpPr>
          <p:cNvPr id="6" name="5 Conector recto"/>
          <p:cNvCxnSpPr>
            <a:endCxn id="15" idx="0"/>
          </p:cNvCxnSpPr>
          <p:nvPr/>
        </p:nvCxnSpPr>
        <p:spPr>
          <a:xfrm>
            <a:off x="5757330" y="3653394"/>
            <a:ext cx="0" cy="2749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a:endCxn id="16" idx="0"/>
          </p:cNvCxnSpPr>
          <p:nvPr/>
        </p:nvCxnSpPr>
        <p:spPr>
          <a:xfrm>
            <a:off x="7878010" y="3653394"/>
            <a:ext cx="0" cy="2617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flipH="1">
            <a:off x="4588953" y="3653394"/>
            <a:ext cx="4150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4588953" y="3653394"/>
            <a:ext cx="0" cy="279994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4305078" y="5922813"/>
            <a:ext cx="2838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2385816" y="5661247"/>
            <a:ext cx="1924096" cy="461665"/>
          </a:xfrm>
          <a:prstGeom prst="rect">
            <a:avLst/>
          </a:prstGeom>
          <a:noFill/>
          <a:ln w="28575">
            <a:solidFill>
              <a:srgbClr val="C00000"/>
            </a:solidFill>
          </a:ln>
        </p:spPr>
        <p:txBody>
          <a:bodyPr wrap="square" rtlCol="0">
            <a:spAutoFit/>
          </a:bodyPr>
          <a:lstStyle/>
          <a:p>
            <a:pPr algn="ctr"/>
            <a:r>
              <a:rPr lang="es-ES" sz="2400" b="1" dirty="0" smtClean="0"/>
              <a:t>Modificados</a:t>
            </a:r>
            <a:endParaRPr lang="es-ES" sz="2400" b="1" dirty="0"/>
          </a:p>
        </p:txBody>
      </p:sp>
      <p:sp>
        <p:nvSpPr>
          <p:cNvPr id="38" name="37 CuadroTexto"/>
          <p:cNvSpPr txBox="1"/>
          <p:nvPr/>
        </p:nvSpPr>
        <p:spPr>
          <a:xfrm>
            <a:off x="2377749" y="6223642"/>
            <a:ext cx="1924096" cy="461665"/>
          </a:xfrm>
          <a:prstGeom prst="rect">
            <a:avLst/>
          </a:prstGeom>
          <a:noFill/>
          <a:ln w="28575">
            <a:solidFill>
              <a:srgbClr val="C00000"/>
            </a:solidFill>
          </a:ln>
        </p:spPr>
        <p:txBody>
          <a:bodyPr wrap="square" rtlCol="0">
            <a:spAutoFit/>
          </a:bodyPr>
          <a:lstStyle/>
          <a:p>
            <a:pPr algn="ctr"/>
            <a:r>
              <a:rPr lang="es-ES" sz="2400" b="1" dirty="0" smtClean="0"/>
              <a:t>Compuestos</a:t>
            </a:r>
            <a:endParaRPr lang="es-ES" sz="2400" b="1" dirty="0"/>
          </a:p>
        </p:txBody>
      </p:sp>
      <p:cxnSp>
        <p:nvCxnSpPr>
          <p:cNvPr id="39" name="38 Conector recto"/>
          <p:cNvCxnSpPr/>
          <p:nvPr/>
        </p:nvCxnSpPr>
        <p:spPr>
          <a:xfrm>
            <a:off x="4291853" y="6454474"/>
            <a:ext cx="2838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994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72366" y="943853"/>
            <a:ext cx="5544616" cy="830997"/>
          </a:xfrm>
          <a:prstGeom prst="rect">
            <a:avLst/>
          </a:prstGeom>
          <a:noFill/>
        </p:spPr>
        <p:txBody>
          <a:bodyPr wrap="square" rtlCol="0">
            <a:spAutoFit/>
          </a:bodyPr>
          <a:lstStyle/>
          <a:p>
            <a:pPr algn="ctr"/>
            <a:r>
              <a:rPr lang="es-ES" sz="2400" b="1" dirty="0" smtClean="0">
                <a:solidFill>
                  <a:srgbClr val="C00000"/>
                </a:solidFill>
              </a:rPr>
              <a:t> Herencia Mendeliana</a:t>
            </a:r>
          </a:p>
          <a:p>
            <a:pPr algn="ctr"/>
            <a:r>
              <a:rPr lang="es-ES" sz="2400" b="1" dirty="0">
                <a:solidFill>
                  <a:srgbClr val="C00000"/>
                </a:solidFill>
              </a:rPr>
              <a:t>A</a:t>
            </a:r>
            <a:r>
              <a:rPr lang="es-ES" sz="2400" b="1" dirty="0" smtClean="0">
                <a:solidFill>
                  <a:srgbClr val="C00000"/>
                </a:solidFill>
              </a:rPr>
              <a:t>utosómica dominante</a:t>
            </a:r>
            <a:endParaRPr lang="es-ES" sz="2400" b="1" dirty="0">
              <a:solidFill>
                <a:srgbClr val="C00000"/>
              </a:solidFill>
            </a:endParaRPr>
          </a:p>
        </p:txBody>
      </p:sp>
      <p:sp>
        <p:nvSpPr>
          <p:cNvPr id="3" name="2 Rectángulo"/>
          <p:cNvSpPr/>
          <p:nvPr/>
        </p:nvSpPr>
        <p:spPr>
          <a:xfrm>
            <a:off x="190607" y="25081"/>
            <a:ext cx="4554067" cy="506292"/>
          </a:xfrm>
          <a:prstGeom prst="rect">
            <a:avLst/>
          </a:prstGeom>
        </p:spPr>
        <p:txBody>
          <a:bodyPr wrap="none">
            <a:spAutoFit/>
          </a:bodyPr>
          <a:lstStyle/>
          <a:p>
            <a:pPr algn="just">
              <a:lnSpc>
                <a:spcPct val="150000"/>
              </a:lnSpc>
            </a:pPr>
            <a:r>
              <a:rPr lang="es-ES" sz="2000" dirty="0"/>
              <a:t>Elementos Básicos. Estimación del riesgo. </a:t>
            </a:r>
          </a:p>
        </p:txBody>
      </p:sp>
      <p:cxnSp>
        <p:nvCxnSpPr>
          <p:cNvPr id="5" name="4 Conector recto"/>
          <p:cNvCxnSpPr/>
          <p:nvPr/>
        </p:nvCxnSpPr>
        <p:spPr>
          <a:xfrm>
            <a:off x="395536" y="531373"/>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658304" y="4725144"/>
            <a:ext cx="2088232" cy="707886"/>
          </a:xfrm>
          <a:prstGeom prst="rect">
            <a:avLst/>
          </a:prstGeom>
          <a:noFill/>
        </p:spPr>
        <p:txBody>
          <a:bodyPr wrap="square" rtlCol="0">
            <a:spAutoFit/>
          </a:bodyPr>
          <a:lstStyle/>
          <a:p>
            <a:pPr algn="ctr"/>
            <a:r>
              <a:rPr lang="es-ES" sz="2000" b="1" dirty="0" smtClean="0"/>
              <a:t>50% afectado</a:t>
            </a:r>
          </a:p>
          <a:p>
            <a:pPr algn="ctr"/>
            <a:r>
              <a:rPr lang="es-ES" sz="2000" b="1" dirty="0" smtClean="0"/>
              <a:t>50% sano</a:t>
            </a:r>
            <a:endParaRPr lang="es-ES" sz="2000" b="1" dirty="0"/>
          </a:p>
        </p:txBody>
      </p:sp>
      <p:pic>
        <p:nvPicPr>
          <p:cNvPr id="4" name="Imagen 3"/>
          <p:cNvPicPr>
            <a:picLocks noChangeAspect="1"/>
          </p:cNvPicPr>
          <p:nvPr/>
        </p:nvPicPr>
        <p:blipFill>
          <a:blip r:embed="rId3"/>
          <a:stretch>
            <a:fillRect/>
          </a:stretch>
        </p:blipFill>
        <p:spPr>
          <a:xfrm>
            <a:off x="2771800" y="2310439"/>
            <a:ext cx="3672408" cy="3575765"/>
          </a:xfrm>
          <a:prstGeom prst="rect">
            <a:avLst/>
          </a:prstGeom>
        </p:spPr>
      </p:pic>
    </p:spTree>
    <p:extLst>
      <p:ext uri="{BB962C8B-B14F-4D97-AF65-F5344CB8AC3E}">
        <p14:creationId xmlns:p14="http://schemas.microsoft.com/office/powerpoint/2010/main" val="1960160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53211" y="674744"/>
            <a:ext cx="5544616" cy="830997"/>
          </a:xfrm>
          <a:prstGeom prst="rect">
            <a:avLst/>
          </a:prstGeom>
          <a:noFill/>
        </p:spPr>
        <p:txBody>
          <a:bodyPr wrap="square" rtlCol="0">
            <a:spAutoFit/>
          </a:bodyPr>
          <a:lstStyle/>
          <a:p>
            <a:pPr algn="ctr"/>
            <a:r>
              <a:rPr lang="es-ES" sz="2400" b="1" dirty="0" smtClean="0">
                <a:solidFill>
                  <a:srgbClr val="C00000"/>
                </a:solidFill>
              </a:rPr>
              <a:t> </a:t>
            </a:r>
            <a:r>
              <a:rPr lang="es-ES" sz="2400" b="1" dirty="0">
                <a:solidFill>
                  <a:srgbClr val="C00000"/>
                </a:solidFill>
              </a:rPr>
              <a:t>Herencia Mendeliana</a:t>
            </a:r>
          </a:p>
          <a:p>
            <a:pPr algn="ctr"/>
            <a:r>
              <a:rPr lang="es-ES" sz="2400" b="1" dirty="0" smtClean="0">
                <a:solidFill>
                  <a:srgbClr val="C00000"/>
                </a:solidFill>
              </a:rPr>
              <a:t>Herencia autosómica recesiva</a:t>
            </a:r>
            <a:endParaRPr lang="es-ES" sz="2400" b="1" dirty="0">
              <a:solidFill>
                <a:srgbClr val="C00000"/>
              </a:solidFill>
            </a:endParaRPr>
          </a:p>
        </p:txBody>
      </p:sp>
      <p:sp>
        <p:nvSpPr>
          <p:cNvPr id="3" name="2 Rectángulo"/>
          <p:cNvSpPr/>
          <p:nvPr/>
        </p:nvSpPr>
        <p:spPr>
          <a:xfrm>
            <a:off x="190607" y="25081"/>
            <a:ext cx="4554067" cy="506292"/>
          </a:xfrm>
          <a:prstGeom prst="rect">
            <a:avLst/>
          </a:prstGeom>
        </p:spPr>
        <p:txBody>
          <a:bodyPr wrap="none">
            <a:spAutoFit/>
          </a:bodyPr>
          <a:lstStyle/>
          <a:p>
            <a:pPr algn="just">
              <a:lnSpc>
                <a:spcPct val="150000"/>
              </a:lnSpc>
            </a:pPr>
            <a:r>
              <a:rPr lang="es-ES" sz="2000" dirty="0"/>
              <a:t>Elementos Básicos. Estimación del riesgo. </a:t>
            </a:r>
          </a:p>
        </p:txBody>
      </p:sp>
      <p:cxnSp>
        <p:nvCxnSpPr>
          <p:cNvPr id="5" name="4 Conector recto"/>
          <p:cNvCxnSpPr/>
          <p:nvPr/>
        </p:nvCxnSpPr>
        <p:spPr>
          <a:xfrm>
            <a:off x="190607" y="531373"/>
            <a:ext cx="8269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6265426" y="4927557"/>
            <a:ext cx="1944216" cy="369332"/>
          </a:xfrm>
          <a:prstGeom prst="rect">
            <a:avLst/>
          </a:prstGeom>
          <a:noFill/>
        </p:spPr>
        <p:txBody>
          <a:bodyPr wrap="square" rtlCol="0">
            <a:spAutoFit/>
          </a:bodyPr>
          <a:lstStyle/>
          <a:p>
            <a:pPr algn="ctr"/>
            <a:r>
              <a:rPr lang="es-ES" b="1" dirty="0" smtClean="0"/>
              <a:t>25% enfermos</a:t>
            </a:r>
            <a:endParaRPr lang="es-ES" b="1" dirty="0"/>
          </a:p>
        </p:txBody>
      </p:sp>
      <p:sp>
        <p:nvSpPr>
          <p:cNvPr id="4" name="AutoShape 2" descr="Autosómico recesivo - Wikipedia, la enciclopedia l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3"/>
          <a:stretch>
            <a:fillRect/>
          </a:stretch>
        </p:blipFill>
        <p:spPr>
          <a:xfrm>
            <a:off x="2385612" y="1505741"/>
            <a:ext cx="3879814" cy="4540819"/>
          </a:xfrm>
          <a:prstGeom prst="rect">
            <a:avLst/>
          </a:prstGeom>
        </p:spPr>
      </p:pic>
      <p:sp>
        <p:nvSpPr>
          <p:cNvPr id="8" name="5 CuadroTexto"/>
          <p:cNvSpPr txBox="1"/>
          <p:nvPr/>
        </p:nvSpPr>
        <p:spPr>
          <a:xfrm>
            <a:off x="502214" y="4927557"/>
            <a:ext cx="1944216" cy="369332"/>
          </a:xfrm>
          <a:prstGeom prst="rect">
            <a:avLst/>
          </a:prstGeom>
          <a:noFill/>
        </p:spPr>
        <p:txBody>
          <a:bodyPr wrap="square" rtlCol="0">
            <a:spAutoFit/>
          </a:bodyPr>
          <a:lstStyle/>
          <a:p>
            <a:pPr algn="ctr"/>
            <a:r>
              <a:rPr lang="es-ES" b="1" dirty="0" smtClean="0"/>
              <a:t>25% sanos</a:t>
            </a:r>
            <a:endParaRPr lang="es-ES" b="1" dirty="0"/>
          </a:p>
        </p:txBody>
      </p:sp>
      <p:sp>
        <p:nvSpPr>
          <p:cNvPr id="9" name="5 CuadroTexto"/>
          <p:cNvSpPr txBox="1"/>
          <p:nvPr/>
        </p:nvSpPr>
        <p:spPr>
          <a:xfrm>
            <a:off x="3203848" y="6088869"/>
            <a:ext cx="1944216" cy="369332"/>
          </a:xfrm>
          <a:prstGeom prst="rect">
            <a:avLst/>
          </a:prstGeom>
          <a:noFill/>
        </p:spPr>
        <p:txBody>
          <a:bodyPr wrap="square" rtlCol="0">
            <a:spAutoFit/>
          </a:bodyPr>
          <a:lstStyle/>
          <a:p>
            <a:pPr algn="ctr"/>
            <a:r>
              <a:rPr lang="es-ES" b="1" dirty="0" smtClean="0"/>
              <a:t>50% portadores</a:t>
            </a:r>
            <a:endParaRPr lang="es-ES" b="1" dirty="0"/>
          </a:p>
        </p:txBody>
      </p:sp>
    </p:spTree>
    <p:extLst>
      <p:ext uri="{BB962C8B-B14F-4D97-AF65-F5344CB8AC3E}">
        <p14:creationId xmlns:p14="http://schemas.microsoft.com/office/powerpoint/2010/main" val="305298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610701" y="1585982"/>
            <a:ext cx="7454602" cy="479534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anchorCtr="1"/>
          <a:lstStyle/>
          <a:p>
            <a:pPr lvl="1"/>
            <a:endParaRPr lang="es-ES" sz="2000" b="1" dirty="0"/>
          </a:p>
        </p:txBody>
      </p:sp>
      <p:sp>
        <p:nvSpPr>
          <p:cNvPr id="6" name="5 Rectángulo"/>
          <p:cNvSpPr/>
          <p:nvPr/>
        </p:nvSpPr>
        <p:spPr>
          <a:xfrm>
            <a:off x="3143240" y="384720"/>
            <a:ext cx="2177199" cy="769441"/>
          </a:xfrm>
          <a:prstGeom prst="rect">
            <a:avLst/>
          </a:prstGeom>
        </p:spPr>
        <p:txBody>
          <a:bodyPr wrap="none">
            <a:spAutoFit/>
          </a:bodyPr>
          <a:lstStyle/>
          <a:p>
            <a:pPr algn="ctr" fontAlgn="auto">
              <a:spcBef>
                <a:spcPts val="0"/>
              </a:spcBef>
              <a:spcAft>
                <a:spcPts val="0"/>
              </a:spcAft>
              <a:defRPr/>
            </a:pPr>
            <a:r>
              <a:rPr lang="es-ES" sz="4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mn-lt"/>
              </a:rPr>
              <a:t>Sumario</a:t>
            </a:r>
          </a:p>
        </p:txBody>
      </p:sp>
      <p:sp>
        <p:nvSpPr>
          <p:cNvPr id="2" name="1 CuadroTexto"/>
          <p:cNvSpPr txBox="1"/>
          <p:nvPr/>
        </p:nvSpPr>
        <p:spPr>
          <a:xfrm>
            <a:off x="989630" y="1737682"/>
            <a:ext cx="6696744" cy="4524315"/>
          </a:xfrm>
          <a:prstGeom prst="rect">
            <a:avLst/>
          </a:prstGeom>
          <a:noFill/>
        </p:spPr>
        <p:txBody>
          <a:bodyPr wrap="square" rtlCol="0">
            <a:spAutoFit/>
          </a:bodyPr>
          <a:lstStyle/>
          <a:p>
            <a:pPr algn="just"/>
            <a:r>
              <a:rPr lang="es-ES" sz="2000" dirty="0" smtClean="0">
                <a:solidFill>
                  <a:schemeClr val="bg1"/>
                </a:solidFill>
              </a:rPr>
              <a:t>•</a:t>
            </a:r>
            <a:r>
              <a:rPr lang="es-ES" sz="2400" b="1" dirty="0" smtClean="0">
                <a:solidFill>
                  <a:schemeClr val="bg1"/>
                </a:solidFill>
              </a:rPr>
              <a:t>Asesoramiento genético: Concepto y fundamentos técnicos en los que se basa.</a:t>
            </a:r>
          </a:p>
          <a:p>
            <a:pPr algn="just"/>
            <a:r>
              <a:rPr lang="es-ES" sz="2000" b="1" dirty="0" smtClean="0">
                <a:solidFill>
                  <a:schemeClr val="bg1"/>
                </a:solidFill>
              </a:rPr>
              <a:t>•</a:t>
            </a:r>
            <a:r>
              <a:rPr lang="es-ES" sz="2400" b="1" dirty="0" smtClean="0">
                <a:solidFill>
                  <a:schemeClr val="bg1"/>
                </a:solidFill>
              </a:rPr>
              <a:t>Riesgos de recurrencia y de ocurrencia de las enfermedades genéticas y defectos congénitos.</a:t>
            </a:r>
          </a:p>
          <a:p>
            <a:pPr algn="just"/>
            <a:r>
              <a:rPr lang="es-ES" sz="2000" b="1" dirty="0" smtClean="0">
                <a:solidFill>
                  <a:schemeClr val="bg1"/>
                </a:solidFill>
              </a:rPr>
              <a:t>•</a:t>
            </a:r>
            <a:r>
              <a:rPr lang="es-ES" sz="2400" b="1" dirty="0" smtClean="0">
                <a:solidFill>
                  <a:schemeClr val="bg1"/>
                </a:solidFill>
              </a:rPr>
              <a:t>Clasificación del riesgo de recurrencia atendiendo a la magnitud del mismo.</a:t>
            </a:r>
          </a:p>
          <a:p>
            <a:pPr algn="just"/>
            <a:r>
              <a:rPr lang="es-ES" sz="2000" b="1" dirty="0" smtClean="0">
                <a:solidFill>
                  <a:schemeClr val="bg1"/>
                </a:solidFill>
              </a:rPr>
              <a:t>•</a:t>
            </a:r>
            <a:r>
              <a:rPr lang="es-ES" sz="2400" b="1" dirty="0" smtClean="0">
                <a:solidFill>
                  <a:schemeClr val="bg1"/>
                </a:solidFill>
              </a:rPr>
              <a:t>Procederes prenatales y objetivos técnicos  de la toma  de muestras de fluidos o tejidos fetales.</a:t>
            </a:r>
          </a:p>
          <a:p>
            <a:pPr algn="just"/>
            <a:r>
              <a:rPr lang="es-ES" sz="2000" b="1" dirty="0" smtClean="0">
                <a:solidFill>
                  <a:schemeClr val="bg1"/>
                </a:solidFill>
              </a:rPr>
              <a:t>•</a:t>
            </a:r>
            <a:r>
              <a:rPr lang="es-ES" sz="2400" b="1" dirty="0" smtClean="0">
                <a:solidFill>
                  <a:schemeClr val="bg1"/>
                </a:solidFill>
              </a:rPr>
              <a:t>Principios éticos en la práctica del Asesoramiento Genético.</a:t>
            </a:r>
          </a:p>
          <a:p>
            <a:pPr algn="just"/>
            <a:r>
              <a:rPr lang="es-ES" sz="2000" b="1" dirty="0" smtClean="0">
                <a:solidFill>
                  <a:schemeClr val="bg1"/>
                </a:solidFill>
              </a:rPr>
              <a:t>•</a:t>
            </a:r>
            <a:r>
              <a:rPr lang="es-ES" sz="2400" b="1" dirty="0" smtClean="0">
                <a:solidFill>
                  <a:schemeClr val="bg1"/>
                </a:solidFill>
              </a:rPr>
              <a:t>Programas de Prevención de enfermedades genéticas en Cuba.</a:t>
            </a:r>
            <a:endParaRPr lang="es-ES" sz="2400" b="1" dirty="0">
              <a:solidFill>
                <a:schemeClr val="bg1"/>
              </a:solidFill>
            </a:endParaRPr>
          </a:p>
        </p:txBody>
      </p:sp>
    </p:spTree>
    <p:extLst>
      <p:ext uri="{BB962C8B-B14F-4D97-AF65-F5344CB8AC3E}">
        <p14:creationId xmlns:p14="http://schemas.microsoft.com/office/powerpoint/2010/main" val="1449330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699839"/>
            <a:ext cx="5544616" cy="830997"/>
          </a:xfrm>
          <a:prstGeom prst="rect">
            <a:avLst/>
          </a:prstGeom>
          <a:noFill/>
        </p:spPr>
        <p:txBody>
          <a:bodyPr wrap="square" rtlCol="0">
            <a:spAutoFit/>
          </a:bodyPr>
          <a:lstStyle/>
          <a:p>
            <a:pPr algn="ctr"/>
            <a:r>
              <a:rPr lang="es-ES" sz="2400" b="1" dirty="0" smtClean="0">
                <a:solidFill>
                  <a:srgbClr val="C00000"/>
                </a:solidFill>
              </a:rPr>
              <a:t> </a:t>
            </a:r>
            <a:r>
              <a:rPr lang="es-ES" sz="2400" b="1" dirty="0">
                <a:solidFill>
                  <a:srgbClr val="C00000"/>
                </a:solidFill>
              </a:rPr>
              <a:t>Herencia Mendeliana</a:t>
            </a:r>
          </a:p>
          <a:p>
            <a:pPr algn="ctr"/>
            <a:r>
              <a:rPr lang="es-ES" sz="2400" b="1" dirty="0" smtClean="0">
                <a:solidFill>
                  <a:srgbClr val="C00000"/>
                </a:solidFill>
              </a:rPr>
              <a:t>Herencia recesiva ligada al X</a:t>
            </a:r>
            <a:endParaRPr lang="es-ES" sz="2400" b="1" dirty="0">
              <a:solidFill>
                <a:srgbClr val="C00000"/>
              </a:solidFill>
            </a:endParaRPr>
          </a:p>
        </p:txBody>
      </p:sp>
      <p:sp>
        <p:nvSpPr>
          <p:cNvPr id="3" name="2 Rectángulo"/>
          <p:cNvSpPr/>
          <p:nvPr/>
        </p:nvSpPr>
        <p:spPr>
          <a:xfrm>
            <a:off x="190607" y="25081"/>
            <a:ext cx="4554067" cy="506292"/>
          </a:xfrm>
          <a:prstGeom prst="rect">
            <a:avLst/>
          </a:prstGeom>
        </p:spPr>
        <p:txBody>
          <a:bodyPr wrap="none">
            <a:spAutoFit/>
          </a:bodyPr>
          <a:lstStyle/>
          <a:p>
            <a:pPr algn="just">
              <a:lnSpc>
                <a:spcPct val="150000"/>
              </a:lnSpc>
            </a:pPr>
            <a:r>
              <a:rPr lang="es-ES" sz="2000" dirty="0"/>
              <a:t>Elementos Básicos. Estimación del riesgo. </a:t>
            </a:r>
          </a:p>
        </p:txBody>
      </p:sp>
      <p:cxnSp>
        <p:nvCxnSpPr>
          <p:cNvPr id="5" name="4 Conector recto"/>
          <p:cNvCxnSpPr/>
          <p:nvPr/>
        </p:nvCxnSpPr>
        <p:spPr>
          <a:xfrm>
            <a:off x="467544" y="531373"/>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875824" y="4965756"/>
            <a:ext cx="3600400" cy="707886"/>
          </a:xfrm>
          <a:prstGeom prst="rect">
            <a:avLst/>
          </a:prstGeom>
        </p:spPr>
        <p:txBody>
          <a:bodyPr wrap="square">
            <a:spAutoFit/>
          </a:bodyPr>
          <a:lstStyle/>
          <a:p>
            <a:pPr algn="ctr"/>
            <a:r>
              <a:rPr lang="es-ES" sz="2000" b="1" dirty="0"/>
              <a:t>100% hijas hembras portadoras</a:t>
            </a:r>
          </a:p>
          <a:p>
            <a:pPr algn="ctr"/>
            <a:r>
              <a:rPr lang="es-ES" sz="2000" b="1" dirty="0"/>
              <a:t>100% hijos varones sanos</a:t>
            </a:r>
            <a:endParaRPr lang="es-ES" sz="2000" dirty="0"/>
          </a:p>
        </p:txBody>
      </p:sp>
      <p:sp>
        <p:nvSpPr>
          <p:cNvPr id="7" name="CuadroTexto 6"/>
          <p:cNvSpPr txBox="1"/>
          <p:nvPr/>
        </p:nvSpPr>
        <p:spPr>
          <a:xfrm>
            <a:off x="4744674" y="5805264"/>
            <a:ext cx="2707646" cy="576064"/>
          </a:xfrm>
          <a:prstGeom prst="rect">
            <a:avLst/>
          </a:prstGeom>
          <a:noFill/>
        </p:spPr>
        <p:txBody>
          <a:bodyPr wrap="square" rtlCol="0">
            <a:spAutoFit/>
          </a:bodyPr>
          <a:lstStyle/>
          <a:p>
            <a:endParaRPr lang="es-ES"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245" y="1879853"/>
            <a:ext cx="6059884" cy="2841192"/>
          </a:xfrm>
          <a:prstGeom prst="rect">
            <a:avLst/>
          </a:prstGeom>
        </p:spPr>
      </p:pic>
      <p:sp>
        <p:nvSpPr>
          <p:cNvPr id="10" name="CuadroTexto 9"/>
          <p:cNvSpPr txBox="1"/>
          <p:nvPr/>
        </p:nvSpPr>
        <p:spPr>
          <a:xfrm>
            <a:off x="4316299" y="4892967"/>
            <a:ext cx="3564396" cy="1200329"/>
          </a:xfrm>
          <a:prstGeom prst="rect">
            <a:avLst/>
          </a:prstGeom>
          <a:noFill/>
        </p:spPr>
        <p:txBody>
          <a:bodyPr wrap="square" rtlCol="0">
            <a:spAutoFit/>
          </a:bodyPr>
          <a:lstStyle/>
          <a:p>
            <a:pPr algn="ctr"/>
            <a:r>
              <a:rPr lang="es-ES" b="1" dirty="0" smtClean="0"/>
              <a:t>50% hijas no portadoras</a:t>
            </a:r>
          </a:p>
          <a:p>
            <a:pPr algn="ctr"/>
            <a:r>
              <a:rPr lang="es-ES" b="1" dirty="0" smtClean="0"/>
              <a:t>50% hijas portadoras</a:t>
            </a:r>
          </a:p>
          <a:p>
            <a:pPr algn="ctr"/>
            <a:r>
              <a:rPr lang="es-ES" b="1" dirty="0" smtClean="0"/>
              <a:t>50% hijos enfermos</a:t>
            </a:r>
          </a:p>
          <a:p>
            <a:pPr algn="ctr"/>
            <a:r>
              <a:rPr lang="es-ES" b="1" dirty="0" smtClean="0"/>
              <a:t>50% hijos sanos</a:t>
            </a:r>
          </a:p>
        </p:txBody>
      </p:sp>
    </p:spTree>
    <p:extLst>
      <p:ext uri="{BB962C8B-B14F-4D97-AF65-F5344CB8AC3E}">
        <p14:creationId xmlns:p14="http://schemas.microsoft.com/office/powerpoint/2010/main" val="3862394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607" y="25081"/>
            <a:ext cx="4554067" cy="506292"/>
          </a:xfrm>
          <a:prstGeom prst="rect">
            <a:avLst/>
          </a:prstGeom>
        </p:spPr>
        <p:txBody>
          <a:bodyPr wrap="none">
            <a:spAutoFit/>
          </a:bodyPr>
          <a:lstStyle/>
          <a:p>
            <a:pPr algn="just">
              <a:lnSpc>
                <a:spcPct val="150000"/>
              </a:lnSpc>
            </a:pPr>
            <a:r>
              <a:rPr lang="es-ES" sz="2000" dirty="0"/>
              <a:t>Elementos Básicos. Estimación del riesgo. </a:t>
            </a:r>
          </a:p>
        </p:txBody>
      </p:sp>
      <p:sp>
        <p:nvSpPr>
          <p:cNvPr id="3" name="2 Rectángulo"/>
          <p:cNvSpPr/>
          <p:nvPr/>
        </p:nvSpPr>
        <p:spPr>
          <a:xfrm>
            <a:off x="2484016" y="719118"/>
            <a:ext cx="3629007" cy="523220"/>
          </a:xfrm>
          <a:prstGeom prst="rect">
            <a:avLst/>
          </a:prstGeom>
        </p:spPr>
        <p:txBody>
          <a:bodyPr wrap="none">
            <a:spAutoFit/>
          </a:bodyPr>
          <a:lstStyle/>
          <a:p>
            <a:pPr algn="ctr"/>
            <a:r>
              <a:rPr lang="es-ES" sz="2800" b="1" dirty="0">
                <a:solidFill>
                  <a:srgbClr val="C00000"/>
                </a:solidFill>
              </a:rPr>
              <a:t>Herencia </a:t>
            </a:r>
            <a:r>
              <a:rPr lang="es-ES" sz="2800" b="1" dirty="0" smtClean="0">
                <a:solidFill>
                  <a:srgbClr val="C00000"/>
                </a:solidFill>
              </a:rPr>
              <a:t>Multifactorial</a:t>
            </a:r>
            <a:endParaRPr lang="es-ES" sz="2800" b="1" dirty="0">
              <a:solidFill>
                <a:srgbClr val="C00000"/>
              </a:solidFill>
            </a:endParaRPr>
          </a:p>
        </p:txBody>
      </p:sp>
      <p:cxnSp>
        <p:nvCxnSpPr>
          <p:cNvPr id="5" name="4 Conector recto"/>
          <p:cNvCxnSpPr/>
          <p:nvPr/>
        </p:nvCxnSpPr>
        <p:spPr>
          <a:xfrm>
            <a:off x="190607" y="531373"/>
            <a:ext cx="812580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5 Tabla"/>
          <p:cNvGraphicFramePr>
            <a:graphicFrameLocks noGrp="1"/>
          </p:cNvGraphicFramePr>
          <p:nvPr>
            <p:extLst>
              <p:ext uri="{D42A27DB-BD31-4B8C-83A1-F6EECF244321}">
                <p14:modId xmlns:p14="http://schemas.microsoft.com/office/powerpoint/2010/main" val="2473497203"/>
              </p:ext>
            </p:extLst>
          </p:nvPr>
        </p:nvGraphicFramePr>
        <p:xfrm>
          <a:off x="765571" y="1772816"/>
          <a:ext cx="7065896" cy="4297680"/>
        </p:xfrm>
        <a:graphic>
          <a:graphicData uri="http://schemas.openxmlformats.org/drawingml/2006/table">
            <a:tbl>
              <a:tblPr firstRow="1" bandRow="1">
                <a:tableStyleId>{284E427A-3D55-4303-BF80-6455036E1DE7}</a:tableStyleId>
              </a:tblPr>
              <a:tblGrid>
                <a:gridCol w="1766474"/>
                <a:gridCol w="1766474"/>
                <a:gridCol w="1766474"/>
                <a:gridCol w="1766474"/>
              </a:tblGrid>
              <a:tr h="370840">
                <a:tc>
                  <a:txBody>
                    <a:bodyPr/>
                    <a:lstStyle/>
                    <a:p>
                      <a:pPr algn="ctr"/>
                      <a:r>
                        <a:rPr lang="es-ES" sz="2400" b="1" dirty="0" smtClean="0"/>
                        <a:t>Defectos congénitos</a:t>
                      </a:r>
                      <a:endParaRPr lang="es-ES" sz="2400" b="1" dirty="0"/>
                    </a:p>
                  </a:txBody>
                  <a:tcPr>
                    <a:lnL w="9525" cap="flat" cmpd="sng" algn="ctr">
                      <a:noFill/>
                      <a:prstDash val="solid"/>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s-ES" sz="2400" b="1" dirty="0" smtClean="0"/>
                        <a:t>Incidencia</a:t>
                      </a:r>
                      <a:endParaRPr lang="es-ES" sz="2400" b="1" dirty="0"/>
                    </a:p>
                  </a:txBody>
                  <a:tcP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s-ES" sz="2400" b="1" dirty="0" smtClean="0"/>
                        <a:t>Riesgo para padres normales de 2do.hijo afectado (%)</a:t>
                      </a:r>
                      <a:endParaRPr lang="es-ES" sz="2400" b="1" dirty="0"/>
                    </a:p>
                  </a:txBody>
                  <a:tcP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tcPr>
                </a:tc>
                <a:tc>
                  <a:txBody>
                    <a:bodyPr/>
                    <a:lstStyle/>
                    <a:p>
                      <a:pPr algn="ctr"/>
                      <a:r>
                        <a:rPr lang="es-ES" sz="2400" b="1" i="0" u="none" strike="noStrike" kern="1200" baseline="0" dirty="0" smtClean="0">
                          <a:solidFill>
                            <a:schemeClr val="lt1"/>
                          </a:solidFill>
                          <a:latin typeface="+mn-lt"/>
                          <a:ea typeface="+mn-ea"/>
                          <a:cs typeface="+mn-cs"/>
                        </a:rPr>
                        <a:t>Riesgo para</a:t>
                      </a:r>
                    </a:p>
                    <a:p>
                      <a:pPr algn="ctr"/>
                      <a:r>
                        <a:rPr lang="es-ES" sz="2400" b="1" i="0" u="none" strike="noStrike" kern="1200" baseline="0" dirty="0" smtClean="0">
                          <a:solidFill>
                            <a:schemeClr val="lt1"/>
                          </a:solidFill>
                          <a:latin typeface="+mn-lt"/>
                          <a:ea typeface="+mn-ea"/>
                          <a:cs typeface="+mn-cs"/>
                        </a:rPr>
                        <a:t>padre</a:t>
                      </a:r>
                    </a:p>
                    <a:p>
                      <a:pPr algn="ctr"/>
                      <a:r>
                        <a:rPr lang="es-ES" sz="2400" b="1" i="0" u="none" strike="noStrike" kern="1200" baseline="0" dirty="0" smtClean="0">
                          <a:solidFill>
                            <a:schemeClr val="lt1"/>
                          </a:solidFill>
                          <a:latin typeface="+mn-lt"/>
                          <a:ea typeface="+mn-ea"/>
                          <a:cs typeface="+mn-cs"/>
                        </a:rPr>
                        <a:t>afectado de</a:t>
                      </a:r>
                    </a:p>
                    <a:p>
                      <a:pPr algn="ctr"/>
                      <a:r>
                        <a:rPr lang="es-ES" sz="2400" b="1" i="0" u="none" strike="noStrike" kern="1200" baseline="0" dirty="0" smtClean="0">
                          <a:solidFill>
                            <a:schemeClr val="lt1"/>
                          </a:solidFill>
                          <a:latin typeface="+mn-lt"/>
                          <a:ea typeface="+mn-ea"/>
                          <a:cs typeface="+mn-cs"/>
                        </a:rPr>
                        <a:t>un hijo</a:t>
                      </a:r>
                    </a:p>
                    <a:p>
                      <a:pPr algn="ctr"/>
                      <a:r>
                        <a:rPr lang="es-ES" sz="2400" b="1" i="0" u="none" strike="noStrike" kern="1200" baseline="0" dirty="0" smtClean="0">
                          <a:solidFill>
                            <a:schemeClr val="lt1"/>
                          </a:solidFill>
                          <a:latin typeface="+mn-lt"/>
                          <a:ea typeface="+mn-ea"/>
                          <a:cs typeface="+mn-cs"/>
                        </a:rPr>
                        <a:t>afectado (%).</a:t>
                      </a:r>
                      <a:endParaRPr lang="es-ES" sz="2400" b="1" dirty="0"/>
                    </a:p>
                  </a:txBody>
                  <a:tcPr>
                    <a:lnL>
                      <a:noFill/>
                    </a:lnL>
                    <a:lnR w="9525" cap="flat" cmpd="sng" algn="ctr">
                      <a:noFill/>
                      <a:prstDash val="solid"/>
                    </a:lnR>
                    <a:lnT w="9525" cap="flat" cmpd="sng" algn="ctr">
                      <a:noFill/>
                      <a:prstDash val="solid"/>
                    </a:lnT>
                    <a:lnB w="25400" cap="flat" cmpd="sng" algn="ctr">
                      <a:noFill/>
                      <a:prstDash val="solid"/>
                    </a:lnB>
                    <a:lnTlToBr w="12700" cmpd="sng">
                      <a:noFill/>
                      <a:prstDash val="solid"/>
                    </a:lnTlToBr>
                    <a:lnBlToTr w="12700" cmpd="sng">
                      <a:noFill/>
                      <a:prstDash val="solid"/>
                    </a:lnBlToTr>
                  </a:tcPr>
                </a:tc>
              </a:tr>
              <a:tr h="370840">
                <a:tc>
                  <a:txBody>
                    <a:bodyPr/>
                    <a:lstStyle/>
                    <a:p>
                      <a:pPr algn="ctr"/>
                      <a:r>
                        <a:rPr lang="es-ES" sz="2400" b="1" i="0" u="none" strike="noStrike" kern="1200" baseline="0" dirty="0" smtClean="0">
                          <a:solidFill>
                            <a:schemeClr val="dk1"/>
                          </a:solidFill>
                          <a:latin typeface="+mn-lt"/>
                          <a:ea typeface="+mn-ea"/>
                          <a:cs typeface="+mn-cs"/>
                        </a:rPr>
                        <a:t>Anencefalia</a:t>
                      </a:r>
                      <a:endParaRPr lang="es-ES" sz="2400" b="1" dirty="0"/>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s-ES" sz="2400" b="1" i="0" u="none" strike="noStrike" kern="1200" baseline="0" dirty="0" smtClean="0">
                          <a:solidFill>
                            <a:schemeClr val="dk1"/>
                          </a:solidFill>
                          <a:latin typeface="+mn-lt"/>
                          <a:ea typeface="+mn-ea"/>
                          <a:cs typeface="+mn-cs"/>
                        </a:rPr>
                        <a:t>0.20</a:t>
                      </a:r>
                      <a:endParaRPr lang="es-ES" sz="2400" b="1" dirty="0"/>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s-ES" sz="2400" b="1" dirty="0" smtClean="0"/>
                        <a:t>5</a:t>
                      </a:r>
                      <a:endParaRPr lang="es-ES" sz="2400" b="1" dirty="0"/>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s-ES" sz="2400" b="1" dirty="0" smtClean="0"/>
                        <a:t>-</a:t>
                      </a:r>
                      <a:endParaRPr lang="es-ES" sz="2400" b="1" dirty="0"/>
                    </a:p>
                  </a:txBody>
                  <a:tcPr>
                    <a:lnL w="9525" cap="flat" cmpd="sng" algn="ctr">
                      <a:noFill/>
                      <a:prstDash val="soli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pPr algn="ctr"/>
                      <a:r>
                        <a:rPr lang="es-ES" sz="2400" b="1" i="0" u="none" strike="noStrike" kern="1200" baseline="0" dirty="0" smtClean="0">
                          <a:solidFill>
                            <a:schemeClr val="dk1"/>
                          </a:solidFill>
                          <a:latin typeface="+mn-lt"/>
                          <a:ea typeface="+mn-ea"/>
                          <a:cs typeface="+mn-cs"/>
                        </a:rPr>
                        <a:t>Labio</a:t>
                      </a:r>
                    </a:p>
                    <a:p>
                      <a:pPr algn="ctr"/>
                      <a:r>
                        <a:rPr lang="es-ES" sz="2400" b="1" i="0" u="none" strike="noStrike" kern="1200" baseline="0" dirty="0" smtClean="0">
                          <a:solidFill>
                            <a:schemeClr val="dk1"/>
                          </a:solidFill>
                          <a:latin typeface="+mn-lt"/>
                          <a:ea typeface="+mn-ea"/>
                          <a:cs typeface="+mn-cs"/>
                        </a:rPr>
                        <a:t>leporino/paladar</a:t>
                      </a:r>
                    </a:p>
                    <a:p>
                      <a:pPr algn="ctr"/>
                      <a:r>
                        <a:rPr lang="es-ES" sz="2400" b="1" i="0" u="none" strike="noStrike" kern="1200" baseline="0" dirty="0" smtClean="0">
                          <a:solidFill>
                            <a:schemeClr val="dk1"/>
                          </a:solidFill>
                          <a:latin typeface="+mn-lt"/>
                          <a:ea typeface="+mn-ea"/>
                          <a:cs typeface="+mn-cs"/>
                        </a:rPr>
                        <a:t>hendido</a:t>
                      </a:r>
                      <a:endParaRPr lang="es-ES" sz="2400" b="1" dirty="0"/>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s-ES" sz="2400" b="1" i="0" u="none" strike="noStrike" kern="1200" baseline="0" dirty="0" smtClean="0">
                          <a:solidFill>
                            <a:schemeClr val="dk1"/>
                          </a:solidFill>
                          <a:latin typeface="+mn-lt"/>
                          <a:ea typeface="+mn-ea"/>
                          <a:cs typeface="+mn-cs"/>
                        </a:rPr>
                        <a:t>0.10</a:t>
                      </a:r>
                      <a:endParaRPr lang="es-ES" sz="2400" b="1" dirty="0"/>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s-ES" sz="2400" b="1" dirty="0" smtClean="0"/>
                        <a:t>4</a:t>
                      </a:r>
                      <a:endParaRPr lang="es-ES" sz="2400" b="1" dirty="0"/>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s-ES" sz="2400" b="1" dirty="0" smtClean="0"/>
                        <a:t>4</a:t>
                      </a:r>
                      <a:endParaRPr lang="es-ES" sz="2400" b="1" dirty="0"/>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18570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0607" y="25081"/>
            <a:ext cx="4554067" cy="506292"/>
          </a:xfrm>
          <a:prstGeom prst="rect">
            <a:avLst/>
          </a:prstGeom>
        </p:spPr>
        <p:txBody>
          <a:bodyPr wrap="none">
            <a:spAutoFit/>
          </a:bodyPr>
          <a:lstStyle/>
          <a:p>
            <a:pPr algn="just">
              <a:lnSpc>
                <a:spcPct val="150000"/>
              </a:lnSpc>
            </a:pPr>
            <a:r>
              <a:rPr lang="es-ES" sz="2000" dirty="0"/>
              <a:t>Elementos Básicos. Estimación del riesgo. </a:t>
            </a:r>
          </a:p>
        </p:txBody>
      </p:sp>
      <p:cxnSp>
        <p:nvCxnSpPr>
          <p:cNvPr id="4" name="3 Conector recto"/>
          <p:cNvCxnSpPr/>
          <p:nvPr/>
        </p:nvCxnSpPr>
        <p:spPr>
          <a:xfrm>
            <a:off x="395536" y="531373"/>
            <a:ext cx="806489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1985556" y="731660"/>
            <a:ext cx="4884856" cy="523220"/>
          </a:xfrm>
          <a:prstGeom prst="rect">
            <a:avLst/>
          </a:prstGeom>
          <a:noFill/>
        </p:spPr>
        <p:txBody>
          <a:bodyPr wrap="square" rtlCol="0">
            <a:spAutoFit/>
          </a:bodyPr>
          <a:lstStyle/>
          <a:p>
            <a:r>
              <a:rPr lang="es-ES" sz="2800" b="1" dirty="0" smtClean="0">
                <a:solidFill>
                  <a:srgbClr val="C00000"/>
                </a:solidFill>
              </a:rPr>
              <a:t>Enfermedades cromosómicas</a:t>
            </a:r>
            <a:endParaRPr lang="es-ES" sz="2800" b="1" dirty="0">
              <a:solidFill>
                <a:srgbClr val="C00000"/>
              </a:solidFill>
            </a:endParaRPr>
          </a:p>
        </p:txBody>
      </p:sp>
      <p:sp>
        <p:nvSpPr>
          <p:cNvPr id="6" name="5 Rectángulo"/>
          <p:cNvSpPr/>
          <p:nvPr/>
        </p:nvSpPr>
        <p:spPr>
          <a:xfrm>
            <a:off x="766486" y="1573341"/>
            <a:ext cx="7956376" cy="830997"/>
          </a:xfrm>
          <a:prstGeom prst="rect">
            <a:avLst/>
          </a:prstGeom>
        </p:spPr>
        <p:txBody>
          <a:bodyPr wrap="square">
            <a:spAutoFit/>
          </a:bodyPr>
          <a:lstStyle/>
          <a:p>
            <a:pPr algn="just"/>
            <a:r>
              <a:rPr lang="es-ES" sz="2400" b="1" dirty="0"/>
              <a:t>Tasas específicas de Síndrome de Down en nacidos </a:t>
            </a:r>
            <a:r>
              <a:rPr lang="es-ES" sz="2400" b="1" dirty="0" smtClean="0"/>
              <a:t>vivos según </a:t>
            </a:r>
            <a:r>
              <a:rPr lang="es-ES" sz="2400" b="1" dirty="0"/>
              <a:t>edad materna</a:t>
            </a:r>
            <a:endParaRPr lang="es-ES" sz="2400" dirty="0"/>
          </a:p>
        </p:txBody>
      </p:sp>
      <p:graphicFrame>
        <p:nvGraphicFramePr>
          <p:cNvPr id="7" name="6 Tabla"/>
          <p:cNvGraphicFramePr>
            <a:graphicFrameLocks noGrp="1"/>
          </p:cNvGraphicFramePr>
          <p:nvPr>
            <p:extLst>
              <p:ext uri="{D42A27DB-BD31-4B8C-83A1-F6EECF244321}">
                <p14:modId xmlns:p14="http://schemas.microsoft.com/office/powerpoint/2010/main" val="2637338677"/>
              </p:ext>
            </p:extLst>
          </p:nvPr>
        </p:nvGraphicFramePr>
        <p:xfrm>
          <a:off x="1696674" y="2636912"/>
          <a:ext cx="6096000" cy="3108960"/>
        </p:xfrm>
        <a:graphic>
          <a:graphicData uri="http://schemas.openxmlformats.org/drawingml/2006/table">
            <a:tbl>
              <a:tblPr firstRow="1" bandRow="1">
                <a:tableStyleId>{21E4AEA4-8DFA-4A89-87EB-49C32662AFE0}</a:tableStyleId>
              </a:tblPr>
              <a:tblGrid>
                <a:gridCol w="2032000"/>
                <a:gridCol w="2032000"/>
                <a:gridCol w="2032000"/>
              </a:tblGrid>
              <a:tr h="370840">
                <a:tc>
                  <a:txBody>
                    <a:bodyPr/>
                    <a:lstStyle/>
                    <a:p>
                      <a:pPr algn="ctr"/>
                      <a:r>
                        <a:rPr lang="es-ES" sz="2400" b="1" dirty="0" smtClean="0"/>
                        <a:t>Edad materna</a:t>
                      </a:r>
                      <a:endParaRPr lang="es-ES" sz="24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s-ES" sz="2400" b="1" dirty="0" smtClean="0"/>
                        <a:t>No. de casos por 1000 NV</a:t>
                      </a:r>
                      <a:endParaRPr lang="es-ES" sz="24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s-ES" sz="2400" b="1" dirty="0" smtClean="0"/>
                        <a:t>Riesgo al nacer</a:t>
                      </a:r>
                      <a:endParaRPr lang="es-ES" sz="24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pPr algn="ctr"/>
                      <a:r>
                        <a:rPr lang="es-ES" sz="2400" b="1" dirty="0" smtClean="0"/>
                        <a:t>35</a:t>
                      </a:r>
                      <a:endParaRPr lang="es-ES" sz="24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s-ES" sz="2400" b="1" dirty="0" smtClean="0"/>
                        <a:t>2,94</a:t>
                      </a:r>
                      <a:endParaRPr lang="es-ES" sz="24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s-ES" sz="2400" b="1" dirty="0" smtClean="0"/>
                        <a:t>1/324</a:t>
                      </a:r>
                      <a:endParaRPr lang="es-ES" sz="24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70840">
                <a:tc>
                  <a:txBody>
                    <a:bodyPr/>
                    <a:lstStyle/>
                    <a:p>
                      <a:pPr algn="ctr"/>
                      <a:r>
                        <a:rPr lang="es-ES" sz="2400" b="1" dirty="0" smtClean="0"/>
                        <a:t>37</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t>3,09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400" b="1" dirty="0" smtClean="0"/>
                        <a:t>1/340</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s-ES" sz="2400" b="1" dirty="0" smtClean="0"/>
                        <a:t>40</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400" b="1" dirty="0" smtClean="0"/>
                        <a:t>10,5</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400" b="1" dirty="0" smtClean="0"/>
                        <a:t>1/95</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s-ES" sz="2400" b="1" dirty="0" smtClean="0"/>
                        <a:t>43</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400" b="1" dirty="0" smtClean="0"/>
                        <a:t>15,72</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400" b="1" dirty="0" smtClean="0"/>
                        <a:t>1/64</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s-ES" sz="2400" b="1" dirty="0" smtClean="0"/>
                        <a:t>45</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400" b="1" dirty="0" smtClean="0"/>
                        <a:t>33,64</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400" b="1" dirty="0" smtClean="0"/>
                        <a:t>1/30</a:t>
                      </a:r>
                      <a:endParaRPr lang="es-ES" sz="2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75742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44677" y="980727"/>
            <a:ext cx="6999993" cy="523220"/>
          </a:xfrm>
          <a:prstGeom prst="rect">
            <a:avLst/>
          </a:prstGeom>
        </p:spPr>
        <p:txBody>
          <a:bodyPr wrap="none">
            <a:spAutoFit/>
          </a:bodyPr>
          <a:lstStyle/>
          <a:p>
            <a:r>
              <a:rPr lang="es-ES" sz="2800" b="1" dirty="0">
                <a:solidFill>
                  <a:srgbClr val="C00000"/>
                </a:solidFill>
              </a:rPr>
              <a:t>Riesgos de recurrencia del Síndrome de Down</a:t>
            </a:r>
            <a:endParaRPr lang="es-ES" sz="2800" dirty="0">
              <a:solidFill>
                <a:srgbClr val="C00000"/>
              </a:solidFill>
            </a:endParaRPr>
          </a:p>
        </p:txBody>
      </p:sp>
      <p:sp>
        <p:nvSpPr>
          <p:cNvPr id="3" name="2 Rectángulo"/>
          <p:cNvSpPr/>
          <p:nvPr/>
        </p:nvSpPr>
        <p:spPr>
          <a:xfrm>
            <a:off x="190607" y="25081"/>
            <a:ext cx="4554067" cy="506292"/>
          </a:xfrm>
          <a:prstGeom prst="rect">
            <a:avLst/>
          </a:prstGeom>
        </p:spPr>
        <p:txBody>
          <a:bodyPr wrap="none">
            <a:spAutoFit/>
          </a:bodyPr>
          <a:lstStyle/>
          <a:p>
            <a:pPr algn="just">
              <a:lnSpc>
                <a:spcPct val="150000"/>
              </a:lnSpc>
            </a:pPr>
            <a:r>
              <a:rPr lang="es-ES" sz="2000" dirty="0"/>
              <a:t>Elementos Básicos. Estimación del riesgo. </a:t>
            </a:r>
          </a:p>
        </p:txBody>
      </p:sp>
      <p:cxnSp>
        <p:nvCxnSpPr>
          <p:cNvPr id="5" name="4 Conector recto"/>
          <p:cNvCxnSpPr/>
          <p:nvPr/>
        </p:nvCxnSpPr>
        <p:spPr>
          <a:xfrm>
            <a:off x="323528" y="531373"/>
            <a:ext cx="792088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5 Tabla"/>
          <p:cNvGraphicFramePr>
            <a:graphicFrameLocks noGrp="1"/>
          </p:cNvGraphicFramePr>
          <p:nvPr>
            <p:extLst>
              <p:ext uri="{D42A27DB-BD31-4B8C-83A1-F6EECF244321}">
                <p14:modId xmlns:p14="http://schemas.microsoft.com/office/powerpoint/2010/main" val="540944517"/>
              </p:ext>
            </p:extLst>
          </p:nvPr>
        </p:nvGraphicFramePr>
        <p:xfrm>
          <a:off x="1696674" y="1916832"/>
          <a:ext cx="6096000" cy="3992880"/>
        </p:xfrm>
        <a:graphic>
          <a:graphicData uri="http://schemas.openxmlformats.org/drawingml/2006/table">
            <a:tbl>
              <a:tblPr firstRow="1" bandRow="1">
                <a:tableStyleId>{21E4AEA4-8DFA-4A89-87EB-49C32662AFE0}</a:tableStyleId>
              </a:tblPr>
              <a:tblGrid>
                <a:gridCol w="1524000"/>
                <a:gridCol w="1524000"/>
                <a:gridCol w="1524000"/>
                <a:gridCol w="1524000"/>
              </a:tblGrid>
              <a:tr h="370840">
                <a:tc>
                  <a:txBody>
                    <a:bodyPr/>
                    <a:lstStyle/>
                    <a:p>
                      <a:pPr algn="ctr"/>
                      <a:r>
                        <a:rPr lang="es-ES" sz="2000" b="1" i="0" u="none" strike="noStrike" kern="1200" baseline="0" dirty="0" smtClean="0">
                          <a:solidFill>
                            <a:schemeClr val="lt1"/>
                          </a:solidFill>
                          <a:latin typeface="+mn-lt"/>
                          <a:ea typeface="+mn-ea"/>
                          <a:cs typeface="+mn-cs"/>
                        </a:rPr>
                        <a:t>Cariotipo del</a:t>
                      </a:r>
                    </a:p>
                    <a:p>
                      <a:pPr algn="ctr"/>
                      <a:r>
                        <a:rPr lang="es-ES" sz="2000" b="1" i="0" u="none" strike="noStrike" kern="1200" baseline="0" dirty="0" smtClean="0">
                          <a:solidFill>
                            <a:schemeClr val="lt1"/>
                          </a:solidFill>
                          <a:latin typeface="+mn-lt"/>
                          <a:ea typeface="+mn-ea"/>
                          <a:cs typeface="+mn-cs"/>
                        </a:rPr>
                        <a:t>paciente</a:t>
                      </a:r>
                      <a:endParaRPr lang="es-ES" sz="20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s-ES" sz="2000" b="1" dirty="0" smtClean="0"/>
                        <a:t>Padre</a:t>
                      </a:r>
                      <a:endParaRPr lang="es-ES" sz="20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s-ES" sz="2000" b="1" dirty="0" smtClean="0"/>
                        <a:t>Madre</a:t>
                      </a:r>
                      <a:endParaRPr lang="es-ES" sz="20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s-ES" sz="2000" b="1" dirty="0" smtClean="0"/>
                        <a:t>Riesgo de recurrencia (%)</a:t>
                      </a:r>
                      <a:endParaRPr lang="es-ES" sz="20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50520">
                <a:tc rowSpan="2">
                  <a:txBody>
                    <a:bodyPr/>
                    <a:lstStyle/>
                    <a:p>
                      <a:pPr algn="ctr"/>
                      <a:r>
                        <a:rPr lang="es-ES" sz="2000" b="1" i="0" u="none" strike="noStrike" kern="1200" baseline="0" dirty="0" err="1" smtClean="0">
                          <a:solidFill>
                            <a:schemeClr val="dk1"/>
                          </a:solidFill>
                          <a:latin typeface="+mn-lt"/>
                          <a:ea typeface="+mn-ea"/>
                          <a:cs typeface="+mn-cs"/>
                        </a:rPr>
                        <a:t>Traslocación</a:t>
                      </a:r>
                      <a:endParaRPr lang="es-ES" sz="2000" b="1" i="0" u="none" strike="noStrike" kern="1200" baseline="0" dirty="0" smtClean="0">
                        <a:solidFill>
                          <a:schemeClr val="dk1"/>
                        </a:solidFill>
                        <a:latin typeface="+mn-lt"/>
                        <a:ea typeface="+mn-ea"/>
                        <a:cs typeface="+mn-cs"/>
                      </a:endParaRPr>
                    </a:p>
                    <a:p>
                      <a:pPr algn="ctr"/>
                      <a:r>
                        <a:rPr lang="es-ES" sz="2000" b="1" i="0" u="none" strike="noStrike" kern="1200" baseline="0" dirty="0" smtClean="0">
                          <a:solidFill>
                            <a:schemeClr val="dk1"/>
                          </a:solidFill>
                          <a:latin typeface="+mn-lt"/>
                          <a:ea typeface="+mn-ea"/>
                          <a:cs typeface="+mn-cs"/>
                        </a:rPr>
                        <a:t>D</a:t>
                      </a:r>
                      <a:r>
                        <a:rPr lang="es-ES" sz="2000" b="0" i="0" u="none" strike="noStrike" kern="1200" baseline="0" dirty="0" smtClean="0">
                          <a:solidFill>
                            <a:schemeClr val="dk1"/>
                          </a:solidFill>
                          <a:latin typeface="+mn-lt"/>
                          <a:ea typeface="+mn-ea"/>
                          <a:cs typeface="+mn-cs"/>
                        </a:rPr>
                        <a:t>/</a:t>
                      </a:r>
                      <a:r>
                        <a:rPr lang="es-ES" sz="2000" b="1" i="0" u="none" strike="noStrike" kern="1200" baseline="0" dirty="0" smtClean="0">
                          <a:solidFill>
                            <a:schemeClr val="dk1"/>
                          </a:solidFill>
                          <a:latin typeface="+mn-lt"/>
                          <a:ea typeface="+mn-ea"/>
                          <a:cs typeface="+mn-cs"/>
                        </a:rPr>
                        <a:t>G</a:t>
                      </a:r>
                      <a:endParaRPr lang="es-E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N</a:t>
                      </a:r>
                      <a:endParaRPr lang="es-E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P</a:t>
                      </a:r>
                      <a:endParaRPr lang="es-E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10-15</a:t>
                      </a:r>
                      <a:endParaRPr lang="es-E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50520">
                <a:tc vMerge="1">
                  <a:txBody>
                    <a:bodyPr/>
                    <a:lstStyle/>
                    <a:p>
                      <a:endParaRPr lang="es-ES"/>
                    </a:p>
                  </a:txBody>
                  <a:tcPr/>
                </a:tc>
                <a:tc>
                  <a:txBody>
                    <a:bodyPr/>
                    <a:lstStyle/>
                    <a:p>
                      <a:pPr algn="ctr"/>
                      <a:r>
                        <a:rPr lang="es-ES" sz="2000" b="1" dirty="0" smtClean="0"/>
                        <a:t>P</a:t>
                      </a:r>
                      <a:endParaRPr lang="es-E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N</a:t>
                      </a:r>
                      <a:endParaRPr lang="es-E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5</a:t>
                      </a:r>
                      <a:endParaRPr lang="es-ES" sz="2000"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50520">
                <a:tc rowSpan="2">
                  <a:txBody>
                    <a:bodyPr/>
                    <a:lstStyle/>
                    <a:p>
                      <a:pPr algn="ctr"/>
                      <a:r>
                        <a:rPr lang="es-ES" sz="2000" b="1" i="0" u="none" strike="noStrike" kern="1200" baseline="0" dirty="0" err="1" smtClean="0">
                          <a:solidFill>
                            <a:schemeClr val="dk1"/>
                          </a:solidFill>
                          <a:latin typeface="+mn-lt"/>
                          <a:ea typeface="+mn-ea"/>
                          <a:cs typeface="+mn-cs"/>
                        </a:rPr>
                        <a:t>Traslocación</a:t>
                      </a:r>
                      <a:endParaRPr lang="es-ES" sz="2000" b="1" i="0" u="none" strike="noStrike" kern="1200" baseline="0" dirty="0" smtClean="0">
                        <a:solidFill>
                          <a:schemeClr val="dk1"/>
                        </a:solidFill>
                        <a:latin typeface="+mn-lt"/>
                        <a:ea typeface="+mn-ea"/>
                        <a:cs typeface="+mn-cs"/>
                      </a:endParaRPr>
                    </a:p>
                    <a:p>
                      <a:pPr algn="ctr"/>
                      <a:r>
                        <a:rPr lang="es-ES" sz="2000" b="1" i="0" u="none" strike="noStrike" kern="1200" baseline="0" dirty="0" smtClean="0">
                          <a:solidFill>
                            <a:schemeClr val="dk1"/>
                          </a:solidFill>
                          <a:latin typeface="+mn-lt"/>
                          <a:ea typeface="+mn-ea"/>
                          <a:cs typeface="+mn-cs"/>
                        </a:rPr>
                        <a:t>21</a:t>
                      </a:r>
                      <a:r>
                        <a:rPr lang="es-ES" sz="2000" b="0" i="0" u="none" strike="noStrike" kern="1200" baseline="0" dirty="0" smtClean="0">
                          <a:solidFill>
                            <a:schemeClr val="dk1"/>
                          </a:solidFill>
                          <a:latin typeface="+mn-lt"/>
                          <a:ea typeface="+mn-ea"/>
                          <a:cs typeface="+mn-cs"/>
                        </a:rPr>
                        <a:t>/</a:t>
                      </a:r>
                      <a:r>
                        <a:rPr lang="es-ES" sz="2000" b="1" i="0" u="none" strike="noStrike" kern="1200" baseline="0" dirty="0" smtClean="0">
                          <a:solidFill>
                            <a:schemeClr val="dk1"/>
                          </a:solidFill>
                          <a:latin typeface="+mn-lt"/>
                          <a:ea typeface="+mn-ea"/>
                          <a:cs typeface="+mn-cs"/>
                        </a:rPr>
                        <a:t>22</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N</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P</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100</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0520">
                <a:tc vMerge="1">
                  <a:txBody>
                    <a:bodyPr/>
                    <a:lstStyle/>
                    <a:p>
                      <a:endParaRPr lang="es-ES"/>
                    </a:p>
                  </a:txBody>
                  <a:tcPr/>
                </a:tc>
                <a:tc>
                  <a:txBody>
                    <a:bodyPr/>
                    <a:lstStyle/>
                    <a:p>
                      <a:pPr algn="ctr"/>
                      <a:r>
                        <a:rPr lang="es-ES" sz="2000" b="1" dirty="0" smtClean="0"/>
                        <a:t>P</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N</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5</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02920">
                <a:tc rowSpan="2">
                  <a:txBody>
                    <a:bodyPr/>
                    <a:lstStyle/>
                    <a:p>
                      <a:pPr algn="ctr"/>
                      <a:r>
                        <a:rPr lang="es-ES" sz="2000" b="1" i="0" u="none" strike="noStrike" kern="1200" baseline="0" dirty="0" err="1" smtClean="0">
                          <a:solidFill>
                            <a:schemeClr val="dk1"/>
                          </a:solidFill>
                          <a:latin typeface="+mn-lt"/>
                          <a:ea typeface="+mn-ea"/>
                          <a:cs typeface="+mn-cs"/>
                        </a:rPr>
                        <a:t>Traslocación</a:t>
                      </a:r>
                      <a:endParaRPr lang="es-ES" sz="2000" b="1" i="0" u="none" strike="noStrike" kern="1200" baseline="0" dirty="0" smtClean="0">
                        <a:solidFill>
                          <a:schemeClr val="dk1"/>
                        </a:solidFill>
                        <a:latin typeface="+mn-lt"/>
                        <a:ea typeface="+mn-ea"/>
                        <a:cs typeface="+mn-cs"/>
                      </a:endParaRPr>
                    </a:p>
                    <a:p>
                      <a:pPr algn="ctr"/>
                      <a:r>
                        <a:rPr lang="es-ES" sz="2000" b="1" i="0" u="none" strike="noStrike" kern="1200" baseline="0" dirty="0" smtClean="0">
                          <a:solidFill>
                            <a:schemeClr val="dk1"/>
                          </a:solidFill>
                          <a:latin typeface="+mn-lt"/>
                          <a:ea typeface="+mn-ea"/>
                          <a:cs typeface="+mn-cs"/>
                        </a:rPr>
                        <a:t>21</a:t>
                      </a:r>
                      <a:r>
                        <a:rPr lang="es-ES" sz="2000" b="0" i="0" u="none" strike="noStrike" kern="1200" baseline="0" dirty="0" smtClean="0">
                          <a:solidFill>
                            <a:schemeClr val="dk1"/>
                          </a:solidFill>
                          <a:latin typeface="+mn-lt"/>
                          <a:ea typeface="+mn-ea"/>
                          <a:cs typeface="+mn-cs"/>
                        </a:rPr>
                        <a:t>/</a:t>
                      </a:r>
                      <a:r>
                        <a:rPr lang="es-ES" sz="2000" b="1" i="0" u="none" strike="noStrike" kern="1200" baseline="0" dirty="0" smtClean="0">
                          <a:solidFill>
                            <a:schemeClr val="dk1"/>
                          </a:solidFill>
                          <a:latin typeface="+mn-lt"/>
                          <a:ea typeface="+mn-ea"/>
                          <a:cs typeface="+mn-cs"/>
                        </a:rPr>
                        <a:t>21</a:t>
                      </a:r>
                      <a:endParaRPr lang="es-ES" sz="2000" b="1" dirty="0" smtClean="0"/>
                    </a:p>
                    <a:p>
                      <a:pPr algn="ct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N</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P</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100</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02920">
                <a:tc vMerge="1">
                  <a:txBody>
                    <a:bodyPr/>
                    <a:lstStyle/>
                    <a:p>
                      <a:endParaRPr lang="es-ES"/>
                    </a:p>
                  </a:txBody>
                  <a:tcPr/>
                </a:tc>
                <a:tc>
                  <a:txBody>
                    <a:bodyPr/>
                    <a:lstStyle/>
                    <a:p>
                      <a:pPr algn="ctr"/>
                      <a:r>
                        <a:rPr lang="es-ES" sz="2000" b="1" dirty="0" smtClean="0"/>
                        <a:t>P</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N</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100</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s-ES" sz="2000" b="1" i="0" u="none" strike="noStrike" kern="1200" baseline="0" dirty="0" smtClean="0">
                          <a:solidFill>
                            <a:schemeClr val="dk1"/>
                          </a:solidFill>
                          <a:latin typeface="+mn-lt"/>
                          <a:ea typeface="+mn-ea"/>
                          <a:cs typeface="+mn-cs"/>
                        </a:rPr>
                        <a:t>Trisomía 21</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N</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N</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ES" sz="2000" b="1" dirty="0" smtClean="0"/>
                        <a:t>1</a:t>
                      </a:r>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6 CuadroTexto"/>
          <p:cNvSpPr txBox="1"/>
          <p:nvPr/>
        </p:nvSpPr>
        <p:spPr>
          <a:xfrm>
            <a:off x="1675552" y="5986154"/>
            <a:ext cx="1584176" cy="646331"/>
          </a:xfrm>
          <a:prstGeom prst="rect">
            <a:avLst/>
          </a:prstGeom>
          <a:noFill/>
        </p:spPr>
        <p:txBody>
          <a:bodyPr wrap="square" rtlCol="0">
            <a:spAutoFit/>
          </a:bodyPr>
          <a:lstStyle/>
          <a:p>
            <a:r>
              <a:rPr lang="es-ES" b="1" dirty="0" smtClean="0"/>
              <a:t>P</a:t>
            </a:r>
            <a:r>
              <a:rPr lang="es-ES" dirty="0" smtClean="0"/>
              <a:t>: portador</a:t>
            </a:r>
          </a:p>
          <a:p>
            <a:r>
              <a:rPr lang="es-ES" b="1" dirty="0" smtClean="0"/>
              <a:t>N</a:t>
            </a:r>
            <a:r>
              <a:rPr lang="es-ES" dirty="0" smtClean="0"/>
              <a:t>: normal</a:t>
            </a:r>
            <a:endParaRPr lang="es-ES" dirty="0"/>
          </a:p>
        </p:txBody>
      </p:sp>
    </p:spTree>
    <p:extLst>
      <p:ext uri="{BB962C8B-B14F-4D97-AF65-F5344CB8AC3E}">
        <p14:creationId xmlns:p14="http://schemas.microsoft.com/office/powerpoint/2010/main" val="3129120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842630"/>
            <a:ext cx="5544616" cy="584775"/>
          </a:xfrm>
          <a:prstGeom prst="rect">
            <a:avLst/>
          </a:prstGeom>
          <a:noFill/>
        </p:spPr>
        <p:txBody>
          <a:bodyPr wrap="square" rtlCol="0">
            <a:spAutoFit/>
          </a:bodyPr>
          <a:lstStyle/>
          <a:p>
            <a:pPr algn="ctr"/>
            <a:r>
              <a:rPr lang="es-ES" sz="3200" b="1" dirty="0" smtClean="0">
                <a:solidFill>
                  <a:srgbClr val="C00000"/>
                </a:solidFill>
              </a:rPr>
              <a:t> Comunicación</a:t>
            </a:r>
            <a:endParaRPr lang="es-ES" sz="3200" b="1" dirty="0">
              <a:solidFill>
                <a:srgbClr val="C00000"/>
              </a:solidFill>
            </a:endParaRPr>
          </a:p>
        </p:txBody>
      </p:sp>
      <p:sp>
        <p:nvSpPr>
          <p:cNvPr id="3" name="CuadroTexto 2"/>
          <p:cNvSpPr txBox="1"/>
          <p:nvPr/>
        </p:nvSpPr>
        <p:spPr>
          <a:xfrm>
            <a:off x="657807" y="1560532"/>
            <a:ext cx="7956376" cy="5447645"/>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Informar</a:t>
            </a:r>
          </a:p>
          <a:p>
            <a:pPr marL="285750" indent="-285750">
              <a:buFont typeface="Arial" panose="020B0604020202020204" pitchFamily="34" charset="0"/>
              <a:buChar char="•"/>
            </a:pPr>
            <a:r>
              <a:rPr lang="es-ES" sz="2400" dirty="0" smtClean="0"/>
              <a:t>Comprensión</a:t>
            </a:r>
          </a:p>
          <a:p>
            <a:pPr marL="285750" indent="-285750">
              <a:buFont typeface="Arial" panose="020B0604020202020204" pitchFamily="34" charset="0"/>
              <a:buChar char="•"/>
            </a:pPr>
            <a:r>
              <a:rPr lang="es-ES" sz="2400" dirty="0" smtClean="0"/>
              <a:t>Manejo individualizado</a:t>
            </a:r>
          </a:p>
          <a:p>
            <a:pPr marL="285750" indent="-285750">
              <a:buFont typeface="Arial" panose="020B0604020202020204" pitchFamily="34" charset="0"/>
              <a:buChar char="•"/>
            </a:pPr>
            <a:r>
              <a:rPr lang="es-ES" sz="2400" dirty="0" smtClean="0"/>
              <a:t>Evaluación psicosocial</a:t>
            </a:r>
          </a:p>
          <a:p>
            <a:pPr marL="285750" indent="-285750" algn="just">
              <a:buFont typeface="Wingdings" panose="05000000000000000000" pitchFamily="2" charset="2"/>
              <a:buChar char="Ø"/>
            </a:pPr>
            <a:r>
              <a:rPr lang="es-ES" sz="2400" dirty="0"/>
              <a:t> </a:t>
            </a:r>
            <a:r>
              <a:rPr lang="es-ES" sz="2400" dirty="0" smtClean="0"/>
              <a:t> Religión</a:t>
            </a:r>
          </a:p>
          <a:p>
            <a:pPr marL="285750" indent="-285750" algn="just">
              <a:buFont typeface="Wingdings" panose="05000000000000000000" pitchFamily="2" charset="2"/>
              <a:buChar char="Ø"/>
            </a:pPr>
            <a:r>
              <a:rPr lang="es-ES" sz="2400" dirty="0" smtClean="0"/>
              <a:t>Percepción</a:t>
            </a:r>
          </a:p>
          <a:p>
            <a:pPr marL="285750" indent="-285750" algn="just">
              <a:buFont typeface="Wingdings" panose="05000000000000000000" pitchFamily="2" charset="2"/>
              <a:buChar char="Ø"/>
            </a:pPr>
            <a:r>
              <a:rPr lang="es-ES" sz="2400" dirty="0" smtClean="0"/>
              <a:t>Nivel educacional</a:t>
            </a:r>
          </a:p>
          <a:p>
            <a:pPr marL="285750" indent="-285750" algn="just">
              <a:buFont typeface="Wingdings" panose="05000000000000000000" pitchFamily="2" charset="2"/>
              <a:buChar char="Ø"/>
            </a:pPr>
            <a:r>
              <a:rPr lang="es-ES" sz="2400" dirty="0" smtClean="0"/>
              <a:t>Historia familiar</a:t>
            </a:r>
          </a:p>
          <a:p>
            <a:pPr marL="285750" indent="-285750" algn="just">
              <a:buFont typeface="Wingdings" panose="05000000000000000000" pitchFamily="2" charset="2"/>
              <a:buChar char="Ø"/>
            </a:pPr>
            <a:r>
              <a:rPr lang="es-ES" sz="2400" dirty="0" smtClean="0"/>
              <a:t>Razones por las que se solicita el asesoramiento genético</a:t>
            </a:r>
          </a:p>
          <a:p>
            <a:pPr marL="285750" indent="-285750" algn="just">
              <a:buFont typeface="Wingdings" panose="05000000000000000000" pitchFamily="2" charset="2"/>
              <a:buChar char="Ø"/>
            </a:pPr>
            <a:r>
              <a:rPr lang="es-ES" sz="2400" dirty="0" smtClean="0"/>
              <a:t>Preparación para el asesoramiento genético</a:t>
            </a:r>
          </a:p>
          <a:p>
            <a:pPr marL="285750" indent="-285750" algn="just">
              <a:buFont typeface="Wingdings" panose="05000000000000000000" pitchFamily="2" charset="2"/>
              <a:buChar char="Ø"/>
            </a:pPr>
            <a:r>
              <a:rPr lang="es-ES" sz="2400" dirty="0" smtClean="0"/>
              <a:t>Seguimiento y apoyo</a:t>
            </a:r>
          </a:p>
          <a:p>
            <a:pPr marL="285750" indent="-285750" algn="just">
              <a:buFont typeface="Wingdings" panose="05000000000000000000" pitchFamily="2" charset="2"/>
              <a:buChar char="Ø"/>
            </a:pPr>
            <a:r>
              <a:rPr lang="es-ES" sz="2400" dirty="0" smtClean="0"/>
              <a:t>Entrega de material por escrito</a:t>
            </a:r>
          </a:p>
          <a:p>
            <a:pPr marL="285750" indent="-285750">
              <a:buFont typeface="Arial" panose="020B0604020202020204" pitchFamily="34" charset="0"/>
              <a:buChar char="•"/>
            </a:pPr>
            <a:endParaRPr lang="es-ES" sz="2000" dirty="0" smtClean="0"/>
          </a:p>
          <a:p>
            <a:pPr marL="285750" indent="-285750">
              <a:buFont typeface="Arial" panose="020B0604020202020204" pitchFamily="34" charset="0"/>
              <a:buChar char="•"/>
            </a:pPr>
            <a:endParaRPr lang="es-ES" sz="2000" dirty="0" smtClean="0"/>
          </a:p>
          <a:p>
            <a:pPr marL="285750" indent="-285750">
              <a:buFont typeface="Arial" panose="020B0604020202020204" pitchFamily="34" charset="0"/>
              <a:buChar char="•"/>
            </a:pPr>
            <a:endParaRPr lang="es-ES" sz="2000" dirty="0"/>
          </a:p>
        </p:txBody>
      </p:sp>
      <p:sp>
        <p:nvSpPr>
          <p:cNvPr id="4" name="2 Rectángulo"/>
          <p:cNvSpPr/>
          <p:nvPr/>
        </p:nvSpPr>
        <p:spPr>
          <a:xfrm>
            <a:off x="617360" y="25081"/>
            <a:ext cx="3700565" cy="506292"/>
          </a:xfrm>
          <a:prstGeom prst="rect">
            <a:avLst/>
          </a:prstGeom>
        </p:spPr>
        <p:txBody>
          <a:bodyPr wrap="none">
            <a:spAutoFit/>
          </a:bodyPr>
          <a:lstStyle/>
          <a:p>
            <a:pPr algn="just">
              <a:lnSpc>
                <a:spcPct val="150000"/>
              </a:lnSpc>
            </a:pPr>
            <a:r>
              <a:rPr lang="es-ES" sz="2000" dirty="0"/>
              <a:t>Elementos Básicos. </a:t>
            </a:r>
            <a:r>
              <a:rPr lang="es-ES" sz="2000" dirty="0" smtClean="0"/>
              <a:t>Comunicación</a:t>
            </a:r>
            <a:endParaRPr lang="es-ES" sz="2000" dirty="0"/>
          </a:p>
        </p:txBody>
      </p:sp>
      <p:cxnSp>
        <p:nvCxnSpPr>
          <p:cNvPr id="6" name="Conector recto 5"/>
          <p:cNvCxnSpPr/>
          <p:nvPr/>
        </p:nvCxnSpPr>
        <p:spPr>
          <a:xfrm>
            <a:off x="467544" y="531373"/>
            <a:ext cx="81186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744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232995" y="25081"/>
            <a:ext cx="4469300" cy="553998"/>
          </a:xfrm>
          <a:prstGeom prst="rect">
            <a:avLst/>
          </a:prstGeom>
        </p:spPr>
        <p:txBody>
          <a:bodyPr wrap="none">
            <a:spAutoFit/>
          </a:bodyPr>
          <a:lstStyle/>
          <a:p>
            <a:pPr algn="just">
              <a:lnSpc>
                <a:spcPct val="150000"/>
              </a:lnSpc>
            </a:pPr>
            <a:r>
              <a:rPr lang="es-ES" sz="2000" dirty="0"/>
              <a:t>Elementos Básicos. </a:t>
            </a:r>
            <a:r>
              <a:rPr lang="es-ES" sz="2000" dirty="0" smtClean="0"/>
              <a:t>Soporte o basamento</a:t>
            </a:r>
            <a:endParaRPr lang="es-ES" sz="2000" dirty="0"/>
          </a:p>
        </p:txBody>
      </p:sp>
      <p:cxnSp>
        <p:nvCxnSpPr>
          <p:cNvPr id="4" name="Conector recto 3"/>
          <p:cNvCxnSpPr/>
          <p:nvPr/>
        </p:nvCxnSpPr>
        <p:spPr>
          <a:xfrm>
            <a:off x="232995" y="579079"/>
            <a:ext cx="815542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917882" y="1321574"/>
            <a:ext cx="1584176" cy="1384995"/>
          </a:xfrm>
          <a:prstGeom prst="rect">
            <a:avLst/>
          </a:prstGeom>
          <a:solidFill>
            <a:srgbClr val="0070C0"/>
          </a:solidFill>
          <a:ln w="19050">
            <a:noFill/>
          </a:ln>
        </p:spPr>
        <p:txBody>
          <a:bodyPr wrap="square" rtlCol="0">
            <a:spAutoFit/>
          </a:bodyPr>
          <a:lstStyle/>
          <a:p>
            <a:pPr algn="ctr"/>
            <a:r>
              <a:rPr lang="es-ES" sz="2800" b="1" dirty="0" smtClean="0">
                <a:solidFill>
                  <a:schemeClr val="bg1"/>
                </a:solidFill>
              </a:rPr>
              <a:t>Medidas</a:t>
            </a:r>
          </a:p>
          <a:p>
            <a:pPr algn="ctr"/>
            <a:r>
              <a:rPr lang="es-ES" sz="2800" b="1" dirty="0" smtClean="0">
                <a:solidFill>
                  <a:schemeClr val="bg1"/>
                </a:solidFill>
              </a:rPr>
              <a:t>Acciones</a:t>
            </a:r>
          </a:p>
          <a:p>
            <a:pPr algn="ctr"/>
            <a:r>
              <a:rPr lang="es-ES" sz="2800" b="1" dirty="0" smtClean="0">
                <a:solidFill>
                  <a:schemeClr val="bg1"/>
                </a:solidFill>
              </a:rPr>
              <a:t>Opciones</a:t>
            </a:r>
            <a:endParaRPr lang="es-ES" sz="2800" b="1" dirty="0">
              <a:solidFill>
                <a:schemeClr val="bg1"/>
              </a:solidFill>
            </a:endParaRPr>
          </a:p>
        </p:txBody>
      </p:sp>
      <p:sp>
        <p:nvSpPr>
          <p:cNvPr id="6" name="CuadroTexto 5"/>
          <p:cNvSpPr txBox="1"/>
          <p:nvPr/>
        </p:nvSpPr>
        <p:spPr>
          <a:xfrm>
            <a:off x="6004604" y="2014071"/>
            <a:ext cx="2376264" cy="1815882"/>
          </a:xfrm>
          <a:prstGeom prst="rect">
            <a:avLst/>
          </a:prstGeom>
          <a:solidFill>
            <a:srgbClr val="00B050"/>
          </a:solidFill>
          <a:ln w="19050">
            <a:noFill/>
          </a:ln>
        </p:spPr>
        <p:txBody>
          <a:bodyPr wrap="square" rtlCol="0">
            <a:spAutoFit/>
          </a:bodyPr>
          <a:lstStyle/>
          <a:p>
            <a:r>
              <a:rPr lang="es-ES" sz="2800" b="1" dirty="0" smtClean="0">
                <a:solidFill>
                  <a:schemeClr val="bg1"/>
                </a:solidFill>
              </a:rPr>
              <a:t>Tratamiento</a:t>
            </a:r>
          </a:p>
          <a:p>
            <a:r>
              <a:rPr lang="es-ES" sz="2800" b="1" dirty="0" smtClean="0">
                <a:solidFill>
                  <a:schemeClr val="bg1"/>
                </a:solidFill>
              </a:rPr>
              <a:t>Modificación</a:t>
            </a:r>
          </a:p>
          <a:p>
            <a:r>
              <a:rPr lang="es-ES" sz="2800" b="1" dirty="0" smtClean="0">
                <a:solidFill>
                  <a:schemeClr val="bg1"/>
                </a:solidFill>
              </a:rPr>
              <a:t>Prevención</a:t>
            </a:r>
          </a:p>
          <a:p>
            <a:r>
              <a:rPr lang="es-ES" sz="2800" b="1" dirty="0" smtClean="0">
                <a:solidFill>
                  <a:schemeClr val="bg1"/>
                </a:solidFill>
              </a:rPr>
              <a:t>Apoyo</a:t>
            </a:r>
          </a:p>
        </p:txBody>
      </p:sp>
      <p:sp>
        <p:nvSpPr>
          <p:cNvPr id="13" name="CuadroTexto 12"/>
          <p:cNvSpPr txBox="1"/>
          <p:nvPr/>
        </p:nvSpPr>
        <p:spPr>
          <a:xfrm>
            <a:off x="449019" y="3926116"/>
            <a:ext cx="7939405" cy="2677656"/>
          </a:xfrm>
          <a:prstGeom prst="rect">
            <a:avLst/>
          </a:prstGeom>
          <a:noFill/>
          <a:ln w="28575">
            <a:solidFill>
              <a:srgbClr val="C00000"/>
            </a:solidFill>
          </a:ln>
        </p:spPr>
        <p:txBody>
          <a:bodyPr wrap="square" rtlCol="0">
            <a:spAutoFit/>
          </a:bodyPr>
          <a:lstStyle/>
          <a:p>
            <a:pPr marL="285750" indent="-285750" algn="just">
              <a:buFont typeface="Arial" panose="020B0604020202020204" pitchFamily="34" charset="0"/>
              <a:buChar char="•"/>
            </a:pPr>
            <a:r>
              <a:rPr lang="es-ES" sz="2400" dirty="0" smtClean="0"/>
              <a:t>Información y educación a la población.</a:t>
            </a:r>
          </a:p>
          <a:p>
            <a:pPr marL="285750" indent="-285750" algn="just">
              <a:buFont typeface="Arial" panose="020B0604020202020204" pitchFamily="34" charset="0"/>
              <a:buChar char="•"/>
            </a:pPr>
            <a:r>
              <a:rPr lang="es-ES" sz="2400" dirty="0" smtClean="0"/>
              <a:t>Pruebas para la detección de portadores </a:t>
            </a:r>
          </a:p>
          <a:p>
            <a:pPr marL="285750" indent="-285750" algn="just">
              <a:buFont typeface="Arial" panose="020B0604020202020204" pitchFamily="34" charset="0"/>
              <a:buChar char="•"/>
            </a:pPr>
            <a:r>
              <a:rPr lang="es-ES" sz="2400" dirty="0" smtClean="0"/>
              <a:t>Pruebas para el diagnóstico presintomático</a:t>
            </a:r>
          </a:p>
          <a:p>
            <a:pPr marL="285750" indent="-285750" algn="just">
              <a:buFont typeface="Arial" panose="020B0604020202020204" pitchFamily="34" charset="0"/>
              <a:buChar char="•"/>
            </a:pPr>
            <a:r>
              <a:rPr lang="es-ES" sz="2400" dirty="0" smtClean="0"/>
              <a:t>Opciones reproductivas (contracepción, adopción, diagnóstico prenatal)</a:t>
            </a:r>
          </a:p>
          <a:p>
            <a:pPr marL="285750" indent="-285750" algn="just">
              <a:buFont typeface="Arial" panose="020B0604020202020204" pitchFamily="34" charset="0"/>
              <a:buChar char="•"/>
            </a:pPr>
            <a:r>
              <a:rPr lang="es-ES" sz="2400" dirty="0" smtClean="0"/>
              <a:t>Tratamiento (cirugía)</a:t>
            </a:r>
          </a:p>
          <a:p>
            <a:pPr marL="285750" indent="-285750" algn="just">
              <a:buFont typeface="Arial" panose="020B0604020202020204" pitchFamily="34" charset="0"/>
              <a:buChar char="•"/>
            </a:pPr>
            <a:r>
              <a:rPr lang="es-ES" sz="2400" dirty="0" smtClean="0"/>
              <a:t>Apoyo psicológico y social (rehabilitación)</a:t>
            </a:r>
            <a:endParaRPr lang="es-ES" sz="2400" dirty="0"/>
          </a:p>
        </p:txBody>
      </p:sp>
      <p:cxnSp>
        <p:nvCxnSpPr>
          <p:cNvPr id="19" name="Conector angular 18"/>
          <p:cNvCxnSpPr/>
          <p:nvPr/>
        </p:nvCxnSpPr>
        <p:spPr>
          <a:xfrm>
            <a:off x="2771800" y="1997650"/>
            <a:ext cx="3024336" cy="1131639"/>
          </a:xfrm>
          <a:prstGeom prst="bent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23"/>
          <p:cNvCxnSpPr>
            <a:stCxn id="5" idx="2"/>
          </p:cNvCxnSpPr>
          <p:nvPr/>
        </p:nvCxnSpPr>
        <p:spPr>
          <a:xfrm>
            <a:off x="1709970" y="2706569"/>
            <a:ext cx="0" cy="12195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280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232995" y="25081"/>
            <a:ext cx="4469300" cy="553998"/>
          </a:xfrm>
          <a:prstGeom prst="rect">
            <a:avLst/>
          </a:prstGeom>
        </p:spPr>
        <p:txBody>
          <a:bodyPr wrap="none">
            <a:spAutoFit/>
          </a:bodyPr>
          <a:lstStyle/>
          <a:p>
            <a:pPr algn="just">
              <a:lnSpc>
                <a:spcPct val="150000"/>
              </a:lnSpc>
            </a:pPr>
            <a:r>
              <a:rPr lang="es-ES" sz="2000" dirty="0"/>
              <a:t>Elementos Básicos. </a:t>
            </a:r>
            <a:r>
              <a:rPr lang="es-ES" sz="2000" dirty="0" smtClean="0"/>
              <a:t>Soporte o basamento</a:t>
            </a:r>
            <a:endParaRPr lang="es-ES" sz="2000" dirty="0"/>
          </a:p>
        </p:txBody>
      </p:sp>
      <p:cxnSp>
        <p:nvCxnSpPr>
          <p:cNvPr id="4" name="Conector recto 3"/>
          <p:cNvCxnSpPr/>
          <p:nvPr/>
        </p:nvCxnSpPr>
        <p:spPr>
          <a:xfrm>
            <a:off x="467544" y="579079"/>
            <a:ext cx="792088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lipse 7"/>
          <p:cNvSpPr/>
          <p:nvPr/>
        </p:nvSpPr>
        <p:spPr>
          <a:xfrm>
            <a:off x="2464314" y="980728"/>
            <a:ext cx="3744416" cy="122413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Servicios de genética</a:t>
            </a:r>
            <a:endParaRPr lang="es-ES" sz="2800" b="1" dirty="0"/>
          </a:p>
        </p:txBody>
      </p:sp>
      <p:sp>
        <p:nvSpPr>
          <p:cNvPr id="10" name="Elipse 9"/>
          <p:cNvSpPr/>
          <p:nvPr/>
        </p:nvSpPr>
        <p:spPr>
          <a:xfrm>
            <a:off x="683568" y="3068960"/>
            <a:ext cx="3024336" cy="1800200"/>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Asistenciales preventivos </a:t>
            </a:r>
            <a:r>
              <a:rPr lang="es-ES" sz="2400" b="1" dirty="0"/>
              <a:t>de base </a:t>
            </a:r>
            <a:r>
              <a:rPr lang="es-ES" sz="2400" b="1" dirty="0" smtClean="0"/>
              <a:t>individual familiar </a:t>
            </a:r>
            <a:endParaRPr lang="es-ES" sz="2400" b="1" dirty="0"/>
          </a:p>
        </p:txBody>
      </p:sp>
      <p:sp>
        <p:nvSpPr>
          <p:cNvPr id="11" name="Elipse 10"/>
          <p:cNvSpPr/>
          <p:nvPr/>
        </p:nvSpPr>
        <p:spPr>
          <a:xfrm>
            <a:off x="5062335" y="2966702"/>
            <a:ext cx="3024336" cy="1800200"/>
          </a:xfrm>
          <a:prstGeom prst="ellipse">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Prevención de base poblacional</a:t>
            </a:r>
            <a:endParaRPr lang="es-ES" sz="2400" b="1" dirty="0"/>
          </a:p>
        </p:txBody>
      </p:sp>
      <p:sp>
        <p:nvSpPr>
          <p:cNvPr id="12" name="Flecha abajo 11"/>
          <p:cNvSpPr/>
          <p:nvPr/>
        </p:nvSpPr>
        <p:spPr>
          <a:xfrm rot="1834885">
            <a:off x="1871700" y="1976595"/>
            <a:ext cx="648072" cy="93610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bajo 12"/>
          <p:cNvSpPr/>
          <p:nvPr/>
        </p:nvSpPr>
        <p:spPr>
          <a:xfrm rot="19464741">
            <a:off x="6152529" y="1929447"/>
            <a:ext cx="648072" cy="93610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683568" y="5229200"/>
            <a:ext cx="3168352" cy="1015663"/>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smtClean="0"/>
              <a:t>Diagnóstico precoz</a:t>
            </a:r>
          </a:p>
          <a:p>
            <a:pPr marL="285750" indent="-285750" algn="just">
              <a:buFont typeface="Arial" panose="020B0604020202020204" pitchFamily="34" charset="0"/>
              <a:buChar char="•"/>
            </a:pPr>
            <a:r>
              <a:rPr lang="es-ES" sz="2000" dirty="0" smtClean="0"/>
              <a:t>Asesoramiento genético</a:t>
            </a:r>
          </a:p>
          <a:p>
            <a:pPr marL="285750" indent="-285750" algn="just">
              <a:buFont typeface="Arial" panose="020B0604020202020204" pitchFamily="34" charset="0"/>
              <a:buChar char="•"/>
            </a:pPr>
            <a:r>
              <a:rPr lang="es-ES" sz="2000" dirty="0" smtClean="0"/>
              <a:t>Seguimiento longitudinal</a:t>
            </a:r>
            <a:endParaRPr lang="es-ES" sz="2000" dirty="0"/>
          </a:p>
        </p:txBody>
      </p:sp>
      <p:sp>
        <p:nvSpPr>
          <p:cNvPr id="15" name="CuadroTexto 14"/>
          <p:cNvSpPr txBox="1"/>
          <p:nvPr/>
        </p:nvSpPr>
        <p:spPr>
          <a:xfrm>
            <a:off x="5320274" y="5229200"/>
            <a:ext cx="3384376" cy="1015663"/>
          </a:xfrm>
          <a:prstGeom prst="rect">
            <a:avLst/>
          </a:prstGeom>
          <a:noFill/>
        </p:spPr>
        <p:txBody>
          <a:bodyPr wrap="square" rtlCol="0">
            <a:spAutoFit/>
          </a:bodyPr>
          <a:lstStyle/>
          <a:p>
            <a:pPr marL="285750" indent="-285750">
              <a:buFont typeface="Arial" panose="020B0604020202020204" pitchFamily="34" charset="0"/>
              <a:buChar char="•"/>
            </a:pPr>
            <a:r>
              <a:rPr lang="es-ES" sz="2000" dirty="0" smtClean="0"/>
              <a:t>Programas preventivos poblacionales*</a:t>
            </a:r>
          </a:p>
          <a:p>
            <a:pPr marL="285750" indent="-285750">
              <a:buFont typeface="Arial" panose="020B0604020202020204" pitchFamily="34" charset="0"/>
              <a:buChar char="•"/>
            </a:pPr>
            <a:r>
              <a:rPr lang="es-ES" sz="2000" dirty="0" err="1" smtClean="0"/>
              <a:t>Pesquisajes</a:t>
            </a:r>
            <a:r>
              <a:rPr lang="es-ES" sz="2000" dirty="0" smtClean="0"/>
              <a:t> genéticos</a:t>
            </a:r>
            <a:endParaRPr lang="es-ES" sz="2000" dirty="0"/>
          </a:p>
        </p:txBody>
      </p:sp>
    </p:spTree>
    <p:extLst>
      <p:ext uri="{BB962C8B-B14F-4D97-AF65-F5344CB8AC3E}">
        <p14:creationId xmlns:p14="http://schemas.microsoft.com/office/powerpoint/2010/main" val="2852251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232995" y="25081"/>
            <a:ext cx="4469300" cy="553998"/>
          </a:xfrm>
          <a:prstGeom prst="rect">
            <a:avLst/>
          </a:prstGeom>
        </p:spPr>
        <p:txBody>
          <a:bodyPr wrap="none">
            <a:spAutoFit/>
          </a:bodyPr>
          <a:lstStyle/>
          <a:p>
            <a:pPr algn="just">
              <a:lnSpc>
                <a:spcPct val="150000"/>
              </a:lnSpc>
            </a:pPr>
            <a:r>
              <a:rPr lang="es-ES" sz="2000" dirty="0"/>
              <a:t>Elementos Básicos. </a:t>
            </a:r>
            <a:r>
              <a:rPr lang="es-ES" sz="2000" dirty="0" smtClean="0"/>
              <a:t>Soporte o basamento</a:t>
            </a:r>
            <a:endParaRPr lang="es-ES" sz="2000" dirty="0"/>
          </a:p>
        </p:txBody>
      </p:sp>
      <p:cxnSp>
        <p:nvCxnSpPr>
          <p:cNvPr id="7" name="Conector recto 6"/>
          <p:cNvCxnSpPr/>
          <p:nvPr/>
        </p:nvCxnSpPr>
        <p:spPr>
          <a:xfrm>
            <a:off x="232995" y="579079"/>
            <a:ext cx="808342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611560" y="1340768"/>
            <a:ext cx="8064896" cy="523220"/>
          </a:xfrm>
          <a:prstGeom prst="rect">
            <a:avLst/>
          </a:prstGeom>
          <a:noFill/>
        </p:spPr>
        <p:txBody>
          <a:bodyPr wrap="square" rtlCol="0">
            <a:spAutoFit/>
          </a:bodyPr>
          <a:lstStyle/>
          <a:p>
            <a:pPr algn="ctr"/>
            <a:r>
              <a:rPr lang="es-ES" sz="2800" b="1" dirty="0" smtClean="0">
                <a:solidFill>
                  <a:srgbClr val="C00000"/>
                </a:solidFill>
              </a:rPr>
              <a:t>Niveles de prevención de las enfermedades genéticas</a:t>
            </a:r>
            <a:endParaRPr lang="es-ES" sz="2800" b="1" dirty="0">
              <a:solidFill>
                <a:srgbClr val="C00000"/>
              </a:solidFill>
            </a:endParaRPr>
          </a:p>
        </p:txBody>
      </p:sp>
      <p:sp>
        <p:nvSpPr>
          <p:cNvPr id="10" name="Rectángulo redondeado 9"/>
          <p:cNvSpPr/>
          <p:nvPr/>
        </p:nvSpPr>
        <p:spPr>
          <a:xfrm>
            <a:off x="971600" y="2348880"/>
            <a:ext cx="7344816" cy="295232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2800" b="1" dirty="0"/>
              <a:t>Prevención primaria (</a:t>
            </a:r>
            <a:r>
              <a:rPr lang="es-ES" sz="2800" b="1" dirty="0" err="1"/>
              <a:t>preconcepcional</a:t>
            </a:r>
            <a:r>
              <a:rPr lang="es-ES" sz="2800" b="1" dirty="0" smtClean="0"/>
              <a:t>)</a:t>
            </a:r>
          </a:p>
          <a:p>
            <a:endParaRPr lang="es-ES" sz="2800" b="1" dirty="0"/>
          </a:p>
          <a:p>
            <a:pPr marL="285750" indent="-285750">
              <a:buFont typeface="Arial" panose="020B0604020202020204" pitchFamily="34" charset="0"/>
              <a:buChar char="•"/>
            </a:pPr>
            <a:r>
              <a:rPr lang="es-ES" sz="2800" b="1" dirty="0"/>
              <a:t>Prevención secundaria  (</a:t>
            </a:r>
            <a:r>
              <a:rPr lang="es-ES" sz="2800" b="1" dirty="0" err="1" smtClean="0"/>
              <a:t>posconcepcional</a:t>
            </a:r>
            <a:r>
              <a:rPr lang="es-ES" sz="2800" b="1" dirty="0" smtClean="0"/>
              <a:t> </a:t>
            </a:r>
            <a:r>
              <a:rPr lang="es-ES" sz="2800" b="1" dirty="0"/>
              <a:t>o preclínica</a:t>
            </a:r>
            <a:r>
              <a:rPr lang="es-ES" sz="2800" b="1" dirty="0" smtClean="0"/>
              <a:t>)</a:t>
            </a:r>
          </a:p>
          <a:p>
            <a:endParaRPr lang="es-ES" sz="2800" b="1" dirty="0"/>
          </a:p>
          <a:p>
            <a:pPr marL="285750" indent="-285750">
              <a:buFont typeface="Arial" panose="020B0604020202020204" pitchFamily="34" charset="0"/>
              <a:buChar char="•"/>
            </a:pPr>
            <a:r>
              <a:rPr lang="es-ES" sz="2800" b="1" dirty="0"/>
              <a:t>Prevención terciaria (clínica)</a:t>
            </a:r>
          </a:p>
        </p:txBody>
      </p:sp>
    </p:spTree>
    <p:extLst>
      <p:ext uri="{BB962C8B-B14F-4D97-AF65-F5344CB8AC3E}">
        <p14:creationId xmlns:p14="http://schemas.microsoft.com/office/powerpoint/2010/main" val="3176105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2995" y="25081"/>
            <a:ext cx="4469300" cy="553998"/>
          </a:xfrm>
          <a:prstGeom prst="rect">
            <a:avLst/>
          </a:prstGeom>
        </p:spPr>
        <p:txBody>
          <a:bodyPr wrap="none">
            <a:spAutoFit/>
          </a:bodyPr>
          <a:lstStyle/>
          <a:p>
            <a:pPr algn="just">
              <a:lnSpc>
                <a:spcPct val="150000"/>
              </a:lnSpc>
            </a:pPr>
            <a:r>
              <a:rPr lang="es-ES" sz="2000" dirty="0"/>
              <a:t>Elementos Básicos. </a:t>
            </a:r>
            <a:r>
              <a:rPr lang="es-ES" sz="2000" dirty="0" smtClean="0"/>
              <a:t>Soporte o basamento</a:t>
            </a:r>
            <a:endParaRPr lang="es-ES" sz="2000" dirty="0"/>
          </a:p>
        </p:txBody>
      </p:sp>
      <p:cxnSp>
        <p:nvCxnSpPr>
          <p:cNvPr id="5" name="Conector recto 4"/>
          <p:cNvCxnSpPr/>
          <p:nvPr/>
        </p:nvCxnSpPr>
        <p:spPr>
          <a:xfrm>
            <a:off x="232995" y="579079"/>
            <a:ext cx="822743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196243" y="647840"/>
            <a:ext cx="5227669" cy="954107"/>
          </a:xfrm>
          <a:prstGeom prst="rect">
            <a:avLst/>
          </a:prstGeom>
          <a:noFill/>
        </p:spPr>
        <p:txBody>
          <a:bodyPr wrap="square" rtlCol="0">
            <a:spAutoFit/>
          </a:bodyPr>
          <a:lstStyle/>
          <a:p>
            <a:pPr algn="ctr"/>
            <a:r>
              <a:rPr lang="es-ES" sz="2800" b="1" dirty="0" smtClean="0">
                <a:solidFill>
                  <a:srgbClr val="C00000"/>
                </a:solidFill>
              </a:rPr>
              <a:t>Prevención primaria</a:t>
            </a:r>
          </a:p>
          <a:p>
            <a:pPr algn="ctr"/>
            <a:r>
              <a:rPr lang="es-ES" sz="2800" b="1" dirty="0" smtClean="0">
                <a:solidFill>
                  <a:srgbClr val="C00000"/>
                </a:solidFill>
              </a:rPr>
              <a:t>(</a:t>
            </a:r>
            <a:r>
              <a:rPr lang="es-ES" sz="2800" b="1" dirty="0" err="1" smtClean="0">
                <a:solidFill>
                  <a:srgbClr val="C00000"/>
                </a:solidFill>
              </a:rPr>
              <a:t>preconcepcional</a:t>
            </a:r>
            <a:r>
              <a:rPr lang="es-ES" sz="2800" b="1" dirty="0" smtClean="0">
                <a:solidFill>
                  <a:srgbClr val="C00000"/>
                </a:solidFill>
              </a:rPr>
              <a:t>)</a:t>
            </a:r>
            <a:endParaRPr lang="es-ES" sz="2800" b="1" dirty="0">
              <a:solidFill>
                <a:srgbClr val="C00000"/>
              </a:solidFill>
            </a:endParaRPr>
          </a:p>
        </p:txBody>
      </p:sp>
      <p:sp>
        <p:nvSpPr>
          <p:cNvPr id="7" name="Flecha abajo 6"/>
          <p:cNvSpPr/>
          <p:nvPr/>
        </p:nvSpPr>
        <p:spPr>
          <a:xfrm>
            <a:off x="4247735" y="1698153"/>
            <a:ext cx="562343" cy="69227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1047968" y="2390423"/>
            <a:ext cx="6996981" cy="523220"/>
          </a:xfrm>
          <a:prstGeom prst="rect">
            <a:avLst/>
          </a:prstGeom>
          <a:solidFill>
            <a:schemeClr val="accent3"/>
          </a:solidFill>
          <a:ln>
            <a:noFill/>
          </a:ln>
        </p:spPr>
        <p:txBody>
          <a:bodyPr wrap="square" rtlCol="0">
            <a:spAutoFit/>
          </a:bodyPr>
          <a:lstStyle/>
          <a:p>
            <a:pPr algn="ctr"/>
            <a:r>
              <a:rPr lang="es-ES" sz="2800" b="1" dirty="0" smtClean="0"/>
              <a:t>Evitar </a:t>
            </a:r>
            <a:r>
              <a:rPr lang="es-ES" sz="2800" b="1" dirty="0"/>
              <a:t>la ocurrencia del trastorno en cuestión</a:t>
            </a:r>
          </a:p>
        </p:txBody>
      </p:sp>
      <p:sp>
        <p:nvSpPr>
          <p:cNvPr id="9" name="CuadroTexto 8"/>
          <p:cNvSpPr txBox="1"/>
          <p:nvPr/>
        </p:nvSpPr>
        <p:spPr>
          <a:xfrm>
            <a:off x="232995" y="2905134"/>
            <a:ext cx="1803086" cy="461665"/>
          </a:xfrm>
          <a:prstGeom prst="rect">
            <a:avLst/>
          </a:prstGeom>
          <a:noFill/>
        </p:spPr>
        <p:txBody>
          <a:bodyPr wrap="square" rtlCol="0">
            <a:spAutoFit/>
          </a:bodyPr>
          <a:lstStyle/>
          <a:p>
            <a:r>
              <a:rPr lang="es-ES" sz="2400" b="1" dirty="0" smtClean="0"/>
              <a:t>Medidas</a:t>
            </a:r>
            <a:endParaRPr lang="es-ES" sz="2400" b="1" dirty="0"/>
          </a:p>
        </p:txBody>
      </p:sp>
      <p:sp>
        <p:nvSpPr>
          <p:cNvPr id="10" name="Rectángulo 9"/>
          <p:cNvSpPr/>
          <p:nvPr/>
        </p:nvSpPr>
        <p:spPr>
          <a:xfrm>
            <a:off x="511574" y="3501008"/>
            <a:ext cx="7488832" cy="2862322"/>
          </a:xfrm>
          <a:prstGeom prst="rect">
            <a:avLst/>
          </a:prstGeom>
        </p:spPr>
        <p:txBody>
          <a:bodyPr wrap="square">
            <a:spAutoFit/>
          </a:bodyPr>
          <a:lstStyle/>
          <a:p>
            <a:pPr algn="just"/>
            <a:r>
              <a:rPr lang="es-ES" sz="2000" dirty="0"/>
              <a:t>Educación a la población en edad reproductiva acerca de : </a:t>
            </a:r>
            <a:endParaRPr lang="es-ES" sz="2000" dirty="0" smtClean="0"/>
          </a:p>
          <a:p>
            <a:pPr marL="342900" indent="-342900" algn="just">
              <a:buAutoNum type="arabicPeriod"/>
            </a:pPr>
            <a:r>
              <a:rPr lang="es-ES" sz="2000" dirty="0" smtClean="0"/>
              <a:t>Factores ambientales mutagénicos capaces de dañar el material genético.</a:t>
            </a:r>
          </a:p>
          <a:p>
            <a:pPr marL="342900" indent="-342900" algn="just">
              <a:buAutoNum type="arabicPeriod"/>
            </a:pPr>
            <a:r>
              <a:rPr lang="es-ES" sz="2000" dirty="0" smtClean="0"/>
              <a:t>Edades óptimas para la reproducción (20-35 años).</a:t>
            </a:r>
          </a:p>
          <a:p>
            <a:pPr marL="342900" indent="-342900" algn="just">
              <a:buAutoNum type="arabicPeriod"/>
            </a:pPr>
            <a:r>
              <a:rPr lang="es-ES" sz="2000" dirty="0"/>
              <a:t>O</a:t>
            </a:r>
            <a:r>
              <a:rPr lang="es-ES" sz="2000" dirty="0" smtClean="0"/>
              <a:t>pciones reproductivas en parejas de alto riesgo para enfermedades no susceptibles de diagnóstico prenatal: </a:t>
            </a:r>
            <a:r>
              <a:rPr lang="es-ES" sz="2000" dirty="0"/>
              <a:t>abstención reproductiva, </a:t>
            </a:r>
            <a:r>
              <a:rPr lang="es-ES" sz="2000" dirty="0" smtClean="0"/>
              <a:t>donantes de gametos, </a:t>
            </a:r>
            <a:r>
              <a:rPr lang="es-ES" sz="2000" dirty="0"/>
              <a:t>adopción; </a:t>
            </a:r>
            <a:r>
              <a:rPr lang="es-ES" sz="2000" dirty="0" smtClean="0"/>
              <a:t>contracepción.</a:t>
            </a:r>
          </a:p>
          <a:p>
            <a:pPr marL="342900" indent="-342900" algn="just">
              <a:buAutoNum type="arabicPeriod"/>
            </a:pPr>
            <a:r>
              <a:rPr lang="es-ES" sz="2000" dirty="0" smtClean="0"/>
              <a:t>Importancia de adecuada nutrición y la ingestión de ácido fólico preconcepcionalmente.</a:t>
            </a:r>
          </a:p>
        </p:txBody>
      </p:sp>
    </p:spTree>
    <p:extLst>
      <p:ext uri="{BB962C8B-B14F-4D97-AF65-F5344CB8AC3E}">
        <p14:creationId xmlns:p14="http://schemas.microsoft.com/office/powerpoint/2010/main" val="2734627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9175" y="25081"/>
            <a:ext cx="4276940" cy="553998"/>
          </a:xfrm>
          <a:prstGeom prst="rect">
            <a:avLst/>
          </a:prstGeom>
        </p:spPr>
        <p:txBody>
          <a:bodyPr wrap="none">
            <a:spAutoFit/>
          </a:bodyPr>
          <a:lstStyle/>
          <a:p>
            <a:pPr algn="just">
              <a:lnSpc>
                <a:spcPct val="150000"/>
              </a:lnSpc>
            </a:pPr>
            <a:r>
              <a:rPr lang="es-ES" sz="2000" dirty="0"/>
              <a:t>Elementos Básicos. </a:t>
            </a:r>
            <a:r>
              <a:rPr lang="es-ES" sz="2000" dirty="0" smtClean="0"/>
              <a:t>Soporte basamento</a:t>
            </a:r>
            <a:endParaRPr lang="es-ES" sz="2000" dirty="0"/>
          </a:p>
        </p:txBody>
      </p:sp>
      <p:cxnSp>
        <p:nvCxnSpPr>
          <p:cNvPr id="4" name="3 Conector recto"/>
          <p:cNvCxnSpPr/>
          <p:nvPr/>
        </p:nvCxnSpPr>
        <p:spPr>
          <a:xfrm>
            <a:off x="562857" y="579079"/>
            <a:ext cx="7753559"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435946" y="579079"/>
            <a:ext cx="4867629" cy="954107"/>
          </a:xfrm>
          <a:prstGeom prst="rect">
            <a:avLst/>
          </a:prstGeom>
          <a:noFill/>
        </p:spPr>
        <p:txBody>
          <a:bodyPr wrap="square" rtlCol="0">
            <a:spAutoFit/>
          </a:bodyPr>
          <a:lstStyle/>
          <a:p>
            <a:pPr algn="ctr"/>
            <a:r>
              <a:rPr lang="es-ES" sz="2800" b="1" dirty="0" smtClean="0">
                <a:solidFill>
                  <a:srgbClr val="C00000"/>
                </a:solidFill>
              </a:rPr>
              <a:t>Prevención secundaria</a:t>
            </a:r>
          </a:p>
          <a:p>
            <a:pPr algn="ctr"/>
            <a:r>
              <a:rPr lang="es-ES" sz="2800" b="1" dirty="0" smtClean="0">
                <a:solidFill>
                  <a:srgbClr val="C00000"/>
                </a:solidFill>
              </a:rPr>
              <a:t>(</a:t>
            </a:r>
            <a:r>
              <a:rPr lang="es-ES" sz="2800" b="1" dirty="0" err="1" smtClean="0">
                <a:solidFill>
                  <a:srgbClr val="C00000"/>
                </a:solidFill>
              </a:rPr>
              <a:t>postconcepcional</a:t>
            </a:r>
            <a:r>
              <a:rPr lang="es-ES" sz="2800" b="1" dirty="0" smtClean="0">
                <a:solidFill>
                  <a:srgbClr val="C00000"/>
                </a:solidFill>
              </a:rPr>
              <a:t> </a:t>
            </a:r>
            <a:r>
              <a:rPr lang="es-ES" sz="2800" b="1" dirty="0">
                <a:solidFill>
                  <a:srgbClr val="C00000"/>
                </a:solidFill>
              </a:rPr>
              <a:t>o preclínica</a:t>
            </a:r>
            <a:r>
              <a:rPr lang="es-ES" sz="2800" b="1" dirty="0" smtClean="0">
                <a:solidFill>
                  <a:srgbClr val="C00000"/>
                </a:solidFill>
              </a:rPr>
              <a:t>)</a:t>
            </a:r>
            <a:endParaRPr lang="es-ES" sz="2800" b="1" dirty="0">
              <a:solidFill>
                <a:srgbClr val="C00000"/>
              </a:solidFill>
            </a:endParaRPr>
          </a:p>
        </p:txBody>
      </p:sp>
      <p:sp>
        <p:nvSpPr>
          <p:cNvPr id="3" name="2 Rectángulo"/>
          <p:cNvSpPr/>
          <p:nvPr/>
        </p:nvSpPr>
        <p:spPr>
          <a:xfrm>
            <a:off x="532089" y="1922460"/>
            <a:ext cx="8386248" cy="4893647"/>
          </a:xfrm>
          <a:prstGeom prst="rect">
            <a:avLst/>
          </a:prstGeom>
        </p:spPr>
        <p:txBody>
          <a:bodyPr wrap="square">
            <a:spAutoFit/>
          </a:bodyPr>
          <a:lstStyle/>
          <a:p>
            <a:pPr marL="285750" indent="-285750" algn="just">
              <a:buFont typeface="Arial" pitchFamily="34" charset="0"/>
              <a:buChar char="•"/>
            </a:pPr>
            <a:r>
              <a:rPr lang="es-ES" sz="2400" dirty="0"/>
              <a:t>Detección de factores de </a:t>
            </a:r>
            <a:r>
              <a:rPr lang="es-ES" sz="2400" dirty="0" smtClean="0"/>
              <a:t>riesgo en </a:t>
            </a:r>
            <a:r>
              <a:rPr lang="es-ES" sz="2400" dirty="0"/>
              <a:t>la embarazada y </a:t>
            </a:r>
            <a:r>
              <a:rPr lang="es-ES" sz="2400" dirty="0" smtClean="0"/>
              <a:t>asesoramiento genético</a:t>
            </a:r>
            <a:r>
              <a:rPr lang="es-ES" sz="2400" dirty="0"/>
              <a:t>.</a:t>
            </a:r>
          </a:p>
          <a:p>
            <a:pPr marL="285750" indent="-285750" algn="just">
              <a:buFont typeface="Arial" pitchFamily="34" charset="0"/>
              <a:buChar char="•"/>
            </a:pPr>
            <a:r>
              <a:rPr lang="es-ES" sz="2400" dirty="0" smtClean="0"/>
              <a:t>Seguimiento </a:t>
            </a:r>
            <a:r>
              <a:rPr lang="es-ES" sz="2400" dirty="0"/>
              <a:t>de la edad </a:t>
            </a:r>
            <a:r>
              <a:rPr lang="es-ES" sz="2400" dirty="0" smtClean="0"/>
              <a:t>materna avanzada </a:t>
            </a:r>
            <a:r>
              <a:rPr lang="es-ES" sz="2400" dirty="0"/>
              <a:t>y diagnóstico </a:t>
            </a:r>
            <a:r>
              <a:rPr lang="es-ES" sz="2400" dirty="0" smtClean="0"/>
              <a:t>prenatal citogenético .</a:t>
            </a:r>
            <a:endParaRPr lang="es-ES" sz="2400" dirty="0"/>
          </a:p>
          <a:p>
            <a:pPr marL="285750" indent="-285750" algn="just">
              <a:buFont typeface="Arial" pitchFamily="34" charset="0"/>
              <a:buChar char="•"/>
            </a:pPr>
            <a:r>
              <a:rPr lang="es-ES" sz="2400" b="1" i="1" dirty="0" smtClean="0">
                <a:solidFill>
                  <a:srgbClr val="C00000"/>
                </a:solidFill>
              </a:rPr>
              <a:t>Diagnóstico prenatal</a:t>
            </a:r>
            <a:r>
              <a:rPr lang="es-ES" sz="2400" dirty="0" smtClean="0"/>
              <a:t>: Medición </a:t>
            </a:r>
            <a:r>
              <a:rPr lang="es-ES" sz="2400" dirty="0"/>
              <a:t>de </a:t>
            </a:r>
            <a:r>
              <a:rPr lang="es-ES" sz="2400" dirty="0" smtClean="0"/>
              <a:t>indicadores bioquímicos </a:t>
            </a:r>
            <a:r>
              <a:rPr lang="es-ES" sz="2400" dirty="0"/>
              <a:t>en suero </a:t>
            </a:r>
            <a:r>
              <a:rPr lang="es-ES" sz="2400" dirty="0" smtClean="0"/>
              <a:t>materno, Ultrasonografía fetal, Estudios moleculares.</a:t>
            </a:r>
          </a:p>
          <a:p>
            <a:pPr marL="285750" indent="-285750" algn="just">
              <a:buFont typeface="Arial" pitchFamily="34" charset="0"/>
              <a:buChar char="•"/>
            </a:pPr>
            <a:r>
              <a:rPr lang="es-ES" sz="2400" dirty="0" smtClean="0"/>
              <a:t>Detección subclínica precoz de enfermedades seguida de intervenciones preventivas y/o terapéuticas (fenilcetonuria e hipotiroidismo congénito).</a:t>
            </a:r>
          </a:p>
          <a:p>
            <a:pPr marL="285750" indent="-285750" algn="just">
              <a:buFont typeface="Arial" pitchFamily="34" charset="0"/>
              <a:buChar char="•"/>
            </a:pPr>
            <a:r>
              <a:rPr lang="es-ES" sz="2400" dirty="0" smtClean="0"/>
              <a:t>Colonoscopia y mamografía periódica con intervención quirúrgica preventiva a portadores de  marcadores moleculares de susceptibilidad para cáncer de colon o mama respectivamente.</a:t>
            </a:r>
            <a:endParaRPr lang="es-ES" sz="2400" dirty="0"/>
          </a:p>
        </p:txBody>
      </p:sp>
      <p:sp>
        <p:nvSpPr>
          <p:cNvPr id="7" name="CuadroTexto 8"/>
          <p:cNvSpPr txBox="1"/>
          <p:nvPr/>
        </p:nvSpPr>
        <p:spPr>
          <a:xfrm>
            <a:off x="245611" y="1454605"/>
            <a:ext cx="1803086" cy="461665"/>
          </a:xfrm>
          <a:prstGeom prst="rect">
            <a:avLst/>
          </a:prstGeom>
          <a:noFill/>
        </p:spPr>
        <p:txBody>
          <a:bodyPr wrap="square" rtlCol="0">
            <a:spAutoFit/>
          </a:bodyPr>
          <a:lstStyle/>
          <a:p>
            <a:r>
              <a:rPr lang="es-ES" sz="2400" b="1" dirty="0" smtClean="0"/>
              <a:t>Medidas</a:t>
            </a:r>
            <a:endParaRPr lang="es-ES" sz="2400" b="1" dirty="0"/>
          </a:p>
        </p:txBody>
      </p:sp>
    </p:spTree>
    <p:extLst>
      <p:ext uri="{BB962C8B-B14F-4D97-AF65-F5344CB8AC3E}">
        <p14:creationId xmlns:p14="http://schemas.microsoft.com/office/powerpoint/2010/main" val="1153454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1582341"/>
            <a:ext cx="7488832" cy="4154984"/>
          </a:xfrm>
          <a:prstGeom prst="rect">
            <a:avLst/>
          </a:prstGeom>
        </p:spPr>
        <p:txBody>
          <a:bodyPr wrap="square">
            <a:spAutoFit/>
          </a:bodyPr>
          <a:lstStyle/>
          <a:p>
            <a:pPr algn="just"/>
            <a:r>
              <a:rPr lang="es-ES" sz="2400" b="1" dirty="0" smtClean="0"/>
              <a:t>Una pareja acude al Servicio de Genética Clínica porque les ha nacido un hijo muy delicado de salud, nació a término de la gestación pero estuvo en cuidados neonatales durante 20 días pues nació de bajo peso, tiene múltiples defectos congénitos y ahora tiene ya ocho meses y no sonríe, no sostiene la cabeza, no se sienta. </a:t>
            </a:r>
          </a:p>
          <a:p>
            <a:pPr algn="just"/>
            <a:endParaRPr lang="es-ES" sz="2400" b="1" dirty="0" smtClean="0"/>
          </a:p>
          <a:p>
            <a:pPr algn="just"/>
            <a:r>
              <a:rPr lang="es-ES" sz="2400" b="1" dirty="0" smtClean="0"/>
              <a:t>Al interrogatorio la pareja refiere que tienen un hijo de 10 años sano después de tres años de casados, y que  entre este y el niño actual perdieron, por abortos espontáneos del primer trimestre, cinco embarazos.</a:t>
            </a:r>
            <a:endParaRPr lang="es-ES" sz="2400" b="1" dirty="0"/>
          </a:p>
        </p:txBody>
      </p:sp>
      <p:sp>
        <p:nvSpPr>
          <p:cNvPr id="5" name="4 CuadroTexto"/>
          <p:cNvSpPr txBox="1"/>
          <p:nvPr/>
        </p:nvSpPr>
        <p:spPr>
          <a:xfrm>
            <a:off x="2555776" y="620688"/>
            <a:ext cx="4032448" cy="584775"/>
          </a:xfrm>
          <a:prstGeom prst="rect">
            <a:avLst/>
          </a:prstGeom>
          <a:noFill/>
        </p:spPr>
        <p:txBody>
          <a:bodyPr wrap="square" rtlCol="0">
            <a:spAutoFit/>
          </a:bodyPr>
          <a:lstStyle/>
          <a:p>
            <a:pPr algn="ctr"/>
            <a:r>
              <a:rPr lang="es-ES" sz="3200" b="1" dirty="0" smtClean="0">
                <a:solidFill>
                  <a:srgbClr val="C00000"/>
                </a:solidFill>
                <a:effectLst>
                  <a:outerShdw blurRad="38100" dist="38100" dir="2700000" algn="tl">
                    <a:srgbClr val="000000">
                      <a:alpha val="43137"/>
                    </a:srgbClr>
                  </a:outerShdw>
                </a:effectLst>
              </a:rPr>
              <a:t>Situación problémica</a:t>
            </a:r>
            <a:endParaRPr lang="es-E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0290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5"/>
          <p:cNvSpPr txBox="1"/>
          <p:nvPr/>
        </p:nvSpPr>
        <p:spPr>
          <a:xfrm>
            <a:off x="2040672" y="579079"/>
            <a:ext cx="4867629" cy="1077218"/>
          </a:xfrm>
          <a:prstGeom prst="rect">
            <a:avLst/>
          </a:prstGeom>
          <a:noFill/>
        </p:spPr>
        <p:txBody>
          <a:bodyPr wrap="square" rtlCol="0">
            <a:spAutoFit/>
          </a:bodyPr>
          <a:lstStyle/>
          <a:p>
            <a:pPr algn="ctr"/>
            <a:r>
              <a:rPr lang="es-ES" sz="3200" b="1" dirty="0" smtClean="0">
                <a:solidFill>
                  <a:srgbClr val="C00000"/>
                </a:solidFill>
              </a:rPr>
              <a:t>Prevención terciaria</a:t>
            </a:r>
          </a:p>
          <a:p>
            <a:pPr algn="ctr"/>
            <a:r>
              <a:rPr lang="es-ES" sz="3200" b="1" dirty="0" smtClean="0">
                <a:solidFill>
                  <a:srgbClr val="C00000"/>
                </a:solidFill>
              </a:rPr>
              <a:t>(clínica)</a:t>
            </a:r>
            <a:endParaRPr lang="es-ES" sz="3200" b="1" dirty="0">
              <a:solidFill>
                <a:srgbClr val="C00000"/>
              </a:solidFill>
            </a:endParaRPr>
          </a:p>
        </p:txBody>
      </p:sp>
      <p:sp>
        <p:nvSpPr>
          <p:cNvPr id="3" name="2 Rectángulo"/>
          <p:cNvSpPr/>
          <p:nvPr/>
        </p:nvSpPr>
        <p:spPr>
          <a:xfrm>
            <a:off x="611560" y="1829142"/>
            <a:ext cx="7920880" cy="1815882"/>
          </a:xfrm>
          <a:prstGeom prst="rect">
            <a:avLst/>
          </a:prstGeom>
        </p:spPr>
        <p:txBody>
          <a:bodyPr wrap="square">
            <a:spAutoFit/>
          </a:bodyPr>
          <a:lstStyle/>
          <a:p>
            <a:pPr algn="just"/>
            <a:r>
              <a:rPr lang="es-ES" sz="2800" dirty="0"/>
              <a:t>M</a:t>
            </a:r>
            <a:r>
              <a:rPr lang="es-ES" sz="2800" dirty="0" smtClean="0"/>
              <a:t>inimizar </a:t>
            </a:r>
            <a:r>
              <a:rPr lang="es-ES" sz="2800" dirty="0"/>
              <a:t>el impacto </a:t>
            </a:r>
            <a:r>
              <a:rPr lang="es-ES" sz="2800" dirty="0" smtClean="0"/>
              <a:t>médico, psicológico </a:t>
            </a:r>
            <a:r>
              <a:rPr lang="es-ES" sz="2800" dirty="0"/>
              <a:t>y social de enfermedades </a:t>
            </a:r>
            <a:r>
              <a:rPr lang="es-ES" sz="2800" dirty="0" smtClean="0"/>
              <a:t>genéticas que </a:t>
            </a:r>
            <a:r>
              <a:rPr lang="es-ES" sz="2800" dirty="0"/>
              <a:t>ocurren sin que haya signos previos </a:t>
            </a:r>
            <a:r>
              <a:rPr lang="es-ES" sz="2800" dirty="0" smtClean="0"/>
              <a:t>ni factores </a:t>
            </a:r>
            <a:r>
              <a:rPr lang="es-ES" sz="2800" dirty="0"/>
              <a:t>de riesgo conocidos en la </a:t>
            </a:r>
            <a:r>
              <a:rPr lang="es-ES" sz="2800" dirty="0" smtClean="0"/>
              <a:t>familia.</a:t>
            </a:r>
            <a:endParaRPr lang="es-ES" sz="2800" dirty="0"/>
          </a:p>
        </p:txBody>
      </p:sp>
      <p:sp>
        <p:nvSpPr>
          <p:cNvPr id="7" name="6 CuadroTexto"/>
          <p:cNvSpPr txBox="1"/>
          <p:nvPr/>
        </p:nvSpPr>
        <p:spPr>
          <a:xfrm>
            <a:off x="2915816" y="3645024"/>
            <a:ext cx="2808312" cy="1815882"/>
          </a:xfrm>
          <a:prstGeom prst="rect">
            <a:avLst/>
          </a:prstGeom>
          <a:noFill/>
        </p:spPr>
        <p:txBody>
          <a:bodyPr wrap="square" rtlCol="0">
            <a:spAutoFit/>
          </a:bodyPr>
          <a:lstStyle/>
          <a:p>
            <a:pPr marL="285750" indent="-285750">
              <a:buFont typeface="Arial" pitchFamily="34" charset="0"/>
              <a:buChar char="•"/>
            </a:pPr>
            <a:r>
              <a:rPr lang="es-ES" sz="2800" dirty="0" smtClean="0"/>
              <a:t>Diagnóstico</a:t>
            </a:r>
          </a:p>
          <a:p>
            <a:pPr marL="285750" indent="-285750">
              <a:buFont typeface="Arial" pitchFamily="34" charset="0"/>
              <a:buChar char="•"/>
            </a:pPr>
            <a:r>
              <a:rPr lang="es-ES" sz="2800" dirty="0" smtClean="0"/>
              <a:t>Tratamiento </a:t>
            </a:r>
          </a:p>
          <a:p>
            <a:pPr marL="285750" indent="-285750">
              <a:buFont typeface="Arial" pitchFamily="34" charset="0"/>
              <a:buChar char="•"/>
            </a:pPr>
            <a:r>
              <a:rPr lang="es-ES" sz="2800" dirty="0" smtClean="0"/>
              <a:t>Rehabilitación</a:t>
            </a:r>
          </a:p>
          <a:p>
            <a:pPr marL="285750" indent="-285750">
              <a:buFont typeface="Arial" pitchFamily="34" charset="0"/>
              <a:buChar char="•"/>
            </a:pPr>
            <a:r>
              <a:rPr lang="es-ES" sz="2800" dirty="0" smtClean="0"/>
              <a:t>Adaptación</a:t>
            </a:r>
            <a:endParaRPr lang="es-ES" sz="2800" dirty="0"/>
          </a:p>
        </p:txBody>
      </p:sp>
      <p:sp>
        <p:nvSpPr>
          <p:cNvPr id="8" name="7 Rectángulo"/>
          <p:cNvSpPr/>
          <p:nvPr/>
        </p:nvSpPr>
        <p:spPr>
          <a:xfrm>
            <a:off x="329175" y="25081"/>
            <a:ext cx="4276940" cy="553998"/>
          </a:xfrm>
          <a:prstGeom prst="rect">
            <a:avLst/>
          </a:prstGeom>
        </p:spPr>
        <p:txBody>
          <a:bodyPr wrap="none">
            <a:spAutoFit/>
          </a:bodyPr>
          <a:lstStyle/>
          <a:p>
            <a:pPr algn="just">
              <a:lnSpc>
                <a:spcPct val="150000"/>
              </a:lnSpc>
            </a:pPr>
            <a:r>
              <a:rPr lang="es-ES" sz="2000" dirty="0"/>
              <a:t>Elementos Básicos. </a:t>
            </a:r>
            <a:r>
              <a:rPr lang="es-ES" sz="2000" dirty="0" smtClean="0"/>
              <a:t>Soporte basamento</a:t>
            </a:r>
            <a:endParaRPr lang="es-ES" sz="2000" dirty="0"/>
          </a:p>
        </p:txBody>
      </p:sp>
      <p:cxnSp>
        <p:nvCxnSpPr>
          <p:cNvPr id="10" name="9 Conector recto"/>
          <p:cNvCxnSpPr/>
          <p:nvPr/>
        </p:nvCxnSpPr>
        <p:spPr>
          <a:xfrm>
            <a:off x="329175" y="579079"/>
            <a:ext cx="76992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413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700808"/>
            <a:ext cx="4334315" cy="363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337413" y="882298"/>
            <a:ext cx="4190314" cy="523220"/>
          </a:xfrm>
          <a:prstGeom prst="rect">
            <a:avLst/>
          </a:prstGeom>
        </p:spPr>
        <p:txBody>
          <a:bodyPr wrap="none">
            <a:spAutoFit/>
          </a:bodyPr>
          <a:lstStyle/>
          <a:p>
            <a:r>
              <a:rPr lang="es-ES" sz="2800" b="1" dirty="0" smtClean="0">
                <a:solidFill>
                  <a:srgbClr val="C00000"/>
                </a:solidFill>
              </a:rPr>
              <a:t>Síndrome de </a:t>
            </a:r>
            <a:r>
              <a:rPr lang="es-ES" sz="2800" b="1" dirty="0" err="1" smtClean="0">
                <a:solidFill>
                  <a:srgbClr val="C00000"/>
                </a:solidFill>
              </a:rPr>
              <a:t>Waardenburg</a:t>
            </a:r>
            <a:endParaRPr lang="es-ES" sz="2800" b="1" dirty="0">
              <a:solidFill>
                <a:srgbClr val="C00000"/>
              </a:solidFill>
            </a:endParaRPr>
          </a:p>
        </p:txBody>
      </p:sp>
      <p:sp>
        <p:nvSpPr>
          <p:cNvPr id="4" name="3 Rectángulo"/>
          <p:cNvSpPr/>
          <p:nvPr/>
        </p:nvSpPr>
        <p:spPr>
          <a:xfrm>
            <a:off x="329175" y="25081"/>
            <a:ext cx="4276940" cy="553998"/>
          </a:xfrm>
          <a:prstGeom prst="rect">
            <a:avLst/>
          </a:prstGeom>
        </p:spPr>
        <p:txBody>
          <a:bodyPr wrap="none">
            <a:spAutoFit/>
          </a:bodyPr>
          <a:lstStyle/>
          <a:p>
            <a:pPr algn="just">
              <a:lnSpc>
                <a:spcPct val="150000"/>
              </a:lnSpc>
            </a:pPr>
            <a:r>
              <a:rPr lang="es-ES" sz="2000" dirty="0"/>
              <a:t>Elementos Básicos. </a:t>
            </a:r>
            <a:r>
              <a:rPr lang="es-ES" sz="2000" dirty="0" smtClean="0"/>
              <a:t>Soporte basamento</a:t>
            </a:r>
            <a:endParaRPr lang="es-ES" sz="2000" dirty="0"/>
          </a:p>
        </p:txBody>
      </p:sp>
      <p:cxnSp>
        <p:nvCxnSpPr>
          <p:cNvPr id="5" name="4 Conector recto"/>
          <p:cNvCxnSpPr/>
          <p:nvPr/>
        </p:nvCxnSpPr>
        <p:spPr>
          <a:xfrm>
            <a:off x="329175" y="579079"/>
            <a:ext cx="82752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682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9175" y="25081"/>
            <a:ext cx="4276940" cy="553998"/>
          </a:xfrm>
          <a:prstGeom prst="rect">
            <a:avLst/>
          </a:prstGeom>
        </p:spPr>
        <p:txBody>
          <a:bodyPr wrap="none">
            <a:spAutoFit/>
          </a:bodyPr>
          <a:lstStyle/>
          <a:p>
            <a:pPr algn="just">
              <a:lnSpc>
                <a:spcPct val="150000"/>
              </a:lnSpc>
            </a:pPr>
            <a:r>
              <a:rPr lang="es-ES" sz="2000" dirty="0"/>
              <a:t>Elementos Básicos. </a:t>
            </a:r>
            <a:r>
              <a:rPr lang="es-ES" sz="2000" dirty="0" smtClean="0"/>
              <a:t>Soporte basamento</a:t>
            </a:r>
            <a:endParaRPr lang="es-ES" sz="2000" dirty="0"/>
          </a:p>
        </p:txBody>
      </p:sp>
      <p:cxnSp>
        <p:nvCxnSpPr>
          <p:cNvPr id="5" name="4 Conector recto"/>
          <p:cNvCxnSpPr/>
          <p:nvPr/>
        </p:nvCxnSpPr>
        <p:spPr>
          <a:xfrm>
            <a:off x="329175" y="579079"/>
            <a:ext cx="791523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2446596" y="964000"/>
            <a:ext cx="3960440" cy="584775"/>
          </a:xfrm>
          <a:prstGeom prst="rect">
            <a:avLst/>
          </a:prstGeom>
          <a:noFill/>
        </p:spPr>
        <p:txBody>
          <a:bodyPr wrap="square" rtlCol="0">
            <a:spAutoFit/>
          </a:bodyPr>
          <a:lstStyle/>
          <a:p>
            <a:pPr algn="ctr"/>
            <a:r>
              <a:rPr lang="es-ES" sz="3200" b="1" dirty="0" smtClean="0">
                <a:solidFill>
                  <a:srgbClr val="C00000"/>
                </a:solidFill>
              </a:rPr>
              <a:t>Diagnóstico prenatal</a:t>
            </a:r>
            <a:endParaRPr lang="es-ES" sz="3200" b="1" dirty="0">
              <a:solidFill>
                <a:srgbClr val="C00000"/>
              </a:solidFill>
            </a:endParaRPr>
          </a:p>
        </p:txBody>
      </p:sp>
      <p:sp>
        <p:nvSpPr>
          <p:cNvPr id="7" name="6 Rectángulo redondeado"/>
          <p:cNvSpPr/>
          <p:nvPr/>
        </p:nvSpPr>
        <p:spPr>
          <a:xfrm>
            <a:off x="468478" y="1988840"/>
            <a:ext cx="8275273" cy="115212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dirty="0" smtClean="0"/>
              <a:t>Métodos para investigar la salud del feto en desarrollo.</a:t>
            </a:r>
            <a:endParaRPr lang="es-ES" sz="2800" b="1" dirty="0"/>
          </a:p>
        </p:txBody>
      </p:sp>
    </p:spTree>
    <p:extLst>
      <p:ext uri="{BB962C8B-B14F-4D97-AF65-F5344CB8AC3E}">
        <p14:creationId xmlns:p14="http://schemas.microsoft.com/office/powerpoint/2010/main" val="785586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9175" y="25081"/>
            <a:ext cx="4276940" cy="553998"/>
          </a:xfrm>
          <a:prstGeom prst="rect">
            <a:avLst/>
          </a:prstGeom>
        </p:spPr>
        <p:txBody>
          <a:bodyPr wrap="none">
            <a:spAutoFit/>
          </a:bodyPr>
          <a:lstStyle/>
          <a:p>
            <a:pPr algn="just">
              <a:lnSpc>
                <a:spcPct val="150000"/>
              </a:lnSpc>
            </a:pPr>
            <a:r>
              <a:rPr lang="es-ES" sz="2000" dirty="0"/>
              <a:t>Elementos Básicos. </a:t>
            </a:r>
            <a:r>
              <a:rPr lang="es-ES" sz="2000" dirty="0" smtClean="0"/>
              <a:t>Soporte basamento</a:t>
            </a:r>
            <a:endParaRPr lang="es-ES" sz="2000" dirty="0"/>
          </a:p>
        </p:txBody>
      </p:sp>
      <p:cxnSp>
        <p:nvCxnSpPr>
          <p:cNvPr id="4" name="3 Conector recto"/>
          <p:cNvCxnSpPr/>
          <p:nvPr/>
        </p:nvCxnSpPr>
        <p:spPr>
          <a:xfrm>
            <a:off x="539552" y="579079"/>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2458765" y="731670"/>
            <a:ext cx="3960440" cy="584775"/>
          </a:xfrm>
          <a:prstGeom prst="rect">
            <a:avLst/>
          </a:prstGeom>
          <a:noFill/>
        </p:spPr>
        <p:txBody>
          <a:bodyPr wrap="square" rtlCol="0">
            <a:spAutoFit/>
          </a:bodyPr>
          <a:lstStyle/>
          <a:p>
            <a:pPr algn="ctr"/>
            <a:r>
              <a:rPr lang="es-ES" sz="3200" b="1" dirty="0" smtClean="0">
                <a:solidFill>
                  <a:srgbClr val="C00000"/>
                </a:solidFill>
              </a:rPr>
              <a:t>Diagnóstico prenatal</a:t>
            </a:r>
            <a:endParaRPr lang="es-ES" sz="3200" b="1" dirty="0">
              <a:solidFill>
                <a:srgbClr val="C00000"/>
              </a:solidFill>
            </a:endParaRPr>
          </a:p>
        </p:txBody>
      </p:sp>
      <p:sp>
        <p:nvSpPr>
          <p:cNvPr id="6" name="5 CuadroTexto"/>
          <p:cNvSpPr txBox="1"/>
          <p:nvPr/>
        </p:nvSpPr>
        <p:spPr>
          <a:xfrm>
            <a:off x="539552" y="1700808"/>
            <a:ext cx="2376264" cy="523220"/>
          </a:xfrm>
          <a:prstGeom prst="rect">
            <a:avLst/>
          </a:prstGeom>
          <a:noFill/>
        </p:spPr>
        <p:txBody>
          <a:bodyPr wrap="square" rtlCol="0">
            <a:spAutoFit/>
          </a:bodyPr>
          <a:lstStyle/>
          <a:p>
            <a:r>
              <a:rPr lang="es-ES" sz="2800" b="1" dirty="0" smtClean="0"/>
              <a:t>Objetivos</a:t>
            </a:r>
            <a:endParaRPr lang="es-ES" sz="2800" b="1" dirty="0"/>
          </a:p>
        </p:txBody>
      </p:sp>
      <p:sp>
        <p:nvSpPr>
          <p:cNvPr id="8" name="7 Rectángulo redondeado"/>
          <p:cNvSpPr/>
          <p:nvPr/>
        </p:nvSpPr>
        <p:spPr>
          <a:xfrm>
            <a:off x="683568" y="2492896"/>
            <a:ext cx="7488832" cy="338437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s-ES" sz="2400" b="1" dirty="0"/>
              <a:t>Detectar anomalías en la vida fetal y permitir la interrupción del embarazo cuando se </a:t>
            </a:r>
            <a:r>
              <a:rPr lang="es-ES" sz="2400" b="1" dirty="0" smtClean="0"/>
              <a:t>presenten.</a:t>
            </a:r>
            <a:endParaRPr lang="es-ES" sz="2400" b="1" dirty="0"/>
          </a:p>
          <a:p>
            <a:pPr marL="342900" indent="-342900" algn="just">
              <a:buFont typeface="+mj-lt"/>
              <a:buAutoNum type="arabicPeriod"/>
            </a:pPr>
            <a:r>
              <a:rPr lang="es-ES" sz="2400" b="1" dirty="0"/>
              <a:t>Proporcionar información a la familia.</a:t>
            </a:r>
          </a:p>
          <a:p>
            <a:pPr marL="342900" indent="-342900" algn="just">
              <a:buFont typeface="+mj-lt"/>
              <a:buAutoNum type="arabicPeriod"/>
            </a:pPr>
            <a:r>
              <a:rPr lang="es-ES" sz="2400" b="1" dirty="0"/>
              <a:t>Ayudar a prepararse para un parto difícil.</a:t>
            </a:r>
          </a:p>
          <a:p>
            <a:pPr marL="342900" indent="-342900" algn="just">
              <a:buFont typeface="+mj-lt"/>
              <a:buAutoNum type="arabicPeriod"/>
            </a:pPr>
            <a:r>
              <a:rPr lang="es-ES" sz="2400" b="1" dirty="0"/>
              <a:t>Tranquilizar y disminuir la ansiedad a los grupos de alto riesgo.</a:t>
            </a:r>
          </a:p>
          <a:p>
            <a:pPr marL="342900" indent="-342900" algn="just">
              <a:buFont typeface="+mj-lt"/>
              <a:buAutoNum type="arabicPeriod"/>
            </a:pPr>
            <a:r>
              <a:rPr lang="es-ES" sz="2400" b="1" dirty="0"/>
              <a:t>Asegurar que tengan un hijo sano.</a:t>
            </a:r>
          </a:p>
        </p:txBody>
      </p:sp>
    </p:spTree>
    <p:extLst>
      <p:ext uri="{BB962C8B-B14F-4D97-AF65-F5344CB8AC3E}">
        <p14:creationId xmlns:p14="http://schemas.microsoft.com/office/powerpoint/2010/main" val="1879364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9175" y="25081"/>
            <a:ext cx="4276940" cy="553998"/>
          </a:xfrm>
          <a:prstGeom prst="rect">
            <a:avLst/>
          </a:prstGeom>
        </p:spPr>
        <p:txBody>
          <a:bodyPr wrap="none">
            <a:spAutoFit/>
          </a:bodyPr>
          <a:lstStyle/>
          <a:p>
            <a:pPr algn="just">
              <a:lnSpc>
                <a:spcPct val="150000"/>
              </a:lnSpc>
            </a:pPr>
            <a:r>
              <a:rPr lang="es-ES" sz="2000" dirty="0"/>
              <a:t>Elementos Básicos. </a:t>
            </a:r>
            <a:r>
              <a:rPr lang="es-ES" sz="2000" dirty="0" smtClean="0"/>
              <a:t>Soporte basamento</a:t>
            </a:r>
            <a:endParaRPr lang="es-ES" sz="2000" dirty="0"/>
          </a:p>
        </p:txBody>
      </p:sp>
      <p:cxnSp>
        <p:nvCxnSpPr>
          <p:cNvPr id="6" name="5 Conector recto"/>
          <p:cNvCxnSpPr/>
          <p:nvPr/>
        </p:nvCxnSpPr>
        <p:spPr>
          <a:xfrm>
            <a:off x="329175" y="579079"/>
            <a:ext cx="813125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892846" y="2733785"/>
            <a:ext cx="2592288" cy="1127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Métodos invasivos</a:t>
            </a:r>
            <a:endParaRPr lang="es-ES" sz="2400" b="1" dirty="0"/>
          </a:p>
        </p:txBody>
      </p:sp>
      <p:sp>
        <p:nvSpPr>
          <p:cNvPr id="11" name="10 Elipse"/>
          <p:cNvSpPr/>
          <p:nvPr/>
        </p:nvSpPr>
        <p:spPr>
          <a:xfrm>
            <a:off x="1368325" y="781366"/>
            <a:ext cx="6121185" cy="129083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bg1"/>
                </a:solidFill>
              </a:rPr>
              <a:t>Métodos de acceso al feto</a:t>
            </a:r>
          </a:p>
        </p:txBody>
      </p:sp>
      <p:sp>
        <p:nvSpPr>
          <p:cNvPr id="12" name="11 Flecha abajo"/>
          <p:cNvSpPr/>
          <p:nvPr/>
        </p:nvSpPr>
        <p:spPr>
          <a:xfrm rot="20392398">
            <a:off x="6549678" y="1960249"/>
            <a:ext cx="504056" cy="74811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abajo"/>
          <p:cNvSpPr/>
          <p:nvPr/>
        </p:nvSpPr>
        <p:spPr>
          <a:xfrm rot="1451166">
            <a:off x="1936962" y="1915246"/>
            <a:ext cx="504056" cy="74811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200700" y="3861048"/>
            <a:ext cx="4947364" cy="2862322"/>
          </a:xfrm>
          <a:prstGeom prst="rect">
            <a:avLst/>
          </a:prstGeom>
        </p:spPr>
        <p:txBody>
          <a:bodyPr wrap="square">
            <a:spAutoFit/>
          </a:bodyPr>
          <a:lstStyle/>
          <a:p>
            <a:pPr marL="365125" indent="-182563" algn="just">
              <a:buFont typeface="Arial" pitchFamily="34" charset="0"/>
              <a:buChar char="•"/>
            </a:pPr>
            <a:r>
              <a:rPr lang="es-ES" sz="2000" dirty="0"/>
              <a:t>Amniocentesis </a:t>
            </a:r>
            <a:r>
              <a:rPr lang="es-ES" sz="2000" dirty="0" smtClean="0"/>
              <a:t>tradicional (15-17sem.)</a:t>
            </a:r>
            <a:endParaRPr lang="es-ES" sz="2000" dirty="0"/>
          </a:p>
          <a:p>
            <a:pPr marL="365125" indent="-182563" algn="just">
              <a:buFont typeface="Arial" pitchFamily="34" charset="0"/>
              <a:buChar char="•"/>
            </a:pPr>
            <a:r>
              <a:rPr lang="es-ES" sz="2000" dirty="0" smtClean="0"/>
              <a:t>Amniocentesis precoz (12-14sem.).</a:t>
            </a:r>
          </a:p>
          <a:p>
            <a:pPr marL="365125" indent="-182563" algn="just">
              <a:buFont typeface="Arial" pitchFamily="34" charset="0"/>
              <a:buChar char="•"/>
            </a:pPr>
            <a:r>
              <a:rPr lang="es-ES" sz="2000" dirty="0" smtClean="0"/>
              <a:t>Biopsia </a:t>
            </a:r>
            <a:r>
              <a:rPr lang="es-ES" sz="2000" dirty="0"/>
              <a:t>de vellosidades </a:t>
            </a:r>
            <a:r>
              <a:rPr lang="es-ES" sz="2000" dirty="0" smtClean="0"/>
              <a:t> </a:t>
            </a:r>
            <a:r>
              <a:rPr lang="es-ES" sz="2000" dirty="0" err="1" smtClean="0"/>
              <a:t>coriales</a:t>
            </a:r>
            <a:r>
              <a:rPr lang="es-ES" sz="2000" dirty="0" smtClean="0"/>
              <a:t> </a:t>
            </a:r>
          </a:p>
          <a:p>
            <a:pPr marL="182562" algn="just"/>
            <a:r>
              <a:rPr lang="es-ES" sz="2000" dirty="0" smtClean="0"/>
              <a:t>(10-12sem.).</a:t>
            </a:r>
            <a:endParaRPr lang="es-ES" sz="2000" dirty="0"/>
          </a:p>
          <a:p>
            <a:pPr marL="365125" indent="-182563" algn="just">
              <a:buFont typeface="Arial" pitchFamily="34" charset="0"/>
              <a:buChar char="•"/>
            </a:pPr>
            <a:r>
              <a:rPr lang="es-ES" sz="2000" dirty="0" smtClean="0"/>
              <a:t>Cordocentesis o </a:t>
            </a:r>
            <a:r>
              <a:rPr lang="es-ES" sz="2000" dirty="0" err="1" smtClean="0"/>
              <a:t>funiculocentesis</a:t>
            </a:r>
            <a:r>
              <a:rPr lang="es-ES" sz="2000" dirty="0" smtClean="0"/>
              <a:t>  </a:t>
            </a:r>
          </a:p>
          <a:p>
            <a:pPr marL="182562" algn="just"/>
            <a:r>
              <a:rPr lang="es-ES" sz="2000" dirty="0" smtClean="0"/>
              <a:t>(17-18sem.)</a:t>
            </a:r>
            <a:endParaRPr lang="es-ES" sz="2000" dirty="0"/>
          </a:p>
          <a:p>
            <a:pPr marL="365125" indent="-182563" algn="just">
              <a:buFont typeface="Arial" pitchFamily="34" charset="0"/>
              <a:buChar char="•"/>
            </a:pPr>
            <a:r>
              <a:rPr lang="es-ES" sz="2000" dirty="0" smtClean="0"/>
              <a:t>Biopsia </a:t>
            </a:r>
            <a:r>
              <a:rPr lang="es-ES" sz="2000" dirty="0"/>
              <a:t>de tejidos fetales: hígado, </a:t>
            </a:r>
            <a:endParaRPr lang="es-ES" sz="2000" dirty="0" smtClean="0"/>
          </a:p>
          <a:p>
            <a:pPr marL="182562" algn="just"/>
            <a:r>
              <a:rPr lang="es-ES" sz="2000" dirty="0" smtClean="0"/>
              <a:t>piel</a:t>
            </a:r>
            <a:r>
              <a:rPr lang="es-ES" sz="2000" dirty="0"/>
              <a:t>, etc..</a:t>
            </a:r>
          </a:p>
          <a:p>
            <a:pPr marL="365125" indent="-182563" algn="just">
              <a:buFont typeface="Arial" pitchFamily="34" charset="0"/>
              <a:buChar char="•"/>
            </a:pPr>
            <a:r>
              <a:rPr lang="es-ES" sz="2000" dirty="0" smtClean="0"/>
              <a:t>Fetoscopía</a:t>
            </a:r>
            <a:r>
              <a:rPr lang="es-ES" sz="2000" dirty="0"/>
              <a:t>.</a:t>
            </a:r>
          </a:p>
        </p:txBody>
      </p:sp>
      <p:sp>
        <p:nvSpPr>
          <p:cNvPr id="15" name="14 Rectángulo"/>
          <p:cNvSpPr/>
          <p:nvPr/>
        </p:nvSpPr>
        <p:spPr>
          <a:xfrm>
            <a:off x="4778750" y="3914646"/>
            <a:ext cx="4120933" cy="2862322"/>
          </a:xfrm>
          <a:prstGeom prst="rect">
            <a:avLst/>
          </a:prstGeom>
        </p:spPr>
        <p:txBody>
          <a:bodyPr wrap="square">
            <a:spAutoFit/>
          </a:bodyPr>
          <a:lstStyle/>
          <a:p>
            <a:pPr marL="342900" indent="-79375" algn="just">
              <a:buFont typeface="Arial" pitchFamily="34" charset="0"/>
              <a:buChar char="•"/>
            </a:pPr>
            <a:r>
              <a:rPr lang="es-ES" sz="2000" dirty="0"/>
              <a:t>Imagenológicos </a:t>
            </a:r>
          </a:p>
          <a:p>
            <a:pPr marL="342900" indent="-79375" algn="just"/>
            <a:r>
              <a:rPr lang="es-ES" sz="2000" dirty="0" smtClean="0"/>
              <a:t>(Ultrasonografía y ecocardiografía fetal)</a:t>
            </a:r>
            <a:endParaRPr lang="es-ES" sz="2000" dirty="0"/>
          </a:p>
          <a:p>
            <a:pPr marL="342900" indent="-79375" algn="just">
              <a:buFont typeface="Arial" pitchFamily="34" charset="0"/>
              <a:buChar char="•"/>
            </a:pPr>
            <a:r>
              <a:rPr lang="es-ES" sz="2000" dirty="0" smtClean="0"/>
              <a:t>Diagnóstico </a:t>
            </a:r>
            <a:r>
              <a:rPr lang="es-ES" sz="2000" dirty="0" err="1" smtClean="0"/>
              <a:t>preimplantación</a:t>
            </a:r>
            <a:r>
              <a:rPr lang="es-ES" sz="2000" dirty="0" smtClean="0"/>
              <a:t>.</a:t>
            </a:r>
            <a:endParaRPr lang="es-ES" sz="2000" dirty="0"/>
          </a:p>
          <a:p>
            <a:pPr marL="342900" indent="-79375" algn="just">
              <a:buFont typeface="Arial" pitchFamily="34" charset="0"/>
              <a:buChar char="•"/>
            </a:pPr>
            <a:r>
              <a:rPr lang="es-ES" sz="2000" dirty="0"/>
              <a:t>Obtención de células fetales en la </a:t>
            </a:r>
            <a:r>
              <a:rPr lang="es-ES" sz="2000" dirty="0" smtClean="0"/>
              <a:t>circulación materna.</a:t>
            </a:r>
          </a:p>
          <a:p>
            <a:pPr marL="342900" indent="-79375" algn="just">
              <a:buFont typeface="Arial" pitchFamily="34" charset="0"/>
              <a:buChar char="•"/>
            </a:pPr>
            <a:r>
              <a:rPr lang="es-ES" sz="2000" dirty="0" smtClean="0"/>
              <a:t>Medición de indicadores bioquímicos en suero materno: AFP</a:t>
            </a:r>
            <a:endParaRPr lang="es-ES" sz="2000" dirty="0"/>
          </a:p>
        </p:txBody>
      </p:sp>
      <p:sp>
        <p:nvSpPr>
          <p:cNvPr id="17" name="16 Elipse"/>
          <p:cNvSpPr/>
          <p:nvPr/>
        </p:nvSpPr>
        <p:spPr>
          <a:xfrm>
            <a:off x="5505562" y="2775170"/>
            <a:ext cx="2592288" cy="11272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Métodos no invasivos</a:t>
            </a:r>
            <a:endParaRPr lang="es-ES" sz="2400" b="1" dirty="0"/>
          </a:p>
        </p:txBody>
      </p:sp>
    </p:spTree>
    <p:extLst>
      <p:ext uri="{BB962C8B-B14F-4D97-AF65-F5344CB8AC3E}">
        <p14:creationId xmlns:p14="http://schemas.microsoft.com/office/powerpoint/2010/main" val="381147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9175" y="25081"/>
            <a:ext cx="4276940" cy="553998"/>
          </a:xfrm>
          <a:prstGeom prst="rect">
            <a:avLst/>
          </a:prstGeom>
        </p:spPr>
        <p:txBody>
          <a:bodyPr wrap="none">
            <a:spAutoFit/>
          </a:bodyPr>
          <a:lstStyle/>
          <a:p>
            <a:pPr algn="just">
              <a:lnSpc>
                <a:spcPct val="150000"/>
              </a:lnSpc>
            </a:pPr>
            <a:r>
              <a:rPr lang="es-ES" sz="2000" dirty="0"/>
              <a:t>Elementos Básicos. </a:t>
            </a:r>
            <a:r>
              <a:rPr lang="es-ES" sz="2000" dirty="0" smtClean="0"/>
              <a:t>Soporte basamento</a:t>
            </a:r>
            <a:endParaRPr lang="es-ES" sz="2000" dirty="0"/>
          </a:p>
        </p:txBody>
      </p:sp>
      <p:cxnSp>
        <p:nvCxnSpPr>
          <p:cNvPr id="4" name="3 Conector recto"/>
          <p:cNvCxnSpPr/>
          <p:nvPr/>
        </p:nvCxnSpPr>
        <p:spPr>
          <a:xfrm>
            <a:off x="539552" y="579079"/>
            <a:ext cx="770485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2625895" y="1093386"/>
            <a:ext cx="3960440" cy="584775"/>
          </a:xfrm>
          <a:prstGeom prst="rect">
            <a:avLst/>
          </a:prstGeom>
          <a:noFill/>
        </p:spPr>
        <p:txBody>
          <a:bodyPr wrap="square" rtlCol="0">
            <a:spAutoFit/>
          </a:bodyPr>
          <a:lstStyle/>
          <a:p>
            <a:pPr algn="ctr"/>
            <a:r>
              <a:rPr lang="es-ES" sz="3200" b="1" dirty="0" smtClean="0">
                <a:solidFill>
                  <a:srgbClr val="C00000"/>
                </a:solidFill>
              </a:rPr>
              <a:t>Técnicas diagnósticas</a:t>
            </a:r>
            <a:endParaRPr lang="es-ES" sz="3200" b="1" dirty="0">
              <a:solidFill>
                <a:srgbClr val="C00000"/>
              </a:solidFill>
            </a:endParaRPr>
          </a:p>
        </p:txBody>
      </p:sp>
      <p:sp>
        <p:nvSpPr>
          <p:cNvPr id="6" name="5 CuadroTexto"/>
          <p:cNvSpPr txBox="1"/>
          <p:nvPr/>
        </p:nvSpPr>
        <p:spPr>
          <a:xfrm>
            <a:off x="1187624" y="2348880"/>
            <a:ext cx="6768752" cy="2554545"/>
          </a:xfrm>
          <a:prstGeom prst="rect">
            <a:avLst/>
          </a:prstGeom>
          <a:noFill/>
        </p:spPr>
        <p:txBody>
          <a:bodyPr wrap="square" rtlCol="0">
            <a:spAutoFit/>
          </a:bodyPr>
          <a:lstStyle/>
          <a:p>
            <a:pPr marL="285750" indent="-285750" algn="just">
              <a:buFont typeface="Arial" pitchFamily="34" charset="0"/>
              <a:buChar char="•"/>
            </a:pPr>
            <a:r>
              <a:rPr lang="es-ES" sz="3200" dirty="0" smtClean="0"/>
              <a:t>Citogenéticas (cariotipo, FISH, cromatina sexual)</a:t>
            </a:r>
          </a:p>
          <a:p>
            <a:pPr marL="285750" indent="-285750" algn="just">
              <a:buFont typeface="Arial" pitchFamily="34" charset="0"/>
              <a:buChar char="•"/>
            </a:pPr>
            <a:r>
              <a:rPr lang="es-ES" sz="3200" dirty="0" smtClean="0"/>
              <a:t>Bioquímicas (estudios  metabólicos, </a:t>
            </a:r>
            <a:r>
              <a:rPr lang="es-ES" sz="3200" dirty="0" err="1" smtClean="0"/>
              <a:t>inmunohistoquímicos</a:t>
            </a:r>
            <a:r>
              <a:rPr lang="es-ES" sz="3200" dirty="0" smtClean="0"/>
              <a:t>)</a:t>
            </a:r>
          </a:p>
          <a:p>
            <a:pPr marL="285750" indent="-285750" algn="just">
              <a:buFont typeface="Arial" pitchFamily="34" charset="0"/>
              <a:buChar char="•"/>
            </a:pPr>
            <a:r>
              <a:rPr lang="es-ES" sz="3200" dirty="0" smtClean="0"/>
              <a:t>Moleculares</a:t>
            </a:r>
            <a:endParaRPr lang="es-ES" sz="3200" dirty="0"/>
          </a:p>
        </p:txBody>
      </p:sp>
    </p:spTree>
    <p:extLst>
      <p:ext uri="{BB962C8B-B14F-4D97-AF65-F5344CB8AC3E}">
        <p14:creationId xmlns:p14="http://schemas.microsoft.com/office/powerpoint/2010/main" val="1777143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75656" y="476672"/>
            <a:ext cx="6048672" cy="584775"/>
          </a:xfrm>
          <a:prstGeom prst="rect">
            <a:avLst/>
          </a:prstGeom>
          <a:noFill/>
        </p:spPr>
        <p:txBody>
          <a:bodyPr wrap="square" rtlCol="0">
            <a:spAutoFit/>
          </a:bodyPr>
          <a:lstStyle/>
          <a:p>
            <a:pPr algn="ctr"/>
            <a:r>
              <a:rPr lang="es-ES" sz="3200" b="1" dirty="0" smtClean="0">
                <a:solidFill>
                  <a:srgbClr val="C00000"/>
                </a:solidFill>
              </a:rPr>
              <a:t>Principios de la ética médica</a:t>
            </a:r>
            <a:endParaRPr lang="es-ES" sz="3200" b="1" dirty="0">
              <a:solidFill>
                <a:srgbClr val="C00000"/>
              </a:solidFill>
            </a:endParaRPr>
          </a:p>
        </p:txBody>
      </p:sp>
      <p:sp>
        <p:nvSpPr>
          <p:cNvPr id="4" name="Rectángulo redondeado 3"/>
          <p:cNvSpPr/>
          <p:nvPr/>
        </p:nvSpPr>
        <p:spPr>
          <a:xfrm>
            <a:off x="1475656" y="1870172"/>
            <a:ext cx="6048672" cy="44391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s-ES" sz="2400" b="1" dirty="0" smtClean="0"/>
              <a:t>Autonomía </a:t>
            </a:r>
            <a:r>
              <a:rPr lang="es-ES" sz="2000" dirty="0" smtClean="0"/>
              <a:t>(elegir el paciente la opción que le parezca apropiada)</a:t>
            </a:r>
            <a:endParaRPr lang="es-ES" sz="2000" dirty="0"/>
          </a:p>
          <a:p>
            <a:pPr marL="285750" indent="-285750">
              <a:lnSpc>
                <a:spcPct val="150000"/>
              </a:lnSpc>
              <a:buFont typeface="Arial" panose="020B0604020202020204" pitchFamily="34" charset="0"/>
              <a:buChar char="•"/>
            </a:pPr>
            <a:r>
              <a:rPr lang="es-ES" sz="2400" b="1" dirty="0" smtClean="0"/>
              <a:t>Beneficencia </a:t>
            </a:r>
            <a:r>
              <a:rPr lang="es-ES" sz="2000" dirty="0" smtClean="0"/>
              <a:t>(deber del médico de actuar a favor del paciente)</a:t>
            </a:r>
            <a:endParaRPr lang="es-ES" sz="2000" dirty="0"/>
          </a:p>
          <a:p>
            <a:pPr marL="285750" indent="-285750">
              <a:lnSpc>
                <a:spcPct val="150000"/>
              </a:lnSpc>
              <a:buFont typeface="Arial" panose="020B0604020202020204" pitchFamily="34" charset="0"/>
              <a:buChar char="•"/>
            </a:pPr>
            <a:r>
              <a:rPr lang="es-ES" sz="2400" b="1" dirty="0"/>
              <a:t>No </a:t>
            </a:r>
            <a:r>
              <a:rPr lang="es-ES" sz="2400" b="1" dirty="0" smtClean="0"/>
              <a:t>maleficencia </a:t>
            </a:r>
            <a:r>
              <a:rPr lang="es-ES" sz="2000" dirty="0" smtClean="0"/>
              <a:t>(no hacer daño)</a:t>
            </a:r>
            <a:endParaRPr lang="es-ES" sz="2000" dirty="0"/>
          </a:p>
          <a:p>
            <a:pPr marL="285750" indent="-285750">
              <a:lnSpc>
                <a:spcPct val="150000"/>
              </a:lnSpc>
              <a:buFont typeface="Arial" panose="020B0604020202020204" pitchFamily="34" charset="0"/>
              <a:buChar char="•"/>
            </a:pPr>
            <a:r>
              <a:rPr lang="es-ES" sz="2400" b="1" dirty="0" smtClean="0"/>
              <a:t>Proporcionalidad  </a:t>
            </a:r>
            <a:r>
              <a:rPr lang="es-ES" sz="2000" dirty="0" smtClean="0"/>
              <a:t>(balance correcto de daños y beneficios)</a:t>
            </a:r>
            <a:endParaRPr lang="es-ES" sz="2400" dirty="0"/>
          </a:p>
          <a:p>
            <a:pPr marL="285750" indent="-285750">
              <a:lnSpc>
                <a:spcPct val="150000"/>
              </a:lnSpc>
              <a:buFont typeface="Arial" panose="020B0604020202020204" pitchFamily="34" charset="0"/>
              <a:buChar char="•"/>
            </a:pPr>
            <a:r>
              <a:rPr lang="es-ES" sz="2400" b="1" dirty="0" smtClean="0"/>
              <a:t>Justicia </a:t>
            </a:r>
            <a:r>
              <a:rPr lang="es-ES" sz="2000" dirty="0" smtClean="0"/>
              <a:t>(ser </a:t>
            </a:r>
            <a:r>
              <a:rPr lang="es-ES" sz="2000" dirty="0"/>
              <a:t>equitativos </a:t>
            </a:r>
            <a:r>
              <a:rPr lang="es-ES" sz="2000" dirty="0" smtClean="0"/>
              <a:t>y justos)</a:t>
            </a:r>
            <a:endParaRPr lang="es-ES" sz="2000" dirty="0"/>
          </a:p>
        </p:txBody>
      </p:sp>
    </p:spTree>
    <p:extLst>
      <p:ext uri="{BB962C8B-B14F-4D97-AF65-F5344CB8AC3E}">
        <p14:creationId xmlns:p14="http://schemas.microsoft.com/office/powerpoint/2010/main" val="1488915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7704" y="620688"/>
            <a:ext cx="5616624" cy="954107"/>
          </a:xfrm>
          <a:prstGeom prst="rect">
            <a:avLst/>
          </a:prstGeom>
          <a:noFill/>
        </p:spPr>
        <p:txBody>
          <a:bodyPr wrap="square" rtlCol="0">
            <a:spAutoFit/>
          </a:bodyPr>
          <a:lstStyle/>
          <a:p>
            <a:pPr algn="ctr"/>
            <a:r>
              <a:rPr lang="es-ES" sz="2800" b="1" dirty="0" smtClean="0">
                <a:solidFill>
                  <a:srgbClr val="C00000"/>
                </a:solidFill>
              </a:rPr>
              <a:t>Principales dilemas éticos en la práctica de la genética médica</a:t>
            </a:r>
            <a:endParaRPr lang="es-ES" sz="2800" b="1" dirty="0">
              <a:solidFill>
                <a:srgbClr val="C00000"/>
              </a:solidFill>
            </a:endParaRPr>
          </a:p>
        </p:txBody>
      </p:sp>
      <p:sp>
        <p:nvSpPr>
          <p:cNvPr id="3" name="CuadroTexto 2"/>
          <p:cNvSpPr txBox="1"/>
          <p:nvPr/>
        </p:nvSpPr>
        <p:spPr>
          <a:xfrm>
            <a:off x="-3996952" y="1916832"/>
            <a:ext cx="6912768" cy="523220"/>
          </a:xfrm>
          <a:prstGeom prst="rect">
            <a:avLst/>
          </a:prstGeom>
          <a:noFill/>
        </p:spPr>
        <p:txBody>
          <a:bodyPr wrap="square" rtlCol="0">
            <a:spAutoFit/>
          </a:bodyPr>
          <a:lstStyle/>
          <a:p>
            <a:endParaRPr lang="es-ES" sz="2800" dirty="0"/>
          </a:p>
        </p:txBody>
      </p:sp>
      <p:sp>
        <p:nvSpPr>
          <p:cNvPr id="4" name="Rectángulo redondeado 3"/>
          <p:cNvSpPr/>
          <p:nvPr/>
        </p:nvSpPr>
        <p:spPr>
          <a:xfrm>
            <a:off x="971600" y="1834383"/>
            <a:ext cx="7488832" cy="475252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sz="2400" b="1" dirty="0"/>
              <a:t>Acceso a los servicios</a:t>
            </a:r>
          </a:p>
          <a:p>
            <a:pPr marL="285750" indent="-285750" algn="just">
              <a:buFont typeface="Arial" panose="020B0604020202020204" pitchFamily="34" charset="0"/>
              <a:buChar char="•"/>
            </a:pPr>
            <a:r>
              <a:rPr lang="es-ES" sz="2400" b="1" dirty="0"/>
              <a:t>Voluntariedad en el acceso a los </a:t>
            </a:r>
            <a:r>
              <a:rPr lang="es-ES" sz="2400" b="1" dirty="0" smtClean="0"/>
              <a:t>servicios  vs obligatoriedad.</a:t>
            </a:r>
            <a:endParaRPr lang="es-ES" sz="2400" b="1" dirty="0"/>
          </a:p>
          <a:p>
            <a:pPr marL="285750" indent="-285750" algn="just">
              <a:buFont typeface="Arial" panose="020B0604020202020204" pitchFamily="34" charset="0"/>
              <a:buChar char="•"/>
            </a:pPr>
            <a:r>
              <a:rPr lang="es-ES" sz="2400" b="1" dirty="0"/>
              <a:t>Amplia discusión con los </a:t>
            </a:r>
            <a:r>
              <a:rPr lang="es-ES" sz="2400" b="1" dirty="0" smtClean="0"/>
              <a:t>pacientes</a:t>
            </a:r>
          </a:p>
          <a:p>
            <a:pPr marL="285750" indent="-285750" algn="just">
              <a:buFont typeface="Arial" panose="020B0604020202020204" pitchFamily="34" charset="0"/>
              <a:buChar char="•"/>
            </a:pPr>
            <a:r>
              <a:rPr lang="es-ES" sz="2400" b="1" dirty="0" smtClean="0"/>
              <a:t>Diagnóstico prenatal y aborto selectivo</a:t>
            </a:r>
            <a:endParaRPr lang="es-ES" sz="2400" b="1" dirty="0"/>
          </a:p>
          <a:p>
            <a:pPr marL="285750" indent="-285750" algn="just">
              <a:buFont typeface="Arial" panose="020B0604020202020204" pitchFamily="34" charset="0"/>
              <a:buChar char="•"/>
            </a:pPr>
            <a:r>
              <a:rPr lang="es-ES" sz="2400" b="1" dirty="0"/>
              <a:t>Confidencialidad vs. deber de informar del riesgo a los familiares.</a:t>
            </a:r>
          </a:p>
          <a:p>
            <a:pPr marL="285750" indent="-285750" algn="just">
              <a:buFont typeface="Arial" panose="020B0604020202020204" pitchFamily="34" charset="0"/>
              <a:buChar char="•"/>
            </a:pPr>
            <a:r>
              <a:rPr lang="es-ES" sz="2400" b="1" dirty="0"/>
              <a:t>Privacidad de la información genética respecto a terceras partes institucionales.</a:t>
            </a:r>
          </a:p>
          <a:p>
            <a:pPr marL="285750" indent="-285750" algn="just">
              <a:buFont typeface="Arial" panose="020B0604020202020204" pitchFamily="34" charset="0"/>
              <a:buChar char="•"/>
            </a:pPr>
            <a:r>
              <a:rPr lang="es-ES" sz="2400" b="1" dirty="0"/>
              <a:t>Asesoramiento genético directivo vs. no directivo</a:t>
            </a:r>
          </a:p>
          <a:p>
            <a:pPr marL="285750" indent="-285750" algn="just">
              <a:buFont typeface="Arial" panose="020B0604020202020204" pitchFamily="34" charset="0"/>
              <a:buChar char="•"/>
            </a:pPr>
            <a:r>
              <a:rPr lang="es-ES" sz="2400" b="1" dirty="0" smtClean="0"/>
              <a:t>Diagnóstico </a:t>
            </a:r>
            <a:r>
              <a:rPr lang="es-ES" sz="2400" b="1" dirty="0" err="1" smtClean="0"/>
              <a:t>presintomático</a:t>
            </a:r>
            <a:r>
              <a:rPr lang="es-ES" sz="2400" b="1" dirty="0" smtClean="0"/>
              <a:t>, pruebas de susceptibilidad y pruebas </a:t>
            </a:r>
            <a:r>
              <a:rPr lang="es-ES" sz="2400" b="1" dirty="0"/>
              <a:t>genéticas en menores.</a:t>
            </a:r>
          </a:p>
        </p:txBody>
      </p:sp>
    </p:spTree>
    <p:extLst>
      <p:ext uri="{BB962C8B-B14F-4D97-AF65-F5344CB8AC3E}">
        <p14:creationId xmlns:p14="http://schemas.microsoft.com/office/powerpoint/2010/main" val="3245984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19672" y="260648"/>
            <a:ext cx="5184576" cy="584775"/>
          </a:xfrm>
          <a:prstGeom prst="rect">
            <a:avLst/>
          </a:prstGeom>
          <a:noFill/>
        </p:spPr>
        <p:txBody>
          <a:bodyPr wrap="square" rtlCol="0">
            <a:spAutoFit/>
          </a:bodyPr>
          <a:lstStyle/>
          <a:p>
            <a:pPr algn="ctr"/>
            <a:r>
              <a:rPr lang="es-ES" sz="3200" b="1" dirty="0" smtClean="0">
                <a:solidFill>
                  <a:srgbClr val="C00000"/>
                </a:solidFill>
              </a:rPr>
              <a:t>Normativas</a:t>
            </a:r>
            <a:endParaRPr lang="es-ES" sz="3200" b="1" dirty="0">
              <a:solidFill>
                <a:srgbClr val="C00000"/>
              </a:solidFill>
            </a:endParaRPr>
          </a:p>
        </p:txBody>
      </p:sp>
      <p:sp>
        <p:nvSpPr>
          <p:cNvPr id="3" name="Rectángulo redondeado 2"/>
          <p:cNvSpPr/>
          <p:nvPr/>
        </p:nvSpPr>
        <p:spPr>
          <a:xfrm>
            <a:off x="395536" y="980728"/>
            <a:ext cx="8064896" cy="51125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ES" sz="2400" dirty="0" smtClean="0"/>
              <a:t>Los servicios de genéticas deben ser voluntarios y disponibles para todos.</a:t>
            </a:r>
          </a:p>
          <a:p>
            <a:pPr marL="342900" indent="-342900" algn="just">
              <a:buFont typeface="Arial" panose="020B0604020202020204" pitchFamily="34" charset="0"/>
              <a:buChar char="•"/>
            </a:pPr>
            <a:r>
              <a:rPr lang="es-ES" sz="2400" dirty="0" smtClean="0"/>
              <a:t>El asesoramiento genético debe ser no directivo.</a:t>
            </a:r>
          </a:p>
          <a:p>
            <a:pPr marL="342900" indent="-342900" algn="just">
              <a:buFont typeface="Arial" panose="020B0604020202020204" pitchFamily="34" charset="0"/>
              <a:buChar char="•"/>
            </a:pPr>
            <a:r>
              <a:rPr lang="es-ES" sz="2400" dirty="0" smtClean="0"/>
              <a:t>Se debe discutir con el paciente toda la información clínicamente relevante.</a:t>
            </a:r>
          </a:p>
          <a:p>
            <a:pPr marL="342900" indent="-342900" algn="just">
              <a:buFont typeface="Arial" panose="020B0604020202020204" pitchFamily="34" charset="0"/>
              <a:buChar char="•"/>
            </a:pPr>
            <a:r>
              <a:rPr lang="es-ES" sz="2400" dirty="0" smtClean="0"/>
              <a:t>Mantener confidencialidad de la información genética, excepto cuando haya un alto riesgo para los familiares.</a:t>
            </a:r>
          </a:p>
          <a:p>
            <a:pPr marL="342900" indent="-342900" algn="just">
              <a:buFont typeface="Arial" panose="020B0604020202020204" pitchFamily="34" charset="0"/>
              <a:buChar char="•"/>
            </a:pPr>
            <a:r>
              <a:rPr lang="es-ES" sz="2400" dirty="0" smtClean="0"/>
              <a:t>La privacidad individual debe ser protegida.</a:t>
            </a:r>
          </a:p>
          <a:p>
            <a:pPr marL="342900" indent="-342900" algn="just">
              <a:buFont typeface="Arial" panose="020B0604020202020204" pitchFamily="34" charset="0"/>
              <a:buChar char="•"/>
            </a:pPr>
            <a:r>
              <a:rPr lang="es-ES" sz="2400" dirty="0" smtClean="0"/>
              <a:t>El diagnóstico prenatal debe ser realizado solo por razones relevantes a la salud del feto y no estar condicionado a la decisión de abortar. </a:t>
            </a:r>
          </a:p>
          <a:p>
            <a:pPr marL="342900" indent="-342900" algn="just">
              <a:buFont typeface="Arial" panose="020B0604020202020204" pitchFamily="34" charset="0"/>
              <a:buChar char="•"/>
            </a:pPr>
            <a:r>
              <a:rPr lang="es-ES" sz="2400" dirty="0" smtClean="0"/>
              <a:t>No se deben realizar a los menores pruebas genéticas que no tengan un beneficio médico inmediato.</a:t>
            </a:r>
            <a:endParaRPr lang="es-ES" sz="2400" dirty="0"/>
          </a:p>
        </p:txBody>
      </p:sp>
    </p:spTree>
    <p:extLst>
      <p:ext uri="{BB962C8B-B14F-4D97-AF65-F5344CB8AC3E}">
        <p14:creationId xmlns:p14="http://schemas.microsoft.com/office/powerpoint/2010/main" val="1867264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23728" y="620688"/>
            <a:ext cx="4608512" cy="1077218"/>
          </a:xfrm>
          <a:prstGeom prst="rect">
            <a:avLst/>
          </a:prstGeom>
          <a:noFill/>
        </p:spPr>
        <p:txBody>
          <a:bodyPr wrap="square" rtlCol="0">
            <a:spAutoFit/>
          </a:bodyPr>
          <a:lstStyle/>
          <a:p>
            <a:pPr algn="ctr"/>
            <a:r>
              <a:rPr lang="es-ES" sz="3200" b="1" dirty="0" smtClean="0">
                <a:solidFill>
                  <a:srgbClr val="C00000"/>
                </a:solidFill>
              </a:rPr>
              <a:t>Programa cubano de genética</a:t>
            </a:r>
            <a:endParaRPr lang="es-ES" sz="3200" b="1" dirty="0">
              <a:solidFill>
                <a:srgbClr val="C00000"/>
              </a:solidFill>
            </a:endParaRPr>
          </a:p>
        </p:txBody>
      </p:sp>
      <p:sp>
        <p:nvSpPr>
          <p:cNvPr id="4" name="Rectángulo redondeado 3"/>
          <p:cNvSpPr/>
          <p:nvPr/>
        </p:nvSpPr>
        <p:spPr>
          <a:xfrm>
            <a:off x="1259632" y="2276872"/>
            <a:ext cx="6480720" cy="24482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a:t>Programa para el diagnóstico y prevención de defectos congénitos y enfermedades hereditarias. </a:t>
            </a:r>
            <a:endParaRPr lang="es-ES" sz="2800" b="1" dirty="0"/>
          </a:p>
        </p:txBody>
      </p:sp>
    </p:spTree>
    <p:extLst>
      <p:ext uri="{BB962C8B-B14F-4D97-AF65-F5344CB8AC3E}">
        <p14:creationId xmlns:p14="http://schemas.microsoft.com/office/powerpoint/2010/main" val="415155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7788" y="1916832"/>
            <a:ext cx="8388424" cy="3970318"/>
          </a:xfrm>
          <a:prstGeom prst="rect">
            <a:avLst/>
          </a:prstGeom>
        </p:spPr>
        <p:txBody>
          <a:bodyPr wrap="square">
            <a:spAutoFit/>
          </a:bodyPr>
          <a:lstStyle/>
          <a:p>
            <a:pPr marL="457200" lvl="0" indent="-457200" algn="just">
              <a:buFont typeface="+mj-lt"/>
              <a:buAutoNum type="arabicPeriod"/>
            </a:pPr>
            <a:r>
              <a:rPr lang="es-DO" sz="2800" b="1" dirty="0"/>
              <a:t>¿Cómo explicar  el fenómeno genético que ha determinado la situación de esta familia?</a:t>
            </a:r>
            <a:endParaRPr lang="es-ES" sz="2800" b="1" dirty="0"/>
          </a:p>
          <a:p>
            <a:pPr marL="457200" lvl="0" indent="-457200" algn="just">
              <a:buFont typeface="+mj-lt"/>
              <a:buAutoNum type="arabicPeriod"/>
            </a:pPr>
            <a:r>
              <a:rPr lang="es-DO" sz="2800" b="1" dirty="0"/>
              <a:t>¿A quienes debemos estudiar?</a:t>
            </a:r>
            <a:endParaRPr lang="es-ES" sz="2800" b="1" dirty="0"/>
          </a:p>
          <a:p>
            <a:pPr marL="457200" lvl="0" indent="-457200" algn="just">
              <a:buFont typeface="+mj-lt"/>
              <a:buAutoNum type="arabicPeriod"/>
            </a:pPr>
            <a:r>
              <a:rPr lang="es-DO" sz="2800" b="1" dirty="0"/>
              <a:t>¿Cual será la probabilidad de que tengan otro hijo afectado? </a:t>
            </a:r>
            <a:endParaRPr lang="es-ES" sz="2800" b="1" dirty="0"/>
          </a:p>
          <a:p>
            <a:pPr marL="457200" lvl="0" indent="-457200" algn="just">
              <a:buFont typeface="+mj-lt"/>
              <a:buAutoNum type="arabicPeriod"/>
            </a:pPr>
            <a:r>
              <a:rPr lang="es-DO" sz="2800" b="1" dirty="0" smtClean="0"/>
              <a:t>¿Cómo </a:t>
            </a:r>
            <a:r>
              <a:rPr lang="es-DO" sz="2800" b="1" dirty="0"/>
              <a:t>prevenir  el nacimiento de otros individuos afectados en esta familia? </a:t>
            </a:r>
            <a:endParaRPr lang="es-ES" sz="2800" b="1" dirty="0"/>
          </a:p>
          <a:p>
            <a:pPr marL="457200" lvl="0" indent="-457200" algn="just">
              <a:buFont typeface="+mj-lt"/>
              <a:buAutoNum type="arabicPeriod"/>
            </a:pPr>
            <a:r>
              <a:rPr lang="es-DO" sz="2800" b="1" dirty="0" smtClean="0"/>
              <a:t>¿</a:t>
            </a:r>
            <a:r>
              <a:rPr lang="es-DO" sz="2800" b="1" dirty="0"/>
              <a:t>Cómo orientar a la pareja con relación al hijo </a:t>
            </a:r>
            <a:r>
              <a:rPr lang="es-DO" sz="2800" b="1" dirty="0" smtClean="0"/>
              <a:t>sano y cómo  </a:t>
            </a:r>
            <a:r>
              <a:rPr lang="es-DO" sz="2800" b="1" dirty="0"/>
              <a:t>proceder con este menor</a:t>
            </a:r>
            <a:r>
              <a:rPr lang="es-DO" sz="2800" b="1" dirty="0" smtClean="0"/>
              <a:t>?</a:t>
            </a:r>
            <a:endParaRPr lang="es-ES" sz="2800" b="1" dirty="0"/>
          </a:p>
        </p:txBody>
      </p:sp>
      <p:sp>
        <p:nvSpPr>
          <p:cNvPr id="5" name="4 CuadroTexto"/>
          <p:cNvSpPr txBox="1"/>
          <p:nvPr/>
        </p:nvSpPr>
        <p:spPr>
          <a:xfrm>
            <a:off x="2555776" y="620688"/>
            <a:ext cx="4032448" cy="584775"/>
          </a:xfrm>
          <a:prstGeom prst="rect">
            <a:avLst/>
          </a:prstGeom>
          <a:noFill/>
        </p:spPr>
        <p:txBody>
          <a:bodyPr wrap="square" rtlCol="0">
            <a:spAutoFit/>
          </a:bodyPr>
          <a:lstStyle/>
          <a:p>
            <a:pPr algn="ctr"/>
            <a:r>
              <a:rPr lang="es-ES" sz="3200" b="1" dirty="0" smtClean="0">
                <a:solidFill>
                  <a:srgbClr val="C00000"/>
                </a:solidFill>
                <a:effectLst>
                  <a:outerShdw blurRad="38100" dist="38100" dir="2700000" algn="tl">
                    <a:srgbClr val="000000">
                      <a:alpha val="43137"/>
                    </a:srgbClr>
                  </a:outerShdw>
                </a:effectLst>
              </a:rPr>
              <a:t>Interrogantes</a:t>
            </a:r>
            <a:endParaRPr lang="es-E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8466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99592" y="1340768"/>
            <a:ext cx="7488832" cy="5016758"/>
          </a:xfrm>
          <a:prstGeom prst="rect">
            <a:avLst/>
          </a:prstGeom>
          <a:noFill/>
        </p:spPr>
        <p:txBody>
          <a:bodyPr wrap="square" rtlCol="0">
            <a:spAutoFit/>
          </a:bodyPr>
          <a:lstStyle/>
          <a:p>
            <a:pPr marL="285750" indent="-285750" algn="just">
              <a:buFont typeface="Arial" panose="020B0604020202020204" pitchFamily="34" charset="0"/>
              <a:buChar char="•"/>
            </a:pPr>
            <a:r>
              <a:rPr lang="es-ES" sz="2000" b="1" dirty="0" smtClean="0"/>
              <a:t>Prevención de defectos del tubo neural y otras malformaciones: </a:t>
            </a:r>
            <a:r>
              <a:rPr lang="es-ES" sz="2000" dirty="0" smtClean="0"/>
              <a:t>cuantificación de AFP en suero materno de embarazadas y seguimiento </a:t>
            </a:r>
            <a:r>
              <a:rPr lang="es-ES" sz="2000" dirty="0" err="1" smtClean="0"/>
              <a:t>ultrasonográfico</a:t>
            </a:r>
            <a:r>
              <a:rPr lang="es-ES" sz="2000" dirty="0" smtClean="0"/>
              <a:t>.</a:t>
            </a:r>
          </a:p>
          <a:p>
            <a:pPr marL="285750" indent="-285750" algn="just">
              <a:buFont typeface="Arial" panose="020B0604020202020204" pitchFamily="34" charset="0"/>
              <a:buChar char="•"/>
            </a:pPr>
            <a:r>
              <a:rPr lang="es-ES" sz="2000" b="1" dirty="0" smtClean="0"/>
              <a:t>Prevención de anemia por hematíes falciformes o </a:t>
            </a:r>
            <a:r>
              <a:rPr lang="es-ES" sz="2000" b="1" dirty="0" err="1" smtClean="0"/>
              <a:t>siclkemia</a:t>
            </a:r>
            <a:r>
              <a:rPr lang="es-ES" sz="2000" b="1" dirty="0" smtClean="0"/>
              <a:t> </a:t>
            </a:r>
            <a:r>
              <a:rPr lang="es-ES" sz="2000" dirty="0" smtClean="0"/>
              <a:t>mediante el </a:t>
            </a:r>
            <a:r>
              <a:rPr lang="es-ES" sz="2000" dirty="0" err="1" smtClean="0"/>
              <a:t>pesquisaje</a:t>
            </a:r>
            <a:r>
              <a:rPr lang="es-ES" sz="2000" dirty="0" smtClean="0"/>
              <a:t>  de portadoras en  gestantes, la detección de parejas de alto riesgo y el diagnóstico prenatal por técnicas moleculares.</a:t>
            </a:r>
          </a:p>
          <a:p>
            <a:pPr marL="285750" indent="-285750" algn="just">
              <a:buFont typeface="Arial" panose="020B0604020202020204" pitchFamily="34" charset="0"/>
              <a:buChar char="•"/>
            </a:pPr>
            <a:r>
              <a:rPr lang="es-ES" sz="2000" b="1" dirty="0" smtClean="0"/>
              <a:t>Prevención del síndrome de Down y otras enfermedades cromosómicas</a:t>
            </a:r>
            <a:r>
              <a:rPr lang="es-ES" sz="2000" dirty="0" smtClean="0"/>
              <a:t> mediante el diagnóstico prenatal </a:t>
            </a:r>
            <a:r>
              <a:rPr lang="es-ES" sz="2000" dirty="0" err="1" smtClean="0"/>
              <a:t>citogenético</a:t>
            </a:r>
            <a:r>
              <a:rPr lang="es-ES" sz="2000" dirty="0" smtClean="0"/>
              <a:t> en embarazadas con edad avanzada.</a:t>
            </a:r>
          </a:p>
          <a:p>
            <a:pPr marL="285750" indent="-285750" algn="just">
              <a:buFont typeface="Arial" panose="020B0604020202020204" pitchFamily="34" charset="0"/>
              <a:buChar char="•"/>
            </a:pPr>
            <a:r>
              <a:rPr lang="es-ES" sz="2000" b="1" dirty="0" smtClean="0"/>
              <a:t>Detección precoz de la fenilcetonuria</a:t>
            </a:r>
            <a:r>
              <a:rPr lang="es-ES" sz="2000" dirty="0" smtClean="0"/>
              <a:t>, mediante </a:t>
            </a:r>
            <a:r>
              <a:rPr lang="es-ES" sz="2000" dirty="0" err="1" smtClean="0"/>
              <a:t>pesquisaje</a:t>
            </a:r>
            <a:r>
              <a:rPr lang="es-ES" sz="2000" dirty="0" smtClean="0"/>
              <a:t> neonatal</a:t>
            </a:r>
          </a:p>
          <a:p>
            <a:pPr marL="285750" indent="-285750" algn="just">
              <a:buFont typeface="Arial" panose="020B0604020202020204" pitchFamily="34" charset="0"/>
              <a:buChar char="•"/>
            </a:pPr>
            <a:r>
              <a:rPr lang="es-ES" sz="2000" b="1" dirty="0" smtClean="0"/>
              <a:t>Consultas de detección sistemático del riesgo genético en la comunidad.</a:t>
            </a:r>
          </a:p>
          <a:p>
            <a:pPr marL="285750" indent="-285750" algn="just">
              <a:buFont typeface="Arial" panose="020B0604020202020204" pitchFamily="34" charset="0"/>
              <a:buChar char="•"/>
            </a:pPr>
            <a:r>
              <a:rPr lang="es-ES" sz="2000" b="1" dirty="0" smtClean="0"/>
              <a:t>Consultas de genética clínica</a:t>
            </a:r>
            <a:r>
              <a:rPr lang="es-ES" sz="2000" dirty="0" smtClean="0"/>
              <a:t>.</a:t>
            </a:r>
          </a:p>
          <a:p>
            <a:pPr marL="285750" indent="-285750" algn="just">
              <a:buFont typeface="Arial" panose="020B0604020202020204" pitchFamily="34" charset="0"/>
              <a:buChar char="•"/>
            </a:pPr>
            <a:r>
              <a:rPr lang="es-ES" sz="2000" dirty="0" smtClean="0"/>
              <a:t>Programa de </a:t>
            </a:r>
            <a:r>
              <a:rPr lang="es-ES" sz="2000" b="1" dirty="0" smtClean="0"/>
              <a:t>atención a discapacitados</a:t>
            </a:r>
            <a:r>
              <a:rPr lang="es-ES" sz="2000" dirty="0" smtClean="0"/>
              <a:t>.</a:t>
            </a:r>
            <a:endParaRPr lang="es-ES" sz="2000" dirty="0"/>
          </a:p>
        </p:txBody>
      </p:sp>
      <p:sp>
        <p:nvSpPr>
          <p:cNvPr id="4" name="CuadroTexto 3"/>
          <p:cNvSpPr txBox="1"/>
          <p:nvPr/>
        </p:nvSpPr>
        <p:spPr>
          <a:xfrm>
            <a:off x="2843808" y="404664"/>
            <a:ext cx="2880320" cy="523220"/>
          </a:xfrm>
          <a:prstGeom prst="rect">
            <a:avLst/>
          </a:prstGeom>
          <a:noFill/>
        </p:spPr>
        <p:txBody>
          <a:bodyPr wrap="square" rtlCol="0">
            <a:spAutoFit/>
          </a:bodyPr>
          <a:lstStyle/>
          <a:p>
            <a:pPr algn="ctr"/>
            <a:r>
              <a:rPr lang="es-ES" sz="2800" b="1" dirty="0" smtClean="0"/>
              <a:t>Subprogramas</a:t>
            </a:r>
            <a:endParaRPr lang="es-ES" sz="2800" b="1" dirty="0"/>
          </a:p>
        </p:txBody>
      </p:sp>
    </p:spTree>
    <p:extLst>
      <p:ext uri="{BB962C8B-B14F-4D97-AF65-F5344CB8AC3E}">
        <p14:creationId xmlns:p14="http://schemas.microsoft.com/office/powerpoint/2010/main" val="1958972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39752" y="764704"/>
            <a:ext cx="4680520" cy="523220"/>
          </a:xfrm>
          <a:prstGeom prst="rect">
            <a:avLst/>
          </a:prstGeom>
          <a:noFill/>
        </p:spPr>
        <p:txBody>
          <a:bodyPr wrap="square" rtlCol="0">
            <a:spAutoFit/>
          </a:bodyPr>
          <a:lstStyle/>
          <a:p>
            <a:pPr algn="ctr"/>
            <a:r>
              <a:rPr lang="es-ES" sz="2800" b="1" dirty="0" smtClean="0">
                <a:solidFill>
                  <a:srgbClr val="C00000"/>
                </a:solidFill>
              </a:rPr>
              <a:t>Solución al problema inicial</a:t>
            </a:r>
            <a:endParaRPr lang="es-ES" sz="2800" b="1" dirty="0">
              <a:solidFill>
                <a:srgbClr val="C00000"/>
              </a:solidFill>
            </a:endParaRPr>
          </a:p>
        </p:txBody>
      </p:sp>
      <p:sp>
        <p:nvSpPr>
          <p:cNvPr id="3" name="Rectángulo 2"/>
          <p:cNvSpPr/>
          <p:nvPr/>
        </p:nvSpPr>
        <p:spPr>
          <a:xfrm>
            <a:off x="1079612" y="1628800"/>
            <a:ext cx="7200800" cy="4524315"/>
          </a:xfrm>
          <a:prstGeom prst="rect">
            <a:avLst/>
          </a:prstGeom>
        </p:spPr>
        <p:txBody>
          <a:bodyPr wrap="square">
            <a:spAutoFit/>
          </a:bodyPr>
          <a:lstStyle/>
          <a:p>
            <a:pPr algn="just"/>
            <a:r>
              <a:rPr lang="es-ES" sz="2400" b="1" dirty="0"/>
              <a:t>Una pareja acude al Servicio de Genética Clínica porque les ha nacido un hijo muy delicado de salud, nació a término de la gestación pero estuvo en cuidados neonatales durante 20 días pues nació de bajo peso, tiene múltiples defectos congénitos y ahora tiene ya ocho meses y no sonríe, no sostiene la cabeza, no se sienta. </a:t>
            </a:r>
          </a:p>
          <a:p>
            <a:pPr algn="just"/>
            <a:endParaRPr lang="es-ES" sz="2400" b="1" dirty="0"/>
          </a:p>
          <a:p>
            <a:pPr algn="just"/>
            <a:r>
              <a:rPr lang="es-ES" sz="2400" b="1" dirty="0"/>
              <a:t>Al interrogatorio la pareja refiere que tienen un hijo de 10 años sano después de tres años de casados, y que  entre este y el niño actual perdieron, por abortos espontáneos del primer trimestre, cinco embarazos.</a:t>
            </a:r>
          </a:p>
        </p:txBody>
      </p:sp>
    </p:spTree>
    <p:extLst>
      <p:ext uri="{BB962C8B-B14F-4D97-AF65-F5344CB8AC3E}">
        <p14:creationId xmlns:p14="http://schemas.microsoft.com/office/powerpoint/2010/main" val="3852386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1484784"/>
            <a:ext cx="7488832" cy="3970318"/>
          </a:xfrm>
          <a:prstGeom prst="rect">
            <a:avLst/>
          </a:prstGeom>
        </p:spPr>
        <p:txBody>
          <a:bodyPr wrap="square">
            <a:spAutoFit/>
          </a:bodyPr>
          <a:lstStyle/>
          <a:p>
            <a:pPr marL="457200" lvl="0" indent="-457200" algn="just">
              <a:buFont typeface="+mj-lt"/>
              <a:buAutoNum type="arabicPeriod"/>
            </a:pPr>
            <a:r>
              <a:rPr lang="es-DO" sz="2800" b="1" dirty="0"/>
              <a:t>¿Cómo explicar  el fenómeno genético que ha determinado la situación de esta familia?</a:t>
            </a:r>
            <a:endParaRPr lang="es-ES" sz="2800" b="1" dirty="0"/>
          </a:p>
          <a:p>
            <a:pPr marL="457200" lvl="0" indent="-457200" algn="just">
              <a:buFont typeface="+mj-lt"/>
              <a:buAutoNum type="arabicPeriod"/>
            </a:pPr>
            <a:r>
              <a:rPr lang="es-DO" sz="2800" b="1" dirty="0"/>
              <a:t>¿A quienes debemos estudiar?</a:t>
            </a:r>
            <a:endParaRPr lang="es-ES" sz="2800" b="1" dirty="0"/>
          </a:p>
          <a:p>
            <a:pPr marL="457200" lvl="0" indent="-457200" algn="just">
              <a:buFont typeface="+mj-lt"/>
              <a:buAutoNum type="arabicPeriod"/>
            </a:pPr>
            <a:r>
              <a:rPr lang="es-DO" sz="2800" b="1" dirty="0"/>
              <a:t>¿Cual será la probabilidad de que tengan otro hijo afectado? </a:t>
            </a:r>
            <a:endParaRPr lang="es-ES" sz="2800" b="1" dirty="0"/>
          </a:p>
          <a:p>
            <a:pPr marL="457200" lvl="0" indent="-457200" algn="just">
              <a:buFont typeface="+mj-lt"/>
              <a:buAutoNum type="arabicPeriod"/>
            </a:pPr>
            <a:r>
              <a:rPr lang="es-DO" sz="2800" b="1" dirty="0" smtClean="0"/>
              <a:t>¿Cómo </a:t>
            </a:r>
            <a:r>
              <a:rPr lang="es-DO" sz="2800" b="1" dirty="0"/>
              <a:t>prevenir  el nacimiento de otros individuos afectados en esta familia? </a:t>
            </a:r>
            <a:endParaRPr lang="es-ES" sz="2800" b="1" dirty="0"/>
          </a:p>
          <a:p>
            <a:pPr marL="457200" lvl="0" indent="-457200" algn="just">
              <a:buFont typeface="+mj-lt"/>
              <a:buAutoNum type="arabicPeriod"/>
            </a:pPr>
            <a:r>
              <a:rPr lang="es-DO" sz="2800" b="1" dirty="0" smtClean="0"/>
              <a:t>¿</a:t>
            </a:r>
            <a:r>
              <a:rPr lang="es-DO" sz="2800" b="1" dirty="0"/>
              <a:t>Cómo orientar a la pareja con relación al hijo </a:t>
            </a:r>
            <a:r>
              <a:rPr lang="es-DO" sz="2800" b="1" dirty="0" smtClean="0"/>
              <a:t>sano y cómo  </a:t>
            </a:r>
            <a:r>
              <a:rPr lang="es-DO" sz="2800" b="1" dirty="0"/>
              <a:t>proceder con este menor</a:t>
            </a:r>
            <a:r>
              <a:rPr lang="es-DO" sz="2800" b="1" dirty="0" smtClean="0"/>
              <a:t>?</a:t>
            </a:r>
            <a:endParaRPr lang="es-ES" sz="2800" b="1" dirty="0"/>
          </a:p>
        </p:txBody>
      </p:sp>
      <p:sp>
        <p:nvSpPr>
          <p:cNvPr id="5" name="4 CuadroTexto"/>
          <p:cNvSpPr txBox="1"/>
          <p:nvPr/>
        </p:nvSpPr>
        <p:spPr>
          <a:xfrm>
            <a:off x="2555776" y="620688"/>
            <a:ext cx="4032448" cy="584775"/>
          </a:xfrm>
          <a:prstGeom prst="rect">
            <a:avLst/>
          </a:prstGeom>
          <a:noFill/>
        </p:spPr>
        <p:txBody>
          <a:bodyPr wrap="square" rtlCol="0">
            <a:spAutoFit/>
          </a:bodyPr>
          <a:lstStyle/>
          <a:p>
            <a:pPr algn="ctr"/>
            <a:r>
              <a:rPr lang="es-ES" sz="3200" b="1" dirty="0" smtClean="0">
                <a:solidFill>
                  <a:srgbClr val="C00000"/>
                </a:solidFill>
              </a:rPr>
              <a:t>Interrogantes</a:t>
            </a:r>
            <a:endParaRPr lang="es-ES" sz="3200" b="1" dirty="0">
              <a:solidFill>
                <a:srgbClr val="C00000"/>
              </a:solidFill>
            </a:endParaRPr>
          </a:p>
        </p:txBody>
      </p:sp>
    </p:spTree>
    <p:extLst>
      <p:ext uri="{BB962C8B-B14F-4D97-AF65-F5344CB8AC3E}">
        <p14:creationId xmlns:p14="http://schemas.microsoft.com/office/powerpoint/2010/main" val="1796220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827584" y="1196752"/>
            <a:ext cx="7632848" cy="19442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dirty="0">
                <a:solidFill>
                  <a:schemeClr val="bg1"/>
                </a:solidFill>
                <a:effectLst>
                  <a:outerShdw blurRad="38100" dist="38100" dir="2700000" algn="tl">
                    <a:srgbClr val="000000">
                      <a:alpha val="43137"/>
                    </a:srgbClr>
                  </a:outerShdw>
                </a:effectLst>
              </a:rPr>
              <a:t>Proceso de comunicación relacionado con los problemas humanos asociados con la ocurrencia o riesgo de recurrencia de un trastorno genético en una familia. </a:t>
            </a:r>
          </a:p>
        </p:txBody>
      </p:sp>
      <p:sp>
        <p:nvSpPr>
          <p:cNvPr id="2" name="1 Rectángulo"/>
          <p:cNvSpPr/>
          <p:nvPr/>
        </p:nvSpPr>
        <p:spPr>
          <a:xfrm>
            <a:off x="1068905" y="3645024"/>
            <a:ext cx="7056784" cy="2677656"/>
          </a:xfrm>
          <a:prstGeom prst="rect">
            <a:avLst/>
          </a:prstGeom>
        </p:spPr>
        <p:txBody>
          <a:bodyPr wrap="square">
            <a:spAutoFit/>
          </a:bodyPr>
          <a:lstStyle/>
          <a:p>
            <a:pPr algn="just"/>
            <a:r>
              <a:rPr lang="es-ES" sz="2400" dirty="0" smtClean="0"/>
              <a:t>Ayudar </a:t>
            </a:r>
            <a:r>
              <a:rPr lang="es-ES" sz="2400" dirty="0"/>
              <a:t>al individuo o la familia </a:t>
            </a:r>
            <a:r>
              <a:rPr lang="es-ES" sz="2400" dirty="0" smtClean="0"/>
              <a:t>a:</a:t>
            </a:r>
          </a:p>
          <a:p>
            <a:pPr algn="just"/>
            <a:endParaRPr lang="es-ES" sz="2400" dirty="0" smtClean="0"/>
          </a:p>
          <a:p>
            <a:pPr algn="just"/>
            <a:r>
              <a:rPr lang="es-ES" sz="2400" dirty="0" smtClean="0"/>
              <a:t>•</a:t>
            </a:r>
            <a:r>
              <a:rPr lang="es-ES" sz="2400" b="1" dirty="0" smtClean="0"/>
              <a:t>Comprender</a:t>
            </a:r>
          </a:p>
          <a:p>
            <a:r>
              <a:rPr lang="es-ES" sz="2400" b="1" dirty="0" smtClean="0"/>
              <a:t>•Apreciar </a:t>
            </a:r>
          </a:p>
          <a:p>
            <a:r>
              <a:rPr lang="es-ES" sz="2400" b="1" dirty="0" smtClean="0"/>
              <a:t>•Entender </a:t>
            </a:r>
          </a:p>
          <a:p>
            <a:r>
              <a:rPr lang="es-ES" sz="2400" b="1" dirty="0" smtClean="0"/>
              <a:t>•Elegir </a:t>
            </a:r>
          </a:p>
          <a:p>
            <a:r>
              <a:rPr lang="es-ES" sz="2400" b="1" dirty="0" smtClean="0"/>
              <a:t>•Ajustarse</a:t>
            </a:r>
            <a:endParaRPr lang="es-ES" sz="2400" b="1" dirty="0"/>
          </a:p>
        </p:txBody>
      </p:sp>
      <p:sp>
        <p:nvSpPr>
          <p:cNvPr id="4" name="3 CuadroTexto"/>
          <p:cNvSpPr txBox="1"/>
          <p:nvPr/>
        </p:nvSpPr>
        <p:spPr>
          <a:xfrm>
            <a:off x="2283913" y="132809"/>
            <a:ext cx="4626768" cy="584775"/>
          </a:xfrm>
          <a:prstGeom prst="rect">
            <a:avLst/>
          </a:prstGeom>
          <a:noFill/>
        </p:spPr>
        <p:txBody>
          <a:bodyPr wrap="square" rtlCol="0">
            <a:spAutoFit/>
          </a:bodyPr>
          <a:lstStyle/>
          <a:p>
            <a:pPr algn="ctr"/>
            <a:r>
              <a:rPr lang="es-ES" sz="3200" b="1" dirty="0" smtClean="0">
                <a:solidFill>
                  <a:srgbClr val="C00000"/>
                </a:solidFill>
              </a:rPr>
              <a:t>Asesoramiento genético</a:t>
            </a:r>
            <a:endParaRPr lang="es-ES" sz="3200" b="1" dirty="0">
              <a:solidFill>
                <a:srgbClr val="C00000"/>
              </a:solidFill>
            </a:endParaRPr>
          </a:p>
        </p:txBody>
      </p:sp>
    </p:spTree>
    <p:extLst>
      <p:ext uri="{BB962C8B-B14F-4D97-AF65-F5344CB8AC3E}">
        <p14:creationId xmlns:p14="http://schemas.microsoft.com/office/powerpoint/2010/main" val="1346419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47664" y="4600252"/>
            <a:ext cx="7513275" cy="2246769"/>
          </a:xfrm>
          <a:prstGeom prst="rect">
            <a:avLst/>
          </a:prstGeom>
        </p:spPr>
        <p:txBody>
          <a:bodyPr wrap="none">
            <a:spAutoFit/>
          </a:bodyPr>
          <a:lstStyle/>
          <a:p>
            <a:pPr marL="273050" indent="-273050">
              <a:buFont typeface="Arial" pitchFamily="34" charset="0"/>
              <a:buChar char="•"/>
            </a:pPr>
            <a:r>
              <a:rPr lang="es-ES" sz="2800" dirty="0" smtClean="0"/>
              <a:t>Consejo genético (</a:t>
            </a:r>
            <a:r>
              <a:rPr lang="es-ES" sz="2800" dirty="0" err="1" smtClean="0"/>
              <a:t>Sheldon</a:t>
            </a:r>
            <a:r>
              <a:rPr lang="es-ES" sz="2800" dirty="0" smtClean="0"/>
              <a:t> </a:t>
            </a:r>
            <a:r>
              <a:rPr lang="es-ES" sz="2800" dirty="0"/>
              <a:t>Reed, </a:t>
            </a:r>
            <a:r>
              <a:rPr lang="es-ES" sz="2800" dirty="0" smtClean="0"/>
              <a:t>1947)</a:t>
            </a:r>
          </a:p>
          <a:p>
            <a:pPr marL="273050" indent="-273050">
              <a:buFont typeface="Arial" pitchFamily="34" charset="0"/>
              <a:buChar char="•"/>
            </a:pPr>
            <a:r>
              <a:rPr lang="es-ES" sz="2800" dirty="0"/>
              <a:t>Modelo </a:t>
            </a:r>
            <a:r>
              <a:rPr lang="es-ES" sz="2800" dirty="0" smtClean="0"/>
              <a:t>eugenésico (Primera mitad siglo XX)</a:t>
            </a:r>
          </a:p>
          <a:p>
            <a:pPr marL="273050" indent="-273050">
              <a:buFont typeface="Arial" pitchFamily="34" charset="0"/>
              <a:buChar char="•"/>
            </a:pPr>
            <a:r>
              <a:rPr lang="es-ES" sz="2800" dirty="0" smtClean="0"/>
              <a:t>Modelo médico-preventivo</a:t>
            </a:r>
          </a:p>
          <a:p>
            <a:pPr marL="273050" indent="-273050">
              <a:buFont typeface="Arial" pitchFamily="34" charset="0"/>
              <a:buChar char="•"/>
            </a:pPr>
            <a:r>
              <a:rPr lang="es-ES" sz="2800" dirty="0" smtClean="0"/>
              <a:t>Modelo </a:t>
            </a:r>
            <a:r>
              <a:rPr lang="es-ES" sz="2800" dirty="0"/>
              <a:t>basado en toma de </a:t>
            </a:r>
            <a:r>
              <a:rPr lang="es-ES" sz="2800" dirty="0" smtClean="0"/>
              <a:t>decisiones </a:t>
            </a:r>
            <a:r>
              <a:rPr lang="es-ES" sz="2800" dirty="0"/>
              <a:t>(</a:t>
            </a:r>
            <a:r>
              <a:rPr lang="es-ES" sz="2800" dirty="0" smtClean="0"/>
              <a:t>años 60)</a:t>
            </a:r>
          </a:p>
          <a:p>
            <a:pPr marL="273050" indent="-273050">
              <a:buFont typeface="Arial" pitchFamily="34" charset="0"/>
              <a:buChar char="•"/>
            </a:pPr>
            <a:r>
              <a:rPr lang="es-ES" sz="2800" dirty="0" smtClean="0"/>
              <a:t>Modelo </a:t>
            </a:r>
            <a:r>
              <a:rPr lang="es-ES" sz="2800" dirty="0" err="1" smtClean="0"/>
              <a:t>psicoterapeútico</a:t>
            </a:r>
            <a:endParaRPr lang="es-ES" sz="2800" dirty="0"/>
          </a:p>
        </p:txBody>
      </p:sp>
      <p:sp>
        <p:nvSpPr>
          <p:cNvPr id="3" name="AutoShape 2" descr="🎖▷ 5 consejos para ayudarlo a prepararse para una sesión de asesoramiento  genét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832748"/>
            <a:ext cx="5193196" cy="346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082906" y="215326"/>
            <a:ext cx="4626768" cy="584775"/>
          </a:xfrm>
          <a:prstGeom prst="rect">
            <a:avLst/>
          </a:prstGeom>
          <a:noFill/>
        </p:spPr>
        <p:txBody>
          <a:bodyPr wrap="square" rtlCol="0">
            <a:spAutoFit/>
          </a:bodyPr>
          <a:lstStyle/>
          <a:p>
            <a:pPr algn="ctr"/>
            <a:r>
              <a:rPr lang="es-ES" sz="3200" b="1" dirty="0" smtClean="0">
                <a:solidFill>
                  <a:srgbClr val="C00000"/>
                </a:solidFill>
                <a:effectLst>
                  <a:outerShdw blurRad="38100" dist="38100" dir="2700000" algn="tl">
                    <a:srgbClr val="000000">
                      <a:alpha val="43137"/>
                    </a:srgbClr>
                  </a:outerShdw>
                </a:effectLst>
              </a:rPr>
              <a:t>Asesoramiento genético</a:t>
            </a:r>
            <a:endParaRPr lang="es-E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6380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604094"/>
            <a:ext cx="7381701" cy="523220"/>
          </a:xfrm>
          <a:prstGeom prst="rect">
            <a:avLst/>
          </a:prstGeom>
          <a:noFill/>
        </p:spPr>
        <p:txBody>
          <a:bodyPr wrap="none" rtlCol="0">
            <a:spAutoFit/>
          </a:bodyPr>
          <a:lstStyle/>
          <a:p>
            <a:r>
              <a:rPr lang="es-ES" sz="2800" b="1" dirty="0" smtClean="0">
                <a:solidFill>
                  <a:srgbClr val="C00000"/>
                </a:solidFill>
                <a:effectLst>
                  <a:outerShdw blurRad="38100" dist="38100" dir="2700000" algn="tl">
                    <a:srgbClr val="000000">
                      <a:alpha val="43137"/>
                    </a:srgbClr>
                  </a:outerShdw>
                </a:effectLst>
              </a:rPr>
              <a:t>Motivos de solicitud del asesoramiento genético</a:t>
            </a:r>
            <a:endParaRPr lang="es-ES" sz="2800" b="1" dirty="0">
              <a:solidFill>
                <a:srgbClr val="C00000"/>
              </a:solidFill>
              <a:effectLst>
                <a:outerShdw blurRad="38100" dist="38100" dir="2700000" algn="tl">
                  <a:srgbClr val="000000">
                    <a:alpha val="43137"/>
                  </a:srgbClr>
                </a:outerShdw>
              </a:effectLst>
            </a:endParaRPr>
          </a:p>
        </p:txBody>
      </p:sp>
      <p:sp>
        <p:nvSpPr>
          <p:cNvPr id="4" name="3 Rectángulo redondeado"/>
          <p:cNvSpPr/>
          <p:nvPr/>
        </p:nvSpPr>
        <p:spPr>
          <a:xfrm>
            <a:off x="899592" y="1700808"/>
            <a:ext cx="7560840" cy="41764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s-ES" sz="2400" b="1" dirty="0" smtClean="0"/>
              <a:t>Edad materna avanzada</a:t>
            </a:r>
          </a:p>
          <a:p>
            <a:pPr marL="285750" indent="-285750" algn="just">
              <a:buFont typeface="Arial" pitchFamily="34" charset="0"/>
              <a:buChar char="•"/>
            </a:pPr>
            <a:r>
              <a:rPr lang="es-ES" sz="2400" b="1" dirty="0" smtClean="0"/>
              <a:t>Hijos previos con defectos congénitos</a:t>
            </a:r>
          </a:p>
          <a:p>
            <a:pPr marL="285750" indent="-285750" algn="just">
              <a:buFont typeface="Arial" pitchFamily="34" charset="0"/>
              <a:buChar char="•"/>
            </a:pPr>
            <a:r>
              <a:rPr lang="es-ES" sz="2400" b="1" dirty="0" smtClean="0"/>
              <a:t>Historia familiar de defectos congénitos </a:t>
            </a:r>
          </a:p>
          <a:p>
            <a:pPr marL="285750" indent="-285750" algn="just">
              <a:buFont typeface="Arial" pitchFamily="34" charset="0"/>
              <a:buChar char="•"/>
            </a:pPr>
            <a:r>
              <a:rPr lang="es-ES" sz="2400" b="1" dirty="0" smtClean="0"/>
              <a:t>Exposición a teratógenos</a:t>
            </a:r>
          </a:p>
          <a:p>
            <a:pPr marL="285750" indent="-285750" algn="just">
              <a:buFont typeface="Arial" pitchFamily="34" charset="0"/>
              <a:buChar char="•"/>
            </a:pPr>
            <a:r>
              <a:rPr lang="es-ES" sz="2400" b="1" dirty="0" smtClean="0"/>
              <a:t>Consanguinidad</a:t>
            </a:r>
          </a:p>
          <a:p>
            <a:pPr marL="285750" indent="-285750" algn="just">
              <a:buFont typeface="Arial" pitchFamily="34" charset="0"/>
              <a:buChar char="•"/>
            </a:pPr>
            <a:r>
              <a:rPr lang="es-ES" sz="2400" b="1" dirty="0" smtClean="0"/>
              <a:t>Mismo origen étnico o geográfico de la pareja.</a:t>
            </a:r>
          </a:p>
          <a:p>
            <a:pPr marL="285750" indent="-285750" algn="just">
              <a:buFont typeface="Arial" pitchFamily="34" charset="0"/>
              <a:buChar char="•"/>
            </a:pPr>
            <a:r>
              <a:rPr lang="es-ES" sz="2400" b="1" dirty="0" smtClean="0"/>
              <a:t>Fallas reproductivas</a:t>
            </a:r>
          </a:p>
          <a:p>
            <a:pPr marL="285750" indent="-285750" algn="just">
              <a:buFont typeface="Arial" pitchFamily="34" charset="0"/>
              <a:buChar char="•"/>
            </a:pPr>
            <a:r>
              <a:rPr lang="es-ES" sz="2400" b="1" dirty="0" smtClean="0"/>
              <a:t>Conocimiento de genes predisponentes en la familia.</a:t>
            </a:r>
          </a:p>
        </p:txBody>
      </p:sp>
    </p:spTree>
    <p:extLst>
      <p:ext uri="{BB962C8B-B14F-4D97-AF65-F5344CB8AC3E}">
        <p14:creationId xmlns:p14="http://schemas.microsoft.com/office/powerpoint/2010/main" val="215453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43608" y="448422"/>
            <a:ext cx="6624736" cy="584775"/>
          </a:xfrm>
          <a:prstGeom prst="rect">
            <a:avLst/>
          </a:prstGeom>
          <a:noFill/>
        </p:spPr>
        <p:txBody>
          <a:bodyPr wrap="square" rtlCol="0">
            <a:spAutoFit/>
          </a:bodyPr>
          <a:lstStyle/>
          <a:p>
            <a:pPr algn="ctr"/>
            <a:r>
              <a:rPr lang="es-ES" sz="3200" b="1" dirty="0" smtClean="0">
                <a:solidFill>
                  <a:srgbClr val="C00000"/>
                </a:solidFill>
              </a:rPr>
              <a:t>Principios del Asesoramiento genético</a:t>
            </a:r>
            <a:endParaRPr lang="es-ES" sz="3200" b="1" dirty="0">
              <a:solidFill>
                <a:srgbClr val="C00000"/>
              </a:solidFill>
            </a:endParaRPr>
          </a:p>
        </p:txBody>
      </p:sp>
      <p:sp>
        <p:nvSpPr>
          <p:cNvPr id="5" name="4 CuadroTexto"/>
          <p:cNvSpPr txBox="1"/>
          <p:nvPr/>
        </p:nvSpPr>
        <p:spPr>
          <a:xfrm>
            <a:off x="1553384" y="1844823"/>
            <a:ext cx="4248472" cy="2677656"/>
          </a:xfrm>
          <a:prstGeom prst="rect">
            <a:avLst/>
          </a:prstGeom>
          <a:noFill/>
        </p:spPr>
        <p:txBody>
          <a:bodyPr wrap="square" rtlCol="0">
            <a:spAutoFit/>
          </a:bodyPr>
          <a:lstStyle/>
          <a:p>
            <a:pPr marL="285750" indent="-285750" algn="just">
              <a:lnSpc>
                <a:spcPct val="150000"/>
              </a:lnSpc>
              <a:buFont typeface="Arial" pitchFamily="34" charset="0"/>
              <a:buChar char="•"/>
            </a:pPr>
            <a:r>
              <a:rPr lang="es-ES" sz="2800" b="1" dirty="0" smtClean="0"/>
              <a:t>Elementos básicos</a:t>
            </a:r>
          </a:p>
          <a:p>
            <a:pPr marL="285750" indent="-285750" algn="just">
              <a:lnSpc>
                <a:spcPct val="150000"/>
              </a:lnSpc>
              <a:buFont typeface="Arial" pitchFamily="34" charset="0"/>
              <a:buChar char="•"/>
            </a:pPr>
            <a:r>
              <a:rPr lang="es-ES" sz="2800" b="1" dirty="0" smtClean="0"/>
              <a:t>Aspectos prácticos</a:t>
            </a:r>
          </a:p>
          <a:p>
            <a:pPr marL="285750" indent="-285750" algn="just">
              <a:lnSpc>
                <a:spcPct val="150000"/>
              </a:lnSpc>
              <a:buFont typeface="Arial" pitchFamily="34" charset="0"/>
              <a:buChar char="•"/>
            </a:pPr>
            <a:r>
              <a:rPr lang="es-ES" sz="2800" b="1" dirty="0" smtClean="0"/>
              <a:t>Aspectos psicológicos</a:t>
            </a:r>
          </a:p>
          <a:p>
            <a:pPr marL="285750" indent="-285750" algn="just">
              <a:lnSpc>
                <a:spcPct val="150000"/>
              </a:lnSpc>
              <a:buFont typeface="Arial" pitchFamily="34" charset="0"/>
              <a:buChar char="•"/>
            </a:pPr>
            <a:r>
              <a:rPr lang="es-ES" sz="2800" b="1" dirty="0" smtClean="0"/>
              <a:t>Aspectos éticos</a:t>
            </a:r>
            <a:endParaRPr lang="es-ES" sz="2800" b="1" dirty="0"/>
          </a:p>
        </p:txBody>
      </p:sp>
    </p:spTree>
    <p:extLst>
      <p:ext uri="{BB962C8B-B14F-4D97-AF65-F5344CB8AC3E}">
        <p14:creationId xmlns:p14="http://schemas.microsoft.com/office/powerpoint/2010/main" val="223073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838166" y="2276872"/>
            <a:ext cx="4824536" cy="3108543"/>
          </a:xfrm>
          <a:prstGeom prst="rect">
            <a:avLst/>
          </a:prstGeom>
          <a:noFill/>
        </p:spPr>
        <p:txBody>
          <a:bodyPr wrap="square" rtlCol="0">
            <a:spAutoFit/>
          </a:bodyPr>
          <a:lstStyle/>
          <a:p>
            <a:pPr marL="285750" indent="-285750" algn="just">
              <a:buFont typeface="Arial" pitchFamily="34" charset="0"/>
              <a:buChar char="•"/>
            </a:pPr>
            <a:r>
              <a:rPr lang="es-ES" sz="2800" b="1" dirty="0" smtClean="0"/>
              <a:t>Diagnóstico</a:t>
            </a:r>
          </a:p>
          <a:p>
            <a:pPr algn="just"/>
            <a:endParaRPr lang="es-ES" sz="2800" b="1" dirty="0" smtClean="0"/>
          </a:p>
          <a:p>
            <a:pPr marL="285750" indent="-285750" algn="just">
              <a:buFont typeface="Arial" pitchFamily="34" charset="0"/>
              <a:buChar char="•"/>
            </a:pPr>
            <a:r>
              <a:rPr lang="es-ES" sz="2800" b="1" dirty="0" smtClean="0"/>
              <a:t>Estimación del riesgo</a:t>
            </a:r>
          </a:p>
          <a:p>
            <a:pPr algn="just"/>
            <a:endParaRPr lang="es-ES" sz="2800" b="1" dirty="0" smtClean="0"/>
          </a:p>
          <a:p>
            <a:pPr marL="285750" indent="-285750" algn="just">
              <a:buFont typeface="Arial" pitchFamily="34" charset="0"/>
              <a:buChar char="•"/>
            </a:pPr>
            <a:r>
              <a:rPr lang="es-ES" sz="2800" b="1" dirty="0" smtClean="0"/>
              <a:t>Comunicación</a:t>
            </a:r>
          </a:p>
          <a:p>
            <a:pPr algn="just"/>
            <a:endParaRPr lang="es-ES" sz="2800" b="1" dirty="0" smtClean="0"/>
          </a:p>
          <a:p>
            <a:pPr marL="285750" indent="-285750" algn="just">
              <a:buFont typeface="Arial" pitchFamily="34" charset="0"/>
              <a:buChar char="•"/>
            </a:pPr>
            <a:r>
              <a:rPr lang="es-ES" sz="2800" b="1" dirty="0" smtClean="0"/>
              <a:t>Soporte o basamento</a:t>
            </a:r>
            <a:endParaRPr lang="es-ES" sz="2800" b="1" dirty="0"/>
          </a:p>
        </p:txBody>
      </p:sp>
      <p:sp>
        <p:nvSpPr>
          <p:cNvPr id="4" name="3 Rectángulo"/>
          <p:cNvSpPr/>
          <p:nvPr/>
        </p:nvSpPr>
        <p:spPr>
          <a:xfrm>
            <a:off x="2654159" y="531373"/>
            <a:ext cx="3316742" cy="754694"/>
          </a:xfrm>
          <a:prstGeom prst="rect">
            <a:avLst/>
          </a:prstGeom>
        </p:spPr>
        <p:txBody>
          <a:bodyPr wrap="none">
            <a:spAutoFit/>
          </a:bodyPr>
          <a:lstStyle/>
          <a:p>
            <a:pPr algn="just">
              <a:lnSpc>
                <a:spcPct val="150000"/>
              </a:lnSpc>
            </a:pPr>
            <a:r>
              <a:rPr lang="es-ES" sz="3200" b="1" dirty="0" smtClean="0">
                <a:solidFill>
                  <a:srgbClr val="C00000"/>
                </a:solidFill>
              </a:rPr>
              <a:t>Elementos Básicos</a:t>
            </a:r>
            <a:endParaRPr lang="es-ES" sz="3200" b="1" dirty="0">
              <a:solidFill>
                <a:srgbClr val="C00000"/>
              </a:solidFill>
            </a:endParaRPr>
          </a:p>
        </p:txBody>
      </p:sp>
    </p:spTree>
    <p:extLst>
      <p:ext uri="{BB962C8B-B14F-4D97-AF65-F5344CB8AC3E}">
        <p14:creationId xmlns:p14="http://schemas.microsoft.com/office/powerpoint/2010/main" val="42208061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3974</Words>
  <Application>Microsoft Office PowerPoint</Application>
  <PresentationFormat>Presentación en pantalla (4:3)</PresentationFormat>
  <Paragraphs>493</Paragraphs>
  <Slides>42</Slides>
  <Notes>28</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cp:lastModifiedBy>
  <cp:revision>209</cp:revision>
  <dcterms:created xsi:type="dcterms:W3CDTF">2020-11-08T20:01:50Z</dcterms:created>
  <dcterms:modified xsi:type="dcterms:W3CDTF">2020-11-11T21:57:51Z</dcterms:modified>
</cp:coreProperties>
</file>