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979" r:id="rId2"/>
    <p:sldMasterId id="2147484003" r:id="rId3"/>
  </p:sldMasterIdLst>
  <p:notesMasterIdLst>
    <p:notesMasterId r:id="rId42"/>
  </p:notesMasterIdLst>
  <p:handoutMasterIdLst>
    <p:handoutMasterId r:id="rId43"/>
  </p:handoutMasterIdLst>
  <p:sldIdLst>
    <p:sldId id="373" r:id="rId4"/>
    <p:sldId id="859" r:id="rId5"/>
    <p:sldId id="848" r:id="rId6"/>
    <p:sldId id="849" r:id="rId7"/>
    <p:sldId id="932" r:id="rId8"/>
    <p:sldId id="822" r:id="rId9"/>
    <p:sldId id="933" r:id="rId10"/>
    <p:sldId id="964" r:id="rId11"/>
    <p:sldId id="962" r:id="rId12"/>
    <p:sldId id="963" r:id="rId13"/>
    <p:sldId id="965" r:id="rId14"/>
    <p:sldId id="967" r:id="rId15"/>
    <p:sldId id="966" r:id="rId16"/>
    <p:sldId id="980" r:id="rId17"/>
    <p:sldId id="981" r:id="rId18"/>
    <p:sldId id="982" r:id="rId19"/>
    <p:sldId id="983" r:id="rId20"/>
    <p:sldId id="984" r:id="rId21"/>
    <p:sldId id="985" r:id="rId22"/>
    <p:sldId id="986" r:id="rId23"/>
    <p:sldId id="987" r:id="rId24"/>
    <p:sldId id="992" r:id="rId25"/>
    <p:sldId id="940" r:id="rId26"/>
    <p:sldId id="941" r:id="rId27"/>
    <p:sldId id="942" r:id="rId28"/>
    <p:sldId id="943" r:id="rId29"/>
    <p:sldId id="968" r:id="rId30"/>
    <p:sldId id="969" r:id="rId31"/>
    <p:sldId id="970" r:id="rId32"/>
    <p:sldId id="971" r:id="rId33"/>
    <p:sldId id="972" r:id="rId34"/>
    <p:sldId id="974" r:id="rId35"/>
    <p:sldId id="973" r:id="rId36"/>
    <p:sldId id="950" r:id="rId37"/>
    <p:sldId id="975" r:id="rId38"/>
    <p:sldId id="977" r:id="rId39"/>
    <p:sldId id="978" r:id="rId40"/>
    <p:sldId id="979" r:id="rId41"/>
  </p:sldIdLst>
  <p:sldSz cx="9144000" cy="6858000" type="screen4x3"/>
  <p:notesSz cx="10017125" cy="68881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36A2D83-2462-454B-BE1C-819ED9F431A2}">
          <p14:sldIdLst>
            <p14:sldId id="373"/>
            <p14:sldId id="859"/>
            <p14:sldId id="848"/>
            <p14:sldId id="849"/>
            <p14:sldId id="932"/>
            <p14:sldId id="822"/>
            <p14:sldId id="933"/>
            <p14:sldId id="964"/>
            <p14:sldId id="962"/>
            <p14:sldId id="963"/>
            <p14:sldId id="965"/>
            <p14:sldId id="967"/>
            <p14:sldId id="966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92"/>
            <p14:sldId id="940"/>
            <p14:sldId id="941"/>
            <p14:sldId id="942"/>
            <p14:sldId id="943"/>
            <p14:sldId id="968"/>
            <p14:sldId id="969"/>
            <p14:sldId id="970"/>
            <p14:sldId id="971"/>
            <p14:sldId id="972"/>
            <p14:sldId id="974"/>
            <p14:sldId id="973"/>
            <p14:sldId id="950"/>
            <p14:sldId id="975"/>
            <p14:sldId id="977"/>
            <p14:sldId id="978"/>
            <p14:sldId id="979"/>
          </p14:sldIdLst>
        </p14:section>
        <p14:section name="Sección sin título" id="{96CB8B9C-3E20-46AF-A8CC-025013E0A24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3300"/>
    <a:srgbClr val="0000FF"/>
    <a:srgbClr val="FF00FF"/>
    <a:srgbClr val="FFFF99"/>
    <a:srgbClr val="660033"/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8" autoAdjust="0"/>
    <p:restoredTop sz="92083" autoAdjust="0"/>
  </p:normalViewPr>
  <p:slideViewPr>
    <p:cSldViewPr>
      <p:cViewPr varScale="1">
        <p:scale>
          <a:sx n="92" d="100"/>
          <a:sy n="92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Facultad de Medicina "10 de Octubre"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5985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5985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390967-1C74-4860-B374-3594B6D748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1610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Facultad de Medicina "10 de Octubre"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985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17525"/>
            <a:ext cx="3443287" cy="2582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4844" y="3272098"/>
            <a:ext cx="7347439" cy="30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985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1F3DAF-F032-46EE-9B4E-D9B13BA364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5469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98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319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59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96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901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80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523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451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76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3388" y="1828800"/>
            <a:ext cx="6018212" cy="220980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3388" y="4267200"/>
            <a:ext cx="60182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320D-3403-4713-A5AD-C4DFB30B32A3}" type="datetime1">
              <a:rPr lang="es-ES" smtClean="0"/>
              <a:t>02/02/2024</a:t>
            </a:fld>
            <a:endParaRPr lang="es-E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51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2C2D-25EA-497E-A448-8403424FBB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63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E9D0-0A50-4E76-BE41-A426EAA6E2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B59C-8E60-489F-BD8F-615E8C76F740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01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3375" y="457200"/>
            <a:ext cx="2076450" cy="5708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0852" y="457200"/>
            <a:ext cx="6080125" cy="5708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AF4A-3D01-4E44-93BC-D2A32E978D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9E171-8FBF-4E46-8F48-C8C03B53A4DD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03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0852" y="457200"/>
            <a:ext cx="8308975" cy="57086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ECA7-1AA3-40D8-BCFF-8D35CD48C7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55EB-4A7F-4EA7-962C-611A7C88BCAE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4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457204"/>
            <a:ext cx="8302625" cy="379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0850" y="981078"/>
            <a:ext cx="4078288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1538" y="981078"/>
            <a:ext cx="4078287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B04B-D65B-4EF1-BD2E-218ACD7EB7B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B95D-493F-47E6-B0B2-BBA2172E061A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29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3266" y="1828800"/>
            <a:ext cx="6018334" cy="220980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3266" y="4267200"/>
            <a:ext cx="6018334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5066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A1E4D-09B0-4333-BCEF-BD60CA74A7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9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EB15-3FC6-473A-862D-0B40C676A0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6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6A35-8CFD-44F1-9EA7-011355B7A99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5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1339" y="981076"/>
            <a:ext cx="408402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043" y="981076"/>
            <a:ext cx="4084026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4E91-9A39-4135-A24E-88B2FA26A5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02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A12B-0FCC-4A38-B30E-AE6BCAE35A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D716-83DE-4BED-92CB-1A77434D84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C3E0-2231-4BB3-B9F9-0DFF87965B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31CF-2854-472F-BB05-954E064782F3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631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741C-69FA-4F90-A6DA-667428987E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86E8-A312-46EB-86F0-7378ACBC39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3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C90A-DB3F-4993-899E-BA8CE5004A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9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A4C1-F26E-438A-8847-2A8F739D7A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3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3620" y="457200"/>
            <a:ext cx="2076450" cy="5708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1339" y="457200"/>
            <a:ext cx="6091604" cy="5708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E3E9-C170-45FC-855C-EDCC132058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1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3266" y="1828800"/>
            <a:ext cx="6018334" cy="220980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3266" y="4267200"/>
            <a:ext cx="6018334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5066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A1E4D-09B0-4333-BCEF-BD60CA74A7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EB15-3FC6-473A-862D-0B40C676A0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30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6A35-8CFD-44F1-9EA7-011355B7A99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5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1339" y="981076"/>
            <a:ext cx="408402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043" y="981076"/>
            <a:ext cx="4084026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4E91-9A39-4135-A24E-88B2FA26A5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35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A12B-0FCC-4A38-B30E-AE6BCAE35A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D663-EB42-4C47-B911-964014BB73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599A-3B42-429D-A3E1-0766FD67BF12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408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D716-83DE-4BED-92CB-1A77434D84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3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741C-69FA-4F90-A6DA-667428987E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86E8-A312-46EB-86F0-7378ACBC39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81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C90A-DB3F-4993-899E-BA8CE5004A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13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A4C1-F26E-438A-8847-2A8F739D7A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36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3620" y="457200"/>
            <a:ext cx="2076450" cy="5708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1339" y="457200"/>
            <a:ext cx="6091604" cy="5708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E3E9-C170-45FC-855C-EDCC132058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8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0850" y="981078"/>
            <a:ext cx="4078288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1538" y="981078"/>
            <a:ext cx="407828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A8DD-E9D4-4845-88E1-F7B010304A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D682-6C18-423E-A83B-2C654BD3AD4E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4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0F4B-459F-4AE2-85B2-300D8B50332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C0C2-87C2-44D6-A602-5F41E286B2C6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96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A4A7-B512-4F26-9178-E19CBAAA64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92DE-5E24-4BBB-8AAF-4AA4D319FB82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12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031D-2C70-407B-914A-05E82A8687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4DAE-3024-4842-A69B-F283B9B586A1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35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2A-B90E-498C-973B-068B409CB1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B3A-5286-4226-B154-F4FC09B14B9E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37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FA71-32CA-43AC-A5ED-23C8F54B3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0E05-4FFD-4E19-9BD7-8DD4243D00AB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36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1427" y="6561142"/>
            <a:ext cx="56499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890" y="6489704"/>
            <a:ext cx="5270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EEA56B2-FAD8-491F-8B34-6D3650C9F8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457204"/>
            <a:ext cx="8302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2" y="981078"/>
            <a:ext cx="83089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6545263"/>
            <a:ext cx="19891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l" defTabSz="987425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1F2902-F909-4578-838D-DB21A64852FF}" type="datetime1">
              <a:rPr lang="es-ES" smtClean="0"/>
              <a:t>02/02/2024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2pPr>
      <a:lvl3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3pPr>
      <a:lvl4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4pPr>
      <a:lvl5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5pPr>
      <a:lvl6pPr marL="4572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6pPr>
      <a:lvl7pPr marL="9144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7pPr>
      <a:lvl8pPr marL="13716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8pPr>
      <a:lvl9pPr marL="18288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1670" y="6561139"/>
            <a:ext cx="564905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/>
            </a:lvl1pPr>
          </a:lstStyle>
          <a:p>
            <a:pPr eaLnBrk="1" hangingPunct="1">
              <a:defRPr/>
            </a:pPr>
            <a:r>
              <a:rPr lang="es-ES" b="0" dirty="0">
                <a:solidFill>
                  <a:srgbClr val="000000"/>
                </a:solidFill>
                <a:latin typeface="Arial"/>
              </a:rPr>
              <a:t>Probabilidades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766" y="6489701"/>
            <a:ext cx="5275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>
                <a:latin typeface="Arial Black" pitchFamily="34" charset="0"/>
              </a:defRPr>
            </a:lvl1pPr>
          </a:lstStyle>
          <a:p>
            <a:pPr eaLnBrk="1" hangingPunct="1">
              <a:defRPr/>
            </a:pPr>
            <a:fld id="{597059C4-0105-44B5-B98D-BED74FDBF2BB}" type="slidenum">
              <a:rPr lang="es-ES" b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es-ES" b="0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57201"/>
            <a:ext cx="8302869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981076"/>
            <a:ext cx="8308731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1339" y="6545263"/>
            <a:ext cx="198852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defTabSz="987425">
              <a:defRPr sz="1300" smtClean="0"/>
            </a:lvl1pPr>
          </a:lstStyle>
          <a:p>
            <a:pPr eaLnBrk="1" hangingPunct="1">
              <a:defRPr/>
            </a:pPr>
            <a:endParaRPr lang="es-ES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33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1670" y="6561139"/>
            <a:ext cx="564905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/>
            </a:lvl1pPr>
          </a:lstStyle>
          <a:p>
            <a:pPr eaLnBrk="1" hangingPunct="1">
              <a:defRPr/>
            </a:pPr>
            <a:r>
              <a:rPr lang="es-ES" b="0" dirty="0">
                <a:solidFill>
                  <a:srgbClr val="000000"/>
                </a:solidFill>
                <a:latin typeface="Arial"/>
              </a:rPr>
              <a:t>Probabilidades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766" y="6489701"/>
            <a:ext cx="5275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>
                <a:latin typeface="Arial Black" pitchFamily="34" charset="0"/>
              </a:defRPr>
            </a:lvl1pPr>
          </a:lstStyle>
          <a:p>
            <a:pPr eaLnBrk="1" hangingPunct="1">
              <a:defRPr/>
            </a:pPr>
            <a:fld id="{597059C4-0105-44B5-B98D-BED74FDBF2BB}" type="slidenum">
              <a:rPr lang="es-ES" b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es-ES" b="0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57201"/>
            <a:ext cx="8302869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981076"/>
            <a:ext cx="8308731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1339" y="6545263"/>
            <a:ext cx="198852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defTabSz="987425">
              <a:defRPr sz="1300" smtClean="0"/>
            </a:lvl1pPr>
          </a:lstStyle>
          <a:p>
            <a:pPr eaLnBrk="1" hangingPunct="1">
              <a:defRPr/>
            </a:pPr>
            <a:endParaRPr lang="es-ES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8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Hoja_de_c_lculo_de_Microsoft_Excel2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package" Target="../embeddings/Hoja_de_c_lculo_de_Microsoft_Excel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package" Target="../embeddings/Hoja_de_c_lculo_de_Microsoft_Excel4.xlsx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6.xlsx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package" Target="../embeddings/Hoja_de_c_lculo_de_Microsoft_Excel5.xlsx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8.xlsx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package" Target="../embeddings/Hoja_de_c_lculo_de_Microsoft_Excel7.xlsx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10.xlsx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image" Target="../media/image270.png"/><Relationship Id="rId5" Type="http://schemas.openxmlformats.org/officeDocument/2006/relationships/package" Target="../embeddings/Hoja_de_c_lculo_de_Microsoft_Excel9.xlsx"/><Relationship Id="rId10" Type="http://schemas.openxmlformats.org/officeDocument/2006/relationships/image" Target="../media/image26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12.xlsx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package" Target="../embeddings/Hoja_de_c_lculo_de_Microsoft_Excel11.xlsx"/><Relationship Id="rId10" Type="http://schemas.openxmlformats.org/officeDocument/2006/relationships/image" Target="../media/image300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14.xlsx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5" Type="http://schemas.openxmlformats.org/officeDocument/2006/relationships/package" Target="../embeddings/Hoja_de_c_lculo_de_Microsoft_Excel13.xlsx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emf"/><Relationship Id="rId11" Type="http://schemas.openxmlformats.org/officeDocument/2006/relationships/package" Target="../embeddings/Hoja_de_c_lculo_de_Microsoft_Excel16.xlsx"/><Relationship Id="rId5" Type="http://schemas.openxmlformats.org/officeDocument/2006/relationships/package" Target="../embeddings/Hoja_de_c_lculo_de_Microsoft_Excel15.xlsx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11" Type="http://schemas.openxmlformats.org/officeDocument/2006/relationships/image" Target="../media/image42.emf"/><Relationship Id="rId5" Type="http://schemas.openxmlformats.org/officeDocument/2006/relationships/package" Target="../embeddings/Hoja_de_c_lculo_de_Microsoft_Excel17.xlsx"/><Relationship Id="rId10" Type="http://schemas.openxmlformats.org/officeDocument/2006/relationships/package" Target="../embeddings/Hoja_de_c_lculo_de_Microsoft_Excel18.xlsx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package" Target="../embeddings/Hoja_de_c_lculo_de_Microsoft_Excel19.xlsx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Hoja_de_c_lculo_de_Microsoft_Excel21.xls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5.emf"/><Relationship Id="rId4" Type="http://schemas.openxmlformats.org/officeDocument/2006/relationships/package" Target="../embeddings/Hoja_de_c_lculo_de_Microsoft_Excel20.xls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Hoja_de_c_lculo_de_Microsoft_Excel23.xls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7.emf"/><Relationship Id="rId4" Type="http://schemas.openxmlformats.org/officeDocument/2006/relationships/package" Target="../embeddings/Hoja_de_c_lculo_de_Microsoft_Excel22.xls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Hoja_de_c_lculo_de_Microsoft_Excel25.xls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emf"/><Relationship Id="rId4" Type="http://schemas.openxmlformats.org/officeDocument/2006/relationships/package" Target="../embeddings/Hoja_de_c_lculo_de_Microsoft_Excel24.xls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Hoja_de_c_lculo_de_Microsoft_Excel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3390" y="1828800"/>
            <a:ext cx="5919787" cy="2209800"/>
          </a:xfrm>
        </p:spPr>
        <p:txBody>
          <a:bodyPr/>
          <a:lstStyle/>
          <a:p>
            <a:pPr algn="ctr" eaLnBrk="1" hangingPunct="1"/>
            <a:r>
              <a:rPr lang="es-ES" altLang="es-ES" sz="4800" dirty="0" smtClean="0"/>
              <a:t>BIOESTADÍSTICA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5" y="4724400"/>
            <a:ext cx="8275637" cy="890588"/>
          </a:xfrm>
          <a:noFill/>
        </p:spPr>
        <p:txBody>
          <a:bodyPr anchor="ctr"/>
          <a:lstStyle/>
          <a:p>
            <a:pPr algn="ctr" eaLnBrk="1" hangingPunct="1"/>
            <a:r>
              <a:rPr lang="es-ES" altLang="es-ES" sz="3300" dirty="0" smtClean="0">
                <a:solidFill>
                  <a:srgbClr val="002060"/>
                </a:solidFill>
              </a:rPr>
              <a:t>MÉTODOS PARAMÉTRICOS Y NO PARAMÉTRICOS PARA 1 MUESTRA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2391" y="908720"/>
            <a:ext cx="8540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VARIABLE TIEMPO DE VISITA SE DISTRIBUYE NORMALMENTE.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 TIEMPO DE VISITA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SE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DISTRIBUYE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NORMALMENTE.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6248" y="1772816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NORMALIDAD KOLMOGOROV-SMIRNOV.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43898" y="2507244"/>
            <a:ext cx="8594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 LAS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DIFERENCIAS + Y - ENTRE CADA FUNCIÓN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EMPI-RICA Y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TEÓRICA PARA CADA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MODALIDAD DE LA VARIABLE.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4481926" y="3538144"/>
                <a:ext cx="220355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sub>
                          </m:sSub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26" y="3538144"/>
                <a:ext cx="2203552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2159792" y="3538144"/>
                <a:ext cx="178516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num>
                        <m:den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92" y="3538144"/>
                <a:ext cx="1785168" cy="609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/>
          <p:cNvSpPr/>
          <p:nvPr/>
        </p:nvSpPr>
        <p:spPr>
          <a:xfrm>
            <a:off x="293251" y="4449306"/>
            <a:ext cx="8579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ESTADÍSTICA DEMUESTRA QUE LA MAYOR DE LAS DIFERENCIAS + Y – EN VALOR ABSOLUTO SE DISTRIBUYE NORMALMENTE, ES DECIR: </a:t>
            </a:r>
            <a:endParaRPr lang="es-ES" sz="20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3399734" y="5359756"/>
                <a:ext cx="2567626" cy="373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pt-B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s-ES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pt-B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  <m:r>
                            <a:rPr lang="pt-B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34" y="5359756"/>
                <a:ext cx="2567626" cy="373500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9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6" grpId="0"/>
      <p:bldP spid="7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2391" y="908720"/>
            <a:ext cx="8540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VARIABLE TIEMPO DE VISITA SE DISTRIBUYE NORMALMENTE.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 TIEMPO DE VISITA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SE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DISTRIBUYE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NORMALMENTE.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6248" y="1772816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NORMALIDAD KOLMOGOROV-SMIRNOV. </a:t>
            </a:r>
            <a:endParaRPr lang="es-E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2228715" y="4443833"/>
                <a:ext cx="4661198" cy="444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𝐊𝐒</m:t>
                          </m:r>
                        </m:sub>
                      </m:sSub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s-E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pt-BR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ad>
                        <m:radPr>
                          <m:degHide m:val="on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rad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15" y="4443833"/>
                <a:ext cx="4661198" cy="444224"/>
              </a:xfrm>
              <a:prstGeom prst="rect">
                <a:avLst/>
              </a:prstGeom>
              <a:blipFill rotWithShape="0">
                <a:blip r:embed="rId2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245674" y="2708920"/>
                <a:ext cx="8627280" cy="1451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r>
                  <a:rPr lang="es-ES" sz="2200" kern="15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COMO RESULTADOS DEL PROCESO DE TIPIFICACIÓN DE LA VARIABLE </a:t>
                </a:r>
                <a14:m>
                  <m:oMath xmlns:m="http://schemas.openxmlformats.org/officeDocument/2006/math">
                    <m:r>
                      <a:rPr lang="es-E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s-E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a:rPr lang="es-E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begChr m:val="|"/>
                        <m:endChr m:val="|"/>
                        <m:ctrlPr>
                          <a:rPr lang="es-E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pt-BR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  <m:sup>
                            <m:r>
                              <a:rPr lang="pt-BR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pt-BR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pt-BR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  <m:sup>
                            <m:r>
                              <a:rPr lang="pt-BR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s-ES" sz="2200" kern="15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OBTENEMOS UNA NUEVA VARIABLE Z</a:t>
                </a:r>
                <a:r>
                  <a:rPr lang="es-ES" sz="2200" kern="150" baseline="-250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KS</a:t>
                </a:r>
                <a:r>
                  <a:rPr lang="es-ES" sz="2200" kern="15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EL ESTA-DÍGRAFO </a:t>
                </a:r>
                <a:r>
                  <a:rPr lang="es-ES" sz="2200" kern="15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DE LA </a:t>
                </a:r>
                <a:r>
                  <a:rPr lang="es-ES" sz="2200" kern="15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PRUEBA, EL CUÁL SE DISTRIBUYE </a:t>
                </a:r>
                <a:r>
                  <a:rPr lang="es-ES" sz="2200" kern="15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SIGUIENDO UNA </a:t>
                </a:r>
                <a:r>
                  <a:rPr lang="es-ES" sz="2200" kern="15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DISTRIBUCIÓN </a:t>
                </a:r>
                <a:r>
                  <a:rPr lang="es-ES" sz="2200" kern="15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NORMAL, </a:t>
                </a:r>
                <a:r>
                  <a:rPr lang="es-ES" sz="2200" kern="15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ES DECIR:</a:t>
                </a: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4" y="2708920"/>
                <a:ext cx="8627280" cy="1451808"/>
              </a:xfrm>
              <a:prstGeom prst="rect">
                <a:avLst/>
              </a:prstGeom>
              <a:blipFill rotWithShape="0">
                <a:blip r:embed="rId3"/>
                <a:stretch>
                  <a:fillRect l="-777" t="-2510" r="-847" b="-75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0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6" grpId="0"/>
      <p:bldP spid="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23528" y="548680"/>
            <a:ext cx="85797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MÉTODOS APROXIMADO: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 EN DETERMINAR EN UN PRO-BLEMA DE PROPORCIÓN POBLACIONAL, SI LA DISTRIBUCIÒN BINOMIAL ASOCIADA A LA VARIABLE DE ESTUDIO SE APROXIMA A LA NORMAL ESTÁNDAR. EN ESTE TIPO DE PROBLEMA, EL VALOR DE LA PROPORCIÓN POBLACIONAL SE ESTIMA CON AYUDA DE LA PROPORCIÓN MUESTRAL, ES DECIR:</a:t>
            </a:r>
            <a:endParaRPr lang="es-E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9770" y="4310756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SI: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385405" y="4157547"/>
                <a:ext cx="1548180" cy="60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acc>
                              <m:accPr>
                                <m:chr m:val="̂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d>
                              <m:dPr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</m:m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05" y="4157547"/>
                <a:ext cx="1548180" cy="6044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923928" y="2561772"/>
                <a:ext cx="1008112" cy="61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acc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561772"/>
                <a:ext cx="1008112" cy="6198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638258" y="4979606"/>
            <a:ext cx="252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DEMUESTRA QUE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72105" y="5595777"/>
                <a:ext cx="26720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𝐩</m:t>
                              </m:r>
                            </m:e>
                          </m:acc>
                        </m:e>
                      </m:d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≢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5" y="5595777"/>
                <a:ext cx="267207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6061" b="-1060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/>
          <p:cNvSpPr/>
          <p:nvPr/>
        </p:nvSpPr>
        <p:spPr>
          <a:xfrm>
            <a:off x="5508104" y="4319358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SI: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6165670" y="4157547"/>
                <a:ext cx="1548180" cy="60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acc>
                              <m:accPr>
                                <m:chr m:val="̂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d>
                              <m:dPr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</m:m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670" y="4157547"/>
                <a:ext cx="1548180" cy="604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5502118" y="5598024"/>
                <a:ext cx="26720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𝐩</m:t>
                              </m:r>
                            </m:e>
                          </m:acc>
                        </m:e>
                      </m:d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18" y="5598024"/>
                <a:ext cx="2672077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6061" b="-121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607178" y="3398128"/>
            <a:ext cx="244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EXACTO</a:t>
            </a:r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5076056" y="3399383"/>
            <a:ext cx="3255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APROXIMADO</a:t>
            </a:r>
            <a:endParaRPr lang="es-ES" sz="2400" dirty="0"/>
          </a:p>
        </p:txBody>
      </p:sp>
      <p:sp>
        <p:nvSpPr>
          <p:cNvPr id="15" name="Rectángulo 14"/>
          <p:cNvSpPr/>
          <p:nvPr/>
        </p:nvSpPr>
        <p:spPr>
          <a:xfrm>
            <a:off x="5498397" y="4987775"/>
            <a:ext cx="252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DEMUESTRA QUE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75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51720" y="2564904"/>
            <a:ext cx="49723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 action="ppaction://hlinksldjump"/>
              </a:rPr>
              <a:t>ESENCIA DEL MÉTODO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10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476672"/>
            <a:ext cx="7342684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VARIABLE CUANTITATIVA SE DISTRIBUYE NORMALMENTE APLI-CANDO EL TEST DE KOLMOGOROV-SMIRNOV O DE NOR-MALIDAD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6775" y="2564904"/>
            <a:ext cx="71687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SITUACIÓN 1: DEMOSTRAR PARA EL NIVEL DE SIGNIFICA-CIÓN DEL 5% QUE LA VARIABLE TIEMPO DE VISITA (min) SE </a:t>
            </a:r>
            <a:r>
              <a:rPr lang="es-ES" sz="22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DISTRIBUYE NORMALMENTE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SI SE CALCULA UNA </a:t>
            </a:r>
            <a:r>
              <a:rPr lang="es-ES" sz="22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MUES-TRA DE 20 PACIENTES SELECCIONADOS APLICANDO UNA TMA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A LOS QUE SE LES MIDIÓ EL TIEMPO DE VISITAS RECIBIDAS DURANTE SU HOSPITALIZACIÓN. LOS DATOS SE MUESTRAN A CONTINUACIÓN.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7848464" y="476672"/>
          <a:ext cx="900000" cy="611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Hoja de cálculo" r:id="rId4" imgW="590630" imgH="4010192" progId="Excel.Sheet.12">
                  <p:embed/>
                </p:oleObj>
              </mc:Choice>
              <mc:Fallback>
                <p:oleObj name="Hoja de cálculo" r:id="rId4" imgW="590630" imgH="4010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8464" y="476672"/>
                        <a:ext cx="900000" cy="6111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5861" y="2563505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PLANTEAMIENTO DE LAS HIPÓTESIS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9553" y="3062996"/>
            <a:ext cx="82652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VARIABLE T_VISITA SE DISTRIBUYE NORMALMENTE.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 T_VISITA NO SE DISTRIBUYE NORMALMENTE.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3651" y="4385067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2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FÓRMULA DEL ESTADÍGRAFO DE LA PRUEBA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 Rectángulo"/>
          <p:cNvSpPr/>
          <p:nvPr/>
        </p:nvSpPr>
        <p:spPr>
          <a:xfrm>
            <a:off x="253651" y="476672"/>
            <a:ext cx="8579883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VARIABLE CUANTI-TATIVA SE DISTRIBUYE NORMALMENTE APLICANDO EL TEST DE KOLMOGOROV-SMIRNOV O DE NOMALIDAD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763688" y="5001000"/>
                <a:ext cx="4661198" cy="444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𝐊𝐒</m:t>
                          </m:r>
                        </m:sub>
                      </m:sSub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s-E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pt-BR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ad>
                        <m:radPr>
                          <m:degHide m:val="on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rad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001000"/>
                <a:ext cx="4661198" cy="444224"/>
              </a:xfrm>
              <a:prstGeom prst="rect">
                <a:avLst/>
              </a:prstGeom>
              <a:blipFill rotWithShape="0">
                <a:blip r:embed="rId2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2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Rectángulo"/>
          <p:cNvSpPr/>
          <p:nvPr/>
        </p:nvSpPr>
        <p:spPr>
          <a:xfrm>
            <a:off x="253651" y="476672"/>
            <a:ext cx="8579883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VARIABLE CUANTI-TATIVA SE DISTRIBUYE NORMALMENTE APLICANDO EL TEST DE KOLMOGOROV-SMIRNOV O DE NOMALIDAD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097777"/>
            <a:ext cx="8582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2854362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ABRIR EL PSPP Y CON AYUDA DEL MENU ARCHIVO SE ABRE EL FICHERO DE TRABAJO YA CREADO.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59" y="3623803"/>
            <a:ext cx="5595722" cy="9562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725144"/>
            <a:ext cx="3186994" cy="19457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959" y="2708920"/>
            <a:ext cx="1251709" cy="3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Rectángulo"/>
          <p:cNvSpPr/>
          <p:nvPr/>
        </p:nvSpPr>
        <p:spPr>
          <a:xfrm>
            <a:off x="253651" y="476672"/>
            <a:ext cx="8579883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VARIABLE CUANTI-TATIVA SE DISTRIBUYE NORMALMENTE APLICANDO EL TEST DE KOLMOGOROV-SMIRNOV O DE NOMALIDAD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291866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MENÚ ANALIZAR, SELECCIONAMOS LA OPCIÓN ESTADÍSTICAS NO PARAMÉTRICAS Y DENTRO DE ELLAS LA OPCIÓN TEST KS.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54" y="3861048"/>
            <a:ext cx="4898876" cy="248463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1520" y="2097777"/>
            <a:ext cx="8582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Rectángulo"/>
          <p:cNvSpPr/>
          <p:nvPr/>
        </p:nvSpPr>
        <p:spPr>
          <a:xfrm>
            <a:off x="253651" y="476672"/>
            <a:ext cx="8579883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VARIABLE CUANTI-TATIVA SE DISTRIBUYE NORMALMENTE APLICANDO EL TEST DE KOLMOGOROV-SMIRNOV O DE NOMALIDAD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4582" y="2961699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VENTANA TEST DE KS PARA 1 MUESTRA, LA VARIBLE TVISITA Y LA TRASLADAMOS HACIA LA DERECHA Y ELEGIMOS COMO DISTRIBUCIÓN A TESTAR LA NORMAL POR ÚLTIMO DAMOS CLIC EN EL BOTÓN OK.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17" y="4437970"/>
            <a:ext cx="5086350" cy="20288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51520" y="2097777"/>
            <a:ext cx="8582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Rectángulo"/>
          <p:cNvSpPr/>
          <p:nvPr/>
        </p:nvSpPr>
        <p:spPr>
          <a:xfrm>
            <a:off x="253651" y="476672"/>
            <a:ext cx="8579883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VARIABLE CUANTI-TATIVA SE DISTRIBUYE NORMALMENTE APLICANDO EL TEST DE KOLMOGOROV-SMIRNOV O DE NOMALIDAD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299695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FINALMENTE EN LA VENTANA DE SALIDA DE LA PRUEBA DE KS OBTENEMOS LA SIGUIENTE INFORMACIÓN: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03" y="3861023"/>
            <a:ext cx="3248025" cy="1800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4487801" y="3958278"/>
                <a:ext cx="4038756" cy="444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𝐊𝐒</m:t>
                          </m:r>
                        </m:sub>
                      </m:sSub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s-E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pt-BR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ad>
                        <m:radPr>
                          <m:degHide m:val="on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rad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</m:oMath>
                  </m:oMathPara>
                </a14:m>
                <a:endParaRPr lang="es-E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01" y="3958278"/>
                <a:ext cx="4038756" cy="444224"/>
              </a:xfrm>
              <a:prstGeom prst="rect">
                <a:avLst/>
              </a:prstGeom>
              <a:blipFill rotWithShape="0"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046414" y="4689211"/>
                <a:ext cx="4873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𝐕𝐀𝐋𝐎𝐑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𝟗𝟖𝟒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RECHAZA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pt-BR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14" y="4689211"/>
                <a:ext cx="4873450" cy="246221"/>
              </a:xfrm>
              <a:prstGeom prst="rect">
                <a:avLst/>
              </a:prstGeom>
              <a:blipFill rotWithShape="0">
                <a:blip r:embed="rId4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251521" y="5817458"/>
            <a:ext cx="8643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4"/>
            </a:pPr>
            <a:r>
              <a:rPr lang="es-ES" sz="20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INTERPRETACIÓN: SE PUEDE PLANTEAR CON UN NIVEL DE SIGNIFICACIÓN DEL 5% QUE LA VARIABLE TVISITA SE DISTRIBUYE NORMALMENTE.</a:t>
            </a:r>
            <a:endParaRPr lang="es-ES" sz="20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20" y="2097777"/>
            <a:ext cx="8582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251520" y="1124744"/>
            <a:ext cx="8640960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22388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0375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363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5563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2763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9963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7163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" sz="2400" dirty="0" smtClean="0">
                <a:cs typeface="Tahoma" panose="020B0604030504040204" pitchFamily="34" charset="0"/>
              </a:rPr>
              <a:t>EL MÉTODO ESTADÍSTICO Y LOS PASOS A SEGUIR PARA SU APLICACIÓ. ANALIZAMOS LOS TIPOS DE MÉTODOS ESTA-DÍSTICOS (PARAMÉTRICOS Y NO PARAMÉTRICOS) Y SUS VEN-TAJAS Y DESVENTAJAS.</a:t>
            </a: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" sz="2400" dirty="0" smtClean="0">
                <a:cs typeface="Tahoma" panose="020B0604030504040204" pitchFamily="34" charset="0"/>
              </a:rPr>
              <a:t>DEFINIMOS EL CONCEPTO DE HIPÓTESIS Y CONTRASTE  DE HIPÓTESIS Y LOS ERRORES ASOCIADOS A ÉL Y LOS TIPOS DE CONTRASTES DE HIPÓTESIS.</a:t>
            </a: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" sz="2400" dirty="0" smtClean="0">
                <a:cs typeface="Tahoma" panose="020B0604030504040204" pitchFamily="34" charset="0"/>
              </a:rPr>
              <a:t>POR ÚLTIMO VIMOS QUE PARA PROBAR QUE UNA MUESTRA ES ALEATORIA, CONDICIÓN VÁLIDA PARA PODER APLICAR LOS MÉTODOS ESTADÍSTICOS, DEFINIMOS EL TEST DE RACHA O ALEATORIEDAD Y SIGUIENDO EL AGORITMO DE SOLUCIÓN DE PROBLEMAS SOBRE ALEATORIEDAD RESOLVIMOS  EJERCICIOS CON AYUDA DEL SOFTWARE ESTADÍSTICO PSPP.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3528" y="4046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EN </a:t>
            </a:r>
            <a:r>
              <a:rPr lang="es-ES" sz="2800" dirty="0" smtClean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LA CONFERENCIA ANTERIOR  </a:t>
            </a: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ESTUDIAMOS:</a:t>
            </a:r>
          </a:p>
        </p:txBody>
      </p:sp>
    </p:spTree>
    <p:extLst>
      <p:ext uri="{BB962C8B-B14F-4D97-AF65-F5344CB8AC3E}">
        <p14:creationId xmlns:p14="http://schemas.microsoft.com/office/powerpoint/2010/main" val="29600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476672"/>
            <a:ext cx="8638828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LA DISTRIBUCIÓN BI-NOMIAL DE UNA VARIABLE CUALITATIVA SE APROXIMA A LA NORMAL ESTÁNDAR.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3652" y="2060848"/>
            <a:ext cx="8638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SITUACIÓN 2: SE DESEA DEMOSTRAR QUE LA </a:t>
            </a:r>
            <a:r>
              <a:rPr lang="es-ES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DISTRIBUCIÓN BINOMIAL ASOCIADA A LA VARIABLE ENFERMEDAD RESPI-RATORIA, SE APROXIMA A LA NORMAL ESTÁNDAR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PARA TAL FIN, FUE </a:t>
            </a:r>
            <a:r>
              <a:rPr lang="es-ES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CALCULADA UNA MUESTRA ALEATORIA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100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NIÑOS, SE-LECCIONADOS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APLICANDO UNA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TMA,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LOS CUALES 13 MANI+-FESTARON TENER LA ENFERMEDAD RESPIRATORIA. VER FICHERO ENFERMEDAD RESPIRATORIA.SAV.</a:t>
            </a:r>
          </a:p>
        </p:txBody>
      </p:sp>
    </p:spTree>
    <p:extLst>
      <p:ext uri="{BB962C8B-B14F-4D97-AF65-F5344CB8AC3E}">
        <p14:creationId xmlns:p14="http://schemas.microsoft.com/office/powerpoint/2010/main" val="16265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Rectángulo"/>
          <p:cNvSpPr/>
          <p:nvPr/>
        </p:nvSpPr>
        <p:spPr>
          <a:xfrm>
            <a:off x="253651" y="476672"/>
            <a:ext cx="8579883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VARIABLE CUANTI-TATIVA SE DISTRIBUYE NORMALMENTE APLICANDO EL TEST DE KOLMOGOROV-SMIRNOV O DE NOMALIDAD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53651" y="2124301"/>
                <a:ext cx="86409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es-E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 DEMOSTRAR QUE: </a:t>
                </a:r>
                <a14:m>
                  <m:oMath xmlns:m="http://schemas.openxmlformats.org/officeDocument/2006/math">
                    <m:r>
                      <a:rPr lang="pt-BR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pt-BR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  <m:r>
                          <a:rPr lang="pt-BR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</m:d>
                    <m:r>
                      <a:rPr lang="pt-BR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d>
                      <m:dPr>
                        <m:ctrlPr>
                          <a:rPr lang="pt-BR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s-E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CUANDO EL PARÁMETRO DE CONTRASTE ES LA P POBLACIONAL, SERÁ NECESARIO PROBAR LAS SIGUIENTES CONDICIONES:</a:t>
                </a:r>
                <a:endParaRPr lang="es-E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1" y="2124301"/>
                <a:ext cx="8640960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776" t="-3593" r="-706" b="-9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662679" y="3172587"/>
                <a:ext cx="1548181" cy="60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acc>
                              <m:accPr>
                                <m:chr m:val="̂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20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d>
                              <m:dPr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</m:m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79" y="3172587"/>
                <a:ext cx="1548181" cy="6044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217933"/>
            <a:ext cx="2015094" cy="2015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995936" y="3196633"/>
                <a:ext cx="13641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acc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pt-B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pt-B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196633"/>
                <a:ext cx="1364156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043608" y="3883429"/>
                <a:ext cx="5241370" cy="11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BR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acc>
                              <m:accPr>
                                <m:chr m:val="̂"/>
                                <m:ctrlP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𝟏𝟑</m:t>
                            </m:r>
                            <m:r>
                              <m:rPr>
                                <m:brk m:alnAt="7"/>
                              </m:rPr>
                              <a:rPr lang="es-ES" sz="18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brk m:alnAt="7"/>
                              </m:rPr>
                              <a:rPr lang="pt-BR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BR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d>
                              <m:dPr>
                                <m:ctrlP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𝟏𝟑</m:t>
                                    </m:r>
                                  </m:num>
                                  <m:den>
                                    <m:r>
                                      <a:rPr lang="pt-B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𝟏𝟎𝟎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𝟖𝟕</m:t>
                                </m:r>
                              </m:num>
                              <m:den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𝟖𝟕</m:t>
                            </m:r>
                            <m:r>
                              <a:rPr lang="pt-BR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pt-BR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</m:m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83429"/>
                <a:ext cx="5241370" cy="11825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253651" y="5589240"/>
                <a:ext cx="86409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s-E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INTERPRETACIÓN: </a:t>
                </a:r>
                <a:r>
                  <a:rPr lang="es-E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YA QUE SE CUMPLEN AMBAS CONDICIONES PODEMOS DECIR QUE LA DISTRIBUCIÓN BINOMIAL ASOCIADA A LA VARIABLE ENFERMEDAD RESPIRATORIA</a:t>
                </a:r>
                <a:r>
                  <a:rPr lang="es-E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e>
                    </m:d>
                    <m:r>
                      <a:rPr lang="pt-BR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d>
                      <m:dPr>
                        <m:ctrlPr>
                          <a:rPr lang="pt-BR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pt-BR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s-E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1" y="5589240"/>
                <a:ext cx="8640960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776" t="-4217" r="-706" b="-10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5896" y="2276872"/>
            <a:ext cx="2002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 smtClean="0">
                <a:solidFill>
                  <a:schemeClr val="tx1"/>
                </a:solidFill>
              </a:rPr>
              <a:t>FIN</a:t>
            </a:r>
            <a:endParaRPr lang="es-E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3536" y="1931928"/>
            <a:ext cx="71687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 DESEA DEMOSTRAR CON UN NIVEL DE SIGNIFICACIÓN DEL 5% QUE LA VARIABLE TIEMPO DE VISITA 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SE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DISTRIBUYE NORMALMENTE. PARA TAL FIN, SE TIENE PARA 20 PA-CIENTES HOSPITALIZADO EN CIERTA SALA DEL HDCQ “10 DE OCTUBRE”, LOS TIEMPO DE VISITAS.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629" y="3919115"/>
            <a:ext cx="719669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NOTA: PARA DEMOSTRAR LA NORMALIDAD DE LA VARIABLE DE ESTUDIO, SERÁ NECESARIO APLICAR UN TEST NO PARAMÉTRICO DE NORMALIDAD. EN LA PRÁCTICA EXISTEN DIFERENTES TEST Y MÉTODOS CON AYUDA DEL CUAL SE PUEDE PROBAR DICHA NORMALIDAD. NOSOTROS EN PARTICULAR ESTUDIAREMOS EL TEST DE KOLMOGORV-SMIRNOV PARA UNA MUESTRA.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33448"/>
              </p:ext>
            </p:extLst>
          </p:nvPr>
        </p:nvGraphicFramePr>
        <p:xfrm>
          <a:off x="7992480" y="476672"/>
          <a:ext cx="900000" cy="611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Hoja de cálculo" r:id="rId4" imgW="590630" imgH="4010192" progId="Excel.Sheet.12">
                  <p:embed/>
                </p:oleObj>
              </mc:Choice>
              <mc:Fallback>
                <p:oleObj name="Hoja de cálculo" r:id="rId4" imgW="590630" imgH="4010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92480" y="476672"/>
                        <a:ext cx="900000" cy="6111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3 Rectángulo"/>
          <p:cNvSpPr/>
          <p:nvPr/>
        </p:nvSpPr>
        <p:spPr>
          <a:xfrm>
            <a:off x="253652" y="548680"/>
            <a:ext cx="7558708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TRATEMOS DE EXPLICAR LA ESENCIA DEL MÉTODO DE LA PRUEBA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KS CON AYUDA DE UN SOFTWARE DISEÑADO EN EXCEL.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utoUpdateAnimBg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981889"/>
            <a:ext cx="864096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PLANTEAR LAS HIPÓTESIS ESTADÍSTICAS</a:t>
            </a:r>
            <a:endParaRPr lang="es-ES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3652" y="4568737"/>
            <a:ext cx="8660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IDENTIFICAR FÓRMULA PARA EL ESTADÍGRAFO DE LA PRUEBA.</a:t>
            </a:r>
            <a:endParaRPr lang="es-MX" sz="2200" b="1" dirty="0">
              <a:solidFill>
                <a:schemeClr val="tx1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251520" y="1826260"/>
                <a:ext cx="8540563" cy="2034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s-ES" sz="2200" baseline="-200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O</a:t>
                </a:r>
                <a:r>
                  <a:rPr lang="es-ES" sz="22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LA VARIABLE TIEMPO DE VISITA SE DISTRIBUYE NORMALMENTE, ES DECIR: T_VISITA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  <m:r>
                          <a:rPr lang="pt-BR" sz="2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</m:groupChr>
                  </m:oMath>
                </a14:m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Symbol" panose="05050102010706020507" pitchFamily="18" charset="2"/>
                  </a:rPr>
                  <a:t> N(µ,).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s-ES" sz="22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s-ES" sz="2200" baseline="-200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s-ES" sz="22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:LA VARIABLE TIEMPO DE VISITA </a:t>
                </a:r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NO SE </a:t>
                </a:r>
                <a:r>
                  <a:rPr lang="es-ES" sz="22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DISTRIBUYE NORMALMENTE, ES DECIR: T_VISITA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s-E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pt-BR" sz="2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</m:groupChr>
                  </m:oMath>
                </a14:m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Symbol" panose="05050102010706020507" pitchFamily="18" charset="2"/>
                  </a:rPr>
                  <a:t> </a:t>
                </a:r>
                <a:r>
                  <a:rPr lang="es-ES" sz="22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Symbol" panose="05050102010706020507" pitchFamily="18" charset="2"/>
                  </a:rPr>
                  <a:t>N(µ,</a:t>
                </a:r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Symbol" panose="05050102010706020507" pitchFamily="18" charset="2"/>
                  </a:rPr>
                  <a:t>).</a:t>
                </a:r>
                <a:endParaRPr lang="es-ES" sz="2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826260"/>
                <a:ext cx="8540563" cy="2034788"/>
              </a:xfrm>
              <a:prstGeom prst="rect">
                <a:avLst/>
              </a:prstGeom>
              <a:blipFill rotWithShape="0">
                <a:blip r:embed="rId2"/>
                <a:stretch>
                  <a:fillRect l="-928" t="-2102" r="-928" b="-54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691680" y="5441512"/>
                <a:ext cx="4572000" cy="4357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𝐊𝐒</m:t>
                          </m:r>
                        </m:sub>
                      </m:sSub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s-ES" sz="2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ad>
                        <m:radPr>
                          <m:degHide m:val="on"/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rad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441512"/>
                <a:ext cx="4572000" cy="435760"/>
              </a:xfrm>
              <a:prstGeom prst="rect">
                <a:avLst/>
              </a:prstGeom>
              <a:blipFill rotWithShape="0"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8" grpId="0" autoUpdateAnimBg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61932" y="2492896"/>
            <a:ext cx="86499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VÍAS PARA INTRODUCIR LOS DATOS DEL PROBLEMA EN LA TABLA 1:</a:t>
            </a:r>
          </a:p>
          <a:p>
            <a:pPr algn="just"/>
            <a:endParaRPr lang="es-ES" sz="2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15963" indent="-342900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 1: TECLEANDO LOS VALORES EN LA TABLA.</a:t>
            </a:r>
          </a:p>
          <a:p>
            <a:pPr marL="715963" indent="-342900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 2: COPIANDO Y PEGANDO LOS DATOS QUE SE ENCUENTRAN EN UN FICHERO EXCEL.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4905" y="1340768"/>
            <a:ext cx="8516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ACTIVANDO LA CELDA R25 INTRODUCIR LA VARIABLE Y SUS VALORES EN EL SOFTWARE (EN LAS CELDAS CON FONDO EN AZUL) Y ORDENARLOS DE MENOR A MAYOR. </a:t>
            </a:r>
            <a:endParaRPr lang="es-ES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39707"/>
              </p:ext>
            </p:extLst>
          </p:nvPr>
        </p:nvGraphicFramePr>
        <p:xfrm>
          <a:off x="2483767" y="4278000"/>
          <a:ext cx="5317551" cy="240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7" y="4278000"/>
                        <a:ext cx="5317551" cy="2408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6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19" y="1340768"/>
            <a:ext cx="8660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LA CELDA R26 EN LA TABLA 3,  EN LA TABLA 2 SE MUES-TRA: EL TAMAÑO DE MUESTRA, LA MEDIA Y LA DESVIACIÓN TÍPICA MUESTRAL, VALORES QUE NOS PERMITEN ESTI,AR LOS PARÁMETROS POBLACIONAL.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876484"/>
              </p:ext>
            </p:extLst>
          </p:nvPr>
        </p:nvGraphicFramePr>
        <p:xfrm>
          <a:off x="289883" y="3196183"/>
          <a:ext cx="5761229" cy="260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883" y="3196183"/>
                        <a:ext cx="5761229" cy="2609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16283"/>
              </p:ext>
            </p:extLst>
          </p:nvPr>
        </p:nvGraphicFramePr>
        <p:xfrm>
          <a:off x="6372200" y="2844937"/>
          <a:ext cx="2232248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Hoja de cálculo" r:id="rId8" imgW="1476227" imgH="2143241" progId="Excel.Sheet.12">
                  <p:embed/>
                </p:oleObj>
              </mc:Choice>
              <mc:Fallback>
                <p:oleObj name="Hoja de cálculo" r:id="rId8" imgW="1476227" imgH="21432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2844937"/>
                        <a:ext cx="2232248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3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19" y="1340768"/>
            <a:ext cx="43204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LAS CELDAS R27 Y R28 EN LA TABLA 3,  LA TABLA 1 MUESTRA PARA CADA MODALI-DAD LOS VALORES DE LA FA Y LA FAA.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55170"/>
              </p:ext>
            </p:extLst>
          </p:nvPr>
        </p:nvGraphicFramePr>
        <p:xfrm>
          <a:off x="366714" y="3356992"/>
          <a:ext cx="4330192" cy="19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714" y="3356992"/>
                        <a:ext cx="4330192" cy="196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74403"/>
              </p:ext>
            </p:extLst>
          </p:nvPr>
        </p:nvGraphicFramePr>
        <p:xfrm>
          <a:off x="4821812" y="1628800"/>
          <a:ext cx="4067175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Hoja de cálculo" r:id="rId8" imgW="4067085" imgH="4238522" progId="Excel.Sheet.12">
                  <p:embed/>
                </p:oleObj>
              </mc:Choice>
              <mc:Fallback>
                <p:oleObj name="Hoja de cálculo" r:id="rId8" imgW="4067085" imgH="4238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1812" y="1628800"/>
                        <a:ext cx="4067175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4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19" y="1340768"/>
            <a:ext cx="43204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LA CELDA R29 EN LA TABLA 3,  LA TABLA 1 MUESTRA PARA CADA MODALIDAD LOS VALORES DE LAS FUNCIO-NES EMPÍRICAS.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704334"/>
              </p:ext>
            </p:extLst>
          </p:nvPr>
        </p:nvGraphicFramePr>
        <p:xfrm>
          <a:off x="366714" y="3356992"/>
          <a:ext cx="4330192" cy="19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714" y="3356992"/>
                        <a:ext cx="4330192" cy="196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53509"/>
              </p:ext>
            </p:extLst>
          </p:nvPr>
        </p:nvGraphicFramePr>
        <p:xfrm>
          <a:off x="4844692" y="1221447"/>
          <a:ext cx="4067175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Hoja de cálculo" r:id="rId8" imgW="4067085" imgH="4238522" progId="Excel.Sheet.12">
                  <p:embed/>
                </p:oleObj>
              </mc:Choice>
              <mc:Fallback>
                <p:oleObj name="Hoja de cálculo" r:id="rId8" imgW="4067085" imgH="4238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4692" y="1221447"/>
                        <a:ext cx="4067175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355976" y="5870589"/>
                <a:ext cx="198509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pt-BR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870589"/>
                <a:ext cx="1985095" cy="6685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195736" y="5877272"/>
                <a:ext cx="1463926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num>
                        <m:den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877272"/>
                <a:ext cx="1463926" cy="6665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3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19" y="1340768"/>
            <a:ext cx="43204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LA CELDA R30 EN LA TABLA 3,  LA TABLA 1 MUES-TRA PARA CADA MODALIDAD EL VALOR DE LA NUEVA VARIABLE Z, RESULTADO DEL PROCESO DE TIPIFICACIÓN.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106335"/>
              </p:ext>
            </p:extLst>
          </p:nvPr>
        </p:nvGraphicFramePr>
        <p:xfrm>
          <a:off x="251520" y="3589588"/>
          <a:ext cx="4330192" cy="19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89588"/>
                        <a:ext cx="4330192" cy="196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87545"/>
              </p:ext>
            </p:extLst>
          </p:nvPr>
        </p:nvGraphicFramePr>
        <p:xfrm>
          <a:off x="4863150" y="1439038"/>
          <a:ext cx="4067175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Hoja de cálculo" r:id="rId8" imgW="4067085" imgH="4238522" progId="Excel.Sheet.12">
                  <p:embed/>
                </p:oleObj>
              </mc:Choice>
              <mc:Fallback>
                <p:oleObj name="Hoja de cálculo" r:id="rId8" imgW="4067085" imgH="4238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3150" y="1439038"/>
                        <a:ext cx="4067175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3563888" y="5870588"/>
                <a:ext cx="155613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𝛍</m:t>
                          </m:r>
                        </m:num>
                        <m:den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den>
                      </m:f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870588"/>
                <a:ext cx="1556132" cy="6685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G0037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381000"/>
            <a:ext cx="456923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87824" y="582167"/>
            <a:ext cx="2675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3600" dirty="0" smtClean="0">
                <a:solidFill>
                  <a:srgbClr val="00007D"/>
                </a:solidFill>
                <a:latin typeface="Calibri" pitchFamily="34" charset="0"/>
              </a:rPr>
              <a:t>SUMARIO:</a:t>
            </a:r>
            <a:endParaRPr lang="es-MX" sz="3600" dirty="0">
              <a:solidFill>
                <a:srgbClr val="00007D"/>
              </a:solidFill>
              <a:latin typeface="Calibri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148478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PRUEBA DE KOLOMOGOROV SMIRNOV O NORMALIDAD PARA  PROBLEMAS DE MEDIA. ESENCIA DEL MÉTODO.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MÉTODO APROXIMADO PARA PROBLEMAS DE PRO-PORCIONES. ESENCIA DEL MÉTODO.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ALGORITMO DE SOLUCIÓN DE PROBLEMAS SOBRE NORMALIDAD CON AYUDA DEL PSPP</a:t>
            </a:r>
          </a:p>
        </p:txBody>
      </p:sp>
    </p:spTree>
    <p:extLst>
      <p:ext uri="{BB962C8B-B14F-4D97-AF65-F5344CB8AC3E}">
        <p14:creationId xmlns:p14="http://schemas.microsoft.com/office/powerpoint/2010/main" val="32965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19" y="1340768"/>
            <a:ext cx="43204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LA CELDA R31 EN LA TABLA 3,  LA TABLA 1 MUESTRA PARA CADA MODALIDAD EL VALOR DE 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FUNCIÓN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TEÓRICA DE 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DISTRIBUCIÓN NORMAL ES-TÁNDAR F(z).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26311"/>
              </p:ext>
            </p:extLst>
          </p:nvPr>
        </p:nvGraphicFramePr>
        <p:xfrm>
          <a:off x="251520" y="3589588"/>
          <a:ext cx="4330192" cy="19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89588"/>
                        <a:ext cx="4330192" cy="196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46245"/>
              </p:ext>
            </p:extLst>
          </p:nvPr>
        </p:nvGraphicFramePr>
        <p:xfrm>
          <a:off x="4844692" y="1566104"/>
          <a:ext cx="4067175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Hoja de cálculo" r:id="rId8" imgW="4067085" imgH="4238522" progId="Excel.Sheet.12">
                  <p:embed/>
                </p:oleObj>
              </mc:Choice>
              <mc:Fallback>
                <p:oleObj name="Hoja de cálculo" r:id="rId8" imgW="4067085" imgH="4238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4692" y="1566104"/>
                        <a:ext cx="4067175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411759" y="5804729"/>
                <a:ext cx="1722587" cy="832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z</m:t>
                          </m:r>
                        </m:e>
                      </m:d>
                      <m:r>
                        <m:rPr>
                          <m:nor/>
                        </m:rPr>
                        <a:rPr lang="es-ES" sz="1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π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ES" sz="1800">
                                      <a:solidFill>
                                        <a:srgbClr val="000000"/>
                                      </a:solidFill>
                                      <a:latin typeface="Calibri" panose="020F0502020204030204" pitchFamily="34" charset="0"/>
                                    </a:rPr>
                                    <m:t>Z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s-ES" sz="1800">
                                      <a:solidFill>
                                        <a:srgbClr val="000000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1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59" y="5804729"/>
                <a:ext cx="1722587" cy="8329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9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19" y="1340768"/>
            <a:ext cx="43204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LAS CELDAS R32 Y R33 EN LA TABLA 3,  LA TABLA 1 MUESTRA PARA CADA MODA-LIDAD LAS DIFERENCIAS D+ Y D-.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44216"/>
              </p:ext>
            </p:extLst>
          </p:nvPr>
        </p:nvGraphicFramePr>
        <p:xfrm>
          <a:off x="261932" y="3068960"/>
          <a:ext cx="4330192" cy="19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932" y="3068960"/>
                        <a:ext cx="4330192" cy="196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101464" y="5157192"/>
                <a:ext cx="1722587" cy="832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z</m:t>
                          </m:r>
                        </m:e>
                      </m:d>
                      <m:r>
                        <m:rPr>
                          <m:nor/>
                        </m:rPr>
                        <a:rPr lang="es-ES" sz="1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π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ES" sz="1800">
                                      <a:solidFill>
                                        <a:srgbClr val="000000"/>
                                      </a:solidFill>
                                      <a:latin typeface="Calibri" panose="020F0502020204030204" pitchFamily="34" charset="0"/>
                                    </a:rPr>
                                    <m:t>Z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s-ES" sz="1800">
                                      <a:solidFill>
                                        <a:srgbClr val="000000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1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64" y="5157192"/>
                <a:ext cx="1722587" cy="8329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590752" y="5990177"/>
                <a:ext cx="1981248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s-E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s-E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s-E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sub>
                          </m:sSub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s-E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52" y="5990177"/>
                <a:ext cx="1981248" cy="5533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26592" y="5990177"/>
                <a:ext cx="178516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num>
                        <m:den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2" y="5990177"/>
                <a:ext cx="1785168" cy="6090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399703"/>
              </p:ext>
            </p:extLst>
          </p:nvPr>
        </p:nvGraphicFramePr>
        <p:xfrm>
          <a:off x="4844692" y="1556792"/>
          <a:ext cx="4067175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Hoja de cálculo" r:id="rId11" imgW="4067085" imgH="4238522" progId="Excel.Sheet.12">
                  <p:embed/>
                </p:oleObj>
              </mc:Choice>
              <mc:Fallback>
                <p:oleObj name="Hoja de cálculo" r:id="rId11" imgW="4067085" imgH="4238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4692" y="1556792"/>
                        <a:ext cx="4067175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7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19" y="1340768"/>
            <a:ext cx="43204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LA CELDA R34 EN LA TABLA 3,  LA TABLA 2 MUESTRA LOS RESULTADOS DE LA PRUEBA KOLMOGOROV SMIRNOV.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244209"/>
              </p:ext>
            </p:extLst>
          </p:nvPr>
        </p:nvGraphicFramePr>
        <p:xfrm>
          <a:off x="429342" y="3140363"/>
          <a:ext cx="4330192" cy="19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Hoja de cálculo" r:id="rId5" imgW="4648345" imgH="2105012" progId="Excel.Sheet.12">
                  <p:embed/>
                </p:oleObj>
              </mc:Choice>
              <mc:Fallback>
                <p:oleObj name="Hoja de cálculo" r:id="rId5" imgW="4648345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342" y="3140363"/>
                        <a:ext cx="4330192" cy="196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897380" y="4804331"/>
                <a:ext cx="387663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𝟏𝟎𝟑</m:t>
                      </m:r>
                      <m:r>
                        <a:rPr lang="es-E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380" y="4804331"/>
                <a:ext cx="3876639" cy="404791"/>
              </a:xfrm>
              <a:prstGeom prst="rect">
                <a:avLst/>
              </a:prstGeom>
              <a:blipFill rotWithShape="0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3959200" y="5494255"/>
                <a:ext cx="4952667" cy="41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𝐊𝐒</m:t>
                          </m:r>
                        </m:sub>
                      </m:sSub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s-E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pt-B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pt-B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pt-B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ad>
                        <m:radPr>
                          <m:degHide m:val="on"/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rad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𝟒𝟓𝟗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00" y="5494255"/>
                <a:ext cx="4952667" cy="412100"/>
              </a:xfrm>
              <a:prstGeom prst="rect">
                <a:avLst/>
              </a:prstGeom>
              <a:blipFill rotWithShape="0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9324"/>
              </p:ext>
            </p:extLst>
          </p:nvPr>
        </p:nvGraphicFramePr>
        <p:xfrm>
          <a:off x="5796136" y="1508012"/>
          <a:ext cx="2002881" cy="29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Hoja de cálculo" r:id="rId10" imgW="1476227" imgH="2143241" progId="Excel.Sheet.12">
                  <p:embed/>
                </p:oleObj>
              </mc:Choice>
              <mc:Fallback>
                <p:oleObj name="Hoja de cálculo" r:id="rId10" imgW="1476227" imgH="21432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96136" y="1508012"/>
                        <a:ext cx="2002881" cy="2907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8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251520" y="404664"/>
            <a:ext cx="8649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s-ES" sz="2200" b="1" dirty="0" smtClean="0">
                <a:solidFill>
                  <a:srgbClr val="002060"/>
                </a:solidFill>
                <a:latin typeface="Calibri" pitchFamily="34" charset="0"/>
              </a:rPr>
              <a:t>REGLA DE DECISIÓN: 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FINALMENTE INTRODUCIENDO </a:t>
            </a:r>
            <a:r>
              <a:rPr lang="es-ES" sz="2200" b="1" dirty="0">
                <a:solidFill>
                  <a:srgbClr val="000000"/>
                </a:solidFill>
                <a:latin typeface="Calibri" pitchFamily="34" charset="0"/>
              </a:rPr>
              <a:t>EN LA TABLA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sz="2200" b="1" dirty="0">
                <a:solidFill>
                  <a:srgbClr val="000000"/>
                </a:solidFill>
                <a:latin typeface="Calibri" pitchFamily="34" charset="0"/>
              </a:rPr>
              <a:t>EL NIVEL DE SIGNIFICACIÓN DE LA PRUEBA, EL SOFTWARE  NOS INDICA SI SE RECHAZA O NO LA Ho.</a:t>
            </a:r>
            <a:endParaRPr lang="es-ES" sz="2200" dirty="0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79202"/>
              </p:ext>
            </p:extLst>
          </p:nvPr>
        </p:nvGraphicFramePr>
        <p:xfrm>
          <a:off x="683568" y="1643211"/>
          <a:ext cx="3255727" cy="322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Hoja de cálculo" r:id="rId5" imgW="3124229" imgH="3095483" progId="Excel.Sheet.12">
                  <p:embed/>
                </p:oleObj>
              </mc:Choice>
              <mc:Fallback>
                <p:oleObj name="Hoja de cálculo" r:id="rId5" imgW="3124229" imgH="30954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643211"/>
                        <a:ext cx="3255727" cy="3225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351" y="1568456"/>
            <a:ext cx="2592288" cy="2472126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244379" y="5078794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INTERPRETACIÓN: SE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 PLANTEAR CON UN NIVEL DE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SIGNI-FICACIÓN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5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VARIABLE TIEMPO DE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VISITA SE DIS-TRIBUYE SIGUIENDO UNA DISTRIBUCIÓN NORMAL ESTÁNDAR, ES DECIR: T_VISITA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N(0,1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860032" y="4282688"/>
                <a:ext cx="3500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800" b="1" dirty="0" smtClean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𝐕𝐀𝐋𝐎𝐑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pt-BR" sz="1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</m:t>
                    </m:r>
                    <m:r>
                      <m:rPr>
                        <m:nor/>
                      </m:rPr>
                      <a:rPr lang="pt-BR" sz="1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</m:t>
                    </m:r>
                    <m:r>
                      <m:rPr>
                        <m:nor/>
                      </m:rPr>
                      <a:rPr lang="pt-BR" sz="1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RECHAZA</m:t>
                    </m:r>
                  </m:oMath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82688"/>
                <a:ext cx="350095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000" t="-28889" r="-1217" b="-5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1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2557907" y="375047"/>
            <a:ext cx="4246341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SITUACIÓN PROBLÉMICA  3.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908720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EN UN ESTUDIO PARA VALORAR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PROPORCIÓN DE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NIÑOS CON PRESENCIA DE ENFERMEDADES RESPIRATORIA, FUE CALCULADA UNA MUESTRA DE 100 NIÑOS, LOS CUALES FUERON SELECCIONADOS UTILIZANDO UNA DETERMINADA TÉCNICA DE MUESTREO ALEATORIO. ¿DIGA SI LA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 DISTRIBUCIÓN BINOMIAL ASOCIADA A LA VARIABLE ENFERMEDAD RESPIRATORIA SE APROXIMA A LA DISTRIBUCIÓN NORMAL ESTÁNDAR?</a:t>
            </a:r>
            <a:endParaRPr lang="es-ES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51520" y="3501008"/>
                <a:ext cx="86409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es-E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 DEMOSTRAR QUE: </a:t>
                </a:r>
                <a14:m>
                  <m:oMath xmlns:m="http://schemas.openxmlformats.org/officeDocument/2006/math">
                    <m:r>
                      <a:rPr lang="pt-BR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pt-BR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  <m:r>
                          <a:rPr lang="pt-BR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</m:d>
                    <m:r>
                      <a:rPr lang="pt-BR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d>
                      <m:dPr>
                        <m:ctrlPr>
                          <a:rPr lang="pt-BR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s-E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CUANDO EL PARÁMETRO DE CONTRASTE ES LA P POBLACIONAL, SERÁ NECESARIO PROBAR LAS SIGUIENTES CONDICIONES:</a:t>
                </a:r>
                <a:endParaRPr lang="es-E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8640960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776" t="-3593" r="-705" b="-9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411760" y="5222810"/>
                <a:ext cx="1548181" cy="60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acc>
                              <m:accPr>
                                <m:chr m:val="̂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20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d>
                              <m:dPr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</m:m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222810"/>
                <a:ext cx="1548181" cy="6044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53136"/>
            <a:ext cx="2015094" cy="20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8868" y="2608896"/>
            <a:ext cx="8560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VÍAS PARA INTRODUCIR LOS DATOS DEL PROBLEMA EN LA TABLA 1:</a:t>
            </a:r>
          </a:p>
          <a:p>
            <a:pPr algn="just"/>
            <a:endParaRPr lang="es-ES" sz="2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15963" indent="-342900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 1: TECLEANDO LOS VALORES EN LA TABLA.</a:t>
            </a:r>
          </a:p>
          <a:p>
            <a:pPr marL="715963" indent="-342900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 2: PEGANDO LOS DATOS DEL FICHERO EXCEL.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46313" y="1340768"/>
            <a:ext cx="8516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ACTIVANDO LA CELDA J23 EN LA TABLA 1, INTRODUZCA LA VARIABLE Y SUS VALORES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O EN LA TABLA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2 EL NÚMERO DE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CASOS FAVORABLES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“X”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Y EL TOTAL DE CASOS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“n”. 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(EN LAS CELDAS CON FONDO EN AZUL)</a:t>
            </a:r>
            <a:endParaRPr lang="es-ES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951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6312" y="5539879"/>
            <a:ext cx="6701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 PARA INTRODUCIR LOS DATOS DEL PROBLEMA EN LA TABLA 2, TECLEANDO LOS VALORES.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39594"/>
              </p:ext>
            </p:extLst>
          </p:nvPr>
        </p:nvGraphicFramePr>
        <p:xfrm>
          <a:off x="343534" y="4199380"/>
          <a:ext cx="6604729" cy="109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Hoja de cálculo" r:id="rId4" imgW="4657677" imgH="771525" progId="Excel.Sheet.12">
                  <p:embed/>
                </p:oleObj>
              </mc:Choice>
              <mc:Fallback>
                <p:oleObj name="Hoja de cálculo" r:id="rId4" imgW="4657677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534" y="4199380"/>
                        <a:ext cx="6604729" cy="109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01051"/>
              </p:ext>
            </p:extLst>
          </p:nvPr>
        </p:nvGraphicFramePr>
        <p:xfrm>
          <a:off x="7215307" y="3804687"/>
          <a:ext cx="1614140" cy="237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Hoja de cálculo" r:id="rId7" imgW="1428846" imgH="2104997" progId="Excel.Sheet.12">
                  <p:embed/>
                </p:oleObj>
              </mc:Choice>
              <mc:Fallback>
                <p:oleObj name="Hoja de cálculo" r:id="rId7" imgW="1428846" imgH="21049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5307" y="3804687"/>
                        <a:ext cx="1614140" cy="2378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3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46313" y="1340768"/>
            <a:ext cx="8516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ACTIVANDO LA CELDA J24, LA TABLA 2 MUESTRA LOS ESTADÍSTICOS ASOCIADOS A LA VARIABLE DE ESTUDIO INDEPENDIENTE DEL MÈTODO USADO PARA INTRODUCIR LOS DATOS.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7951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50830"/>
              </p:ext>
            </p:extLst>
          </p:nvPr>
        </p:nvGraphicFramePr>
        <p:xfrm>
          <a:off x="179512" y="3559101"/>
          <a:ext cx="6604729" cy="109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Hoja de cálculo" r:id="rId4" imgW="4657677" imgH="771525" progId="Excel.Sheet.12">
                  <p:embed/>
                </p:oleObj>
              </mc:Choice>
              <mc:Fallback>
                <p:oleObj name="Hoja de cálculo" r:id="rId4" imgW="4657677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3559101"/>
                        <a:ext cx="6604729" cy="109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059245"/>
              </p:ext>
            </p:extLst>
          </p:nvPr>
        </p:nvGraphicFramePr>
        <p:xfrm>
          <a:off x="6948264" y="2448764"/>
          <a:ext cx="2016224" cy="377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Hoja de cálculo" r:id="rId7" imgW="1428846" imgH="2676539" progId="Excel.Sheet.12">
                  <p:embed/>
                </p:oleObj>
              </mc:Choice>
              <mc:Fallback>
                <p:oleObj name="Hoja de cálculo" r:id="rId7" imgW="1428846" imgH="26765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8264" y="2448764"/>
                        <a:ext cx="2016224" cy="377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9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46313" y="1340768"/>
            <a:ext cx="85163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FINALMENTE ACTIVANDO LA CELDA J25, LA TABLA 2 MUESTRA ADEMÀS DE LOS ESTADÍSTICOS ASOCIADOS A LA VARIABLE DE ESTUDIO, INDEPENDIENTE DEL MÉTODO USADO PARA INTRODUCIR LOS DATOS, EL MÉTODO A UTILIZAR.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7951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OBTENER CON EL SOFTWARE EXCEL EL VALOR DEL ESTADÍGRAFO DE LA PRUEBA.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62594"/>
              </p:ext>
            </p:extLst>
          </p:nvPr>
        </p:nvGraphicFramePr>
        <p:xfrm>
          <a:off x="246313" y="3140968"/>
          <a:ext cx="6336704" cy="10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Hoja de cálculo" r:id="rId4" imgW="4657677" imgH="771525" progId="Excel.Sheet.12">
                  <p:embed/>
                </p:oleObj>
              </mc:Choice>
              <mc:Fallback>
                <p:oleObj name="Hoja de cálculo" r:id="rId4" imgW="4657677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313" y="3140968"/>
                        <a:ext cx="6336704" cy="10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270356"/>
              </p:ext>
            </p:extLst>
          </p:nvPr>
        </p:nvGraphicFramePr>
        <p:xfrm>
          <a:off x="6687123" y="2492896"/>
          <a:ext cx="2154535" cy="403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Hoja de cálculo" r:id="rId7" imgW="1428846" imgH="2676539" progId="Excel.Sheet.12">
                  <p:embed/>
                </p:oleObj>
              </mc:Choice>
              <mc:Fallback>
                <p:oleObj name="Hoja de cálculo" r:id="rId7" imgW="1428846" imgH="26765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7123" y="2492896"/>
                        <a:ext cx="2154535" cy="403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354324" y="4509120"/>
            <a:ext cx="61206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ES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INTERPRETACIÓN: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 CUMPLIRSE AMBAS CON-DICIONES, PODEMOS DECIR QUE LA DISTRI-BUCIÓN BINOMIAL ASOCIADA A LA VARIABLE ENFERMEDAD RESPIRATORIA SE APROXIMA A LA NORMAL ESTÁNDAR, POR LO QUE PUEDE SER UTILIZADO EL MÉTODO APROXIMADO.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8647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63888" y="2564904"/>
            <a:ext cx="25843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 action="ppaction://hlinksldjump"/>
              </a:rPr>
              <a:t>REGRESAR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9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WordArt 2"/>
          <p:cNvSpPr>
            <a:spLocks noChangeArrowheads="1" noChangeShapeType="1" noTextEdit="1"/>
          </p:cNvSpPr>
          <p:nvPr/>
        </p:nvSpPr>
        <p:spPr bwMode="auto">
          <a:xfrm>
            <a:off x="2124077" y="620713"/>
            <a:ext cx="4537075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4800" b="0" kern="10" dirty="0">
                <a:solidFill>
                  <a:srgbClr val="000000"/>
                </a:solidFill>
                <a:effectLst>
                  <a:outerShdw blurRad="38100" dist="19049" dir="2700000" algn="tl" rotWithShape="0">
                    <a:srgbClr val="000000">
                      <a:alpha val="39998"/>
                    </a:srgbClr>
                  </a:outerShdw>
                </a:effectLst>
                <a:latin typeface="Arial Black" panose="020B0A04020102020204" pitchFamily="34" charset="0"/>
              </a:rPr>
              <a:t>BIBLIOGRAFÍA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5536" y="206084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BIOESTADÍSTICA. MÉTODOS Y APLICACIONES. UNIVERSIDAD DE MALAGA.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ESTADÍSTICA PARA BIOLOGÍA Y CIENCIAS DE LA SALUD. TER-CERA EDICIÓN AMPLIADA. J. SUSAN MILTON.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ESTADÍSTICA PARA PROFESIONALES DE LA SALUD. DEPAR-TAMENTO INFORMÁTICA MÉDICA FCM 10 DE OCTUBRE.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LIBRO BIOESTADÍSTICA.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EDITORIAL UNIVERSO SUR. UNIVER-SIDAD DE CIENFUEGOS. CUBA. CRUZ PÉREZ NICOLÁS R.</a:t>
            </a:r>
          </a:p>
        </p:txBody>
      </p:sp>
    </p:spTree>
    <p:extLst>
      <p:ext uri="{BB962C8B-B14F-4D97-AF65-F5344CB8AC3E}">
        <p14:creationId xmlns:p14="http://schemas.microsoft.com/office/powerpoint/2010/main" val="16624157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323528" y="476672"/>
            <a:ext cx="7272808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ANALICEMOS A CONTINUACIÓN LAS SIGUIENTES SITUA-CIONES PROBLÉMICAS.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1340768"/>
            <a:ext cx="7168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SITUACIÓN 1: SE DESEA DEMOSTRAR CON UN NIVEL DE SIGNIFICACIÓN DEL 5% QUE LA VARIABLE TIEMPO DE VISITA (min) SE </a:t>
            </a:r>
            <a:r>
              <a:rPr lang="es-ES" sz="22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DISTRIBUYE NORMALMENTE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PARA TAL FIN, FUE </a:t>
            </a:r>
            <a:r>
              <a:rPr lang="es-ES" sz="22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CALCULADA UNA MUESTRA ALEATORIA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20 PACIENTES </a:t>
            </a:r>
            <a:r>
              <a:rPr lang="es-ES" sz="22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SELECCIONADOS APLICANDO UNA TMA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A LOS QUE SE LES MIDIÓ EL TIEMPO DE VISITAS RECIBIDAS DURANTE SU HOSPITALIZACIÓN. LOS DATOS SE MUESTRAN A CONTI-NUACIÓN.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7848464" y="476672"/>
          <a:ext cx="900000" cy="611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Hoja de cálculo" r:id="rId4" imgW="590630" imgH="4010192" progId="Excel.Sheet.12">
                  <p:embed/>
                </p:oleObj>
              </mc:Choice>
              <mc:Fallback>
                <p:oleObj name="Hoja de cálculo" r:id="rId4" imgW="590630" imgH="4010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8464" y="476672"/>
                        <a:ext cx="900000" cy="6111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323528" y="4221088"/>
            <a:ext cx="71687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SITUACIÓN 2: SE DESEA DEMOSTRAR QUE LA </a:t>
            </a:r>
            <a:r>
              <a:rPr lang="es-ES" sz="22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DISTRIBUCIÓN BINOMIAL ASOCIADA A LA VARIABLE ENFERMEDAD RESPI-RATORIA, SE APROXIMA A LA NORMAL ESTÁNDAR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PARA TAL FIN, FUE </a:t>
            </a:r>
            <a:r>
              <a:rPr lang="es-ES" sz="22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CALCULADA UNA MUESTRA ALEATORIA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100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NIÑOS, 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SELECCIONADOS APLICANDO UNA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TMA, 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LOS CUALES 13 MANIFESTARON TENER LA ENFERMEDAD RESPIRATORIA.</a:t>
            </a:r>
          </a:p>
        </p:txBody>
      </p:sp>
    </p:spTree>
    <p:extLst>
      <p:ext uri="{BB962C8B-B14F-4D97-AF65-F5344CB8AC3E}">
        <p14:creationId xmlns:p14="http://schemas.microsoft.com/office/powerpoint/2010/main" val="22046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Rectángulo"/>
          <p:cNvSpPr/>
          <p:nvPr/>
        </p:nvSpPr>
        <p:spPr>
          <a:xfrm>
            <a:off x="253652" y="980728"/>
            <a:ext cx="8640960" cy="55092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DEL ANÁLISIS DE LAS SITUACIONES SE INFIERE:</a:t>
            </a:r>
          </a:p>
          <a:p>
            <a:pPr algn="just"/>
            <a:endParaRPr lang="es-ES" sz="2200" dirty="0">
              <a:solidFill>
                <a:schemeClr val="tx1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QUE EN AMBOS CASOS LAS MUESTRAS FUERON CALCULADAS Y ELEGIDOS SUS ELEMENTOS APLI-CANDO UNA TMA, DE AHÍ QUE SEAN ALEATORIAS. (NO ES NECESARIO APLICAR TEST DE RACHA)</a:t>
            </a:r>
          </a:p>
          <a:p>
            <a:pPr algn="just"/>
            <a:endParaRPr lang="es-ES" sz="2200" dirty="0">
              <a:solidFill>
                <a:schemeClr val="tx1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anose="05050102010706020507" pitchFamily="18" charset="2"/>
              </a:rPr>
              <a:t>AL SER EL TIEMPO DE VISITAS UNA VARIABLE CUANTITATIVA CONTINUA, EL PARÁMETRO A ESTUDIAR ES LA MEDIA Y EN ESTE CASO, PARA DEMOSTRAR QUE T_VISITA </a:t>
            </a:r>
            <a:r>
              <a:rPr lang="es-ES" sz="22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anose="05050102010706020507" pitchFamily="18" charset="2"/>
              </a:rPr>
              <a:t> N(,), SERÁ NECESARIO APLICAR UN TEST NO PARAMÉTRICO DE NORMALIDAD, EN ESTE CASO, EL TEST DE KOLMOGOROV-SMIRNOV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anose="05050102010706020507" pitchFamily="18" charset="2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/>
              </a:solidFill>
              <a:latin typeface="Calibri" pitchFamily="34" charset="0"/>
              <a:cs typeface="Tahoma" pitchFamily="34" charset="0"/>
              <a:sym typeface="Symbol" panose="05050102010706020507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anose="05050102010706020507" pitchFamily="18" charset="2"/>
              </a:rPr>
              <a:t>AL SER LA ENFERMEDAD RESPIRATORIA UNA VARIABLE CUALITATIVA NOMINAL, EL PARÁMETRO A ESTUDIAR ES LA PROPORCIÓN Y EN ESTE CASO PARA DEMOSTRAR QUE E_RESP  B(x</a:t>
            </a:r>
            <a:r>
              <a:rPr lang="es-ES" sz="2200" dirty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anose="05050102010706020507" pitchFamily="18" charset="2"/>
              </a:rPr>
              <a:t>, n; p)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anose="05050102010706020507" pitchFamily="18" charset="2"/>
              </a:rPr>
              <a:t> [N(0,1)], SER NECESARIO DEMOSTRAR  LA VALIDEZ DEL MÉTODO APROXIMADO.</a:t>
            </a:r>
            <a:endParaRPr lang="es-ES" sz="2200" dirty="0">
              <a:solidFill>
                <a:schemeClr val="tx1"/>
              </a:solidFill>
              <a:latin typeface="Calibri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115616" y="447055"/>
            <a:ext cx="698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2"/>
                </a:solidFill>
                <a:latin typeface="Calibri" pitchFamily="34" charset="0"/>
                <a:cs typeface="Tahoma" pitchFamily="34" charset="0"/>
              </a:rPr>
              <a:t>M</a:t>
            </a:r>
            <a:r>
              <a:rPr lang="es-ES" sz="2400" dirty="0" smtClean="0">
                <a:solidFill>
                  <a:schemeClr val="bg2"/>
                </a:solidFill>
                <a:latin typeface="Calibri" pitchFamily="34" charset="0"/>
                <a:cs typeface="Tahoma" pitchFamily="34" charset="0"/>
              </a:rPr>
              <a:t>ÉTODOS NO PARAMÉTRICOS PARA 1 MUESTRA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311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23528" y="2276872"/>
            <a:ext cx="8579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TEST </a:t>
            </a:r>
            <a:r>
              <a:rPr lang="es-ES" sz="2400" dirty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DE NORMALIDAD DE </a:t>
            </a: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KOLMOGOROV-SMIRNOV: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PRUEBA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NO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PARAMÉTRICA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QUE NO REQUIERE SUPUESTO SOBRE LA FORMA DE DISTRIBUCIÓN DE LA DATA Y SIRVE PARA PROBAR LA HIPÓTESIS DE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NORMALIDAD DE LA VARIABLE DE ESTUDIO CUANDO EL PARÁMETRO A ESTUDIAR ES LA MEDIA.</a:t>
            </a:r>
          </a:p>
        </p:txBody>
      </p:sp>
    </p:spTree>
    <p:extLst>
      <p:ext uri="{BB962C8B-B14F-4D97-AF65-F5344CB8AC3E}">
        <p14:creationId xmlns:p14="http://schemas.microsoft.com/office/powerpoint/2010/main" val="17947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2391" y="908720"/>
            <a:ext cx="8540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VARIABLE TIEMPO DE VISITA SE DISTRIBUYE NORMALMENTE.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 TIEMPO DE VISITA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SE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DISTRIBUYE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NORMALMENTE.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6248" y="1772816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NORMALIDAD KOLMOGOROV-SMIRNOV.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9129" y="2753052"/>
            <a:ext cx="85949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ORDENAR LOS DATOS ASCENDENTEMENTE Y DETERMINAR PARA CADA MODALIDAD DE LA VARIABLE SU FRECUENCIA ABSOLUTA (ni) Y LA FRECUENCIA ABSOLUTA ACUMULADA (Ni).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169495" y="5208756"/>
                <a:ext cx="187288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pt-BR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495" y="5208756"/>
                <a:ext cx="1872885" cy="6685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195736" y="5210743"/>
                <a:ext cx="1442959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num>
                        <m:den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210743"/>
                <a:ext cx="1442959" cy="6665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242738" y="4200644"/>
            <a:ext cx="8649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CONTINUACIÓN DETERMINE PARA CADA MODALIDAD DE LA VARIABLE EL VALOR DE LAS FUNCIONES EMPÍRICAS</a:t>
            </a:r>
            <a:r>
              <a:rPr lang="pt-BR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6" grpId="0"/>
      <p:bldP spid="7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2391" y="908720"/>
            <a:ext cx="8540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VARIABLE TIEMPO DE VISITA SE DISTRIBUYE NORMALMENTE.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 TIEMPO DE VISITA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SE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DISTRIBUYE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NORMALMENTE.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6248" y="1772816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NORMALIDAD KOLMOGOROV-SMIRNOV.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69129" y="2348880"/>
            <a:ext cx="8594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 PARA CADA MODALIDAD DE LA VARIABLE SU VALOR TIPIFICADO, DE ACUERDO A LA EXPRESIÓN: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611560" y="3329702"/>
                <a:ext cx="155613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𝛍</m:t>
                          </m:r>
                        </m:num>
                        <m:den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den>
                      </m:f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29702"/>
                <a:ext cx="1556132" cy="6685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/>
          <p:cNvSpPr/>
          <p:nvPr/>
        </p:nvSpPr>
        <p:spPr>
          <a:xfrm>
            <a:off x="2392235" y="3329702"/>
            <a:ext cx="6480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DÓNDE: µ Y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SERÁN ESTIMADOS A PARTIR DE LOS DATOS APORTADOS POR LA MUESTRA.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36811" y="4509120"/>
            <a:ext cx="8627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IDENTIFICAR Y CALCULAR PARA CADA MODALIDAD DE LA VARIABLE LA FUNCIÓN DE DISTRIBUCIÓN TEÓRICA. EN NUESTRO CASO: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3620634" y="5476335"/>
                <a:ext cx="1722587" cy="832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z</m:t>
                          </m:r>
                        </m:e>
                      </m:d>
                      <m:r>
                        <m:rPr>
                          <m:nor/>
                        </m:rPr>
                        <a:rPr lang="es-ES" sz="1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π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s-E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ES" sz="18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ES" sz="1800">
                                      <a:solidFill>
                                        <a:srgbClr val="000000"/>
                                      </a:solidFill>
                                      <a:latin typeface="Calibri" panose="020F0502020204030204" pitchFamily="34" charset="0"/>
                                    </a:rPr>
                                    <m:t>Z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s-ES" sz="1800">
                                      <a:solidFill>
                                        <a:srgbClr val="000000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ES" sz="1800">
                                  <a:solidFill>
                                    <a:srgbClr val="000000"/>
                                  </a:solidFill>
                                  <a:latin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18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634" y="5476335"/>
                <a:ext cx="1722587" cy="8329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5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6" grpId="0"/>
      <p:bldP spid="7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74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s-ES" sz="33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74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s-ES" sz="33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13583</TotalTime>
  <Words>2362</Words>
  <Application>Microsoft Office PowerPoint</Application>
  <PresentationFormat>Presentación en pantalla (4:3)</PresentationFormat>
  <Paragraphs>171</Paragraphs>
  <Slides>38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Arial</vt:lpstr>
      <vt:lpstr>Arial Black</vt:lpstr>
      <vt:lpstr>Calibri</vt:lpstr>
      <vt:lpstr>Cambria Math</vt:lpstr>
      <vt:lpstr>Symbol</vt:lpstr>
      <vt:lpstr>Tahoma</vt:lpstr>
      <vt:lpstr>Times New Roman</vt:lpstr>
      <vt:lpstr>Wingdings</vt:lpstr>
      <vt:lpstr>Píxel</vt:lpstr>
      <vt:lpstr>1_Píxel</vt:lpstr>
      <vt:lpstr>3_Píxel</vt:lpstr>
      <vt:lpstr>Hoja de cálculo</vt:lpstr>
      <vt:lpstr>BIOESTADÍSTICA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TECUN</dc:creator>
  <cp:lastModifiedBy>CONSUE</cp:lastModifiedBy>
  <cp:revision>794</cp:revision>
  <dcterms:created xsi:type="dcterms:W3CDTF">2003-05-12T01:26:47Z</dcterms:created>
  <dcterms:modified xsi:type="dcterms:W3CDTF">2024-02-02T13:55:53Z</dcterms:modified>
</cp:coreProperties>
</file>