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77" r:id="rId5"/>
    <p:sldId id="259" r:id="rId6"/>
    <p:sldId id="273" r:id="rId7"/>
    <p:sldId id="272" r:id="rId8"/>
    <p:sldId id="267" r:id="rId9"/>
    <p:sldId id="260" r:id="rId10"/>
    <p:sldId id="264" r:id="rId11"/>
    <p:sldId id="268" r:id="rId12"/>
    <p:sldId id="269" r:id="rId13"/>
    <p:sldId id="270" r:id="rId14"/>
    <p:sldId id="271" r:id="rId15"/>
    <p:sldId id="278" r:id="rId16"/>
    <p:sldId id="261" r:id="rId17"/>
    <p:sldId id="274" r:id="rId18"/>
    <p:sldId id="262" r:id="rId19"/>
    <p:sldId id="263" r:id="rId20"/>
    <p:sldId id="266" r:id="rId21"/>
    <p:sldId id="275" r:id="rId2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02" autoAdjust="0"/>
    <p:restoredTop sz="94660"/>
  </p:normalViewPr>
  <p:slideViewPr>
    <p:cSldViewPr snapToGrid="0">
      <p:cViewPr varScale="1">
        <p:scale>
          <a:sx n="63" d="100"/>
          <a:sy n="63" d="100"/>
        </p:scale>
        <p:origin x="78"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DA06BF-0E6A-4C41-9EDA-1EFCFC920744}" type="datetimeFigureOut">
              <a:rPr lang="es-ES" smtClean="0"/>
              <a:t>05/09/2022</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46710A-DFAF-498F-96EF-5AEBEE375426}" type="slidenum">
              <a:rPr lang="es-ES" smtClean="0"/>
              <a:t>‹Nº›</a:t>
            </a:fld>
            <a:endParaRPr lang="es-ES"/>
          </a:p>
        </p:txBody>
      </p:sp>
    </p:spTree>
    <p:extLst>
      <p:ext uri="{BB962C8B-B14F-4D97-AF65-F5344CB8AC3E}">
        <p14:creationId xmlns:p14="http://schemas.microsoft.com/office/powerpoint/2010/main" val="2382586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DF46710A-DFAF-498F-96EF-5AEBEE375426}" type="slidenum">
              <a:rPr lang="es-ES" smtClean="0"/>
              <a:t>9</a:t>
            </a:fld>
            <a:endParaRPr lang="es-ES"/>
          </a:p>
        </p:txBody>
      </p:sp>
    </p:spTree>
    <p:extLst>
      <p:ext uri="{BB962C8B-B14F-4D97-AF65-F5344CB8AC3E}">
        <p14:creationId xmlns:p14="http://schemas.microsoft.com/office/powerpoint/2010/main" val="4185800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509105-91FE-4F17-B965-10FCA9B706A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969BF5B8-86DE-4D1A-B679-8022AB4E2D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1BD34AC5-FFAC-4C1A-A1CE-244A99F478AE}"/>
              </a:ext>
            </a:extLst>
          </p:cNvPr>
          <p:cNvSpPr>
            <a:spLocks noGrp="1"/>
          </p:cNvSpPr>
          <p:nvPr>
            <p:ph type="dt" sz="half" idx="10"/>
          </p:nvPr>
        </p:nvSpPr>
        <p:spPr/>
        <p:txBody>
          <a:bodyPr/>
          <a:lstStyle/>
          <a:p>
            <a:fld id="{188459AB-244C-490E-B3D2-AABA1A29B835}" type="datetimeFigureOut">
              <a:rPr lang="es-ES" smtClean="0"/>
              <a:t>05/09/2022</a:t>
            </a:fld>
            <a:endParaRPr lang="es-ES"/>
          </a:p>
        </p:txBody>
      </p:sp>
      <p:sp>
        <p:nvSpPr>
          <p:cNvPr id="5" name="Marcador de pie de página 4">
            <a:extLst>
              <a:ext uri="{FF2B5EF4-FFF2-40B4-BE49-F238E27FC236}">
                <a16:creationId xmlns:a16="http://schemas.microsoft.com/office/drawing/2014/main" id="{82BFB14F-4293-4634-9212-A981E0E8C1B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E2953D2-B73E-4484-97D4-432854D1C111}"/>
              </a:ext>
            </a:extLst>
          </p:cNvPr>
          <p:cNvSpPr>
            <a:spLocks noGrp="1"/>
          </p:cNvSpPr>
          <p:nvPr>
            <p:ph type="sldNum" sz="quarter" idx="12"/>
          </p:nvPr>
        </p:nvSpPr>
        <p:spPr/>
        <p:txBody>
          <a:bodyPr/>
          <a:lstStyle/>
          <a:p>
            <a:fld id="{A8EA7AAA-9944-44ED-9CEC-3191319DD7DA}" type="slidenum">
              <a:rPr lang="es-ES" smtClean="0"/>
              <a:t>‹Nº›</a:t>
            </a:fld>
            <a:endParaRPr lang="es-ES"/>
          </a:p>
        </p:txBody>
      </p:sp>
    </p:spTree>
    <p:extLst>
      <p:ext uri="{BB962C8B-B14F-4D97-AF65-F5344CB8AC3E}">
        <p14:creationId xmlns:p14="http://schemas.microsoft.com/office/powerpoint/2010/main" val="3963283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93CF62-E116-4680-9F9A-401D05F496D0}"/>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5408F936-216D-4D3C-928D-2ECBB00EC97D}"/>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FCD2BBCC-8638-402E-95A7-F2DA34796D69}"/>
              </a:ext>
            </a:extLst>
          </p:cNvPr>
          <p:cNvSpPr>
            <a:spLocks noGrp="1"/>
          </p:cNvSpPr>
          <p:nvPr>
            <p:ph type="dt" sz="half" idx="10"/>
          </p:nvPr>
        </p:nvSpPr>
        <p:spPr/>
        <p:txBody>
          <a:bodyPr/>
          <a:lstStyle/>
          <a:p>
            <a:fld id="{188459AB-244C-490E-B3D2-AABA1A29B835}" type="datetimeFigureOut">
              <a:rPr lang="es-ES" smtClean="0"/>
              <a:t>05/09/2022</a:t>
            </a:fld>
            <a:endParaRPr lang="es-ES"/>
          </a:p>
        </p:txBody>
      </p:sp>
      <p:sp>
        <p:nvSpPr>
          <p:cNvPr id="5" name="Marcador de pie de página 4">
            <a:extLst>
              <a:ext uri="{FF2B5EF4-FFF2-40B4-BE49-F238E27FC236}">
                <a16:creationId xmlns:a16="http://schemas.microsoft.com/office/drawing/2014/main" id="{9771F3C7-40BA-4CD9-B8C8-FA714A83029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63D36BD4-5AC4-4648-B992-BE2A47F284C0}"/>
              </a:ext>
            </a:extLst>
          </p:cNvPr>
          <p:cNvSpPr>
            <a:spLocks noGrp="1"/>
          </p:cNvSpPr>
          <p:nvPr>
            <p:ph type="sldNum" sz="quarter" idx="12"/>
          </p:nvPr>
        </p:nvSpPr>
        <p:spPr/>
        <p:txBody>
          <a:bodyPr/>
          <a:lstStyle/>
          <a:p>
            <a:fld id="{A8EA7AAA-9944-44ED-9CEC-3191319DD7DA}" type="slidenum">
              <a:rPr lang="es-ES" smtClean="0"/>
              <a:t>‹Nº›</a:t>
            </a:fld>
            <a:endParaRPr lang="es-ES"/>
          </a:p>
        </p:txBody>
      </p:sp>
    </p:spTree>
    <p:extLst>
      <p:ext uri="{BB962C8B-B14F-4D97-AF65-F5344CB8AC3E}">
        <p14:creationId xmlns:p14="http://schemas.microsoft.com/office/powerpoint/2010/main" val="14482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E24F8B8-D046-44B7-B6C2-090CEE2130E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1FCC79F0-78FE-42CC-9838-F5315231D380}"/>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F2F0493D-42DB-4CAC-80D3-728E8BCF1B01}"/>
              </a:ext>
            </a:extLst>
          </p:cNvPr>
          <p:cNvSpPr>
            <a:spLocks noGrp="1"/>
          </p:cNvSpPr>
          <p:nvPr>
            <p:ph type="dt" sz="half" idx="10"/>
          </p:nvPr>
        </p:nvSpPr>
        <p:spPr/>
        <p:txBody>
          <a:bodyPr/>
          <a:lstStyle/>
          <a:p>
            <a:fld id="{188459AB-244C-490E-B3D2-AABA1A29B835}" type="datetimeFigureOut">
              <a:rPr lang="es-ES" smtClean="0"/>
              <a:t>05/09/2022</a:t>
            </a:fld>
            <a:endParaRPr lang="es-ES"/>
          </a:p>
        </p:txBody>
      </p:sp>
      <p:sp>
        <p:nvSpPr>
          <p:cNvPr id="5" name="Marcador de pie de página 4">
            <a:extLst>
              <a:ext uri="{FF2B5EF4-FFF2-40B4-BE49-F238E27FC236}">
                <a16:creationId xmlns:a16="http://schemas.microsoft.com/office/drawing/2014/main" id="{1BD7698E-E228-49F7-93C3-23F6CD55FED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C3F9E63D-705A-4E63-A795-A0A1461A48B0}"/>
              </a:ext>
            </a:extLst>
          </p:cNvPr>
          <p:cNvSpPr>
            <a:spLocks noGrp="1"/>
          </p:cNvSpPr>
          <p:nvPr>
            <p:ph type="sldNum" sz="quarter" idx="12"/>
          </p:nvPr>
        </p:nvSpPr>
        <p:spPr/>
        <p:txBody>
          <a:bodyPr/>
          <a:lstStyle/>
          <a:p>
            <a:fld id="{A8EA7AAA-9944-44ED-9CEC-3191319DD7DA}" type="slidenum">
              <a:rPr lang="es-ES" smtClean="0"/>
              <a:t>‹Nº›</a:t>
            </a:fld>
            <a:endParaRPr lang="es-ES"/>
          </a:p>
        </p:txBody>
      </p:sp>
    </p:spTree>
    <p:extLst>
      <p:ext uri="{BB962C8B-B14F-4D97-AF65-F5344CB8AC3E}">
        <p14:creationId xmlns:p14="http://schemas.microsoft.com/office/powerpoint/2010/main" val="692416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CE5D0A-335B-49D2-AE54-9559E3C0C78A}"/>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A48EECCC-DACD-4AE0-904B-DED1294139BD}"/>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0B37001-C889-4660-B45E-85708F48FDA6}"/>
              </a:ext>
            </a:extLst>
          </p:cNvPr>
          <p:cNvSpPr>
            <a:spLocks noGrp="1"/>
          </p:cNvSpPr>
          <p:nvPr>
            <p:ph type="dt" sz="half" idx="10"/>
          </p:nvPr>
        </p:nvSpPr>
        <p:spPr/>
        <p:txBody>
          <a:bodyPr/>
          <a:lstStyle/>
          <a:p>
            <a:fld id="{188459AB-244C-490E-B3D2-AABA1A29B835}" type="datetimeFigureOut">
              <a:rPr lang="es-ES" smtClean="0"/>
              <a:t>05/09/2022</a:t>
            </a:fld>
            <a:endParaRPr lang="es-ES"/>
          </a:p>
        </p:txBody>
      </p:sp>
      <p:sp>
        <p:nvSpPr>
          <p:cNvPr id="5" name="Marcador de pie de página 4">
            <a:extLst>
              <a:ext uri="{FF2B5EF4-FFF2-40B4-BE49-F238E27FC236}">
                <a16:creationId xmlns:a16="http://schemas.microsoft.com/office/drawing/2014/main" id="{C6CD4E03-BA14-4569-83D6-9B1138F2DE57}"/>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D599DCEA-BE79-411F-B5DB-689CF44878AE}"/>
              </a:ext>
            </a:extLst>
          </p:cNvPr>
          <p:cNvSpPr>
            <a:spLocks noGrp="1"/>
          </p:cNvSpPr>
          <p:nvPr>
            <p:ph type="sldNum" sz="quarter" idx="12"/>
          </p:nvPr>
        </p:nvSpPr>
        <p:spPr/>
        <p:txBody>
          <a:bodyPr/>
          <a:lstStyle/>
          <a:p>
            <a:fld id="{A8EA7AAA-9944-44ED-9CEC-3191319DD7DA}" type="slidenum">
              <a:rPr lang="es-ES" smtClean="0"/>
              <a:t>‹Nº›</a:t>
            </a:fld>
            <a:endParaRPr lang="es-ES"/>
          </a:p>
        </p:txBody>
      </p:sp>
    </p:spTree>
    <p:extLst>
      <p:ext uri="{BB962C8B-B14F-4D97-AF65-F5344CB8AC3E}">
        <p14:creationId xmlns:p14="http://schemas.microsoft.com/office/powerpoint/2010/main" val="129261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5C5B74-B8B1-444F-8506-C30F4D8A200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F480C8C0-6282-46D2-AA32-2556E772C2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64A1EB5E-48A7-4D33-B0F3-37136BEE4D1F}"/>
              </a:ext>
            </a:extLst>
          </p:cNvPr>
          <p:cNvSpPr>
            <a:spLocks noGrp="1"/>
          </p:cNvSpPr>
          <p:nvPr>
            <p:ph type="dt" sz="half" idx="10"/>
          </p:nvPr>
        </p:nvSpPr>
        <p:spPr/>
        <p:txBody>
          <a:bodyPr/>
          <a:lstStyle/>
          <a:p>
            <a:fld id="{188459AB-244C-490E-B3D2-AABA1A29B835}" type="datetimeFigureOut">
              <a:rPr lang="es-ES" smtClean="0"/>
              <a:t>05/09/2022</a:t>
            </a:fld>
            <a:endParaRPr lang="es-ES"/>
          </a:p>
        </p:txBody>
      </p:sp>
      <p:sp>
        <p:nvSpPr>
          <p:cNvPr id="5" name="Marcador de pie de página 4">
            <a:extLst>
              <a:ext uri="{FF2B5EF4-FFF2-40B4-BE49-F238E27FC236}">
                <a16:creationId xmlns:a16="http://schemas.microsoft.com/office/drawing/2014/main" id="{6A08F9F5-E4CC-49B4-B39B-041BDE8344E6}"/>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0B753D05-8FC0-4035-B354-B79B8E413870}"/>
              </a:ext>
            </a:extLst>
          </p:cNvPr>
          <p:cNvSpPr>
            <a:spLocks noGrp="1"/>
          </p:cNvSpPr>
          <p:nvPr>
            <p:ph type="sldNum" sz="quarter" idx="12"/>
          </p:nvPr>
        </p:nvSpPr>
        <p:spPr/>
        <p:txBody>
          <a:bodyPr/>
          <a:lstStyle/>
          <a:p>
            <a:fld id="{A8EA7AAA-9944-44ED-9CEC-3191319DD7DA}" type="slidenum">
              <a:rPr lang="es-ES" smtClean="0"/>
              <a:t>‹Nº›</a:t>
            </a:fld>
            <a:endParaRPr lang="es-ES"/>
          </a:p>
        </p:txBody>
      </p:sp>
    </p:spTree>
    <p:extLst>
      <p:ext uri="{BB962C8B-B14F-4D97-AF65-F5344CB8AC3E}">
        <p14:creationId xmlns:p14="http://schemas.microsoft.com/office/powerpoint/2010/main" val="2405678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7C5076-428A-439F-91FF-0B1E00DA322A}"/>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C7B59009-2E92-429F-B6F4-6000C0605434}"/>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D5601583-DFC5-4D85-A0E4-15A3EEC2F9AC}"/>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890C897B-F551-47D2-A25B-D3523EBC6498}"/>
              </a:ext>
            </a:extLst>
          </p:cNvPr>
          <p:cNvSpPr>
            <a:spLocks noGrp="1"/>
          </p:cNvSpPr>
          <p:nvPr>
            <p:ph type="dt" sz="half" idx="10"/>
          </p:nvPr>
        </p:nvSpPr>
        <p:spPr/>
        <p:txBody>
          <a:bodyPr/>
          <a:lstStyle/>
          <a:p>
            <a:fld id="{188459AB-244C-490E-B3D2-AABA1A29B835}" type="datetimeFigureOut">
              <a:rPr lang="es-ES" smtClean="0"/>
              <a:t>05/09/2022</a:t>
            </a:fld>
            <a:endParaRPr lang="es-ES"/>
          </a:p>
        </p:txBody>
      </p:sp>
      <p:sp>
        <p:nvSpPr>
          <p:cNvPr id="6" name="Marcador de pie de página 5">
            <a:extLst>
              <a:ext uri="{FF2B5EF4-FFF2-40B4-BE49-F238E27FC236}">
                <a16:creationId xmlns:a16="http://schemas.microsoft.com/office/drawing/2014/main" id="{9D21235C-6F8A-4DFB-AA51-0F9528A70B8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125D84E8-F32E-4195-8DC1-0F318B5125BA}"/>
              </a:ext>
            </a:extLst>
          </p:cNvPr>
          <p:cNvSpPr>
            <a:spLocks noGrp="1"/>
          </p:cNvSpPr>
          <p:nvPr>
            <p:ph type="sldNum" sz="quarter" idx="12"/>
          </p:nvPr>
        </p:nvSpPr>
        <p:spPr/>
        <p:txBody>
          <a:bodyPr/>
          <a:lstStyle/>
          <a:p>
            <a:fld id="{A8EA7AAA-9944-44ED-9CEC-3191319DD7DA}" type="slidenum">
              <a:rPr lang="es-ES" smtClean="0"/>
              <a:t>‹Nº›</a:t>
            </a:fld>
            <a:endParaRPr lang="es-ES"/>
          </a:p>
        </p:txBody>
      </p:sp>
    </p:spTree>
    <p:extLst>
      <p:ext uri="{BB962C8B-B14F-4D97-AF65-F5344CB8AC3E}">
        <p14:creationId xmlns:p14="http://schemas.microsoft.com/office/powerpoint/2010/main" val="2972856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69E060-F9E2-474A-8827-F4DC4AA5A695}"/>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262E5F2C-A684-4B37-B4A5-B22BE17760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214D91F7-8A58-4896-8E53-A64AD726BF5A}"/>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58EFDDCA-FB4F-4A77-ACC5-EA4C4B15A7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49A830F6-C9CA-41B7-A8AC-4B740959DE26}"/>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4CBBC28B-9EB1-4CF9-8C7C-2BD65BE44B8F}"/>
              </a:ext>
            </a:extLst>
          </p:cNvPr>
          <p:cNvSpPr>
            <a:spLocks noGrp="1"/>
          </p:cNvSpPr>
          <p:nvPr>
            <p:ph type="dt" sz="half" idx="10"/>
          </p:nvPr>
        </p:nvSpPr>
        <p:spPr/>
        <p:txBody>
          <a:bodyPr/>
          <a:lstStyle/>
          <a:p>
            <a:fld id="{188459AB-244C-490E-B3D2-AABA1A29B835}" type="datetimeFigureOut">
              <a:rPr lang="es-ES" smtClean="0"/>
              <a:t>05/09/2022</a:t>
            </a:fld>
            <a:endParaRPr lang="es-ES"/>
          </a:p>
        </p:txBody>
      </p:sp>
      <p:sp>
        <p:nvSpPr>
          <p:cNvPr id="8" name="Marcador de pie de página 7">
            <a:extLst>
              <a:ext uri="{FF2B5EF4-FFF2-40B4-BE49-F238E27FC236}">
                <a16:creationId xmlns:a16="http://schemas.microsoft.com/office/drawing/2014/main" id="{25F6A7A2-1870-4235-8C3B-BF5A6DA72F9C}"/>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B673B727-F29C-4C11-993D-EC72B8E3FA21}"/>
              </a:ext>
            </a:extLst>
          </p:cNvPr>
          <p:cNvSpPr>
            <a:spLocks noGrp="1"/>
          </p:cNvSpPr>
          <p:nvPr>
            <p:ph type="sldNum" sz="quarter" idx="12"/>
          </p:nvPr>
        </p:nvSpPr>
        <p:spPr/>
        <p:txBody>
          <a:bodyPr/>
          <a:lstStyle/>
          <a:p>
            <a:fld id="{A8EA7AAA-9944-44ED-9CEC-3191319DD7DA}" type="slidenum">
              <a:rPr lang="es-ES" smtClean="0"/>
              <a:t>‹Nº›</a:t>
            </a:fld>
            <a:endParaRPr lang="es-ES"/>
          </a:p>
        </p:txBody>
      </p:sp>
    </p:spTree>
    <p:extLst>
      <p:ext uri="{BB962C8B-B14F-4D97-AF65-F5344CB8AC3E}">
        <p14:creationId xmlns:p14="http://schemas.microsoft.com/office/powerpoint/2010/main" val="850064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237FA8-330B-4B24-A255-0C6AE2BF8E34}"/>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DF3536E8-11C6-4829-BE47-DB272C442B9A}"/>
              </a:ext>
            </a:extLst>
          </p:cNvPr>
          <p:cNvSpPr>
            <a:spLocks noGrp="1"/>
          </p:cNvSpPr>
          <p:nvPr>
            <p:ph type="dt" sz="half" idx="10"/>
          </p:nvPr>
        </p:nvSpPr>
        <p:spPr/>
        <p:txBody>
          <a:bodyPr/>
          <a:lstStyle/>
          <a:p>
            <a:fld id="{188459AB-244C-490E-B3D2-AABA1A29B835}" type="datetimeFigureOut">
              <a:rPr lang="es-ES" smtClean="0"/>
              <a:t>05/09/2022</a:t>
            </a:fld>
            <a:endParaRPr lang="es-ES"/>
          </a:p>
        </p:txBody>
      </p:sp>
      <p:sp>
        <p:nvSpPr>
          <p:cNvPr id="4" name="Marcador de pie de página 3">
            <a:extLst>
              <a:ext uri="{FF2B5EF4-FFF2-40B4-BE49-F238E27FC236}">
                <a16:creationId xmlns:a16="http://schemas.microsoft.com/office/drawing/2014/main" id="{CE889055-0D29-4AB7-96E6-4F416BD77862}"/>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8AA5E100-B914-4470-9F86-50C01AF85257}"/>
              </a:ext>
            </a:extLst>
          </p:cNvPr>
          <p:cNvSpPr>
            <a:spLocks noGrp="1"/>
          </p:cNvSpPr>
          <p:nvPr>
            <p:ph type="sldNum" sz="quarter" idx="12"/>
          </p:nvPr>
        </p:nvSpPr>
        <p:spPr/>
        <p:txBody>
          <a:bodyPr/>
          <a:lstStyle/>
          <a:p>
            <a:fld id="{A8EA7AAA-9944-44ED-9CEC-3191319DD7DA}" type="slidenum">
              <a:rPr lang="es-ES" smtClean="0"/>
              <a:t>‹Nº›</a:t>
            </a:fld>
            <a:endParaRPr lang="es-ES"/>
          </a:p>
        </p:txBody>
      </p:sp>
    </p:spTree>
    <p:extLst>
      <p:ext uri="{BB962C8B-B14F-4D97-AF65-F5344CB8AC3E}">
        <p14:creationId xmlns:p14="http://schemas.microsoft.com/office/powerpoint/2010/main" val="3940500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3975994-E1CD-4739-A9C3-340ECF45849B}"/>
              </a:ext>
            </a:extLst>
          </p:cNvPr>
          <p:cNvSpPr>
            <a:spLocks noGrp="1"/>
          </p:cNvSpPr>
          <p:nvPr>
            <p:ph type="dt" sz="half" idx="10"/>
          </p:nvPr>
        </p:nvSpPr>
        <p:spPr/>
        <p:txBody>
          <a:bodyPr/>
          <a:lstStyle/>
          <a:p>
            <a:fld id="{188459AB-244C-490E-B3D2-AABA1A29B835}" type="datetimeFigureOut">
              <a:rPr lang="es-ES" smtClean="0"/>
              <a:t>05/09/2022</a:t>
            </a:fld>
            <a:endParaRPr lang="es-ES"/>
          </a:p>
        </p:txBody>
      </p:sp>
      <p:sp>
        <p:nvSpPr>
          <p:cNvPr id="3" name="Marcador de pie de página 2">
            <a:extLst>
              <a:ext uri="{FF2B5EF4-FFF2-40B4-BE49-F238E27FC236}">
                <a16:creationId xmlns:a16="http://schemas.microsoft.com/office/drawing/2014/main" id="{8BB80923-8CDC-419A-8E5B-35E410A6177D}"/>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7000D5B4-8021-4510-9187-93FD8C6B2C22}"/>
              </a:ext>
            </a:extLst>
          </p:cNvPr>
          <p:cNvSpPr>
            <a:spLocks noGrp="1"/>
          </p:cNvSpPr>
          <p:nvPr>
            <p:ph type="sldNum" sz="quarter" idx="12"/>
          </p:nvPr>
        </p:nvSpPr>
        <p:spPr/>
        <p:txBody>
          <a:bodyPr/>
          <a:lstStyle/>
          <a:p>
            <a:fld id="{A8EA7AAA-9944-44ED-9CEC-3191319DD7DA}" type="slidenum">
              <a:rPr lang="es-ES" smtClean="0"/>
              <a:t>‹Nº›</a:t>
            </a:fld>
            <a:endParaRPr lang="es-ES"/>
          </a:p>
        </p:txBody>
      </p:sp>
    </p:spTree>
    <p:extLst>
      <p:ext uri="{BB962C8B-B14F-4D97-AF65-F5344CB8AC3E}">
        <p14:creationId xmlns:p14="http://schemas.microsoft.com/office/powerpoint/2010/main" val="3483570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19F483-8E6C-40D3-AEE9-C7241F8B770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3A4B1B3D-4A00-46B2-826A-6DDEA64BDA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E18A56C2-9C78-4CD5-93A9-6A5116D605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FDE3C98D-34D8-43A6-8F08-2269C55B2DD6}"/>
              </a:ext>
            </a:extLst>
          </p:cNvPr>
          <p:cNvSpPr>
            <a:spLocks noGrp="1"/>
          </p:cNvSpPr>
          <p:nvPr>
            <p:ph type="dt" sz="half" idx="10"/>
          </p:nvPr>
        </p:nvSpPr>
        <p:spPr/>
        <p:txBody>
          <a:bodyPr/>
          <a:lstStyle/>
          <a:p>
            <a:fld id="{188459AB-244C-490E-B3D2-AABA1A29B835}" type="datetimeFigureOut">
              <a:rPr lang="es-ES" smtClean="0"/>
              <a:t>05/09/2022</a:t>
            </a:fld>
            <a:endParaRPr lang="es-ES"/>
          </a:p>
        </p:txBody>
      </p:sp>
      <p:sp>
        <p:nvSpPr>
          <p:cNvPr id="6" name="Marcador de pie de página 5">
            <a:extLst>
              <a:ext uri="{FF2B5EF4-FFF2-40B4-BE49-F238E27FC236}">
                <a16:creationId xmlns:a16="http://schemas.microsoft.com/office/drawing/2014/main" id="{8DF2EC28-476B-478D-AA0E-D3DF78ED6D5D}"/>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008A0C85-F961-4840-83DA-ABE035C63758}"/>
              </a:ext>
            </a:extLst>
          </p:cNvPr>
          <p:cNvSpPr>
            <a:spLocks noGrp="1"/>
          </p:cNvSpPr>
          <p:nvPr>
            <p:ph type="sldNum" sz="quarter" idx="12"/>
          </p:nvPr>
        </p:nvSpPr>
        <p:spPr/>
        <p:txBody>
          <a:bodyPr/>
          <a:lstStyle/>
          <a:p>
            <a:fld id="{A8EA7AAA-9944-44ED-9CEC-3191319DD7DA}" type="slidenum">
              <a:rPr lang="es-ES" smtClean="0"/>
              <a:t>‹Nº›</a:t>
            </a:fld>
            <a:endParaRPr lang="es-ES"/>
          </a:p>
        </p:txBody>
      </p:sp>
    </p:spTree>
    <p:extLst>
      <p:ext uri="{BB962C8B-B14F-4D97-AF65-F5344CB8AC3E}">
        <p14:creationId xmlns:p14="http://schemas.microsoft.com/office/powerpoint/2010/main" val="775803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92D354-8650-437D-839A-31051D0A1AA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E7C10F41-F3AD-49D0-8905-7972878C36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A9B59CC3-25AA-4744-B5EF-4B9B1B4E28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EBD8073C-019C-41E6-B279-D61A8DEAAC41}"/>
              </a:ext>
            </a:extLst>
          </p:cNvPr>
          <p:cNvSpPr>
            <a:spLocks noGrp="1"/>
          </p:cNvSpPr>
          <p:nvPr>
            <p:ph type="dt" sz="half" idx="10"/>
          </p:nvPr>
        </p:nvSpPr>
        <p:spPr/>
        <p:txBody>
          <a:bodyPr/>
          <a:lstStyle/>
          <a:p>
            <a:fld id="{188459AB-244C-490E-B3D2-AABA1A29B835}" type="datetimeFigureOut">
              <a:rPr lang="es-ES" smtClean="0"/>
              <a:t>05/09/2022</a:t>
            </a:fld>
            <a:endParaRPr lang="es-ES"/>
          </a:p>
        </p:txBody>
      </p:sp>
      <p:sp>
        <p:nvSpPr>
          <p:cNvPr id="6" name="Marcador de pie de página 5">
            <a:extLst>
              <a:ext uri="{FF2B5EF4-FFF2-40B4-BE49-F238E27FC236}">
                <a16:creationId xmlns:a16="http://schemas.microsoft.com/office/drawing/2014/main" id="{C576AA7D-DD21-467F-9E6F-183FA0892BE8}"/>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EC6700B6-AFE4-4C4D-AE25-1CF28D1705DB}"/>
              </a:ext>
            </a:extLst>
          </p:cNvPr>
          <p:cNvSpPr>
            <a:spLocks noGrp="1"/>
          </p:cNvSpPr>
          <p:nvPr>
            <p:ph type="sldNum" sz="quarter" idx="12"/>
          </p:nvPr>
        </p:nvSpPr>
        <p:spPr/>
        <p:txBody>
          <a:bodyPr/>
          <a:lstStyle/>
          <a:p>
            <a:fld id="{A8EA7AAA-9944-44ED-9CEC-3191319DD7DA}" type="slidenum">
              <a:rPr lang="es-ES" smtClean="0"/>
              <a:t>‹Nº›</a:t>
            </a:fld>
            <a:endParaRPr lang="es-ES"/>
          </a:p>
        </p:txBody>
      </p:sp>
    </p:spTree>
    <p:extLst>
      <p:ext uri="{BB962C8B-B14F-4D97-AF65-F5344CB8AC3E}">
        <p14:creationId xmlns:p14="http://schemas.microsoft.com/office/powerpoint/2010/main" val="31808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76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B58ED2DB-E842-4BDD-818D-C09594AD0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80E756E5-47D2-41F8-8B9B-191E54F818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EEEC397-3EE7-4CFA-9DB7-3BB6FBD9F3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459AB-244C-490E-B3D2-AABA1A29B835}" type="datetimeFigureOut">
              <a:rPr lang="es-ES" smtClean="0"/>
              <a:t>05/09/2022</a:t>
            </a:fld>
            <a:endParaRPr lang="es-ES"/>
          </a:p>
        </p:txBody>
      </p:sp>
      <p:sp>
        <p:nvSpPr>
          <p:cNvPr id="5" name="Marcador de pie de página 4">
            <a:extLst>
              <a:ext uri="{FF2B5EF4-FFF2-40B4-BE49-F238E27FC236}">
                <a16:creationId xmlns:a16="http://schemas.microsoft.com/office/drawing/2014/main" id="{443A2D3D-EF5E-412C-9128-06105292B7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66CF43DA-F77C-4B60-B0B6-F0068BEEAB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EA7AAA-9944-44ED-9CEC-3191319DD7DA}" type="slidenum">
              <a:rPr lang="es-ES" smtClean="0"/>
              <a:t>‹Nº›</a:t>
            </a:fld>
            <a:endParaRPr lang="es-ES"/>
          </a:p>
        </p:txBody>
      </p:sp>
    </p:spTree>
    <p:extLst>
      <p:ext uri="{BB962C8B-B14F-4D97-AF65-F5344CB8AC3E}">
        <p14:creationId xmlns:p14="http://schemas.microsoft.com/office/powerpoint/2010/main" val="1212894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2CC06449-9B9C-4A8A-9373-2513E77AFC84}"/>
              </a:ext>
            </a:extLst>
          </p:cNvPr>
          <p:cNvSpPr txBox="1"/>
          <p:nvPr/>
        </p:nvSpPr>
        <p:spPr>
          <a:xfrm>
            <a:off x="1663907" y="666981"/>
            <a:ext cx="9278912" cy="707886"/>
          </a:xfrm>
          <a:prstGeom prst="rect">
            <a:avLst/>
          </a:prstGeom>
          <a:noFill/>
        </p:spPr>
        <p:txBody>
          <a:bodyPr wrap="square" rtlCol="0">
            <a:spAutoFit/>
          </a:bodyPr>
          <a:lstStyle/>
          <a:p>
            <a:pPr algn="ctr"/>
            <a:r>
              <a:rPr lang="es-ES" sz="4000" dirty="0">
                <a:solidFill>
                  <a:schemeClr val="accent1">
                    <a:lumMod val="50000"/>
                  </a:schemeClr>
                </a:solidFill>
                <a:latin typeface="Arial" panose="020B0604020202020204" pitchFamily="34" charset="0"/>
                <a:cs typeface="Arial" panose="020B0604020202020204" pitchFamily="34" charset="0"/>
              </a:rPr>
              <a:t>Departamento de Filosofía e Historia</a:t>
            </a:r>
          </a:p>
        </p:txBody>
      </p:sp>
      <p:sp>
        <p:nvSpPr>
          <p:cNvPr id="5" name="CuadroTexto 4">
            <a:extLst>
              <a:ext uri="{FF2B5EF4-FFF2-40B4-BE49-F238E27FC236}">
                <a16:creationId xmlns:a16="http://schemas.microsoft.com/office/drawing/2014/main" id="{7416D30C-F22E-40C4-9B0E-915E55A7A4C4}"/>
              </a:ext>
            </a:extLst>
          </p:cNvPr>
          <p:cNvSpPr txBox="1"/>
          <p:nvPr/>
        </p:nvSpPr>
        <p:spPr>
          <a:xfrm>
            <a:off x="1558975" y="2004908"/>
            <a:ext cx="9383843" cy="923330"/>
          </a:xfrm>
          <a:prstGeom prst="rect">
            <a:avLst/>
          </a:prstGeom>
          <a:noFill/>
        </p:spPr>
        <p:txBody>
          <a:bodyPr wrap="square" rtlCol="0">
            <a:spAutoFit/>
          </a:bodyPr>
          <a:lstStyle/>
          <a:p>
            <a:pPr algn="ctr"/>
            <a:r>
              <a:rPr lang="es-ES" sz="5400" dirty="0">
                <a:solidFill>
                  <a:schemeClr val="accent1">
                    <a:lumMod val="50000"/>
                  </a:schemeClr>
                </a:solidFill>
                <a:latin typeface="Arial" panose="020B0604020202020204" pitchFamily="34" charset="0"/>
                <a:cs typeface="Arial" panose="020B0604020202020204" pitchFamily="34" charset="0"/>
              </a:rPr>
              <a:t>Teoría Política </a:t>
            </a:r>
          </a:p>
        </p:txBody>
      </p:sp>
      <p:sp>
        <p:nvSpPr>
          <p:cNvPr id="6" name="CuadroTexto 5">
            <a:extLst>
              <a:ext uri="{FF2B5EF4-FFF2-40B4-BE49-F238E27FC236}">
                <a16:creationId xmlns:a16="http://schemas.microsoft.com/office/drawing/2014/main" id="{59338A4C-805D-41C8-AFEA-C02D66A72C23}"/>
              </a:ext>
            </a:extLst>
          </p:cNvPr>
          <p:cNvSpPr txBox="1"/>
          <p:nvPr/>
        </p:nvSpPr>
        <p:spPr>
          <a:xfrm>
            <a:off x="1404078" y="5713750"/>
            <a:ext cx="9383843" cy="707886"/>
          </a:xfrm>
          <a:prstGeom prst="rect">
            <a:avLst/>
          </a:prstGeom>
          <a:noFill/>
        </p:spPr>
        <p:txBody>
          <a:bodyPr wrap="square" rtlCol="0">
            <a:spAutoFit/>
          </a:bodyPr>
          <a:lstStyle/>
          <a:p>
            <a:pPr algn="ctr"/>
            <a:r>
              <a:rPr lang="es-ES" sz="4000" dirty="0">
                <a:solidFill>
                  <a:schemeClr val="accent1">
                    <a:lumMod val="50000"/>
                  </a:schemeClr>
                </a:solidFill>
              </a:rPr>
              <a:t>2022</a:t>
            </a:r>
          </a:p>
        </p:txBody>
      </p:sp>
      <p:sp>
        <p:nvSpPr>
          <p:cNvPr id="7" name="CuadroTexto 6">
            <a:extLst>
              <a:ext uri="{FF2B5EF4-FFF2-40B4-BE49-F238E27FC236}">
                <a16:creationId xmlns:a16="http://schemas.microsoft.com/office/drawing/2014/main" id="{FB107CFB-5E1A-4BEF-9AB0-62F715826E48}"/>
              </a:ext>
            </a:extLst>
          </p:cNvPr>
          <p:cNvSpPr txBox="1"/>
          <p:nvPr/>
        </p:nvSpPr>
        <p:spPr>
          <a:xfrm>
            <a:off x="1558975" y="3736218"/>
            <a:ext cx="9383843" cy="830997"/>
          </a:xfrm>
          <a:prstGeom prst="rect">
            <a:avLst/>
          </a:prstGeom>
          <a:noFill/>
        </p:spPr>
        <p:txBody>
          <a:bodyPr wrap="square" rtlCol="0">
            <a:spAutoFit/>
          </a:bodyPr>
          <a:lstStyle/>
          <a:p>
            <a:pPr algn="ctr"/>
            <a:r>
              <a:rPr lang="es-ES" sz="4800" b="1" dirty="0">
                <a:solidFill>
                  <a:schemeClr val="accent1">
                    <a:lumMod val="50000"/>
                  </a:schemeClr>
                </a:solidFill>
                <a:latin typeface="Arial" panose="020B0604020202020204" pitchFamily="34" charset="0"/>
                <a:cs typeface="Arial" panose="020B0604020202020204" pitchFamily="34" charset="0"/>
              </a:rPr>
              <a:t>Conferencia Introductoria</a:t>
            </a:r>
            <a:endParaRPr lang="es-ES" sz="48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89552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a:extLst>
              <a:ext uri="{FF2B5EF4-FFF2-40B4-BE49-F238E27FC236}">
                <a16:creationId xmlns:a16="http://schemas.microsoft.com/office/drawing/2014/main" id="{B7E43ADB-A7EB-470E-BCCC-1395AA57F8DC}"/>
              </a:ext>
            </a:extLst>
          </p:cNvPr>
          <p:cNvSpPr/>
          <p:nvPr/>
        </p:nvSpPr>
        <p:spPr>
          <a:xfrm>
            <a:off x="409731" y="525112"/>
            <a:ext cx="11420642" cy="4073936"/>
          </a:xfrm>
          <a:prstGeom prst="rect">
            <a:avLst/>
          </a:prstGeom>
        </p:spPr>
        <p:txBody>
          <a:bodyPr wrap="square">
            <a:spAutoFit/>
          </a:bodyPr>
          <a:lstStyle/>
          <a:p>
            <a:pPr>
              <a:lnSpc>
                <a:spcPct val="115000"/>
              </a:lnSpc>
              <a:spcAft>
                <a:spcPts val="1000"/>
              </a:spcAft>
            </a:pPr>
            <a:r>
              <a:rPr lang="es-ES" sz="2800" dirty="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Según el </a:t>
            </a:r>
            <a:r>
              <a:rPr lang="es-ES" sz="2800" dirty="0" smtClean="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marxismo la política: </a:t>
            </a:r>
            <a:r>
              <a:rPr lang="es-ES" sz="2800" i="1" dirty="0" smtClean="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“es </a:t>
            </a:r>
            <a:r>
              <a:rPr lang="es-ES" sz="2800" i="1" dirty="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la expresión concentrada de la economía</a:t>
            </a:r>
            <a:r>
              <a:rPr lang="es-ES" sz="2800" i="1" dirty="0" smtClean="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a:t>
            </a:r>
            <a:r>
              <a:rPr lang="es-ES" sz="2800" dirty="0" smtClean="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s-ES" sz="2800" b="1" dirty="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Sus rasgos </a:t>
            </a:r>
            <a:r>
              <a:rPr lang="es-ES" sz="2800" dirty="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son:</a:t>
            </a:r>
            <a:endParaRPr lang="es-ES" sz="24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s-ES" sz="2800" dirty="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Posee autonomía relativa.</a:t>
            </a:r>
            <a:endParaRPr lang="es-ES" sz="24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s-ES" sz="2800" dirty="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 Puede influir sobre el desarrollo histórico de forma determinante.</a:t>
            </a:r>
            <a:endParaRPr lang="es-ES" sz="24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s-ES" sz="2800" dirty="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Está vinculada directamente con las clases por ello sus acciones representan intereses de clases, grupos, organizaciones, de ahí su carácter clasista.</a:t>
            </a:r>
            <a:endParaRPr lang="es-ES" sz="24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s-ES" sz="2800" dirty="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Tiene un carácter creador.</a:t>
            </a:r>
            <a:endParaRPr lang="es-ES" sz="24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ángulo 8">
            <a:extLst>
              <a:ext uri="{FF2B5EF4-FFF2-40B4-BE49-F238E27FC236}">
                <a16:creationId xmlns:a16="http://schemas.microsoft.com/office/drawing/2014/main" id="{ED588C8E-52AB-4E37-A907-D1D9C3ECB9D1}"/>
              </a:ext>
            </a:extLst>
          </p:cNvPr>
          <p:cNvSpPr/>
          <p:nvPr/>
        </p:nvSpPr>
        <p:spPr>
          <a:xfrm>
            <a:off x="409731" y="5034869"/>
            <a:ext cx="11420642" cy="954107"/>
          </a:xfrm>
          <a:prstGeom prst="rect">
            <a:avLst/>
          </a:prstGeom>
        </p:spPr>
        <p:txBody>
          <a:bodyPr wrap="square">
            <a:spAutoFit/>
          </a:bodyPr>
          <a:lstStyle/>
          <a:p>
            <a:r>
              <a:rPr lang="es-ES" sz="2800" b="1"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Conciencia </a:t>
            </a:r>
            <a:r>
              <a:rPr lang="es-ES" sz="2800" b="1" dirty="0" smtClean="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política: </a:t>
            </a:r>
            <a:r>
              <a:rPr lang="es-ES" sz="2800" dirty="0" smtClean="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es </a:t>
            </a:r>
            <a:r>
              <a:rPr lang="es-ES" sz="2800" dirty="0">
                <a:solidFill>
                  <a:schemeClr val="accent1">
                    <a:lumMod val="50000"/>
                  </a:schemeClr>
                </a:solidFill>
                <a:latin typeface="Arial" panose="020B0604020202020204" pitchFamily="34" charset="0"/>
                <a:ea typeface="Calibri" panose="020F0502020204030204" pitchFamily="34" charset="0"/>
                <a:cs typeface="Arial" panose="020B0604020202020204" pitchFamily="34" charset="0"/>
              </a:rPr>
              <a:t>el reflejo de las relaciones políticas en la conciencia de clases y grupos sociales.</a:t>
            </a:r>
            <a:endParaRPr lang="es-ES" sz="28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1315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9405A47-39D3-426B-8D2A-B1E7B0BEB611}"/>
              </a:ext>
            </a:extLst>
          </p:cNvPr>
          <p:cNvSpPr txBox="1"/>
          <p:nvPr/>
        </p:nvSpPr>
        <p:spPr>
          <a:xfrm>
            <a:off x="652072" y="973087"/>
            <a:ext cx="10887855" cy="2554545"/>
          </a:xfrm>
          <a:prstGeom prst="rect">
            <a:avLst/>
          </a:prstGeom>
          <a:noFill/>
        </p:spPr>
        <p:txBody>
          <a:bodyPr wrap="square" rtlCol="0">
            <a:spAutoFit/>
          </a:bodyPr>
          <a:lstStyle/>
          <a:p>
            <a:pPr algn="just"/>
            <a:r>
              <a:rPr lang="es-ES_tradnl" sz="3200" dirty="0">
                <a:solidFill>
                  <a:schemeClr val="accent1">
                    <a:lumMod val="50000"/>
                  </a:schemeClr>
                </a:solidFill>
                <a:latin typeface="Times New Roman" panose="02020603050405020304" pitchFamily="18" charset="0"/>
                <a:cs typeface="Times New Roman" panose="02020603050405020304" pitchFamily="18" charset="0"/>
              </a:rPr>
              <a:t>La capacidad de obligar a alguien a actuar de una forma determinada en correspondencia con los intereses de quien ostenta el poder. El poder solo puede existir dentro de las relaciones sociales a través de un proceso de </a:t>
            </a:r>
            <a:r>
              <a:rPr lang="es-ES" sz="3200" dirty="0">
                <a:solidFill>
                  <a:schemeClr val="accent1">
                    <a:lumMod val="50000"/>
                  </a:schemeClr>
                </a:solidFill>
                <a:latin typeface="Times New Roman" panose="02020603050405020304" pitchFamily="18" charset="0"/>
                <a:cs typeface="Times New Roman" panose="02020603050405020304" pitchFamily="18" charset="0"/>
              </a:rPr>
              <a:t>interacción</a:t>
            </a:r>
          </a:p>
          <a:p>
            <a:pPr algn="just"/>
            <a:endParaRPr lang="es-ES" sz="32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3" name="Rectángulo 2">
            <a:extLst>
              <a:ext uri="{FF2B5EF4-FFF2-40B4-BE49-F238E27FC236}">
                <a16:creationId xmlns:a16="http://schemas.microsoft.com/office/drawing/2014/main" id="{E7601FC9-F62E-4015-8191-F9C7F4E760C6}"/>
              </a:ext>
            </a:extLst>
          </p:cNvPr>
          <p:cNvSpPr/>
          <p:nvPr/>
        </p:nvSpPr>
        <p:spPr>
          <a:xfrm>
            <a:off x="3927423" y="201333"/>
            <a:ext cx="3357797" cy="769441"/>
          </a:xfrm>
          <a:prstGeom prst="rect">
            <a:avLst/>
          </a:prstGeom>
          <a:solidFill>
            <a:schemeClr val="accent1">
              <a:lumMod val="20000"/>
              <a:lumOff val="80000"/>
            </a:schemeClr>
          </a:solidFill>
        </p:spPr>
        <p:txBody>
          <a:bodyPr wrap="square">
            <a:spAutoFit/>
          </a:bodyPr>
          <a:lstStyle/>
          <a:p>
            <a:pPr algn="ctr"/>
            <a:r>
              <a:rPr lang="es-ES_tradnl" sz="4400" u="sng" dirty="0">
                <a:solidFill>
                  <a:schemeClr val="accent1">
                    <a:lumMod val="50000"/>
                  </a:schemeClr>
                </a:solidFill>
                <a:latin typeface="Times New Roman" panose="02020603050405020304" pitchFamily="18" charset="0"/>
                <a:cs typeface="Times New Roman" panose="02020603050405020304" pitchFamily="18" charset="0"/>
              </a:rPr>
              <a:t>Poder</a:t>
            </a:r>
            <a:endParaRPr lang="es-ES" sz="4400" dirty="0"/>
          </a:p>
        </p:txBody>
      </p:sp>
      <p:sp>
        <p:nvSpPr>
          <p:cNvPr id="4" name="Rectángulo 3">
            <a:extLst>
              <a:ext uri="{FF2B5EF4-FFF2-40B4-BE49-F238E27FC236}">
                <a16:creationId xmlns:a16="http://schemas.microsoft.com/office/drawing/2014/main" id="{243C2D73-3A4E-4605-8CA3-B7CAA1F0B196}"/>
              </a:ext>
            </a:extLst>
          </p:cNvPr>
          <p:cNvSpPr/>
          <p:nvPr/>
        </p:nvSpPr>
        <p:spPr>
          <a:xfrm>
            <a:off x="652073" y="3256456"/>
            <a:ext cx="11295088" cy="1569660"/>
          </a:xfrm>
          <a:prstGeom prst="rect">
            <a:avLst/>
          </a:prstGeom>
        </p:spPr>
        <p:txBody>
          <a:bodyPr wrap="square">
            <a:spAutoFit/>
          </a:bodyPr>
          <a:lstStyle/>
          <a:p>
            <a:r>
              <a:rPr lang="es-ES_tradnl" sz="32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El poder no es exclusivo de la política porque existe en otras esferas de la actividad humana, como los grupos sociales, la familia, la escuela, etc.</a:t>
            </a:r>
            <a:endParaRPr lang="es-ES" sz="32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5" name="Rectángulo 4">
            <a:extLst>
              <a:ext uri="{FF2B5EF4-FFF2-40B4-BE49-F238E27FC236}">
                <a16:creationId xmlns:a16="http://schemas.microsoft.com/office/drawing/2014/main" id="{26B06CAD-6A27-4C80-893C-B0ADF5CD537F}"/>
              </a:ext>
            </a:extLst>
          </p:cNvPr>
          <p:cNvSpPr/>
          <p:nvPr/>
        </p:nvSpPr>
        <p:spPr>
          <a:xfrm>
            <a:off x="564629" y="5118503"/>
            <a:ext cx="11062740" cy="1384995"/>
          </a:xfrm>
          <a:prstGeom prst="rect">
            <a:avLst/>
          </a:prstGeom>
        </p:spPr>
        <p:txBody>
          <a:bodyPr wrap="square">
            <a:spAutoFit/>
          </a:bodyPr>
          <a:lstStyle/>
          <a:p>
            <a:pPr algn="just">
              <a:spcAft>
                <a:spcPts val="0"/>
              </a:spcAft>
            </a:pPr>
            <a:r>
              <a:rPr lang="es-ES_tradnl" sz="2800" dirty="0" smtClean="0">
                <a:solidFill>
                  <a:schemeClr val="accent1">
                    <a:lumMod val="50000"/>
                  </a:schemeClr>
                </a:solidFill>
                <a:latin typeface="Arial" panose="020B0604020202020204" pitchFamily="34" charset="0"/>
                <a:ea typeface="Times New Roman" panose="02020603050405020304" pitchFamily="18" charset="0"/>
              </a:rPr>
              <a:t>El </a:t>
            </a:r>
            <a:r>
              <a:rPr lang="es-ES_tradnl" sz="2800" dirty="0">
                <a:solidFill>
                  <a:schemeClr val="accent1">
                    <a:lumMod val="50000"/>
                  </a:schemeClr>
                </a:solidFill>
                <a:latin typeface="Arial" panose="020B0604020202020204" pitchFamily="34" charset="0"/>
                <a:ea typeface="Times New Roman" panose="02020603050405020304" pitchFamily="18" charset="0"/>
              </a:rPr>
              <a:t>poder lo debemos analizar desde la perspectiva </a:t>
            </a:r>
            <a:r>
              <a:rPr lang="es-ES_tradnl" sz="2800" dirty="0" smtClean="0">
                <a:solidFill>
                  <a:schemeClr val="accent1">
                    <a:lumMod val="50000"/>
                  </a:schemeClr>
                </a:solidFill>
                <a:latin typeface="Arial" panose="020B0604020202020204" pitchFamily="34" charset="0"/>
                <a:ea typeface="Times New Roman" panose="02020603050405020304" pitchFamily="18" charset="0"/>
              </a:rPr>
              <a:t>marxista: </a:t>
            </a:r>
            <a:r>
              <a:rPr lang="es-ES_tradnl" sz="2800" i="1" dirty="0" smtClean="0">
                <a:solidFill>
                  <a:schemeClr val="accent1">
                    <a:lumMod val="50000"/>
                  </a:schemeClr>
                </a:solidFill>
                <a:latin typeface="Arial" panose="020B0604020202020204" pitchFamily="34" charset="0"/>
                <a:ea typeface="Times New Roman" panose="02020603050405020304" pitchFamily="18" charset="0"/>
              </a:rPr>
              <a:t>“es </a:t>
            </a:r>
            <a:r>
              <a:rPr lang="es-ES_tradnl" sz="2800" i="1" dirty="0">
                <a:solidFill>
                  <a:schemeClr val="accent1">
                    <a:lumMod val="50000"/>
                  </a:schemeClr>
                </a:solidFill>
                <a:latin typeface="Arial" panose="020B0604020202020204" pitchFamily="34" charset="0"/>
                <a:ea typeface="Times New Roman" panose="02020603050405020304" pitchFamily="18" charset="0"/>
              </a:rPr>
              <a:t>único, es clasista y la burguesía lo ejerce a través de múltiples resortes</a:t>
            </a:r>
            <a:r>
              <a:rPr lang="es-ES_tradnl" sz="2800" i="1" dirty="0" smtClean="0">
                <a:solidFill>
                  <a:schemeClr val="accent1">
                    <a:lumMod val="50000"/>
                  </a:schemeClr>
                </a:solidFill>
                <a:latin typeface="Arial" panose="020B0604020202020204" pitchFamily="34" charset="0"/>
                <a:ea typeface="Times New Roman" panose="02020603050405020304" pitchFamily="18" charset="0"/>
              </a:rPr>
              <a:t>.”</a:t>
            </a:r>
            <a:endParaRPr lang="es-ES" sz="2800" i="1" dirty="0">
              <a:solidFill>
                <a:schemeClr val="accent1">
                  <a:lumMod val="50000"/>
                </a:schemeClr>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64603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EB34A79-A2A9-4B9D-B3B3-2F2BC0A2931A}"/>
              </a:ext>
            </a:extLst>
          </p:cNvPr>
          <p:cNvSpPr>
            <a:spLocks noChangeArrowheads="1"/>
          </p:cNvSpPr>
          <p:nvPr/>
        </p:nvSpPr>
        <p:spPr bwMode="auto">
          <a:xfrm>
            <a:off x="109182" y="330528"/>
            <a:ext cx="11859905"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MX" altLang="es-ES" sz="3200" b="0" i="0" u="none" strike="noStrike" cap="none" normalizeH="0" baseline="0" dirty="0">
                <a:ln>
                  <a:noFill/>
                </a:ln>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Toda relación de poder es por su esencia desigual, pues uno o  varios dominan a otros y los doblegan más o menos a su voluntad; es por ello que debe tenerse en cuenta  que no es lo mismo clase social y clase política también identificada como élite política. </a:t>
            </a:r>
            <a:endParaRPr kumimoji="0" lang="es-MX" altLang="es-ES" sz="3200" b="0" i="0" u="none" strike="noStrike" cap="none" normalizeH="0" baseline="0" dirty="0" smtClean="0">
              <a:ln>
                <a:noFill/>
              </a:ln>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MX" altLang="es-ES" sz="3200" b="0" i="0" u="none" strike="noStrike" cap="none" normalizeH="0" baseline="0" dirty="0">
              <a:ln>
                <a:noFill/>
              </a:ln>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MX" altLang="es-ES" sz="3200" b="0" i="0" u="none" strike="noStrike" cap="none" normalizeH="0" baseline="0" dirty="0">
              <a:ln>
                <a:noFill/>
              </a:ln>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altLang="es-ES" sz="3200" b="0" i="0" u="none" strike="noStrike" cap="none" normalizeH="0" baseline="0" dirty="0">
                <a:ln>
                  <a:noFill/>
                </a:ln>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La </a:t>
            </a:r>
            <a:r>
              <a:rPr kumimoji="0" lang="es-MX" altLang="es-ES" sz="3200" b="1" i="0" strike="noStrike" cap="none" normalizeH="0" baseline="0" dirty="0" smtClean="0">
                <a:ln>
                  <a:noFill/>
                </a:ln>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Clase Social </a:t>
            </a:r>
            <a:r>
              <a:rPr kumimoji="0" lang="es-MX" altLang="es-ES" sz="3200" b="0" i="0" strike="noStrike" cap="none" normalizeH="0" baseline="0" dirty="0" smtClean="0">
                <a:ln>
                  <a:noFill/>
                </a:ln>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son </a:t>
            </a:r>
            <a:r>
              <a:rPr kumimoji="0" lang="es-MX" altLang="es-ES" sz="3200" b="0" i="0" u="none" strike="noStrike" cap="none" normalizeH="0" baseline="0" dirty="0">
                <a:ln>
                  <a:noFill/>
                </a:ln>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los grupos que están detrás del poder, dueños de los medios de producción y la </a:t>
            </a:r>
            <a:r>
              <a:rPr kumimoji="0" lang="es-MX" altLang="es-ES" sz="3200" b="0" i="0" strike="noStrike" cap="none" normalizeH="0" baseline="0" dirty="0">
                <a:ln>
                  <a:noFill/>
                </a:ln>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Clase o </a:t>
            </a:r>
            <a:r>
              <a:rPr kumimoji="0" lang="es-MX" altLang="es-ES" sz="3200" b="1" i="0" strike="noStrike" cap="none" normalizeH="0" baseline="0" dirty="0">
                <a:ln>
                  <a:noFill/>
                </a:ln>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Élite Política </a:t>
            </a:r>
            <a:r>
              <a:rPr kumimoji="0" lang="es-MX" altLang="es-ES" sz="3200" b="0" i="0" strike="noStrike" cap="none" normalizeH="0" baseline="0" dirty="0">
                <a:ln>
                  <a:noFill/>
                </a:ln>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son </a:t>
            </a:r>
            <a:r>
              <a:rPr kumimoji="0" lang="es-MX" altLang="es-ES" sz="3200" b="0" i="0" u="none" strike="noStrike" cap="none" normalizeH="0" baseline="0" dirty="0">
                <a:ln>
                  <a:noFill/>
                </a:ln>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los órganos de poder, los que dirigen, conjunto de personas cuya opinión y voto influye directamente en la decisión que se va a adoptar, o sea, intervienen directamente en el proceso decisorio. </a:t>
            </a:r>
            <a:r>
              <a:rPr kumimoji="0" lang="es-ES_tradnl" altLang="es-ES" sz="3200" b="0" i="0" u="none" strike="noStrike" cap="none" normalizeH="0" baseline="0" dirty="0">
                <a:ln>
                  <a:noFill/>
                </a:ln>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También existe en el socialismo.</a:t>
            </a:r>
            <a:endParaRPr kumimoji="0" lang="es-ES_tradnl" altLang="es-ES" sz="4400" b="0" i="0" u="none" strike="noStrike" cap="none" normalizeH="0" baseline="0" dirty="0">
              <a:ln>
                <a:noFill/>
              </a:ln>
              <a:solidFill>
                <a:schemeClr val="accent1">
                  <a:lumMod val="50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701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330E720-3E7D-4694-874B-9648A3087938}"/>
              </a:ext>
            </a:extLst>
          </p:cNvPr>
          <p:cNvSpPr txBox="1"/>
          <p:nvPr/>
        </p:nvSpPr>
        <p:spPr>
          <a:xfrm>
            <a:off x="191070" y="287494"/>
            <a:ext cx="11818962" cy="6494085"/>
          </a:xfrm>
          <a:prstGeom prst="rect">
            <a:avLst/>
          </a:prstGeom>
          <a:noFill/>
        </p:spPr>
        <p:txBody>
          <a:bodyPr wrap="square" rtlCol="0">
            <a:spAutoFit/>
          </a:bodyPr>
          <a:lstStyle/>
          <a:p>
            <a:pPr algn="ctr"/>
            <a:r>
              <a:rPr lang="es-ES_tradnl" sz="3200" b="1" dirty="0" smtClean="0">
                <a:solidFill>
                  <a:schemeClr val="accent1">
                    <a:lumMod val="50000"/>
                  </a:schemeClr>
                </a:solidFill>
                <a:latin typeface="Times New Roman" panose="02020603050405020304" pitchFamily="18" charset="0"/>
                <a:cs typeface="Times New Roman" panose="02020603050405020304" pitchFamily="18" charset="0"/>
              </a:rPr>
              <a:t>Dimensiones </a:t>
            </a:r>
            <a:r>
              <a:rPr lang="es-ES_tradnl" sz="3200" b="1" dirty="0">
                <a:solidFill>
                  <a:schemeClr val="accent1">
                    <a:lumMod val="50000"/>
                  </a:schemeClr>
                </a:solidFill>
                <a:latin typeface="Times New Roman" panose="02020603050405020304" pitchFamily="18" charset="0"/>
                <a:cs typeface="Times New Roman" panose="02020603050405020304" pitchFamily="18" charset="0"/>
              </a:rPr>
              <a:t>del </a:t>
            </a:r>
            <a:r>
              <a:rPr lang="es-ES_tradnl" sz="3200" b="1" dirty="0" smtClean="0">
                <a:solidFill>
                  <a:schemeClr val="accent1">
                    <a:lumMod val="50000"/>
                  </a:schemeClr>
                </a:solidFill>
                <a:latin typeface="Times New Roman" panose="02020603050405020304" pitchFamily="18" charset="0"/>
                <a:cs typeface="Times New Roman" panose="02020603050405020304" pitchFamily="18" charset="0"/>
              </a:rPr>
              <a:t>Poder</a:t>
            </a:r>
          </a:p>
          <a:p>
            <a:pPr algn="ctr"/>
            <a:endParaRPr lang="es-ES_tradnl" sz="3200" b="1" dirty="0" smtClean="0">
              <a:solidFill>
                <a:schemeClr val="accent1">
                  <a:lumMod val="50000"/>
                </a:schemeClr>
              </a:solidFill>
              <a:latin typeface="Times New Roman" panose="02020603050405020304" pitchFamily="18" charset="0"/>
              <a:cs typeface="Times New Roman" panose="02020603050405020304" pitchFamily="18" charset="0"/>
            </a:endParaRPr>
          </a:p>
          <a:p>
            <a:pPr marL="457200" indent="-457200">
              <a:buFontTx/>
              <a:buChar char="-"/>
            </a:pPr>
            <a:r>
              <a:rPr lang="es-ES_tradnl" sz="3200" b="1" dirty="0" smtClean="0">
                <a:solidFill>
                  <a:schemeClr val="accent1">
                    <a:lumMod val="50000"/>
                  </a:schemeClr>
                </a:solidFill>
                <a:latin typeface="Times New Roman" panose="02020603050405020304" pitchFamily="18" charset="0"/>
                <a:cs typeface="Times New Roman" panose="02020603050405020304" pitchFamily="18" charset="0"/>
              </a:rPr>
              <a:t>La </a:t>
            </a:r>
            <a:r>
              <a:rPr lang="es-ES_tradnl" sz="3200" b="1" dirty="0">
                <a:solidFill>
                  <a:schemeClr val="accent1">
                    <a:lumMod val="50000"/>
                  </a:schemeClr>
                </a:solidFill>
                <a:latin typeface="Times New Roman" panose="02020603050405020304" pitchFamily="18" charset="0"/>
                <a:cs typeface="Times New Roman" panose="02020603050405020304" pitchFamily="18" charset="0"/>
              </a:rPr>
              <a:t>intensidad</a:t>
            </a:r>
            <a:r>
              <a:rPr lang="es-ES_tradnl" sz="3200" dirty="0">
                <a:solidFill>
                  <a:schemeClr val="accent1">
                    <a:lumMod val="50000"/>
                  </a:schemeClr>
                </a:solidFill>
                <a:latin typeface="Times New Roman" panose="02020603050405020304" pitchFamily="18" charset="0"/>
                <a:cs typeface="Times New Roman" panose="02020603050405020304" pitchFamily="18" charset="0"/>
              </a:rPr>
              <a:t> del poder: </a:t>
            </a:r>
            <a:r>
              <a:rPr lang="es-ES_tradnl" sz="3200" dirty="0" smtClean="0">
                <a:solidFill>
                  <a:schemeClr val="accent1">
                    <a:lumMod val="50000"/>
                  </a:schemeClr>
                </a:solidFill>
                <a:latin typeface="Times New Roman" panose="02020603050405020304" pitchFamily="18" charset="0"/>
                <a:cs typeface="Times New Roman" panose="02020603050405020304" pitchFamily="18" charset="0"/>
              </a:rPr>
              <a:t>el </a:t>
            </a:r>
            <a:r>
              <a:rPr lang="es-ES_tradnl" sz="3200" dirty="0">
                <a:solidFill>
                  <a:schemeClr val="accent1">
                    <a:lumMod val="50000"/>
                  </a:schemeClr>
                </a:solidFill>
                <a:latin typeface="Times New Roman" panose="02020603050405020304" pitchFamily="18" charset="0"/>
                <a:cs typeface="Times New Roman" panose="02020603050405020304" pitchFamily="18" charset="0"/>
              </a:rPr>
              <a:t>grado de influencia que </a:t>
            </a:r>
            <a:r>
              <a:rPr lang="es-ES_tradnl" sz="3200" i="1" dirty="0">
                <a:solidFill>
                  <a:schemeClr val="accent1">
                    <a:lumMod val="50000"/>
                  </a:schemeClr>
                </a:solidFill>
                <a:latin typeface="Times New Roman" panose="02020603050405020304" pitchFamily="18" charset="0"/>
                <a:cs typeface="Times New Roman" panose="02020603050405020304" pitchFamily="18" charset="0"/>
              </a:rPr>
              <a:t>A</a:t>
            </a:r>
            <a:r>
              <a:rPr lang="es-ES_tradnl" sz="3200" dirty="0">
                <a:solidFill>
                  <a:schemeClr val="accent1">
                    <a:lumMod val="50000"/>
                  </a:schemeClr>
                </a:solidFill>
                <a:latin typeface="Times New Roman" panose="02020603050405020304" pitchFamily="18" charset="0"/>
                <a:cs typeface="Times New Roman" panose="02020603050405020304" pitchFamily="18" charset="0"/>
              </a:rPr>
              <a:t> ejerce sobre </a:t>
            </a:r>
            <a:r>
              <a:rPr lang="es-ES_tradnl" sz="3200" i="1" dirty="0">
                <a:solidFill>
                  <a:schemeClr val="accent1">
                    <a:lumMod val="50000"/>
                  </a:schemeClr>
                </a:solidFill>
                <a:latin typeface="Times New Roman" panose="02020603050405020304" pitchFamily="18" charset="0"/>
                <a:cs typeface="Times New Roman" panose="02020603050405020304" pitchFamily="18" charset="0"/>
              </a:rPr>
              <a:t>B</a:t>
            </a:r>
            <a:r>
              <a:rPr lang="es-ES_tradnl" sz="3200" dirty="0">
                <a:solidFill>
                  <a:schemeClr val="accent1">
                    <a:lumMod val="50000"/>
                  </a:schemeClr>
                </a:solidFill>
                <a:latin typeface="Times New Roman" panose="02020603050405020304" pitchFamily="18" charset="0"/>
                <a:cs typeface="Times New Roman" panose="02020603050405020304" pitchFamily="18" charset="0"/>
              </a:rPr>
              <a:t> con el fin de cambiar sus </a:t>
            </a:r>
            <a:r>
              <a:rPr lang="es-ES_tradnl" sz="3200" dirty="0" smtClean="0">
                <a:solidFill>
                  <a:schemeClr val="accent1">
                    <a:lumMod val="50000"/>
                  </a:schemeClr>
                </a:solidFill>
                <a:latin typeface="Times New Roman" panose="02020603050405020304" pitchFamily="18" charset="0"/>
                <a:cs typeface="Times New Roman" panose="02020603050405020304" pitchFamily="18" charset="0"/>
              </a:rPr>
              <a:t>respuestas, actitud, conducta, pensamiento. </a:t>
            </a:r>
            <a:r>
              <a:rPr lang="es-ES_tradnl" sz="3200" dirty="0">
                <a:solidFill>
                  <a:schemeClr val="accent1">
                    <a:lumMod val="50000"/>
                  </a:schemeClr>
                </a:solidFill>
                <a:latin typeface="Times New Roman" panose="02020603050405020304" pitchFamily="18" charset="0"/>
                <a:cs typeface="Times New Roman" panose="02020603050405020304" pitchFamily="18" charset="0"/>
              </a:rPr>
              <a:t>Cuando la intensidad es máxima no solo hay poder sino control.</a:t>
            </a:r>
          </a:p>
          <a:p>
            <a:endParaRPr lang="es-ES" sz="3200" dirty="0">
              <a:solidFill>
                <a:schemeClr val="accent1">
                  <a:lumMod val="50000"/>
                </a:schemeClr>
              </a:solidFill>
              <a:latin typeface="Times New Roman" panose="02020603050405020304" pitchFamily="18" charset="0"/>
              <a:cs typeface="Times New Roman" panose="02020603050405020304" pitchFamily="18" charset="0"/>
            </a:endParaRPr>
          </a:p>
          <a:p>
            <a:pPr marL="457200" indent="-457200">
              <a:buFontTx/>
              <a:buChar char="-"/>
            </a:pPr>
            <a:r>
              <a:rPr lang="es-ES_tradnl" sz="3200" b="1" dirty="0">
                <a:solidFill>
                  <a:schemeClr val="accent1">
                    <a:lumMod val="50000"/>
                  </a:schemeClr>
                </a:solidFill>
                <a:latin typeface="Times New Roman" panose="02020603050405020304" pitchFamily="18" charset="0"/>
                <a:cs typeface="Times New Roman" panose="02020603050405020304" pitchFamily="18" charset="0"/>
              </a:rPr>
              <a:t>El </a:t>
            </a:r>
            <a:r>
              <a:rPr lang="es-ES_tradnl" sz="3200" b="1" dirty="0" smtClean="0">
                <a:solidFill>
                  <a:schemeClr val="accent1">
                    <a:lumMod val="50000"/>
                  </a:schemeClr>
                </a:solidFill>
                <a:latin typeface="Times New Roman" panose="02020603050405020304" pitchFamily="18" charset="0"/>
                <a:cs typeface="Times New Roman" panose="02020603050405020304" pitchFamily="18" charset="0"/>
              </a:rPr>
              <a:t>dominio</a:t>
            </a:r>
            <a:r>
              <a:rPr lang="es-ES_tradnl" sz="3200" dirty="0" smtClean="0">
                <a:solidFill>
                  <a:schemeClr val="accent1">
                    <a:lumMod val="50000"/>
                  </a:schemeClr>
                </a:solidFill>
                <a:latin typeface="Times New Roman" panose="02020603050405020304" pitchFamily="18" charset="0"/>
                <a:cs typeface="Times New Roman" panose="02020603050405020304" pitchFamily="18" charset="0"/>
              </a:rPr>
              <a:t> </a:t>
            </a:r>
            <a:r>
              <a:rPr lang="es-ES_tradnl" sz="3200" dirty="0">
                <a:solidFill>
                  <a:schemeClr val="accent1">
                    <a:lumMod val="50000"/>
                  </a:schemeClr>
                </a:solidFill>
                <a:latin typeface="Times New Roman" panose="02020603050405020304" pitchFamily="18" charset="0"/>
                <a:cs typeface="Times New Roman" panose="02020603050405020304" pitchFamily="18" charset="0"/>
              </a:rPr>
              <a:t>del poder: es la extensión del poder, es decir, el número de personas o grupos sobre los que se ejerce.</a:t>
            </a:r>
          </a:p>
          <a:p>
            <a:endParaRPr lang="es-ES" sz="3200" dirty="0">
              <a:solidFill>
                <a:schemeClr val="accent1">
                  <a:lumMod val="50000"/>
                </a:schemeClr>
              </a:solidFill>
              <a:latin typeface="Times New Roman" panose="02020603050405020304" pitchFamily="18" charset="0"/>
              <a:cs typeface="Times New Roman" panose="02020603050405020304" pitchFamily="18" charset="0"/>
            </a:endParaRPr>
          </a:p>
          <a:p>
            <a:r>
              <a:rPr lang="es-ES_tradnl" sz="3200" dirty="0">
                <a:solidFill>
                  <a:schemeClr val="accent1">
                    <a:lumMod val="50000"/>
                  </a:schemeClr>
                </a:solidFill>
                <a:latin typeface="Times New Roman" panose="02020603050405020304" pitchFamily="18" charset="0"/>
                <a:cs typeface="Times New Roman" panose="02020603050405020304" pitchFamily="18" charset="0"/>
              </a:rPr>
              <a:t>- </a:t>
            </a:r>
            <a:r>
              <a:rPr lang="es-ES_tradnl" sz="3200" b="1" dirty="0">
                <a:solidFill>
                  <a:schemeClr val="accent1">
                    <a:lumMod val="50000"/>
                  </a:schemeClr>
                </a:solidFill>
                <a:latin typeface="Times New Roman" panose="02020603050405020304" pitchFamily="18" charset="0"/>
                <a:cs typeface="Times New Roman" panose="02020603050405020304" pitchFamily="18" charset="0"/>
              </a:rPr>
              <a:t>El rango </a:t>
            </a:r>
            <a:r>
              <a:rPr lang="es-ES_tradnl" sz="3200" dirty="0">
                <a:solidFill>
                  <a:schemeClr val="accent1">
                    <a:lumMod val="50000"/>
                  </a:schemeClr>
                </a:solidFill>
                <a:latin typeface="Times New Roman" panose="02020603050405020304" pitchFamily="18" charset="0"/>
                <a:cs typeface="Times New Roman" panose="02020603050405020304" pitchFamily="18" charset="0"/>
              </a:rPr>
              <a:t>del poder: es el grado de respuesta de </a:t>
            </a:r>
            <a:r>
              <a:rPr lang="es-ES_tradnl" sz="3200" i="1" dirty="0">
                <a:solidFill>
                  <a:schemeClr val="accent1">
                    <a:lumMod val="50000"/>
                  </a:schemeClr>
                </a:solidFill>
                <a:latin typeface="Times New Roman" panose="02020603050405020304" pitchFamily="18" charset="0"/>
                <a:cs typeface="Times New Roman" panose="02020603050405020304" pitchFamily="18" charset="0"/>
              </a:rPr>
              <a:t>B</a:t>
            </a:r>
            <a:r>
              <a:rPr lang="es-ES_tradnl" sz="3200" dirty="0">
                <a:solidFill>
                  <a:schemeClr val="accent1">
                    <a:lumMod val="50000"/>
                  </a:schemeClr>
                </a:solidFill>
                <a:latin typeface="Times New Roman" panose="02020603050405020304" pitchFamily="18" charset="0"/>
                <a:cs typeface="Times New Roman" panose="02020603050405020304" pitchFamily="18" charset="0"/>
              </a:rPr>
              <a:t> sobre el que </a:t>
            </a:r>
            <a:r>
              <a:rPr lang="es-ES_tradnl" sz="3200" i="1" dirty="0">
                <a:solidFill>
                  <a:schemeClr val="accent1">
                    <a:lumMod val="50000"/>
                  </a:schemeClr>
                </a:solidFill>
                <a:latin typeface="Times New Roman" panose="02020603050405020304" pitchFamily="18" charset="0"/>
                <a:cs typeface="Times New Roman" panose="02020603050405020304" pitchFamily="18" charset="0"/>
              </a:rPr>
              <a:t>A </a:t>
            </a:r>
            <a:r>
              <a:rPr lang="es-ES_tradnl" sz="3200" dirty="0">
                <a:solidFill>
                  <a:schemeClr val="accent1">
                    <a:lumMod val="50000"/>
                  </a:schemeClr>
                </a:solidFill>
                <a:latin typeface="Times New Roman" panose="02020603050405020304" pitchFamily="18" charset="0"/>
                <a:cs typeface="Times New Roman" panose="02020603050405020304" pitchFamily="18" charset="0"/>
              </a:rPr>
              <a:t>ejerce poder.</a:t>
            </a:r>
            <a:endParaRPr lang="es-ES" sz="3200" dirty="0">
              <a:solidFill>
                <a:schemeClr val="accent1">
                  <a:lumMod val="50000"/>
                </a:schemeClr>
              </a:solidFill>
              <a:latin typeface="Times New Roman" panose="02020603050405020304" pitchFamily="18" charset="0"/>
              <a:cs typeface="Times New Roman" panose="02020603050405020304" pitchFamily="18" charset="0"/>
            </a:endParaRPr>
          </a:p>
          <a:p>
            <a:endParaRPr lang="es-ES" sz="3200"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7615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3B03DF43-6682-42CF-B93F-496916DF6BD7}"/>
              </a:ext>
            </a:extLst>
          </p:cNvPr>
          <p:cNvSpPr/>
          <p:nvPr/>
        </p:nvSpPr>
        <p:spPr>
          <a:xfrm>
            <a:off x="177421" y="1846741"/>
            <a:ext cx="11655188" cy="2062103"/>
          </a:xfrm>
          <a:prstGeom prst="rect">
            <a:avLst/>
          </a:prstGeom>
        </p:spPr>
        <p:txBody>
          <a:bodyPr wrap="square">
            <a:spAutoFit/>
          </a:bodyPr>
          <a:lstStyle/>
          <a:p>
            <a:pPr algn="just">
              <a:spcAft>
                <a:spcPts val="0"/>
              </a:spcAft>
            </a:pPr>
            <a:r>
              <a:rPr lang="es-ES_tradnl" sz="32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En el Manifiesto Comunista, Marx y Engels, refiriéndose al Poder Político, lo definen como </a:t>
            </a:r>
            <a:r>
              <a:rPr lang="es-ES_tradnl" sz="3200" dirty="0" smtClean="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s-ES_tradnl" sz="3200" i="1"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violencia </a:t>
            </a:r>
            <a:r>
              <a:rPr lang="es-ES_tradnl" sz="3200" i="1"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organizada de una clase contra </a:t>
            </a:r>
            <a:r>
              <a:rPr lang="es-ES_tradnl" sz="3200" i="1"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otra”</a:t>
            </a:r>
            <a:r>
              <a:rPr lang="es-ES_tradnl" sz="3200" i="1" dirty="0" smtClean="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s-ES_tradnl" sz="3200" dirty="0" smtClean="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s-ES_tradnl" sz="32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haciendo con ello referencia a la esencia de dicho poder.</a:t>
            </a:r>
            <a:endParaRPr lang="es-ES" sz="32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s-ES_tradnl" sz="32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s-ES" sz="32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ángulo 2">
            <a:extLst>
              <a:ext uri="{FF2B5EF4-FFF2-40B4-BE49-F238E27FC236}">
                <a16:creationId xmlns:a16="http://schemas.microsoft.com/office/drawing/2014/main" id="{BD525483-E4B9-4CC6-8E9A-5031AE460F85}"/>
              </a:ext>
            </a:extLst>
          </p:cNvPr>
          <p:cNvSpPr/>
          <p:nvPr/>
        </p:nvSpPr>
        <p:spPr>
          <a:xfrm>
            <a:off x="2428406" y="531114"/>
            <a:ext cx="6760563" cy="707886"/>
          </a:xfrm>
          <a:prstGeom prst="rect">
            <a:avLst/>
          </a:prstGeom>
          <a:solidFill>
            <a:schemeClr val="accent1">
              <a:lumMod val="20000"/>
              <a:lumOff val="80000"/>
            </a:schemeClr>
          </a:solidFill>
        </p:spPr>
        <p:txBody>
          <a:bodyPr wrap="square">
            <a:spAutoFit/>
          </a:bodyPr>
          <a:lstStyle/>
          <a:p>
            <a:pPr algn="ctr"/>
            <a:r>
              <a:rPr lang="es-ES" altLang="es-ES" sz="4000" b="1" dirty="0">
                <a:solidFill>
                  <a:schemeClr val="accent1">
                    <a:lumMod val="50000"/>
                  </a:schemeClr>
                </a:solidFill>
                <a:latin typeface="Arial" panose="020B0604020202020204" pitchFamily="34" charset="0"/>
                <a:cs typeface="Arial" panose="020B0604020202020204" pitchFamily="34" charset="0"/>
              </a:rPr>
              <a:t>Poder Político</a:t>
            </a:r>
          </a:p>
        </p:txBody>
      </p:sp>
      <p:sp>
        <p:nvSpPr>
          <p:cNvPr id="4" name="Rectángulo 3">
            <a:extLst>
              <a:ext uri="{FF2B5EF4-FFF2-40B4-BE49-F238E27FC236}">
                <a16:creationId xmlns:a16="http://schemas.microsoft.com/office/drawing/2014/main" id="{F64633EF-1BAD-44D6-9947-4AB3BE5472D7}"/>
              </a:ext>
            </a:extLst>
          </p:cNvPr>
          <p:cNvSpPr/>
          <p:nvPr/>
        </p:nvSpPr>
        <p:spPr>
          <a:xfrm>
            <a:off x="177421" y="4264783"/>
            <a:ext cx="11655188" cy="2062103"/>
          </a:xfrm>
          <a:prstGeom prst="rect">
            <a:avLst/>
          </a:prstGeom>
        </p:spPr>
        <p:txBody>
          <a:bodyPr wrap="square">
            <a:spAutoFit/>
          </a:bodyPr>
          <a:lstStyle/>
          <a:p>
            <a:pPr algn="just">
              <a:spcAft>
                <a:spcPts val="0"/>
              </a:spcAft>
            </a:pPr>
            <a:r>
              <a:rPr lang="es-ES_tradnl" sz="3200" dirty="0" smtClean="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Constituido por un conjunto </a:t>
            </a:r>
            <a:r>
              <a:rPr lang="es-ES_tradnl" sz="32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de instituciones;  </a:t>
            </a:r>
            <a:r>
              <a:rPr lang="es-MX" sz="32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estas instituciones integran el  Estado, y quien cuente con este órgano integrador se erige en políticamente dominante como expresión de otra dominación: la económica.</a:t>
            </a:r>
            <a:endParaRPr lang="es-ES" sz="32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0282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4291D6B-0A8D-40C3-BD8F-E9CCAE63C446}"/>
              </a:ext>
            </a:extLst>
          </p:cNvPr>
          <p:cNvSpPr txBox="1"/>
          <p:nvPr/>
        </p:nvSpPr>
        <p:spPr>
          <a:xfrm>
            <a:off x="1094282" y="419725"/>
            <a:ext cx="9953469" cy="584775"/>
          </a:xfrm>
          <a:prstGeom prst="rect">
            <a:avLst/>
          </a:prstGeom>
          <a:solidFill>
            <a:schemeClr val="accent1">
              <a:lumMod val="20000"/>
              <a:lumOff val="80000"/>
            </a:schemeClr>
          </a:solidFill>
        </p:spPr>
        <p:txBody>
          <a:bodyPr wrap="square" rtlCol="0">
            <a:spAutoFit/>
          </a:bodyPr>
          <a:lstStyle/>
          <a:p>
            <a:pPr algn="ctr"/>
            <a:r>
              <a:rPr lang="es-ES_tradnl" sz="3200" b="1" u="sng" dirty="0">
                <a:solidFill>
                  <a:schemeClr val="accent1">
                    <a:lumMod val="50000"/>
                  </a:schemeClr>
                </a:solidFill>
                <a:latin typeface="Times New Roman" panose="02020603050405020304" pitchFamily="18" charset="0"/>
                <a:cs typeface="Times New Roman" panose="02020603050405020304" pitchFamily="18" charset="0"/>
              </a:rPr>
              <a:t>El Poder Político en el Estado Socialista</a:t>
            </a:r>
            <a:endParaRPr lang="es-ES" sz="3200" b="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3" name="CuadroTexto 2">
            <a:extLst>
              <a:ext uri="{FF2B5EF4-FFF2-40B4-BE49-F238E27FC236}">
                <a16:creationId xmlns:a16="http://schemas.microsoft.com/office/drawing/2014/main" id="{20451626-073D-4C17-BCD7-04DA1632A53E}"/>
              </a:ext>
            </a:extLst>
          </p:cNvPr>
          <p:cNvSpPr txBox="1"/>
          <p:nvPr/>
        </p:nvSpPr>
        <p:spPr>
          <a:xfrm>
            <a:off x="232013" y="1167890"/>
            <a:ext cx="11946339" cy="5509200"/>
          </a:xfrm>
          <a:prstGeom prst="rect">
            <a:avLst/>
          </a:prstGeom>
          <a:noFill/>
        </p:spPr>
        <p:txBody>
          <a:bodyPr wrap="square" rtlCol="0">
            <a:spAutoFit/>
          </a:bodyPr>
          <a:lstStyle/>
          <a:p>
            <a:pPr algn="just" eaLnBrk="0" hangingPunct="0"/>
            <a:r>
              <a:rPr lang="es-ES_tradnl" altLang="es-ES" sz="3200" dirty="0" smtClean="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Encuentra </a:t>
            </a:r>
            <a:r>
              <a:rPr lang="es-ES_tradnl" altLang="es-ES" sz="32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su fundamento en la necesidad de destruir la maquinaria estatal burguesa, de someter a las antiguas clases explotadoras, de luchar contra sus aliados internos y externos y de ejercer la </a:t>
            </a:r>
            <a:r>
              <a:rPr lang="es-ES_tradnl" altLang="es-ES" sz="3200" dirty="0" smtClean="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dictadura </a:t>
            </a:r>
            <a:r>
              <a:rPr lang="es-ES_tradnl" altLang="es-ES" sz="32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del </a:t>
            </a:r>
            <a:r>
              <a:rPr lang="es-ES_tradnl" altLang="es-ES" sz="3200" dirty="0" smtClean="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proletariado </a:t>
            </a:r>
            <a:r>
              <a:rPr lang="es-ES_tradnl" altLang="es-ES" sz="32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durante el </a:t>
            </a:r>
            <a:r>
              <a:rPr lang="es-ES_tradnl" altLang="es-ES" sz="3200" dirty="0" smtClean="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período </a:t>
            </a:r>
            <a:r>
              <a:rPr lang="es-ES_tradnl" altLang="es-ES" sz="32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de </a:t>
            </a:r>
            <a:r>
              <a:rPr lang="es-ES_tradnl" altLang="es-ES" sz="3200" dirty="0" smtClean="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tránsito </a:t>
            </a:r>
            <a:r>
              <a:rPr lang="es-ES_tradnl" altLang="es-ES" sz="32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del </a:t>
            </a:r>
            <a:r>
              <a:rPr lang="es-ES_tradnl" altLang="es-ES" sz="3200" dirty="0" smtClean="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Capitalismo </a:t>
            </a:r>
            <a:r>
              <a:rPr lang="es-ES_tradnl" altLang="es-ES" sz="32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al </a:t>
            </a:r>
            <a:r>
              <a:rPr lang="es-ES_tradnl" altLang="es-ES" sz="3200" dirty="0" smtClean="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Socialismo.</a:t>
            </a:r>
          </a:p>
          <a:p>
            <a:pPr algn="just" eaLnBrk="0" hangingPunct="0"/>
            <a:endParaRPr lang="es-ES_tradnl" altLang="es-ES" sz="3200"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eaLnBrk="0" hangingPunct="0"/>
            <a:endParaRPr lang="es-ES_tradnl" altLang="es-ES" sz="3200" dirty="0">
              <a:solidFill>
                <a:schemeClr val="accent1">
                  <a:lumMod val="50000"/>
                </a:schemeClr>
              </a:solidFill>
              <a:latin typeface="Times New Roman" panose="02020603050405020304" pitchFamily="18" charset="0"/>
              <a:cs typeface="Times New Roman" panose="02020603050405020304" pitchFamily="18" charset="0"/>
            </a:endParaRPr>
          </a:p>
          <a:p>
            <a:pPr algn="just" eaLnBrk="0" hangingPunct="0"/>
            <a:r>
              <a:rPr lang="es-ES_tradnl" altLang="es-ES" sz="3200" dirty="0" smtClean="0">
                <a:solidFill>
                  <a:schemeClr val="accent1">
                    <a:lumMod val="50000"/>
                  </a:schemeClr>
                </a:solidFill>
                <a:latin typeface="Times New Roman" panose="02020603050405020304" pitchFamily="18" charset="0"/>
                <a:cs typeface="Times New Roman" panose="02020603050405020304" pitchFamily="18" charset="0"/>
              </a:rPr>
              <a:t>Corresponde </a:t>
            </a:r>
            <a:r>
              <a:rPr lang="es-ES_tradnl" altLang="es-ES" sz="3200" dirty="0">
                <a:solidFill>
                  <a:schemeClr val="accent1">
                    <a:lumMod val="50000"/>
                  </a:schemeClr>
                </a:solidFill>
                <a:latin typeface="Times New Roman" panose="02020603050405020304" pitchFamily="18" charset="0"/>
                <a:cs typeface="Times New Roman" panose="02020603050405020304" pitchFamily="18" charset="0"/>
              </a:rPr>
              <a:t>a la clase obrera que lo ejerce a través de los órganos del estado, del Partido y de las organizaciones de masas, que forman el sistema de la dictadura del proletariado como nuevo tipo de organización política</a:t>
            </a:r>
            <a:r>
              <a:rPr lang="es-ES_tradnl" altLang="es-ES" sz="3200" dirty="0" smtClean="0">
                <a:solidFill>
                  <a:schemeClr val="accent1">
                    <a:lumMod val="50000"/>
                  </a:schemeClr>
                </a:solidFill>
                <a:latin typeface="Times New Roman" panose="02020603050405020304" pitchFamily="18" charset="0"/>
                <a:cs typeface="Times New Roman" panose="02020603050405020304" pitchFamily="18" charset="0"/>
              </a:rPr>
              <a:t>.</a:t>
            </a:r>
            <a:endParaRPr lang="es-ES" sz="3200"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865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Rectángulo">
            <a:extLst>
              <a:ext uri="{FF2B5EF4-FFF2-40B4-BE49-F238E27FC236}">
                <a16:creationId xmlns:a16="http://schemas.microsoft.com/office/drawing/2014/main" id="{C9F2F746-95D2-42DF-9186-FC16E7F08F58}"/>
              </a:ext>
            </a:extLst>
          </p:cNvPr>
          <p:cNvSpPr>
            <a:spLocks noChangeArrowheads="1"/>
          </p:cNvSpPr>
          <p:nvPr/>
        </p:nvSpPr>
        <p:spPr bwMode="auto">
          <a:xfrm>
            <a:off x="194872" y="1798683"/>
            <a:ext cx="11815157"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fontAlgn="base">
              <a:spcBef>
                <a:spcPct val="0"/>
              </a:spcBef>
              <a:spcAft>
                <a:spcPct val="0"/>
              </a:spcAft>
              <a:defRPr>
                <a:solidFill>
                  <a:schemeClr val="tx1"/>
                </a:solidFill>
                <a:latin typeface="Verdana" panose="020B0604030504040204" pitchFamily="34" charset="0"/>
              </a:defRPr>
            </a:lvl6pPr>
            <a:lvl7pPr marL="2971800" indent="-228600" fontAlgn="base">
              <a:spcBef>
                <a:spcPct val="0"/>
              </a:spcBef>
              <a:spcAft>
                <a:spcPct val="0"/>
              </a:spcAft>
              <a:defRPr>
                <a:solidFill>
                  <a:schemeClr val="tx1"/>
                </a:solidFill>
                <a:latin typeface="Verdana" panose="020B0604030504040204" pitchFamily="34" charset="0"/>
              </a:defRPr>
            </a:lvl7pPr>
            <a:lvl8pPr marL="3429000" indent="-228600" fontAlgn="base">
              <a:spcBef>
                <a:spcPct val="0"/>
              </a:spcBef>
              <a:spcAft>
                <a:spcPct val="0"/>
              </a:spcAft>
              <a:defRPr>
                <a:solidFill>
                  <a:schemeClr val="tx1"/>
                </a:solidFill>
                <a:latin typeface="Verdana" panose="020B0604030504040204" pitchFamily="34" charset="0"/>
              </a:defRPr>
            </a:lvl8pPr>
            <a:lvl9pPr marL="3886200" indent="-228600" fontAlgn="base">
              <a:spcBef>
                <a:spcPct val="0"/>
              </a:spcBef>
              <a:spcAft>
                <a:spcPct val="0"/>
              </a:spcAft>
              <a:defRPr>
                <a:solidFill>
                  <a:schemeClr val="tx1"/>
                </a:solidFill>
                <a:latin typeface="Verdana" panose="020B0604030504040204" pitchFamily="34" charset="0"/>
              </a:defRPr>
            </a:lvl9pPr>
          </a:lstStyle>
          <a:p>
            <a:pPr algn="just"/>
            <a:r>
              <a:rPr lang="es-ES" altLang="es-ES" sz="3200" dirty="0" smtClean="0">
                <a:solidFill>
                  <a:schemeClr val="accent1">
                    <a:lumMod val="50000"/>
                  </a:schemeClr>
                </a:solidFill>
                <a:latin typeface="Times New Roman" panose="02020603050405020304" pitchFamily="18" charset="0"/>
                <a:cs typeface="Times New Roman" panose="02020603050405020304" pitchFamily="18" charset="0"/>
              </a:rPr>
              <a:t>El </a:t>
            </a:r>
            <a:r>
              <a:rPr lang="es-ES" altLang="es-ES" sz="3200" dirty="0">
                <a:solidFill>
                  <a:schemeClr val="accent1">
                    <a:lumMod val="50000"/>
                  </a:schemeClr>
                </a:solidFill>
                <a:latin typeface="Times New Roman" panose="02020603050405020304" pitchFamily="18" charset="0"/>
                <a:cs typeface="Times New Roman" panose="02020603050405020304" pitchFamily="18" charset="0"/>
              </a:rPr>
              <a:t>poder político se identifica en sistemas democráticos con el poder </a:t>
            </a:r>
            <a:r>
              <a:rPr lang="es-ES" altLang="es-ES" sz="3200" b="1" dirty="0">
                <a:solidFill>
                  <a:schemeClr val="accent1">
                    <a:lumMod val="50000"/>
                  </a:schemeClr>
                </a:solidFill>
                <a:latin typeface="Times New Roman" panose="02020603050405020304" pitchFamily="18" charset="0"/>
                <a:cs typeface="Times New Roman" panose="02020603050405020304" pitchFamily="18" charset="0"/>
              </a:rPr>
              <a:t>Ejecutivo</a:t>
            </a:r>
            <a:r>
              <a:rPr lang="es-ES" altLang="es-ES" sz="3200" dirty="0">
                <a:solidFill>
                  <a:schemeClr val="accent1">
                    <a:lumMod val="50000"/>
                  </a:schemeClr>
                </a:solidFill>
                <a:latin typeface="Times New Roman" panose="02020603050405020304" pitchFamily="18" charset="0"/>
                <a:cs typeface="Times New Roman" panose="02020603050405020304" pitchFamily="18" charset="0"/>
              </a:rPr>
              <a:t> y </a:t>
            </a:r>
            <a:r>
              <a:rPr lang="es-ES" altLang="es-ES" sz="3200" b="1" dirty="0" smtClean="0">
                <a:solidFill>
                  <a:schemeClr val="accent1">
                    <a:lumMod val="50000"/>
                  </a:schemeClr>
                </a:solidFill>
                <a:latin typeface="Times New Roman" panose="02020603050405020304" pitchFamily="18" charset="0"/>
                <a:cs typeface="Times New Roman" panose="02020603050405020304" pitchFamily="18" charset="0"/>
              </a:rPr>
              <a:t>Legislativo</a:t>
            </a:r>
            <a:r>
              <a:rPr lang="es-ES" altLang="es-ES" sz="3200" dirty="0" smtClean="0">
                <a:solidFill>
                  <a:schemeClr val="accent1">
                    <a:lumMod val="50000"/>
                  </a:schemeClr>
                </a:solidFill>
                <a:latin typeface="Times New Roman" panose="02020603050405020304" pitchFamily="18" charset="0"/>
                <a:cs typeface="Times New Roman" panose="02020603050405020304" pitchFamily="18" charset="0"/>
              </a:rPr>
              <a:t> </a:t>
            </a:r>
            <a:r>
              <a:rPr lang="es-ES" altLang="es-ES" sz="3200" dirty="0">
                <a:solidFill>
                  <a:schemeClr val="accent1">
                    <a:lumMod val="50000"/>
                  </a:schemeClr>
                </a:solidFill>
                <a:latin typeface="Times New Roman" panose="02020603050405020304" pitchFamily="18" charset="0"/>
                <a:cs typeface="Times New Roman" panose="02020603050405020304" pitchFamily="18" charset="0"/>
              </a:rPr>
              <a:t>de un país, mientras que el tercer poder del Estado, el poder </a:t>
            </a:r>
            <a:r>
              <a:rPr lang="es-ES" altLang="es-ES" sz="3200" b="1" dirty="0" smtClean="0">
                <a:solidFill>
                  <a:schemeClr val="accent1">
                    <a:lumMod val="50000"/>
                  </a:schemeClr>
                </a:solidFill>
                <a:latin typeface="Times New Roman" panose="02020603050405020304" pitchFamily="18" charset="0"/>
                <a:cs typeface="Times New Roman" panose="02020603050405020304" pitchFamily="18" charset="0"/>
              </a:rPr>
              <a:t>Judicial</a:t>
            </a:r>
            <a:r>
              <a:rPr lang="es-ES" altLang="es-ES" sz="3200" dirty="0">
                <a:solidFill>
                  <a:schemeClr val="accent1">
                    <a:lumMod val="50000"/>
                  </a:schemeClr>
                </a:solidFill>
                <a:latin typeface="Times New Roman" panose="02020603050405020304" pitchFamily="18" charset="0"/>
                <a:cs typeface="Times New Roman" panose="02020603050405020304" pitchFamily="18" charset="0"/>
              </a:rPr>
              <a:t>, está dentro de un esquema distinto ya que su legitimidad no está sostenida por el voto del pueblo como los otros dos poderes, si no por el fiel cumplimiento del ejercicio de sus funciones.</a:t>
            </a:r>
          </a:p>
        </p:txBody>
      </p:sp>
      <p:sp>
        <p:nvSpPr>
          <p:cNvPr id="3" name="Rectángulo 2">
            <a:extLst>
              <a:ext uri="{FF2B5EF4-FFF2-40B4-BE49-F238E27FC236}">
                <a16:creationId xmlns:a16="http://schemas.microsoft.com/office/drawing/2014/main" id="{35F030C7-BE25-46BF-BBBE-15114459D253}"/>
              </a:ext>
            </a:extLst>
          </p:cNvPr>
          <p:cNvSpPr/>
          <p:nvPr/>
        </p:nvSpPr>
        <p:spPr>
          <a:xfrm>
            <a:off x="2541916" y="551052"/>
            <a:ext cx="6760563" cy="707886"/>
          </a:xfrm>
          <a:prstGeom prst="rect">
            <a:avLst/>
          </a:prstGeom>
          <a:solidFill>
            <a:schemeClr val="accent1">
              <a:lumMod val="20000"/>
              <a:lumOff val="80000"/>
            </a:schemeClr>
          </a:solidFill>
        </p:spPr>
        <p:txBody>
          <a:bodyPr wrap="square">
            <a:spAutoFit/>
          </a:bodyPr>
          <a:lstStyle/>
          <a:p>
            <a:pPr algn="ctr"/>
            <a:r>
              <a:rPr lang="es-ES" altLang="es-ES" sz="4000" b="1" dirty="0">
                <a:solidFill>
                  <a:schemeClr val="accent1">
                    <a:lumMod val="50000"/>
                  </a:schemeClr>
                </a:solidFill>
                <a:latin typeface="Arial" panose="020B0604020202020204" pitchFamily="34" charset="0"/>
                <a:cs typeface="Arial" panose="020B0604020202020204" pitchFamily="34" charset="0"/>
              </a:rPr>
              <a:t>Poder Político</a:t>
            </a:r>
          </a:p>
        </p:txBody>
      </p:sp>
      <p:sp>
        <p:nvSpPr>
          <p:cNvPr id="5" name="Rectángulo 4">
            <a:extLst>
              <a:ext uri="{FF2B5EF4-FFF2-40B4-BE49-F238E27FC236}">
                <a16:creationId xmlns:a16="http://schemas.microsoft.com/office/drawing/2014/main" id="{7643C1B4-6A52-4D86-9B6C-7CA8D8697DDF}"/>
              </a:ext>
            </a:extLst>
          </p:cNvPr>
          <p:cNvSpPr/>
          <p:nvPr/>
        </p:nvSpPr>
        <p:spPr>
          <a:xfrm>
            <a:off x="194872" y="5353402"/>
            <a:ext cx="11677338" cy="1200329"/>
          </a:xfrm>
          <a:prstGeom prst="rect">
            <a:avLst/>
          </a:prstGeom>
        </p:spPr>
        <p:txBody>
          <a:bodyPr wrap="square">
            <a:spAutoFit/>
          </a:bodyPr>
          <a:lstStyle/>
          <a:p>
            <a:pPr algn="just">
              <a:spcAft>
                <a:spcPts val="0"/>
              </a:spcAft>
            </a:pPr>
            <a:r>
              <a:rPr lang="es-ES_tradnl" sz="2400" dirty="0">
                <a:solidFill>
                  <a:schemeClr val="accent1">
                    <a:lumMod val="50000"/>
                  </a:schemeClr>
                </a:solidFill>
                <a:latin typeface="Arial" panose="020B0604020202020204" pitchFamily="34" charset="0"/>
                <a:ea typeface="Times New Roman" panose="02020603050405020304" pitchFamily="18" charset="0"/>
              </a:rPr>
              <a:t>Es </a:t>
            </a:r>
            <a:r>
              <a:rPr lang="es-ES_tradnl" sz="2400" dirty="0" smtClean="0">
                <a:solidFill>
                  <a:schemeClr val="accent1">
                    <a:lumMod val="50000"/>
                  </a:schemeClr>
                </a:solidFill>
                <a:latin typeface="Arial" panose="020B0604020202020204" pitchFamily="34" charset="0"/>
                <a:ea typeface="Times New Roman" panose="02020603050405020304" pitchFamily="18" charset="0"/>
              </a:rPr>
              <a:t>importante valorar </a:t>
            </a:r>
            <a:r>
              <a:rPr lang="es-ES_tradnl" sz="2400" dirty="0">
                <a:solidFill>
                  <a:schemeClr val="accent1">
                    <a:lumMod val="50000"/>
                  </a:schemeClr>
                </a:solidFill>
                <a:latin typeface="Arial" panose="020B0604020202020204" pitchFamily="34" charset="0"/>
                <a:ea typeface="Times New Roman" panose="02020603050405020304" pitchFamily="18" charset="0"/>
              </a:rPr>
              <a:t>los conceptos de </a:t>
            </a:r>
            <a:r>
              <a:rPr lang="es-ES_tradnl" sz="2400" u="sng" dirty="0">
                <a:solidFill>
                  <a:schemeClr val="accent1">
                    <a:lumMod val="50000"/>
                  </a:schemeClr>
                </a:solidFill>
                <a:latin typeface="Arial" panose="020B0604020202020204" pitchFamily="34" charset="0"/>
                <a:ea typeface="Times New Roman" panose="02020603050405020304" pitchFamily="18" charset="0"/>
              </a:rPr>
              <a:t>legitimidad y legalidad</a:t>
            </a:r>
            <a:r>
              <a:rPr lang="es-ES_tradnl" sz="2400" dirty="0">
                <a:solidFill>
                  <a:schemeClr val="accent1">
                    <a:lumMod val="50000"/>
                  </a:schemeClr>
                </a:solidFill>
                <a:latin typeface="Arial" panose="020B0604020202020204" pitchFamily="34" charset="0"/>
                <a:ea typeface="Times New Roman" panose="02020603050405020304" pitchFamily="18" charset="0"/>
              </a:rPr>
              <a:t> del poder, pues el objetivo de una clase no es sólo la conquista del poder político sino su mantenimiento. </a:t>
            </a:r>
            <a:endParaRPr lang="es-ES" sz="2400" dirty="0">
              <a:solidFill>
                <a:schemeClr val="accent1">
                  <a:lumMod val="50000"/>
                </a:schemeClr>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67157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E36C210-2CED-4586-9A9B-F485BE1D0D6B}"/>
              </a:ext>
            </a:extLst>
          </p:cNvPr>
          <p:cNvSpPr txBox="1"/>
          <p:nvPr/>
        </p:nvSpPr>
        <p:spPr>
          <a:xfrm>
            <a:off x="3185155" y="936393"/>
            <a:ext cx="6307810" cy="1077218"/>
          </a:xfrm>
          <a:prstGeom prst="rect">
            <a:avLst/>
          </a:prstGeom>
          <a:solidFill>
            <a:srgbClr val="00B0F0"/>
          </a:solidFill>
        </p:spPr>
        <p:txBody>
          <a:bodyPr wrap="square" rtlCol="0">
            <a:spAutoFit/>
          </a:bodyPr>
          <a:lstStyle/>
          <a:p>
            <a:pPr algn="ctr"/>
            <a:endParaRPr lang="es-ES" sz="3200" b="1" dirty="0">
              <a:effectLst>
                <a:outerShdw blurRad="38100" dist="38100" dir="2700000" algn="tl">
                  <a:srgbClr val="000000">
                    <a:alpha val="43137"/>
                  </a:srgbClr>
                </a:outerShdw>
              </a:effectLst>
              <a:latin typeface="Javanese Text" panose="02000000000000000000" pitchFamily="2" charset="0"/>
            </a:endParaRPr>
          </a:p>
          <a:p>
            <a:pPr algn="ctr"/>
            <a:r>
              <a:rPr lang="es-ES" sz="3200" b="1" dirty="0">
                <a:effectLst>
                  <a:outerShdw blurRad="38100" dist="38100" dir="2700000" algn="tl">
                    <a:srgbClr val="000000">
                      <a:alpha val="43137"/>
                    </a:srgbClr>
                  </a:outerShdw>
                </a:effectLst>
                <a:latin typeface="Javanese Text" panose="02000000000000000000" pitchFamily="2" charset="0"/>
              </a:rPr>
              <a:t>PODER  POLITICO</a:t>
            </a:r>
          </a:p>
        </p:txBody>
      </p:sp>
      <p:sp>
        <p:nvSpPr>
          <p:cNvPr id="3" name="CuadroTexto 2">
            <a:extLst>
              <a:ext uri="{FF2B5EF4-FFF2-40B4-BE49-F238E27FC236}">
                <a16:creationId xmlns:a16="http://schemas.microsoft.com/office/drawing/2014/main" id="{E9316140-D9BB-439E-8663-5CAFB26D477E}"/>
              </a:ext>
            </a:extLst>
          </p:cNvPr>
          <p:cNvSpPr txBox="1"/>
          <p:nvPr/>
        </p:nvSpPr>
        <p:spPr>
          <a:xfrm>
            <a:off x="2732868" y="3787085"/>
            <a:ext cx="3363132" cy="1077218"/>
          </a:xfrm>
          <a:prstGeom prst="rect">
            <a:avLst/>
          </a:prstGeom>
          <a:solidFill>
            <a:schemeClr val="accent1">
              <a:lumMod val="50000"/>
            </a:schemeClr>
          </a:solidFill>
        </p:spPr>
        <p:txBody>
          <a:bodyPr wrap="square" rtlCol="0">
            <a:spAutoFit/>
          </a:bodyPr>
          <a:lstStyle/>
          <a:p>
            <a:pPr algn="ctr"/>
            <a:endParaRPr lang="es-ES" sz="3200" b="1" dirty="0">
              <a:solidFill>
                <a:schemeClr val="bg1">
                  <a:lumMod val="95000"/>
                </a:schemeClr>
              </a:solidFill>
              <a:effectLst>
                <a:outerShdw blurRad="38100" dist="38100" dir="2700000" algn="tl">
                  <a:srgbClr val="000000">
                    <a:alpha val="43137"/>
                  </a:srgbClr>
                </a:outerShdw>
              </a:effectLst>
              <a:latin typeface="Javanese Text" panose="02000000000000000000" pitchFamily="2" charset="0"/>
            </a:endParaRPr>
          </a:p>
          <a:p>
            <a:pPr algn="ctr"/>
            <a:r>
              <a:rPr lang="es-ES" sz="3200" b="1" dirty="0">
                <a:solidFill>
                  <a:schemeClr val="bg1">
                    <a:lumMod val="95000"/>
                  </a:schemeClr>
                </a:solidFill>
                <a:effectLst>
                  <a:outerShdw blurRad="38100" dist="38100" dir="2700000" algn="tl">
                    <a:srgbClr val="000000">
                      <a:alpha val="43137"/>
                    </a:srgbClr>
                  </a:outerShdw>
                </a:effectLst>
                <a:latin typeface="Javanese Text" panose="02000000000000000000" pitchFamily="2" charset="0"/>
              </a:rPr>
              <a:t>LEGITIMIDAD</a:t>
            </a:r>
          </a:p>
        </p:txBody>
      </p:sp>
      <p:sp>
        <p:nvSpPr>
          <p:cNvPr id="4" name="CuadroTexto 3">
            <a:extLst>
              <a:ext uri="{FF2B5EF4-FFF2-40B4-BE49-F238E27FC236}">
                <a16:creationId xmlns:a16="http://schemas.microsoft.com/office/drawing/2014/main" id="{E1B53D4A-9A18-4E8E-A5C7-57B7B389F704}"/>
              </a:ext>
            </a:extLst>
          </p:cNvPr>
          <p:cNvSpPr txBox="1"/>
          <p:nvPr/>
        </p:nvSpPr>
        <p:spPr>
          <a:xfrm>
            <a:off x="6341021" y="3787085"/>
            <a:ext cx="3606191" cy="1077218"/>
          </a:xfrm>
          <a:prstGeom prst="rect">
            <a:avLst/>
          </a:prstGeom>
          <a:solidFill>
            <a:schemeClr val="accent2">
              <a:lumMod val="75000"/>
            </a:schemeClr>
          </a:solidFill>
        </p:spPr>
        <p:txBody>
          <a:bodyPr wrap="square" rtlCol="0">
            <a:spAutoFit/>
          </a:bodyPr>
          <a:lstStyle/>
          <a:p>
            <a:pPr algn="ctr"/>
            <a:endParaRPr lang="es-ES" sz="3200" b="1" dirty="0">
              <a:solidFill>
                <a:schemeClr val="bg1">
                  <a:lumMod val="95000"/>
                </a:schemeClr>
              </a:solidFill>
              <a:effectLst>
                <a:outerShdw blurRad="38100" dist="38100" dir="2700000" algn="tl">
                  <a:srgbClr val="000000">
                    <a:alpha val="43137"/>
                  </a:srgbClr>
                </a:outerShdw>
              </a:effectLst>
              <a:latin typeface="Javanese Text" panose="02000000000000000000" pitchFamily="2" charset="0"/>
            </a:endParaRPr>
          </a:p>
          <a:p>
            <a:pPr algn="ctr"/>
            <a:r>
              <a:rPr lang="es-ES" sz="3200" b="1" dirty="0">
                <a:solidFill>
                  <a:schemeClr val="bg1">
                    <a:lumMod val="95000"/>
                  </a:schemeClr>
                </a:solidFill>
                <a:effectLst>
                  <a:outerShdw blurRad="38100" dist="38100" dir="2700000" algn="tl">
                    <a:srgbClr val="000000">
                      <a:alpha val="43137"/>
                    </a:srgbClr>
                  </a:outerShdw>
                </a:effectLst>
                <a:latin typeface="Javanese Text" panose="02000000000000000000" pitchFamily="2" charset="0"/>
              </a:rPr>
              <a:t>LEGALIDAD</a:t>
            </a:r>
          </a:p>
        </p:txBody>
      </p:sp>
      <p:sp>
        <p:nvSpPr>
          <p:cNvPr id="5" name="Flecha: curvada hacia la izquierda 4">
            <a:extLst>
              <a:ext uri="{FF2B5EF4-FFF2-40B4-BE49-F238E27FC236}">
                <a16:creationId xmlns:a16="http://schemas.microsoft.com/office/drawing/2014/main" id="{8EF10799-423B-4920-B0B4-3518E249710C}"/>
              </a:ext>
            </a:extLst>
          </p:cNvPr>
          <p:cNvSpPr/>
          <p:nvPr/>
        </p:nvSpPr>
        <p:spPr>
          <a:xfrm>
            <a:off x="9947212" y="1317355"/>
            <a:ext cx="1725478" cy="3394129"/>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
        <p:nvSpPr>
          <p:cNvPr id="6" name="Flecha: curvada hacia la derecha 5">
            <a:extLst>
              <a:ext uri="{FF2B5EF4-FFF2-40B4-BE49-F238E27FC236}">
                <a16:creationId xmlns:a16="http://schemas.microsoft.com/office/drawing/2014/main" id="{1C4B1A67-8837-46DD-93C3-3CA6B463DA32}"/>
              </a:ext>
            </a:extLst>
          </p:cNvPr>
          <p:cNvSpPr/>
          <p:nvPr/>
        </p:nvSpPr>
        <p:spPr>
          <a:xfrm>
            <a:off x="1007391" y="1317355"/>
            <a:ext cx="1725478" cy="331114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Tree>
    <p:extLst>
      <p:ext uri="{BB962C8B-B14F-4D97-AF65-F5344CB8AC3E}">
        <p14:creationId xmlns:p14="http://schemas.microsoft.com/office/powerpoint/2010/main" val="3903294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E2E3294A-67DB-42F4-9D08-CC77B2C19434}"/>
              </a:ext>
            </a:extLst>
          </p:cNvPr>
          <p:cNvSpPr/>
          <p:nvPr/>
        </p:nvSpPr>
        <p:spPr>
          <a:xfrm>
            <a:off x="300251" y="1904944"/>
            <a:ext cx="11491414" cy="3785652"/>
          </a:xfrm>
          <a:prstGeom prst="rect">
            <a:avLst/>
          </a:prstGeom>
        </p:spPr>
        <p:txBody>
          <a:bodyPr wrap="square">
            <a:spAutoFit/>
          </a:bodyPr>
          <a:lstStyle/>
          <a:p>
            <a:pPr algn="just"/>
            <a:r>
              <a:rPr lang="es-ES" altLang="es-ES" sz="4000" dirty="0" smtClean="0">
                <a:solidFill>
                  <a:schemeClr val="accent1">
                    <a:lumMod val="50000"/>
                  </a:schemeClr>
                </a:solidFill>
                <a:latin typeface="Times New Roman" panose="02020603050405020304" pitchFamily="18" charset="0"/>
                <a:cs typeface="Times New Roman" panose="02020603050405020304" pitchFamily="18" charset="0"/>
              </a:rPr>
              <a:t>Es un </a:t>
            </a:r>
            <a:r>
              <a:rPr lang="es-ES" altLang="es-ES" sz="4000" dirty="0">
                <a:solidFill>
                  <a:schemeClr val="accent1">
                    <a:lumMod val="50000"/>
                  </a:schemeClr>
                </a:solidFill>
                <a:latin typeface="Times New Roman" panose="02020603050405020304" pitchFamily="18" charset="0"/>
                <a:cs typeface="Times New Roman" panose="02020603050405020304" pitchFamily="18" charset="0"/>
              </a:rPr>
              <a:t>término utilizado en la Teoría del Derecho, en la Ciencia Política y en Filosofía que define la cualidad de ser conforme a un mandato legal, a la justicia, a la razón o a cualquier otro mandato cierto. </a:t>
            </a:r>
            <a:r>
              <a:rPr lang="es-ES_tradnl" altLang="es-ES" sz="4000" dirty="0">
                <a:solidFill>
                  <a:schemeClr val="accent1">
                    <a:lumMod val="50000"/>
                  </a:schemeClr>
                </a:solidFill>
                <a:latin typeface="Times New Roman" panose="02020603050405020304" pitchFamily="18" charset="0"/>
                <a:cs typeface="Times New Roman" panose="02020603050405020304" pitchFamily="18" charset="0"/>
              </a:rPr>
              <a:t>E</a:t>
            </a:r>
            <a:r>
              <a:rPr lang="es-ES_tradnl" sz="4000" dirty="0">
                <a:solidFill>
                  <a:schemeClr val="accent1">
                    <a:lumMod val="50000"/>
                  </a:schemeClr>
                </a:solidFill>
                <a:latin typeface="Times New Roman" panose="02020603050405020304" pitchFamily="18" charset="0"/>
                <a:cs typeface="Times New Roman" panose="02020603050405020304" pitchFamily="18" charset="0"/>
              </a:rPr>
              <a:t>s el apoyo que sea capaz de </a:t>
            </a:r>
            <a:r>
              <a:rPr lang="es-ES_tradnl" sz="4000" dirty="0" smtClean="0">
                <a:solidFill>
                  <a:schemeClr val="accent1">
                    <a:lumMod val="50000"/>
                  </a:schemeClr>
                </a:solidFill>
                <a:latin typeface="Times New Roman" panose="02020603050405020304" pitchFamily="18" charset="0"/>
                <a:cs typeface="Times New Roman" panose="02020603050405020304" pitchFamily="18" charset="0"/>
              </a:rPr>
              <a:t>atraer </a:t>
            </a:r>
            <a:r>
              <a:rPr lang="es-ES_tradnl" sz="4000" dirty="0">
                <a:solidFill>
                  <a:schemeClr val="accent1">
                    <a:lumMod val="50000"/>
                  </a:schemeClr>
                </a:solidFill>
                <a:latin typeface="Times New Roman" panose="02020603050405020304" pitchFamily="18" charset="0"/>
                <a:cs typeface="Times New Roman" panose="02020603050405020304" pitchFamily="18" charset="0"/>
              </a:rPr>
              <a:t>la gestión política. Se obtiene también a través de la gestión electoral.</a:t>
            </a:r>
            <a:endParaRPr lang="es-ES" altLang="es-ES" sz="40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3" name="Rectángulo 2">
            <a:extLst>
              <a:ext uri="{FF2B5EF4-FFF2-40B4-BE49-F238E27FC236}">
                <a16:creationId xmlns:a16="http://schemas.microsoft.com/office/drawing/2014/main" id="{0BE9820B-A03C-45DA-816A-A64687184932}"/>
              </a:ext>
            </a:extLst>
          </p:cNvPr>
          <p:cNvSpPr/>
          <p:nvPr/>
        </p:nvSpPr>
        <p:spPr>
          <a:xfrm>
            <a:off x="4312967" y="651259"/>
            <a:ext cx="2864887" cy="707886"/>
          </a:xfrm>
          <a:prstGeom prst="rect">
            <a:avLst/>
          </a:prstGeom>
          <a:solidFill>
            <a:schemeClr val="accent1">
              <a:lumMod val="20000"/>
              <a:lumOff val="80000"/>
            </a:schemeClr>
          </a:solidFill>
        </p:spPr>
        <p:txBody>
          <a:bodyPr wrap="none">
            <a:spAutoFit/>
          </a:bodyPr>
          <a:lstStyle/>
          <a:p>
            <a:pPr algn="ctr"/>
            <a:r>
              <a:rPr lang="es-ES" altLang="es-ES" sz="4000" b="1" dirty="0">
                <a:solidFill>
                  <a:schemeClr val="accent1">
                    <a:lumMod val="50000"/>
                  </a:schemeClr>
                </a:solidFill>
                <a:latin typeface="Times New Roman" panose="02020603050405020304" pitchFamily="18" charset="0"/>
                <a:cs typeface="Times New Roman" panose="02020603050405020304" pitchFamily="18" charset="0"/>
              </a:rPr>
              <a:t>Legitimidad</a:t>
            </a:r>
          </a:p>
        </p:txBody>
      </p:sp>
    </p:spTree>
    <p:extLst>
      <p:ext uri="{BB962C8B-B14F-4D97-AF65-F5344CB8AC3E}">
        <p14:creationId xmlns:p14="http://schemas.microsoft.com/office/powerpoint/2010/main" val="1452878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26C693A2-487B-47DE-843A-05F9602E90CD}"/>
              </a:ext>
            </a:extLst>
          </p:cNvPr>
          <p:cNvSpPr/>
          <p:nvPr/>
        </p:nvSpPr>
        <p:spPr>
          <a:xfrm>
            <a:off x="4654450" y="531338"/>
            <a:ext cx="2379177" cy="707886"/>
          </a:xfrm>
          <a:prstGeom prst="rect">
            <a:avLst/>
          </a:prstGeom>
          <a:solidFill>
            <a:schemeClr val="accent1">
              <a:lumMod val="20000"/>
              <a:lumOff val="80000"/>
            </a:schemeClr>
          </a:solidFill>
        </p:spPr>
        <p:txBody>
          <a:bodyPr wrap="none">
            <a:spAutoFit/>
          </a:bodyPr>
          <a:lstStyle/>
          <a:p>
            <a:pPr algn="ctr"/>
            <a:r>
              <a:rPr lang="es-ES" altLang="es-ES" sz="4000" b="1" dirty="0">
                <a:solidFill>
                  <a:schemeClr val="accent1">
                    <a:lumMod val="50000"/>
                  </a:schemeClr>
                </a:solidFill>
                <a:latin typeface="Times New Roman" panose="02020603050405020304" pitchFamily="18" charset="0"/>
                <a:cs typeface="Times New Roman" panose="02020603050405020304" pitchFamily="18" charset="0"/>
              </a:rPr>
              <a:t>Legalidad</a:t>
            </a:r>
            <a:endParaRPr lang="es-ES" altLang="es-ES" sz="40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5" name="Rectángulo 4">
            <a:extLst>
              <a:ext uri="{FF2B5EF4-FFF2-40B4-BE49-F238E27FC236}">
                <a16:creationId xmlns:a16="http://schemas.microsoft.com/office/drawing/2014/main" id="{FB1D47F6-E277-4DA4-9791-81C2167C8FE7}"/>
              </a:ext>
            </a:extLst>
          </p:cNvPr>
          <p:cNvSpPr/>
          <p:nvPr/>
        </p:nvSpPr>
        <p:spPr>
          <a:xfrm>
            <a:off x="95536" y="1318877"/>
            <a:ext cx="11887200" cy="4031873"/>
          </a:xfrm>
          <a:prstGeom prst="rect">
            <a:avLst/>
          </a:prstGeom>
        </p:spPr>
        <p:txBody>
          <a:bodyPr wrap="square">
            <a:spAutoFit/>
          </a:bodyPr>
          <a:lstStyle/>
          <a:p>
            <a:pPr algn="just"/>
            <a:r>
              <a:rPr lang="es-ES" altLang="es-ES" sz="3200" dirty="0" smtClean="0">
                <a:solidFill>
                  <a:schemeClr val="accent1">
                    <a:lumMod val="50000"/>
                  </a:schemeClr>
                </a:solidFill>
                <a:latin typeface="Times New Roman" panose="02020603050405020304" pitchFamily="18" charset="0"/>
                <a:cs typeface="Times New Roman" panose="02020603050405020304" pitchFamily="18" charset="0"/>
              </a:rPr>
              <a:t>El </a:t>
            </a:r>
            <a:r>
              <a:rPr lang="es-ES" altLang="es-ES" sz="3200" b="1" dirty="0">
                <a:solidFill>
                  <a:schemeClr val="accent1">
                    <a:lumMod val="50000"/>
                  </a:schemeClr>
                </a:solidFill>
                <a:latin typeface="Times New Roman" panose="02020603050405020304" pitchFamily="18" charset="0"/>
                <a:cs typeface="Times New Roman" panose="02020603050405020304" pitchFamily="18" charset="0"/>
              </a:rPr>
              <a:t>principio de legalidad</a:t>
            </a:r>
            <a:r>
              <a:rPr lang="es-ES" altLang="es-ES" sz="3200" dirty="0">
                <a:solidFill>
                  <a:schemeClr val="accent1">
                    <a:lumMod val="50000"/>
                  </a:schemeClr>
                </a:solidFill>
                <a:latin typeface="Times New Roman" panose="02020603050405020304" pitchFamily="18" charset="0"/>
                <a:cs typeface="Times New Roman" panose="02020603050405020304" pitchFamily="18" charset="0"/>
              </a:rPr>
              <a:t> o </a:t>
            </a:r>
            <a:r>
              <a:rPr lang="es-ES" altLang="es-ES" sz="3200" b="1" dirty="0">
                <a:solidFill>
                  <a:schemeClr val="accent1">
                    <a:lumMod val="50000"/>
                  </a:schemeClr>
                </a:solidFill>
                <a:latin typeface="Times New Roman" panose="02020603050405020304" pitchFamily="18" charset="0"/>
                <a:cs typeface="Times New Roman" panose="02020603050405020304" pitchFamily="18" charset="0"/>
              </a:rPr>
              <a:t>Primacía de la ley</a:t>
            </a:r>
            <a:r>
              <a:rPr lang="es-ES" altLang="es-ES" sz="3200" dirty="0">
                <a:solidFill>
                  <a:schemeClr val="accent1">
                    <a:lumMod val="50000"/>
                  </a:schemeClr>
                </a:solidFill>
                <a:latin typeface="Times New Roman" panose="02020603050405020304" pitchFamily="18" charset="0"/>
                <a:cs typeface="Times New Roman" panose="02020603050405020304" pitchFamily="18" charset="0"/>
              </a:rPr>
              <a:t> es un principio fundamental del Derecho público conforme al cual todo ejercicio del poder público debería estar sometido a la voluntad de la ley de su jurisdicción y no a la voluntad de las personas (ej. el Estado sometido a la </a:t>
            </a:r>
            <a:r>
              <a:rPr lang="es-ES" altLang="es-ES" sz="3200" dirty="0" smtClean="0">
                <a:solidFill>
                  <a:schemeClr val="accent1">
                    <a:lumMod val="50000"/>
                  </a:schemeClr>
                </a:solidFill>
                <a:latin typeface="Times New Roman" panose="02020603050405020304" pitchFamily="18" charset="0"/>
                <a:cs typeface="Times New Roman" panose="02020603050405020304" pitchFamily="18" charset="0"/>
              </a:rPr>
              <a:t>constitución).</a:t>
            </a:r>
            <a:endParaRPr lang="es-ES" altLang="es-ES" sz="3200" dirty="0">
              <a:solidFill>
                <a:schemeClr val="accent1">
                  <a:lumMod val="50000"/>
                </a:schemeClr>
              </a:solidFill>
              <a:latin typeface="Times New Roman" panose="02020603050405020304" pitchFamily="18" charset="0"/>
              <a:cs typeface="Times New Roman" panose="02020603050405020304" pitchFamily="18" charset="0"/>
            </a:endParaRPr>
          </a:p>
          <a:p>
            <a:pPr algn="just"/>
            <a:r>
              <a:rPr lang="es-ES" altLang="es-ES" sz="3200" dirty="0">
                <a:solidFill>
                  <a:schemeClr val="accent1">
                    <a:lumMod val="50000"/>
                  </a:schemeClr>
                </a:solidFill>
                <a:latin typeface="Times New Roman" panose="02020603050405020304" pitchFamily="18" charset="0"/>
                <a:cs typeface="Times New Roman" panose="02020603050405020304" pitchFamily="18" charset="0"/>
              </a:rPr>
              <a:t>Por esta razón se dice que el principio de legalidad establece la seguridad jurídica. </a:t>
            </a:r>
            <a:r>
              <a:rPr lang="es-ES_tradnl" sz="3200" dirty="0" smtClean="0">
                <a:solidFill>
                  <a:schemeClr val="accent1">
                    <a:lumMod val="50000"/>
                  </a:schemeClr>
                </a:solidFill>
                <a:latin typeface="Times New Roman" panose="02020603050405020304" pitchFamily="18" charset="0"/>
                <a:cs typeface="Times New Roman" panose="02020603050405020304" pitchFamily="18" charset="0"/>
              </a:rPr>
              <a:t>Es </a:t>
            </a:r>
            <a:r>
              <a:rPr lang="es-ES_tradnl" sz="3200" dirty="0">
                <a:solidFill>
                  <a:schemeClr val="accent1">
                    <a:lumMod val="50000"/>
                  </a:schemeClr>
                </a:solidFill>
                <a:latin typeface="Times New Roman" panose="02020603050405020304" pitchFamily="18" charset="0"/>
                <a:cs typeface="Times New Roman" panose="02020603050405020304" pitchFamily="18" charset="0"/>
              </a:rPr>
              <a:t>el cumplimiento de sus normativas.</a:t>
            </a:r>
            <a:endParaRPr lang="es-ES" sz="3200" dirty="0">
              <a:solidFill>
                <a:schemeClr val="accent1">
                  <a:lumMod val="50000"/>
                </a:schemeClr>
              </a:solidFill>
              <a:latin typeface="Times New Roman" panose="02020603050405020304" pitchFamily="18" charset="0"/>
              <a:cs typeface="Times New Roman" panose="02020603050405020304" pitchFamily="18" charset="0"/>
            </a:endParaRPr>
          </a:p>
          <a:p>
            <a:pPr algn="just"/>
            <a:endParaRPr lang="es-ES" altLang="es-ES" sz="32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4" name="Rectángulo 3">
            <a:extLst>
              <a:ext uri="{FF2B5EF4-FFF2-40B4-BE49-F238E27FC236}">
                <a16:creationId xmlns:a16="http://schemas.microsoft.com/office/drawing/2014/main" id="{FB1D47F6-E277-4DA4-9791-81C2167C8FE7}"/>
              </a:ext>
            </a:extLst>
          </p:cNvPr>
          <p:cNvSpPr/>
          <p:nvPr/>
        </p:nvSpPr>
        <p:spPr>
          <a:xfrm>
            <a:off x="1806054" y="5418575"/>
            <a:ext cx="7242412" cy="1077218"/>
          </a:xfrm>
          <a:prstGeom prst="rect">
            <a:avLst/>
          </a:prstGeom>
        </p:spPr>
        <p:txBody>
          <a:bodyPr wrap="square">
            <a:spAutoFit/>
          </a:bodyPr>
          <a:lstStyle/>
          <a:p>
            <a:pPr algn="just"/>
            <a:r>
              <a:rPr lang="es-ES" altLang="es-ES" sz="3200" dirty="0" smtClean="0">
                <a:solidFill>
                  <a:schemeClr val="accent1">
                    <a:lumMod val="50000"/>
                  </a:schemeClr>
                </a:solidFill>
                <a:latin typeface="Times New Roman" panose="02020603050405020304" pitchFamily="18" charset="0"/>
                <a:cs typeface="Times New Roman" panose="02020603050405020304" pitchFamily="18" charset="0"/>
              </a:rPr>
              <a:t>Nadie está por encima de la </a:t>
            </a:r>
            <a:r>
              <a:rPr lang="es-ES" altLang="es-ES" sz="3200" b="1" dirty="0" smtClean="0">
                <a:solidFill>
                  <a:schemeClr val="accent1">
                    <a:lumMod val="50000"/>
                  </a:schemeClr>
                </a:solidFill>
                <a:latin typeface="Times New Roman" panose="02020603050405020304" pitchFamily="18" charset="0"/>
                <a:cs typeface="Times New Roman" panose="02020603050405020304" pitchFamily="18" charset="0"/>
              </a:rPr>
              <a:t>Ley</a:t>
            </a:r>
            <a:endParaRPr lang="es-ES" sz="3200" b="1" dirty="0">
              <a:solidFill>
                <a:schemeClr val="accent1">
                  <a:lumMod val="50000"/>
                </a:schemeClr>
              </a:solidFill>
              <a:latin typeface="Times New Roman" panose="02020603050405020304" pitchFamily="18" charset="0"/>
              <a:cs typeface="Times New Roman" panose="02020603050405020304" pitchFamily="18" charset="0"/>
            </a:endParaRPr>
          </a:p>
          <a:p>
            <a:pPr algn="just"/>
            <a:endParaRPr lang="es-ES" altLang="es-ES" sz="3200"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4102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E841066-061A-4E5E-B386-DD5DA1F97A9F}"/>
              </a:ext>
            </a:extLst>
          </p:cNvPr>
          <p:cNvSpPr/>
          <p:nvPr/>
        </p:nvSpPr>
        <p:spPr>
          <a:xfrm>
            <a:off x="1006839" y="467566"/>
            <a:ext cx="10178321" cy="1077218"/>
          </a:xfrm>
          <a:prstGeom prst="rect">
            <a:avLst/>
          </a:prstGeom>
        </p:spPr>
        <p:txBody>
          <a:bodyPr wrap="square">
            <a:spAutoFit/>
          </a:bodyPr>
          <a:lstStyle/>
          <a:p>
            <a:r>
              <a:rPr lang="es-ES" sz="3200" b="1" dirty="0">
                <a:solidFill>
                  <a:schemeClr val="accent1">
                    <a:lumMod val="50000"/>
                  </a:schemeClr>
                </a:solidFill>
                <a:latin typeface="Arial" panose="020B0604020202020204" pitchFamily="34" charset="0"/>
                <a:cs typeface="Arial" panose="020B0604020202020204" pitchFamily="34" charset="0"/>
              </a:rPr>
              <a:t>Conferencia 1</a:t>
            </a:r>
            <a:r>
              <a:rPr lang="es-ES" sz="3200" dirty="0">
                <a:solidFill>
                  <a:schemeClr val="accent1">
                    <a:lumMod val="50000"/>
                  </a:schemeClr>
                </a:solidFill>
                <a:latin typeface="Arial" panose="020B0604020202020204" pitchFamily="34" charset="0"/>
                <a:cs typeface="Arial" panose="020B0604020202020204" pitchFamily="34" charset="0"/>
              </a:rPr>
              <a:t>: La política y sus categorías principales. Ideología, política y poder. </a:t>
            </a:r>
          </a:p>
        </p:txBody>
      </p:sp>
      <p:sp>
        <p:nvSpPr>
          <p:cNvPr id="3" name="CuadroTexto 2">
            <a:extLst>
              <a:ext uri="{FF2B5EF4-FFF2-40B4-BE49-F238E27FC236}">
                <a16:creationId xmlns:a16="http://schemas.microsoft.com/office/drawing/2014/main" id="{2D6ADD92-83CB-45C9-8D9C-A95488EAA402}"/>
              </a:ext>
            </a:extLst>
          </p:cNvPr>
          <p:cNvSpPr txBox="1"/>
          <p:nvPr/>
        </p:nvSpPr>
        <p:spPr>
          <a:xfrm>
            <a:off x="826956" y="2308485"/>
            <a:ext cx="10178321" cy="3785652"/>
          </a:xfrm>
          <a:prstGeom prst="rect">
            <a:avLst/>
          </a:prstGeom>
          <a:noFill/>
        </p:spPr>
        <p:txBody>
          <a:bodyPr wrap="square" rtlCol="0">
            <a:spAutoFit/>
          </a:bodyPr>
          <a:lstStyle/>
          <a:p>
            <a:r>
              <a:rPr lang="es-ES" sz="4000" b="1" dirty="0" smtClean="0">
                <a:solidFill>
                  <a:schemeClr val="accent1">
                    <a:lumMod val="50000"/>
                  </a:schemeClr>
                </a:solidFill>
                <a:latin typeface="Times New Roman" panose="02020603050405020304" pitchFamily="18" charset="0"/>
                <a:cs typeface="Times New Roman" panose="02020603050405020304" pitchFamily="18" charset="0"/>
              </a:rPr>
              <a:t>Sumario</a:t>
            </a:r>
          </a:p>
          <a:p>
            <a:pPr marL="571500" indent="-571500">
              <a:buFont typeface="Arial" panose="020B0604020202020204" pitchFamily="34" charset="0"/>
              <a:buChar char="•"/>
            </a:pPr>
            <a:r>
              <a:rPr lang="es-ES" sz="4000" dirty="0" smtClean="0">
                <a:solidFill>
                  <a:schemeClr val="accent1">
                    <a:lumMod val="50000"/>
                  </a:schemeClr>
                </a:solidFill>
                <a:latin typeface="Times New Roman" panose="02020603050405020304" pitchFamily="18" charset="0"/>
                <a:cs typeface="Times New Roman" panose="02020603050405020304" pitchFamily="18" charset="0"/>
              </a:rPr>
              <a:t>Presentación de la asignatura</a:t>
            </a:r>
            <a:endParaRPr lang="es-ES" sz="4000" dirty="0">
              <a:solidFill>
                <a:schemeClr val="accent1">
                  <a:lumMod val="50000"/>
                </a:schemeClr>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s-ES" sz="4000" dirty="0">
                <a:solidFill>
                  <a:schemeClr val="accent1">
                    <a:lumMod val="50000"/>
                  </a:schemeClr>
                </a:solidFill>
                <a:latin typeface="Times New Roman" panose="02020603050405020304" pitchFamily="18" charset="0"/>
                <a:cs typeface="Times New Roman" panose="02020603050405020304" pitchFamily="18" charset="0"/>
              </a:rPr>
              <a:t>Categorías principales de la política.</a:t>
            </a:r>
          </a:p>
          <a:p>
            <a:pPr marL="285750" indent="-285750">
              <a:buFont typeface="Arial" panose="020B0604020202020204" pitchFamily="34" charset="0"/>
              <a:buChar char="•"/>
            </a:pPr>
            <a:r>
              <a:rPr lang="es-ES" sz="4000" dirty="0">
                <a:solidFill>
                  <a:schemeClr val="accent1">
                    <a:lumMod val="50000"/>
                  </a:schemeClr>
                </a:solidFill>
                <a:latin typeface="Times New Roman" panose="02020603050405020304" pitchFamily="18" charset="0"/>
                <a:cs typeface="Times New Roman" panose="02020603050405020304" pitchFamily="18" charset="0"/>
              </a:rPr>
              <a:t>Concepto marxista-leninista de la política.</a:t>
            </a:r>
          </a:p>
          <a:p>
            <a:pPr marL="285750" indent="-285750">
              <a:buFont typeface="Arial" panose="020B0604020202020204" pitchFamily="34" charset="0"/>
              <a:buChar char="•"/>
            </a:pPr>
            <a:r>
              <a:rPr lang="es-ES" sz="4000" dirty="0">
                <a:solidFill>
                  <a:schemeClr val="accent1">
                    <a:lumMod val="50000"/>
                  </a:schemeClr>
                </a:solidFill>
                <a:latin typeface="Times New Roman" panose="02020603050405020304" pitchFamily="18" charset="0"/>
                <a:cs typeface="Times New Roman" panose="02020603050405020304" pitchFamily="18" charset="0"/>
              </a:rPr>
              <a:t>Ideología, política y poder.</a:t>
            </a:r>
          </a:p>
          <a:p>
            <a:endParaRPr lang="es-E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12026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4A7ECFC-F36B-49F1-B7C7-933D32517E16}"/>
              </a:ext>
            </a:extLst>
          </p:cNvPr>
          <p:cNvSpPr txBox="1"/>
          <p:nvPr/>
        </p:nvSpPr>
        <p:spPr>
          <a:xfrm>
            <a:off x="1888761" y="404734"/>
            <a:ext cx="8094688" cy="769441"/>
          </a:xfrm>
          <a:prstGeom prst="rect">
            <a:avLst/>
          </a:prstGeom>
          <a:solidFill>
            <a:schemeClr val="accent1">
              <a:lumMod val="20000"/>
              <a:lumOff val="80000"/>
            </a:schemeClr>
          </a:solidFill>
        </p:spPr>
        <p:txBody>
          <a:bodyPr wrap="square" rtlCol="0">
            <a:spAutoFit/>
          </a:bodyPr>
          <a:lstStyle/>
          <a:p>
            <a:pPr algn="ctr"/>
            <a:r>
              <a:rPr lang="es-ES" sz="4400" dirty="0">
                <a:solidFill>
                  <a:schemeClr val="accent1">
                    <a:lumMod val="50000"/>
                  </a:schemeClr>
                </a:solidFill>
              </a:rPr>
              <a:t>Conclusiones</a:t>
            </a:r>
          </a:p>
        </p:txBody>
      </p:sp>
      <p:sp>
        <p:nvSpPr>
          <p:cNvPr id="3" name="CuadroTexto 2">
            <a:extLst>
              <a:ext uri="{FF2B5EF4-FFF2-40B4-BE49-F238E27FC236}">
                <a16:creationId xmlns:a16="http://schemas.microsoft.com/office/drawing/2014/main" id="{C9E3E9F0-EEC2-428B-B631-8D962F5F764B}"/>
              </a:ext>
            </a:extLst>
          </p:cNvPr>
          <p:cNvSpPr txBox="1"/>
          <p:nvPr/>
        </p:nvSpPr>
        <p:spPr>
          <a:xfrm>
            <a:off x="95533" y="1621174"/>
            <a:ext cx="11982735" cy="4832092"/>
          </a:xfrm>
          <a:prstGeom prst="rect">
            <a:avLst/>
          </a:prstGeom>
          <a:noFill/>
        </p:spPr>
        <p:txBody>
          <a:bodyPr wrap="square" rtlCol="0">
            <a:spAutoFit/>
          </a:bodyPr>
          <a:lstStyle/>
          <a:p>
            <a:pPr algn="just"/>
            <a:r>
              <a:rPr lang="es-ES_tradnl" sz="2800" dirty="0">
                <a:solidFill>
                  <a:schemeClr val="accent1">
                    <a:lumMod val="50000"/>
                  </a:schemeClr>
                </a:solidFill>
                <a:latin typeface="Arial" panose="020B0604020202020204" pitchFamily="34" charset="0"/>
                <a:cs typeface="Arial" panose="020B0604020202020204" pitchFamily="34" charset="0"/>
              </a:rPr>
              <a:t>El poder es único, es clasista y la burguesía lo ejerce a través de múltiples resortes.</a:t>
            </a:r>
            <a:r>
              <a:rPr lang="es-ES" sz="2800" dirty="0">
                <a:solidFill>
                  <a:schemeClr val="accent1">
                    <a:lumMod val="50000"/>
                  </a:schemeClr>
                </a:solidFill>
                <a:latin typeface="Arial" panose="020B0604020202020204" pitchFamily="34" charset="0"/>
                <a:cs typeface="Arial" panose="020B0604020202020204" pitchFamily="34" charset="0"/>
              </a:rPr>
              <a:t> </a:t>
            </a:r>
            <a:endParaRPr lang="es-ES" sz="2800" dirty="0" smtClean="0">
              <a:solidFill>
                <a:schemeClr val="accent1">
                  <a:lumMod val="50000"/>
                </a:schemeClr>
              </a:solidFill>
              <a:latin typeface="Arial" panose="020B0604020202020204" pitchFamily="34" charset="0"/>
              <a:cs typeface="Arial" panose="020B0604020202020204" pitchFamily="34" charset="0"/>
            </a:endParaRPr>
          </a:p>
          <a:p>
            <a:pPr algn="just"/>
            <a:endParaRPr lang="es-ES" sz="2800" dirty="0">
              <a:solidFill>
                <a:schemeClr val="accent1">
                  <a:lumMod val="50000"/>
                </a:schemeClr>
              </a:solidFill>
              <a:latin typeface="Arial" panose="020B0604020202020204" pitchFamily="34" charset="0"/>
              <a:cs typeface="Arial" panose="020B0604020202020204" pitchFamily="34" charset="0"/>
            </a:endParaRPr>
          </a:p>
          <a:p>
            <a:pPr algn="just"/>
            <a:r>
              <a:rPr lang="es-ES_tradnl" sz="2800" dirty="0" smtClean="0">
                <a:solidFill>
                  <a:schemeClr val="accent1">
                    <a:lumMod val="50000"/>
                  </a:schemeClr>
                </a:solidFill>
                <a:latin typeface="Arial" panose="020B0604020202020204" pitchFamily="34" charset="0"/>
                <a:cs typeface="Arial" panose="020B0604020202020204" pitchFamily="34" charset="0"/>
              </a:rPr>
              <a:t>Es </a:t>
            </a:r>
            <a:r>
              <a:rPr lang="es-ES_tradnl" sz="2800" dirty="0">
                <a:solidFill>
                  <a:schemeClr val="accent1">
                    <a:lumMod val="50000"/>
                  </a:schemeClr>
                </a:solidFill>
                <a:latin typeface="Arial" panose="020B0604020202020204" pitchFamily="34" charset="0"/>
                <a:cs typeface="Arial" panose="020B0604020202020204" pitchFamily="34" charset="0"/>
              </a:rPr>
              <a:t>importante valorar los conceptos de legitimidad y legalidad del poder, pues el objetivo de una clase no es sólo la conquista del poder político sino también su mantenimiento. </a:t>
            </a:r>
          </a:p>
          <a:p>
            <a:pPr algn="just"/>
            <a:endParaRPr lang="es-ES" sz="2800" dirty="0">
              <a:solidFill>
                <a:schemeClr val="accent1">
                  <a:lumMod val="50000"/>
                </a:schemeClr>
              </a:solidFill>
              <a:latin typeface="Arial" panose="020B0604020202020204" pitchFamily="34" charset="0"/>
              <a:cs typeface="Arial" panose="020B0604020202020204" pitchFamily="34" charset="0"/>
            </a:endParaRPr>
          </a:p>
          <a:p>
            <a:pPr algn="just"/>
            <a:r>
              <a:rPr lang="es-ES_tradnl" sz="2800" dirty="0">
                <a:solidFill>
                  <a:schemeClr val="accent1">
                    <a:lumMod val="50000"/>
                  </a:schemeClr>
                </a:solidFill>
                <a:latin typeface="Arial" panose="020B0604020202020204" pitchFamily="34" charset="0"/>
                <a:cs typeface="Arial" panose="020B0604020202020204" pitchFamily="34" charset="0"/>
              </a:rPr>
              <a:t>En la actualidad, en el marco del capitalismo salvaje instaurado por el neoliberalismo, como instrumento de contención política a la reacción de las masas se renueva el tema de la gobernabilidad ahora bajo el ropaje de la ambigua gobernabilidad democrática.</a:t>
            </a:r>
            <a:endParaRPr lang="es-ES" sz="28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95180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3B10DBB-3260-4029-93D2-DE69EB9FEAAD}"/>
              </a:ext>
            </a:extLst>
          </p:cNvPr>
          <p:cNvSpPr txBox="1"/>
          <p:nvPr/>
        </p:nvSpPr>
        <p:spPr>
          <a:xfrm>
            <a:off x="1499017" y="560459"/>
            <a:ext cx="8934137" cy="584775"/>
          </a:xfrm>
          <a:prstGeom prst="rect">
            <a:avLst/>
          </a:prstGeom>
          <a:solidFill>
            <a:schemeClr val="tx2">
              <a:lumMod val="60000"/>
              <a:lumOff val="40000"/>
            </a:schemeClr>
          </a:solidFill>
        </p:spPr>
        <p:txBody>
          <a:bodyPr wrap="square" rtlCol="0">
            <a:spAutoFit/>
          </a:bodyPr>
          <a:lstStyle/>
          <a:p>
            <a:pPr algn="ctr"/>
            <a:r>
              <a:rPr lang="es-ES" sz="3200" b="1" dirty="0">
                <a:latin typeface="Arial" panose="020B0604020202020204" pitchFamily="34" charset="0"/>
                <a:cs typeface="Arial" panose="020B0604020202020204" pitchFamily="34" charset="0"/>
              </a:rPr>
              <a:t>Orientación de la clase práctica </a:t>
            </a:r>
            <a:r>
              <a:rPr lang="es-ES_tradnl" b="1" dirty="0"/>
              <a:t> </a:t>
            </a:r>
            <a:endParaRPr lang="es-ES" b="1" dirty="0"/>
          </a:p>
        </p:txBody>
      </p:sp>
      <p:sp>
        <p:nvSpPr>
          <p:cNvPr id="4" name="CuadroTexto 3">
            <a:extLst>
              <a:ext uri="{FF2B5EF4-FFF2-40B4-BE49-F238E27FC236}">
                <a16:creationId xmlns:a16="http://schemas.microsoft.com/office/drawing/2014/main" id="{93CC64E6-BD5E-4204-93DE-56BBAE02EE87}"/>
              </a:ext>
            </a:extLst>
          </p:cNvPr>
          <p:cNvSpPr txBox="1"/>
          <p:nvPr/>
        </p:nvSpPr>
        <p:spPr>
          <a:xfrm>
            <a:off x="63428" y="2668473"/>
            <a:ext cx="11805314" cy="3539430"/>
          </a:xfrm>
          <a:prstGeom prst="rect">
            <a:avLst/>
          </a:prstGeom>
          <a:noFill/>
        </p:spPr>
        <p:txBody>
          <a:bodyPr wrap="square" rtlCol="0">
            <a:spAutoFit/>
          </a:bodyPr>
          <a:lstStyle/>
          <a:p>
            <a:pPr algn="ctr"/>
            <a:r>
              <a:rPr lang="es-ES_tradnl" sz="2800" b="1" dirty="0">
                <a:latin typeface="Arial" panose="020B0604020202020204" pitchFamily="34" charset="0"/>
                <a:cs typeface="Arial" panose="020B0604020202020204" pitchFamily="34" charset="0"/>
              </a:rPr>
              <a:t>A partir de la proyección </a:t>
            </a:r>
            <a:r>
              <a:rPr lang="es-ES_tradnl" sz="2800" b="1" dirty="0" smtClean="0">
                <a:latin typeface="Arial" panose="020B0604020202020204" pitchFamily="34" charset="0"/>
                <a:cs typeface="Arial" panose="020B0604020202020204" pitchFamily="34" charset="0"/>
              </a:rPr>
              <a:t>de materiales audiovisuales </a:t>
            </a:r>
          </a:p>
          <a:p>
            <a:pPr algn="ctr"/>
            <a:endParaRPr lang="es-ES_tradnl" sz="2800" b="1" dirty="0">
              <a:latin typeface="Arial" panose="020B0604020202020204" pitchFamily="34" charset="0"/>
              <a:cs typeface="Arial" panose="020B0604020202020204" pitchFamily="34" charset="0"/>
            </a:endParaRPr>
          </a:p>
          <a:p>
            <a:r>
              <a:rPr lang="es-ES_tradnl" sz="2800" b="1" cap="all" smtClean="0">
                <a:latin typeface="Arial" panose="020B0604020202020204" pitchFamily="34" charset="0"/>
                <a:cs typeface="Arial" panose="020B0604020202020204" pitchFamily="34" charset="0"/>
              </a:rPr>
              <a:t>contenidos </a:t>
            </a:r>
            <a:r>
              <a:rPr lang="es-ES_tradnl" sz="2800" b="1" cap="all" dirty="0">
                <a:latin typeface="Arial" panose="020B0604020202020204" pitchFamily="34" charset="0"/>
                <a:cs typeface="Arial" panose="020B0604020202020204" pitchFamily="34" charset="0"/>
              </a:rPr>
              <a:t>a desarrollar:</a:t>
            </a:r>
          </a:p>
          <a:p>
            <a:pPr marL="285750" lvl="0" indent="-285750">
              <a:buFont typeface="Arial" panose="020B0604020202020204" pitchFamily="34" charset="0"/>
              <a:buChar char="•"/>
            </a:pPr>
            <a:r>
              <a:rPr lang="es-ES_tradnl" sz="2800" dirty="0">
                <a:latin typeface="Arial" panose="020B0604020202020204" pitchFamily="34" charset="0"/>
                <a:cs typeface="Arial" panose="020B0604020202020204" pitchFamily="34" charset="0"/>
              </a:rPr>
              <a:t>Definir los conceptos de poder político, diferenciar el poder del poder político.  </a:t>
            </a:r>
            <a:endParaRPr lang="es-ES" sz="28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s-ES_tradnl" sz="2800" dirty="0">
                <a:latin typeface="Arial" panose="020B0604020202020204" pitchFamily="34" charset="0"/>
                <a:cs typeface="Arial" panose="020B0604020202020204" pitchFamily="34" charset="0"/>
              </a:rPr>
              <a:t>Precisar las funciones del poder y su carácter clasista. El poder en el capitalismo sus dimensiones políticas, económicas e ideológicas.</a:t>
            </a:r>
            <a:endParaRPr lang="es-ES" sz="28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s-ES_tradnl" sz="2800" dirty="0">
                <a:latin typeface="Arial" panose="020B0604020202020204" pitchFamily="34" charset="0"/>
                <a:cs typeface="Arial" panose="020B0604020202020204" pitchFamily="34" charset="0"/>
              </a:rPr>
              <a:t>Las relaciones entre ética y poder.</a:t>
            </a:r>
            <a:endParaRPr lang="es-ES" sz="2800" dirty="0">
              <a:latin typeface="Arial" panose="020B0604020202020204" pitchFamily="34" charset="0"/>
              <a:cs typeface="Arial" panose="020B0604020202020204" pitchFamily="34" charset="0"/>
            </a:endParaRPr>
          </a:p>
        </p:txBody>
      </p:sp>
      <p:sp>
        <p:nvSpPr>
          <p:cNvPr id="2" name="Rectángulo 1"/>
          <p:cNvSpPr/>
          <p:nvPr/>
        </p:nvSpPr>
        <p:spPr>
          <a:xfrm>
            <a:off x="1950362" y="1429800"/>
            <a:ext cx="8031446" cy="954107"/>
          </a:xfrm>
          <a:prstGeom prst="rect">
            <a:avLst/>
          </a:prstGeom>
        </p:spPr>
        <p:txBody>
          <a:bodyPr wrap="square">
            <a:spAutoFit/>
          </a:bodyPr>
          <a:lstStyle/>
          <a:p>
            <a:pPr algn="ctr"/>
            <a:r>
              <a:rPr lang="es-MX" sz="2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La determinación social de la política. Diferencias entre poder y poder político.</a:t>
            </a:r>
            <a:endParaRPr lang="es-ES" sz="2800" b="1" dirty="0"/>
          </a:p>
        </p:txBody>
      </p:sp>
    </p:spTree>
    <p:extLst>
      <p:ext uri="{BB962C8B-B14F-4D97-AF65-F5344CB8AC3E}">
        <p14:creationId xmlns:p14="http://schemas.microsoft.com/office/powerpoint/2010/main" val="18302060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53F444E-3D76-4003-8449-F23532F1A19F}"/>
              </a:ext>
            </a:extLst>
          </p:cNvPr>
          <p:cNvSpPr txBox="1"/>
          <p:nvPr/>
        </p:nvSpPr>
        <p:spPr>
          <a:xfrm>
            <a:off x="2278505" y="659567"/>
            <a:ext cx="7629993" cy="830997"/>
          </a:xfrm>
          <a:prstGeom prst="rect">
            <a:avLst/>
          </a:prstGeom>
          <a:solidFill>
            <a:schemeClr val="accent1">
              <a:lumMod val="20000"/>
              <a:lumOff val="80000"/>
            </a:schemeClr>
          </a:solidFill>
        </p:spPr>
        <p:txBody>
          <a:bodyPr wrap="square" rtlCol="0">
            <a:spAutoFit/>
          </a:bodyPr>
          <a:lstStyle/>
          <a:p>
            <a:pPr algn="ctr"/>
            <a:r>
              <a:rPr lang="es-ES" sz="4800" dirty="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Objetivo</a:t>
            </a:r>
            <a:r>
              <a:rPr lang="es-ES" sz="4800" dirty="0">
                <a:latin typeface="Times New Roman" panose="02020603050405020304" pitchFamily="18" charset="0"/>
                <a:cs typeface="Times New Roman" panose="02020603050405020304" pitchFamily="18" charset="0"/>
              </a:rPr>
              <a:t> </a:t>
            </a:r>
          </a:p>
        </p:txBody>
      </p:sp>
      <p:sp>
        <p:nvSpPr>
          <p:cNvPr id="3" name="CuadroTexto 2">
            <a:extLst>
              <a:ext uri="{FF2B5EF4-FFF2-40B4-BE49-F238E27FC236}">
                <a16:creationId xmlns:a16="http://schemas.microsoft.com/office/drawing/2014/main" id="{CC52822B-3552-4248-B726-73211442BBBE}"/>
              </a:ext>
            </a:extLst>
          </p:cNvPr>
          <p:cNvSpPr txBox="1"/>
          <p:nvPr/>
        </p:nvSpPr>
        <p:spPr>
          <a:xfrm>
            <a:off x="966864" y="2656975"/>
            <a:ext cx="10253273" cy="3477875"/>
          </a:xfrm>
          <a:prstGeom prst="rect">
            <a:avLst/>
          </a:prstGeom>
          <a:noFill/>
        </p:spPr>
        <p:txBody>
          <a:bodyPr wrap="square" rtlCol="0">
            <a:spAutoFit/>
          </a:bodyPr>
          <a:lstStyle/>
          <a:p>
            <a:pPr algn="just"/>
            <a:r>
              <a:rPr lang="es-CR" sz="4400" dirty="0">
                <a:solidFill>
                  <a:schemeClr val="accent1">
                    <a:lumMod val="50000"/>
                  </a:schemeClr>
                </a:solidFill>
                <a:latin typeface="Times New Roman" panose="02020603050405020304" pitchFamily="18" charset="0"/>
                <a:cs typeface="Times New Roman" panose="02020603050405020304" pitchFamily="18" charset="0"/>
              </a:rPr>
              <a:t>Explicar </a:t>
            </a:r>
            <a:r>
              <a:rPr lang="es-ES" sz="4400" dirty="0">
                <a:solidFill>
                  <a:schemeClr val="accent1">
                    <a:lumMod val="50000"/>
                  </a:schemeClr>
                </a:solidFill>
                <a:latin typeface="Times New Roman" panose="02020603050405020304" pitchFamily="18" charset="0"/>
                <a:cs typeface="Times New Roman" panose="02020603050405020304" pitchFamily="18" charset="0"/>
              </a:rPr>
              <a:t>las categorías principales de la política </a:t>
            </a:r>
            <a:r>
              <a:rPr lang="es-CR" sz="4400" dirty="0">
                <a:solidFill>
                  <a:schemeClr val="accent1">
                    <a:lumMod val="50000"/>
                  </a:schemeClr>
                </a:solidFill>
                <a:latin typeface="Times New Roman" panose="02020603050405020304" pitchFamily="18" charset="0"/>
                <a:cs typeface="Times New Roman" panose="02020603050405020304" pitchFamily="18" charset="0"/>
              </a:rPr>
              <a:t>teniendo en cuenta su relación con el poder y el poder político a través del estudio de la teoría marxista.</a:t>
            </a:r>
            <a:endParaRPr lang="es-ES" sz="4400" dirty="0">
              <a:solidFill>
                <a:schemeClr val="accent1">
                  <a:lumMod val="50000"/>
                </a:schemeClr>
              </a:solidFill>
              <a:latin typeface="Times New Roman" panose="02020603050405020304" pitchFamily="18" charset="0"/>
              <a:cs typeface="Times New Roman" panose="02020603050405020304" pitchFamily="18" charset="0"/>
            </a:endParaRPr>
          </a:p>
          <a:p>
            <a:endParaRPr lang="es-ES" sz="4400"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4649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53F444E-3D76-4003-8449-F23532F1A19F}"/>
              </a:ext>
            </a:extLst>
          </p:cNvPr>
          <p:cNvSpPr txBox="1"/>
          <p:nvPr/>
        </p:nvSpPr>
        <p:spPr>
          <a:xfrm>
            <a:off x="2278505" y="659567"/>
            <a:ext cx="7629993" cy="830997"/>
          </a:xfrm>
          <a:prstGeom prst="rect">
            <a:avLst/>
          </a:prstGeom>
          <a:solidFill>
            <a:schemeClr val="accent1">
              <a:lumMod val="20000"/>
              <a:lumOff val="80000"/>
            </a:schemeClr>
          </a:solidFill>
        </p:spPr>
        <p:txBody>
          <a:bodyPr wrap="square" rtlCol="0">
            <a:spAutoFit/>
          </a:bodyPr>
          <a:lstStyle/>
          <a:p>
            <a:pPr algn="ctr"/>
            <a:r>
              <a:rPr lang="es-ES" sz="4800" dirty="0" smtClean="0">
                <a:solidFill>
                  <a:schemeClr val="accent1">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Presentación de la asignatura</a:t>
            </a:r>
            <a:r>
              <a:rPr lang="es-ES" sz="4800" dirty="0" smtClean="0">
                <a:latin typeface="Times New Roman" panose="02020603050405020304" pitchFamily="18" charset="0"/>
                <a:cs typeface="Times New Roman" panose="02020603050405020304" pitchFamily="18" charset="0"/>
              </a:rPr>
              <a:t> </a:t>
            </a:r>
            <a:endParaRPr lang="es-ES" sz="4800" dirty="0">
              <a:latin typeface="Times New Roman" panose="02020603050405020304" pitchFamily="18" charset="0"/>
              <a:cs typeface="Times New Roman" panose="02020603050405020304" pitchFamily="18" charset="0"/>
            </a:endParaRPr>
          </a:p>
        </p:txBody>
      </p:sp>
      <p:sp>
        <p:nvSpPr>
          <p:cNvPr id="3" name="CuadroTexto 2"/>
          <p:cNvSpPr txBox="1"/>
          <p:nvPr/>
        </p:nvSpPr>
        <p:spPr>
          <a:xfrm>
            <a:off x="670560" y="1996440"/>
            <a:ext cx="10927080" cy="5262979"/>
          </a:xfrm>
          <a:prstGeom prst="rect">
            <a:avLst/>
          </a:prstGeom>
          <a:noFill/>
        </p:spPr>
        <p:txBody>
          <a:bodyPr wrap="square" rtlCol="0">
            <a:spAutoFit/>
          </a:bodyPr>
          <a:lstStyle/>
          <a:p>
            <a:pPr algn="just">
              <a:lnSpc>
                <a:spcPct val="150000"/>
              </a:lnSpc>
            </a:pPr>
            <a:r>
              <a:rPr lang="es-ES" sz="3200" b="1" u="sng" dirty="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Tema 1</a:t>
            </a:r>
            <a:r>
              <a:rPr lang="es-ES" sz="3200" b="1" u="sng" dirty="0">
                <a:solidFill>
                  <a:schemeClr val="accent1">
                    <a:lumMod val="50000"/>
                  </a:schemeClr>
                </a:solidFill>
                <a:latin typeface="Arial" panose="020B0604020202020204" pitchFamily="34" charset="0"/>
                <a:cs typeface="Arial" panose="020B0604020202020204" pitchFamily="34" charset="0"/>
              </a:rPr>
              <a:t>.</a:t>
            </a:r>
            <a:r>
              <a:rPr lang="es-ES" sz="2400" dirty="0">
                <a:solidFill>
                  <a:schemeClr val="accent1">
                    <a:lumMod val="50000"/>
                  </a:schemeClr>
                </a:solidFill>
                <a:latin typeface="Arial" panose="020B0604020202020204" pitchFamily="34" charset="0"/>
                <a:cs typeface="Arial" panose="020B0604020202020204" pitchFamily="34" charset="0"/>
              </a:rPr>
              <a:t> La política y sus categorías principales. Ideología, política y poder. Concepto marxista-leninista de la política</a:t>
            </a:r>
            <a:r>
              <a:rPr lang="es-ES" sz="2400" dirty="0" smtClean="0">
                <a:solidFill>
                  <a:schemeClr val="accent1">
                    <a:lumMod val="50000"/>
                  </a:schemeClr>
                </a:solidFill>
                <a:latin typeface="Arial" panose="020B0604020202020204" pitchFamily="34" charset="0"/>
                <a:cs typeface="Arial" panose="020B0604020202020204" pitchFamily="34" charset="0"/>
              </a:rPr>
              <a:t>.                  </a:t>
            </a:r>
            <a:r>
              <a:rPr lang="es-ES" sz="2400" dirty="0" smtClean="0">
                <a:solidFill>
                  <a:srgbClr val="FF0000"/>
                </a:solidFill>
                <a:latin typeface="Arial" panose="020B0604020202020204" pitchFamily="34" charset="0"/>
                <a:cs typeface="Arial" panose="020B0604020202020204" pitchFamily="34" charset="0"/>
              </a:rPr>
              <a:t>8 hrs.</a:t>
            </a:r>
          </a:p>
          <a:p>
            <a:pPr algn="just">
              <a:lnSpc>
                <a:spcPct val="150000"/>
              </a:lnSpc>
            </a:pPr>
            <a:r>
              <a:rPr lang="es-ES" sz="3200" b="1" u="sng" dirty="0" smtClean="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Tema </a:t>
            </a:r>
            <a:r>
              <a:rPr lang="es-ES" sz="3200" b="1" u="sng" dirty="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r>
              <a:rPr lang="es-ES" sz="3200" b="1" dirty="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s-MX" sz="2400" dirty="0">
                <a:solidFill>
                  <a:schemeClr val="accent1">
                    <a:lumMod val="50000"/>
                  </a:schemeClr>
                </a:solidFill>
                <a:latin typeface="Arial" panose="020B0604020202020204" pitchFamily="34" charset="0"/>
                <a:cs typeface="Arial" panose="020B0604020202020204" pitchFamily="34" charset="0"/>
              </a:rPr>
              <a:t>La geopolítica internacional y la integración regional</a:t>
            </a:r>
            <a:r>
              <a:rPr lang="es-MX" sz="2400" dirty="0" smtClean="0">
                <a:solidFill>
                  <a:schemeClr val="accent1">
                    <a:lumMod val="50000"/>
                  </a:schemeClr>
                </a:solidFill>
                <a:latin typeface="Arial" panose="020B0604020202020204" pitchFamily="34" charset="0"/>
                <a:cs typeface="Arial" panose="020B0604020202020204" pitchFamily="34" charset="0"/>
              </a:rPr>
              <a:t>.   </a:t>
            </a:r>
            <a:r>
              <a:rPr lang="es-MX" sz="2400" dirty="0" smtClean="0">
                <a:solidFill>
                  <a:srgbClr val="FF0000"/>
                </a:solidFill>
                <a:latin typeface="Arial" panose="020B0604020202020204" pitchFamily="34" charset="0"/>
                <a:cs typeface="Arial" panose="020B0604020202020204" pitchFamily="34" charset="0"/>
              </a:rPr>
              <a:t>8 hrs</a:t>
            </a:r>
            <a:r>
              <a:rPr lang="es-MX" sz="2400" dirty="0" smtClean="0">
                <a:solidFill>
                  <a:schemeClr val="accent1">
                    <a:lumMod val="50000"/>
                  </a:schemeClr>
                </a:solidFill>
                <a:latin typeface="Arial" panose="020B0604020202020204" pitchFamily="34" charset="0"/>
                <a:cs typeface="Arial" panose="020B0604020202020204" pitchFamily="34" charset="0"/>
              </a:rPr>
              <a:t>.</a:t>
            </a:r>
          </a:p>
          <a:p>
            <a:pPr algn="just">
              <a:lnSpc>
                <a:spcPct val="150000"/>
              </a:lnSpc>
            </a:pPr>
            <a:r>
              <a:rPr lang="es-ES" sz="3200" b="1" u="sng" dirty="0" smtClean="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Tema </a:t>
            </a:r>
            <a:r>
              <a:rPr lang="es-ES" sz="3200" b="1" u="sng" dirty="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a:t>
            </a:r>
            <a:r>
              <a:rPr lang="es-ES" sz="2800" b="1" dirty="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s-MX" sz="2400" dirty="0">
                <a:solidFill>
                  <a:schemeClr val="accent1">
                    <a:lumMod val="50000"/>
                  </a:schemeClr>
                </a:solidFill>
                <a:latin typeface="Arial" panose="020B0604020202020204" pitchFamily="34" charset="0"/>
                <a:cs typeface="Arial" panose="020B0604020202020204" pitchFamily="34" charset="0"/>
              </a:rPr>
              <a:t>Estado y sociedad civil. Sistemas políticos, democracia y movimientos sociales. Las corrientes políticas contemporáneas</a:t>
            </a:r>
            <a:r>
              <a:rPr lang="es-MX" sz="2400" dirty="0" smtClean="0">
                <a:solidFill>
                  <a:schemeClr val="accent1">
                    <a:lumMod val="50000"/>
                  </a:schemeClr>
                </a:solidFill>
                <a:latin typeface="Arial" panose="020B0604020202020204" pitchFamily="34" charset="0"/>
                <a:cs typeface="Arial" panose="020B0604020202020204" pitchFamily="34" charset="0"/>
              </a:rPr>
              <a:t>. </a:t>
            </a:r>
            <a:r>
              <a:rPr lang="es-MX" sz="2400" dirty="0" smtClean="0">
                <a:solidFill>
                  <a:srgbClr val="FF0000"/>
                </a:solidFill>
                <a:latin typeface="Arial" panose="020B0604020202020204" pitchFamily="34" charset="0"/>
                <a:cs typeface="Arial" panose="020B0604020202020204" pitchFamily="34" charset="0"/>
              </a:rPr>
              <a:t>12 hrs.</a:t>
            </a:r>
          </a:p>
          <a:p>
            <a:pPr algn="just">
              <a:lnSpc>
                <a:spcPct val="150000"/>
              </a:lnSpc>
            </a:pPr>
            <a:r>
              <a:rPr lang="es-MX" sz="3200" b="1" u="sng" dirty="0" smtClean="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Tema </a:t>
            </a:r>
            <a:r>
              <a:rPr lang="es-MX" sz="3200" b="1" u="sng" dirty="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a:t>
            </a:r>
            <a:r>
              <a:rPr lang="es-MX" sz="3200" b="1" dirty="0">
                <a:solidFill>
                  <a:schemeClr val="accent1">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s-MX" sz="2400" dirty="0">
                <a:solidFill>
                  <a:schemeClr val="accent1">
                    <a:lumMod val="50000"/>
                  </a:schemeClr>
                </a:solidFill>
                <a:latin typeface="Arial" panose="020B0604020202020204" pitchFamily="34" charset="0"/>
                <a:cs typeface="Arial" panose="020B0604020202020204" pitchFamily="34" charset="0"/>
              </a:rPr>
              <a:t>El proyecto socialista cubano y su sistema político. La política exterior de la Revolución </a:t>
            </a:r>
            <a:r>
              <a:rPr lang="es-MX" sz="2400" dirty="0" smtClean="0">
                <a:solidFill>
                  <a:schemeClr val="accent1">
                    <a:lumMod val="50000"/>
                  </a:schemeClr>
                </a:solidFill>
                <a:latin typeface="Arial" panose="020B0604020202020204" pitchFamily="34" charset="0"/>
                <a:cs typeface="Arial" panose="020B0604020202020204" pitchFamily="34" charset="0"/>
              </a:rPr>
              <a:t>Cubana.  </a:t>
            </a:r>
            <a:r>
              <a:rPr lang="es-MX" sz="2400" dirty="0" smtClean="0">
                <a:solidFill>
                  <a:srgbClr val="FF0000"/>
                </a:solidFill>
                <a:latin typeface="Arial" panose="020B0604020202020204" pitchFamily="34" charset="0"/>
                <a:cs typeface="Arial" panose="020B0604020202020204" pitchFamily="34" charset="0"/>
              </a:rPr>
              <a:t>12 hrs.</a:t>
            </a:r>
            <a:endParaRPr lang="es-ES" sz="2400" dirty="0">
              <a:solidFill>
                <a:srgbClr val="FF0000"/>
              </a:solidFill>
              <a:latin typeface="Arial" panose="020B0604020202020204" pitchFamily="34" charset="0"/>
              <a:cs typeface="Arial" panose="020B0604020202020204" pitchFamily="34" charset="0"/>
            </a:endParaRPr>
          </a:p>
          <a:p>
            <a:pPr algn="just">
              <a:lnSpc>
                <a:spcPct val="150000"/>
              </a:lnSpc>
            </a:pPr>
            <a:endParaRPr lang="es-ES" sz="2400" dirty="0">
              <a:solidFill>
                <a:schemeClr val="accent1">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7063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7F825493-C3D0-46CC-8DA0-5F41E736EC30}"/>
              </a:ext>
            </a:extLst>
          </p:cNvPr>
          <p:cNvSpPr txBox="1"/>
          <p:nvPr/>
        </p:nvSpPr>
        <p:spPr>
          <a:xfrm>
            <a:off x="209265" y="1195764"/>
            <a:ext cx="11982735" cy="5509200"/>
          </a:xfrm>
          <a:prstGeom prst="rect">
            <a:avLst/>
          </a:prstGeom>
          <a:noFill/>
        </p:spPr>
        <p:txBody>
          <a:bodyPr wrap="square" rtlCol="0">
            <a:spAutoFit/>
          </a:bodyPr>
          <a:lstStyle/>
          <a:p>
            <a:pPr algn="just"/>
            <a:r>
              <a:rPr lang="es-ES" sz="3200" b="1" dirty="0" smtClean="0">
                <a:solidFill>
                  <a:schemeClr val="accent1">
                    <a:lumMod val="50000"/>
                  </a:schemeClr>
                </a:solidFill>
                <a:latin typeface="Times New Roman" panose="02020603050405020304" pitchFamily="18" charset="0"/>
                <a:cs typeface="Times New Roman" panose="02020603050405020304" pitchFamily="18" charset="0"/>
              </a:rPr>
              <a:t>“...la política puede estar al servicio del bien o del mal. Si está al servicio del bien es la política revolucionaria, como la </a:t>
            </a:r>
            <a:r>
              <a:rPr lang="es-ES" sz="3200" b="1" dirty="0" smtClean="0">
                <a:solidFill>
                  <a:schemeClr val="accent1">
                    <a:lumMod val="50000"/>
                  </a:schemeClr>
                </a:solidFill>
                <a:latin typeface="Times New Roman" panose="02020603050405020304" pitchFamily="18" charset="0"/>
                <a:cs typeface="Times New Roman" panose="02020603050405020304" pitchFamily="18" charset="0"/>
              </a:rPr>
              <a:t>ciencia </a:t>
            </a:r>
            <a:r>
              <a:rPr lang="es-ES" sz="3200" b="1" dirty="0" smtClean="0">
                <a:solidFill>
                  <a:schemeClr val="accent1">
                    <a:lumMod val="50000"/>
                  </a:schemeClr>
                </a:solidFill>
                <a:latin typeface="Times New Roman" panose="02020603050405020304" pitchFamily="18" charset="0"/>
                <a:cs typeface="Times New Roman" panose="02020603050405020304" pitchFamily="18" charset="0"/>
              </a:rPr>
              <a:t>también puede estar al servicio del bien o del mal. Si está al servicio del bien, puede decirse que es una ciencia humana, noble, revolucionaria, como también si la ciencia se pone al servicio del mal, de la guerra, de la destrucción, habrá que llamar a esa ciencia, ciencia al servicio de la política, de la peor política, ciencia al servicio del crimen.”</a:t>
            </a:r>
            <a:endParaRPr lang="es-ES" sz="3200" b="1" dirty="0">
              <a:solidFill>
                <a:schemeClr val="accent1">
                  <a:lumMod val="50000"/>
                </a:schemeClr>
              </a:solidFill>
              <a:latin typeface="Times New Roman" panose="02020603050405020304" pitchFamily="18" charset="0"/>
              <a:cs typeface="Times New Roman" panose="02020603050405020304" pitchFamily="18" charset="0"/>
            </a:endParaRPr>
          </a:p>
          <a:p>
            <a:pPr algn="just"/>
            <a:r>
              <a:rPr lang="es-ES" sz="3200" b="1" dirty="0">
                <a:solidFill>
                  <a:schemeClr val="accent1">
                    <a:lumMod val="50000"/>
                  </a:schemeClr>
                </a:solidFill>
                <a:latin typeface="Times New Roman" panose="02020603050405020304" pitchFamily="18" charset="0"/>
                <a:cs typeface="Times New Roman" panose="02020603050405020304" pitchFamily="18" charset="0"/>
              </a:rPr>
              <a:t> </a:t>
            </a:r>
          </a:p>
          <a:p>
            <a:pPr algn="r"/>
            <a:r>
              <a:rPr lang="es-ES" sz="3200" b="1" dirty="0">
                <a:solidFill>
                  <a:schemeClr val="accent1">
                    <a:lumMod val="50000"/>
                  </a:schemeClr>
                </a:solidFill>
                <a:latin typeface="Times New Roman" panose="02020603050405020304" pitchFamily="18" charset="0"/>
                <a:cs typeface="Times New Roman" panose="02020603050405020304" pitchFamily="18" charset="0"/>
              </a:rPr>
              <a:t>                                                 </a:t>
            </a:r>
            <a:r>
              <a:rPr lang="es-ES" sz="3200" b="1" dirty="0" smtClean="0">
                <a:solidFill>
                  <a:schemeClr val="accent1">
                    <a:lumMod val="50000"/>
                  </a:schemeClr>
                </a:solidFill>
                <a:latin typeface="Times New Roman" panose="02020603050405020304" pitchFamily="18" charset="0"/>
                <a:cs typeface="Times New Roman" panose="02020603050405020304" pitchFamily="18" charset="0"/>
              </a:rPr>
              <a:t>Fidel (1969)</a:t>
            </a:r>
            <a:endParaRPr lang="es-ES" sz="3200" b="1" dirty="0">
              <a:solidFill>
                <a:schemeClr val="accent1">
                  <a:lumMod val="50000"/>
                </a:schemeClr>
              </a:solidFill>
              <a:latin typeface="Times New Roman" panose="02020603050405020304" pitchFamily="18" charset="0"/>
              <a:cs typeface="Times New Roman" panose="02020603050405020304" pitchFamily="18" charset="0"/>
            </a:endParaRPr>
          </a:p>
          <a:p>
            <a:pPr algn="just"/>
            <a:r>
              <a:rPr lang="es-ES" sz="3200" b="1" dirty="0">
                <a:solidFill>
                  <a:schemeClr val="accent1">
                    <a:lumMod val="50000"/>
                  </a:schemeClr>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525446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5A79D19-87F6-48D0-97CB-66F07E70553F}"/>
              </a:ext>
            </a:extLst>
          </p:cNvPr>
          <p:cNvSpPr txBox="1"/>
          <p:nvPr/>
        </p:nvSpPr>
        <p:spPr>
          <a:xfrm>
            <a:off x="932439" y="1126995"/>
            <a:ext cx="10585343" cy="769441"/>
          </a:xfrm>
          <a:prstGeom prst="rect">
            <a:avLst/>
          </a:prstGeom>
          <a:noFill/>
        </p:spPr>
        <p:txBody>
          <a:bodyPr wrap="square" rtlCol="0">
            <a:spAutoFit/>
          </a:bodyPr>
          <a:lstStyle/>
          <a:p>
            <a:r>
              <a:rPr lang="es-ES" sz="4400" dirty="0">
                <a:solidFill>
                  <a:schemeClr val="accent1">
                    <a:lumMod val="50000"/>
                  </a:schemeClr>
                </a:solidFill>
                <a:latin typeface="Arial Black" panose="020B0A04020102020204" pitchFamily="34" charset="0"/>
              </a:rPr>
              <a:t>¿ Qué estudia la teoría política?</a:t>
            </a:r>
          </a:p>
        </p:txBody>
      </p:sp>
      <p:pic>
        <p:nvPicPr>
          <p:cNvPr id="3" name="Picture 4" descr="j0234687">
            <a:extLst>
              <a:ext uri="{FF2B5EF4-FFF2-40B4-BE49-F238E27FC236}">
                <a16:creationId xmlns:a16="http://schemas.microsoft.com/office/drawing/2014/main" id="{4E03582C-FB10-4B64-A672-F4ED11B737CB}"/>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720597" y="2338285"/>
            <a:ext cx="3095625" cy="182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lecha: curvada hacia la derecha 3">
            <a:extLst>
              <a:ext uri="{FF2B5EF4-FFF2-40B4-BE49-F238E27FC236}">
                <a16:creationId xmlns:a16="http://schemas.microsoft.com/office/drawing/2014/main" id="{45A91B86-0925-4B6C-B577-54C329FCBDCB}"/>
              </a:ext>
            </a:extLst>
          </p:cNvPr>
          <p:cNvSpPr/>
          <p:nvPr/>
        </p:nvSpPr>
        <p:spPr>
          <a:xfrm rot="18036026">
            <a:off x="2505298" y="1888763"/>
            <a:ext cx="2313614" cy="4855981"/>
          </a:xfrm>
          <a:prstGeom prst="curvedRightArrow">
            <a:avLst>
              <a:gd name="adj1" fmla="val 21305"/>
              <a:gd name="adj2" fmla="val 57331"/>
              <a:gd name="adj3" fmla="val 315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Tree>
    <p:extLst>
      <p:ext uri="{BB962C8B-B14F-4D97-AF65-F5344CB8AC3E}">
        <p14:creationId xmlns:p14="http://schemas.microsoft.com/office/powerpoint/2010/main" val="41407150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51358FD-ED57-4EB4-91D3-CBC203719366}"/>
              </a:ext>
            </a:extLst>
          </p:cNvPr>
          <p:cNvSpPr txBox="1"/>
          <p:nvPr/>
        </p:nvSpPr>
        <p:spPr>
          <a:xfrm>
            <a:off x="109182" y="540169"/>
            <a:ext cx="11941791" cy="5016758"/>
          </a:xfrm>
          <a:prstGeom prst="rect">
            <a:avLst/>
          </a:prstGeom>
          <a:noFill/>
        </p:spPr>
        <p:txBody>
          <a:bodyPr wrap="square" rtlCol="0">
            <a:spAutoFit/>
          </a:bodyPr>
          <a:lstStyle/>
          <a:p>
            <a:pPr algn="just"/>
            <a:endParaRPr lang="es-ES" sz="3200" dirty="0" smtClean="0">
              <a:solidFill>
                <a:schemeClr val="accent1">
                  <a:lumMod val="50000"/>
                </a:schemeClr>
              </a:solidFill>
              <a:latin typeface="Arial" panose="020B0604020202020204" pitchFamily="34" charset="0"/>
              <a:cs typeface="Arial" panose="020B0604020202020204" pitchFamily="34" charset="0"/>
            </a:endParaRPr>
          </a:p>
          <a:p>
            <a:pPr marL="457200" indent="-457200" algn="just">
              <a:buFont typeface="Wingdings" panose="05000000000000000000" pitchFamily="2" charset="2"/>
              <a:buChar char="v"/>
            </a:pPr>
            <a:r>
              <a:rPr lang="es-ES" sz="3200" dirty="0" smtClean="0">
                <a:solidFill>
                  <a:schemeClr val="accent1">
                    <a:lumMod val="50000"/>
                  </a:schemeClr>
                </a:solidFill>
                <a:latin typeface="Arial" panose="020B0604020202020204" pitchFamily="34" charset="0"/>
                <a:cs typeface="Arial" panose="020B0604020202020204" pitchFamily="34" charset="0"/>
              </a:rPr>
              <a:t>parte </a:t>
            </a:r>
            <a:r>
              <a:rPr lang="es-ES" sz="3200" dirty="0">
                <a:solidFill>
                  <a:schemeClr val="accent1">
                    <a:lumMod val="50000"/>
                  </a:schemeClr>
                </a:solidFill>
                <a:latin typeface="Arial" panose="020B0604020202020204" pitchFamily="34" charset="0"/>
                <a:cs typeface="Arial" panose="020B0604020202020204" pitchFamily="34" charset="0"/>
              </a:rPr>
              <a:t>de un enfoque marxista y tercermundista, </a:t>
            </a:r>
            <a:endParaRPr lang="es-ES" sz="3200" dirty="0" smtClean="0">
              <a:solidFill>
                <a:schemeClr val="accent1">
                  <a:lumMod val="50000"/>
                </a:schemeClr>
              </a:solidFill>
              <a:latin typeface="Arial" panose="020B0604020202020204" pitchFamily="34" charset="0"/>
              <a:cs typeface="Arial" panose="020B0604020202020204" pitchFamily="34" charset="0"/>
            </a:endParaRPr>
          </a:p>
          <a:p>
            <a:pPr algn="just"/>
            <a:endParaRPr lang="es-ES" sz="3200" dirty="0" smtClean="0">
              <a:solidFill>
                <a:schemeClr val="accent1">
                  <a:lumMod val="50000"/>
                </a:schemeClr>
              </a:solidFill>
              <a:latin typeface="Arial" panose="020B0604020202020204" pitchFamily="34" charset="0"/>
              <a:cs typeface="Arial" panose="020B0604020202020204" pitchFamily="34" charset="0"/>
            </a:endParaRPr>
          </a:p>
          <a:p>
            <a:pPr marL="514350" indent="-514350" algn="just">
              <a:buFont typeface="+mj-lt"/>
              <a:buAutoNum type="arabicPeriod"/>
            </a:pPr>
            <a:r>
              <a:rPr lang="es-ES" sz="3200" dirty="0" smtClean="0">
                <a:solidFill>
                  <a:schemeClr val="accent1">
                    <a:lumMod val="50000"/>
                  </a:schemeClr>
                </a:solidFill>
                <a:latin typeface="Arial" panose="020B0604020202020204" pitchFamily="34" charset="0"/>
                <a:cs typeface="Arial" panose="020B0604020202020204" pitchFamily="34" charset="0"/>
              </a:rPr>
              <a:t>los </a:t>
            </a:r>
            <a:r>
              <a:rPr lang="es-ES" sz="3200" dirty="0">
                <a:solidFill>
                  <a:schemeClr val="accent1">
                    <a:lumMod val="50000"/>
                  </a:schemeClr>
                </a:solidFill>
                <a:latin typeface="Arial" panose="020B0604020202020204" pitchFamily="34" charset="0"/>
                <a:cs typeface="Arial" panose="020B0604020202020204" pitchFamily="34" charset="0"/>
              </a:rPr>
              <a:t>elementos fundamentales de la teoría de los procesos políticos contemporáneos, </a:t>
            </a:r>
            <a:endParaRPr lang="es-ES" sz="3200" dirty="0" smtClean="0">
              <a:solidFill>
                <a:schemeClr val="accent1">
                  <a:lumMod val="50000"/>
                </a:schemeClr>
              </a:solidFill>
              <a:latin typeface="Arial" panose="020B0604020202020204" pitchFamily="34" charset="0"/>
              <a:cs typeface="Arial" panose="020B0604020202020204" pitchFamily="34" charset="0"/>
            </a:endParaRPr>
          </a:p>
          <a:p>
            <a:pPr marL="514350" indent="-514350" algn="just">
              <a:buFont typeface="+mj-lt"/>
              <a:buAutoNum type="arabicPeriod"/>
            </a:pPr>
            <a:r>
              <a:rPr lang="es-ES" sz="3200" dirty="0" smtClean="0">
                <a:solidFill>
                  <a:schemeClr val="accent1">
                    <a:lumMod val="50000"/>
                  </a:schemeClr>
                </a:solidFill>
                <a:latin typeface="Arial" panose="020B0604020202020204" pitchFamily="34" charset="0"/>
                <a:cs typeface="Arial" panose="020B0604020202020204" pitchFamily="34" charset="0"/>
              </a:rPr>
              <a:t>de </a:t>
            </a:r>
            <a:r>
              <a:rPr lang="es-ES" sz="3200" dirty="0">
                <a:solidFill>
                  <a:schemeClr val="accent1">
                    <a:lumMod val="50000"/>
                  </a:schemeClr>
                </a:solidFill>
                <a:latin typeface="Arial" panose="020B0604020202020204" pitchFamily="34" charset="0"/>
                <a:cs typeface="Arial" panose="020B0604020202020204" pitchFamily="34" charset="0"/>
              </a:rPr>
              <a:t>las principales corrientes políticas actuales -entre las cuales se le dedica un espacio priorizado al socialismo-, </a:t>
            </a:r>
            <a:endParaRPr lang="es-ES" sz="3200" dirty="0" smtClean="0">
              <a:solidFill>
                <a:schemeClr val="accent1">
                  <a:lumMod val="50000"/>
                </a:schemeClr>
              </a:solidFill>
              <a:latin typeface="Arial" panose="020B0604020202020204" pitchFamily="34" charset="0"/>
              <a:cs typeface="Arial" panose="020B0604020202020204" pitchFamily="34" charset="0"/>
            </a:endParaRPr>
          </a:p>
          <a:p>
            <a:pPr marL="514350" indent="-514350" algn="just">
              <a:buFont typeface="+mj-lt"/>
              <a:buAutoNum type="arabicPeriod"/>
            </a:pPr>
            <a:r>
              <a:rPr lang="es-ES" sz="3200" dirty="0" smtClean="0">
                <a:solidFill>
                  <a:schemeClr val="accent1">
                    <a:lumMod val="50000"/>
                  </a:schemeClr>
                </a:solidFill>
                <a:latin typeface="Arial" panose="020B0604020202020204" pitchFamily="34" charset="0"/>
                <a:cs typeface="Arial" panose="020B0604020202020204" pitchFamily="34" charset="0"/>
              </a:rPr>
              <a:t>de </a:t>
            </a:r>
            <a:r>
              <a:rPr lang="es-ES" sz="3200" dirty="0">
                <a:solidFill>
                  <a:schemeClr val="accent1">
                    <a:lumMod val="50000"/>
                  </a:schemeClr>
                </a:solidFill>
                <a:latin typeface="Arial" panose="020B0604020202020204" pitchFamily="34" charset="0"/>
                <a:cs typeface="Arial" panose="020B0604020202020204" pitchFamily="34" charset="0"/>
              </a:rPr>
              <a:t>la teoría y la práctica de las relaciones políticas internacionales </a:t>
            </a:r>
            <a:endParaRPr lang="es-ES" sz="3200" dirty="0" smtClean="0">
              <a:solidFill>
                <a:schemeClr val="accent1">
                  <a:lumMod val="50000"/>
                </a:schemeClr>
              </a:solidFill>
              <a:latin typeface="Arial" panose="020B0604020202020204" pitchFamily="34" charset="0"/>
              <a:cs typeface="Arial" panose="020B0604020202020204" pitchFamily="34" charset="0"/>
            </a:endParaRPr>
          </a:p>
          <a:p>
            <a:pPr marL="514350" indent="-514350" algn="just">
              <a:buFont typeface="+mj-lt"/>
              <a:buAutoNum type="arabicPeriod"/>
            </a:pPr>
            <a:r>
              <a:rPr lang="es-ES" sz="3200" dirty="0" smtClean="0">
                <a:solidFill>
                  <a:schemeClr val="accent1">
                    <a:lumMod val="50000"/>
                  </a:schemeClr>
                </a:solidFill>
                <a:latin typeface="Arial" panose="020B0604020202020204" pitchFamily="34" charset="0"/>
                <a:cs typeface="Arial" panose="020B0604020202020204" pitchFamily="34" charset="0"/>
              </a:rPr>
              <a:t>y </a:t>
            </a:r>
            <a:r>
              <a:rPr lang="es-ES" sz="3200" dirty="0">
                <a:solidFill>
                  <a:schemeClr val="accent1">
                    <a:lumMod val="50000"/>
                  </a:schemeClr>
                </a:solidFill>
                <a:latin typeface="Arial" panose="020B0604020202020204" pitchFamily="34" charset="0"/>
                <a:cs typeface="Arial" panose="020B0604020202020204" pitchFamily="34" charset="0"/>
              </a:rPr>
              <a:t>del sistema político cubano.   </a:t>
            </a:r>
          </a:p>
        </p:txBody>
      </p:sp>
    </p:spTree>
    <p:extLst>
      <p:ext uri="{BB962C8B-B14F-4D97-AF65-F5344CB8AC3E}">
        <p14:creationId xmlns:p14="http://schemas.microsoft.com/office/powerpoint/2010/main" val="523834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093C318-6E64-4C16-B506-57776EA28125}"/>
              </a:ext>
            </a:extLst>
          </p:cNvPr>
          <p:cNvSpPr txBox="1"/>
          <p:nvPr/>
        </p:nvSpPr>
        <p:spPr>
          <a:xfrm>
            <a:off x="300252" y="1184223"/>
            <a:ext cx="11600596" cy="2554545"/>
          </a:xfrm>
          <a:prstGeom prst="rect">
            <a:avLst/>
          </a:prstGeom>
          <a:noFill/>
        </p:spPr>
        <p:txBody>
          <a:bodyPr wrap="square" rtlCol="0">
            <a:spAutoFit/>
          </a:bodyPr>
          <a:lstStyle/>
          <a:p>
            <a:pPr marL="514350" indent="-514350" algn="just">
              <a:buFont typeface="+mj-lt"/>
              <a:buAutoNum type="arabicPeriod"/>
            </a:pPr>
            <a:r>
              <a:rPr lang="es-ES" altLang="es-ES" sz="3200" dirty="0" smtClean="0">
                <a:solidFill>
                  <a:schemeClr val="accent1">
                    <a:lumMod val="50000"/>
                  </a:schemeClr>
                </a:solidFill>
                <a:latin typeface="Times New Roman" panose="02020603050405020304" pitchFamily="18" charset="0"/>
                <a:cs typeface="Times New Roman" panose="02020603050405020304" pitchFamily="18" charset="0"/>
              </a:rPr>
              <a:t>Es </a:t>
            </a:r>
            <a:r>
              <a:rPr lang="es-ES" altLang="es-ES" sz="3200" dirty="0">
                <a:solidFill>
                  <a:schemeClr val="accent1">
                    <a:lumMod val="50000"/>
                  </a:schemeClr>
                </a:solidFill>
                <a:latin typeface="Times New Roman" panose="02020603050405020304" pitchFamily="18" charset="0"/>
                <a:cs typeface="Times New Roman" panose="02020603050405020304" pitchFamily="18" charset="0"/>
              </a:rPr>
              <a:t>la actividad humana que tiende a gobernar o dirigir la acción del estado en beneficio de la sociedad. </a:t>
            </a:r>
            <a:endParaRPr lang="es-ES" altLang="es-ES" sz="3200" dirty="0" smtClean="0">
              <a:solidFill>
                <a:schemeClr val="accent1">
                  <a:lumMod val="50000"/>
                </a:schemeClr>
              </a:solidFill>
              <a:latin typeface="Times New Roman" panose="02020603050405020304" pitchFamily="18" charset="0"/>
              <a:cs typeface="Times New Roman" panose="02020603050405020304" pitchFamily="18" charset="0"/>
            </a:endParaRPr>
          </a:p>
          <a:p>
            <a:pPr marL="514350" indent="-514350" algn="just">
              <a:buFont typeface="+mj-lt"/>
              <a:buAutoNum type="arabicPeriod"/>
            </a:pPr>
            <a:endParaRPr lang="es-ES" altLang="es-ES" sz="3200" dirty="0" smtClean="0">
              <a:solidFill>
                <a:schemeClr val="accent1">
                  <a:lumMod val="50000"/>
                </a:schemeClr>
              </a:solidFill>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es-ES" altLang="es-ES" sz="3200" dirty="0" smtClean="0">
                <a:solidFill>
                  <a:schemeClr val="accent1">
                    <a:lumMod val="50000"/>
                  </a:schemeClr>
                </a:solidFill>
                <a:latin typeface="Times New Roman" panose="02020603050405020304" pitchFamily="18" charset="0"/>
                <a:cs typeface="Times New Roman" panose="02020603050405020304" pitchFamily="18" charset="0"/>
              </a:rPr>
              <a:t>Es </a:t>
            </a:r>
            <a:r>
              <a:rPr lang="es-ES" altLang="es-ES" sz="3200" dirty="0">
                <a:solidFill>
                  <a:schemeClr val="accent1">
                    <a:lumMod val="50000"/>
                  </a:schemeClr>
                </a:solidFill>
                <a:latin typeface="Times New Roman" panose="02020603050405020304" pitchFamily="18" charset="0"/>
                <a:cs typeface="Times New Roman" panose="02020603050405020304" pitchFamily="18" charset="0"/>
              </a:rPr>
              <a:t>el proceso orientado ideológicamente hacia la toma de decisiones para la consecución de los objetivos de un grupo. </a:t>
            </a:r>
          </a:p>
        </p:txBody>
      </p:sp>
      <p:sp>
        <p:nvSpPr>
          <p:cNvPr id="3" name="CuadroTexto 2">
            <a:extLst>
              <a:ext uri="{FF2B5EF4-FFF2-40B4-BE49-F238E27FC236}">
                <a16:creationId xmlns:a16="http://schemas.microsoft.com/office/drawing/2014/main" id="{EB0188E1-1FA5-4F7B-BD86-1348AAC769B7}"/>
              </a:ext>
            </a:extLst>
          </p:cNvPr>
          <p:cNvSpPr txBox="1"/>
          <p:nvPr/>
        </p:nvSpPr>
        <p:spPr>
          <a:xfrm>
            <a:off x="300252" y="3735736"/>
            <a:ext cx="11600596" cy="2554545"/>
          </a:xfrm>
          <a:prstGeom prst="rect">
            <a:avLst/>
          </a:prstGeom>
          <a:noFill/>
        </p:spPr>
        <p:txBody>
          <a:bodyPr wrap="square" rtlCol="0">
            <a:spAutoFit/>
          </a:bodyPr>
          <a:lstStyle/>
          <a:p>
            <a:r>
              <a:rPr lang="es-ES" sz="3200" dirty="0" smtClean="0">
                <a:solidFill>
                  <a:schemeClr val="accent1">
                    <a:lumMod val="50000"/>
                  </a:schemeClr>
                </a:solidFill>
                <a:latin typeface="Times New Roman" panose="02020603050405020304" pitchFamily="18" charset="0"/>
                <a:cs typeface="Times New Roman" panose="02020603050405020304" pitchFamily="18" charset="0"/>
              </a:rPr>
              <a:t>3. Es </a:t>
            </a:r>
            <a:r>
              <a:rPr lang="es-ES" sz="3200" dirty="0">
                <a:solidFill>
                  <a:schemeClr val="accent1">
                    <a:lumMod val="50000"/>
                  </a:schemeClr>
                </a:solidFill>
                <a:latin typeface="Times New Roman" panose="02020603050405020304" pitchFamily="18" charset="0"/>
                <a:cs typeface="Times New Roman" panose="02020603050405020304" pitchFamily="18" charset="0"/>
              </a:rPr>
              <a:t>un instrumento de acción social, mediante </a:t>
            </a:r>
            <a:r>
              <a:rPr lang="es-ES" sz="3200" dirty="0" smtClean="0">
                <a:solidFill>
                  <a:schemeClr val="accent1">
                    <a:lumMod val="50000"/>
                  </a:schemeClr>
                </a:solidFill>
                <a:latin typeface="Times New Roman" panose="02020603050405020304" pitchFamily="18" charset="0"/>
                <a:cs typeface="Times New Roman" panose="02020603050405020304" pitchFamily="18" charset="0"/>
              </a:rPr>
              <a:t>esta </a:t>
            </a:r>
            <a:r>
              <a:rPr lang="es-ES" sz="3200" dirty="0">
                <a:solidFill>
                  <a:schemeClr val="accent1">
                    <a:lumMod val="50000"/>
                  </a:schemeClr>
                </a:solidFill>
                <a:latin typeface="Times New Roman" panose="02020603050405020304" pitchFamily="18" charset="0"/>
                <a:cs typeface="Times New Roman" panose="02020603050405020304" pitchFamily="18" charset="0"/>
              </a:rPr>
              <a:t>se afianzan o transforman las relaciones sociales. </a:t>
            </a:r>
            <a:endParaRPr lang="es-ES" sz="3200" dirty="0" smtClean="0">
              <a:solidFill>
                <a:schemeClr val="accent1">
                  <a:lumMod val="50000"/>
                </a:schemeClr>
              </a:solidFill>
              <a:latin typeface="Times New Roman" panose="02020603050405020304" pitchFamily="18" charset="0"/>
              <a:cs typeface="Times New Roman" panose="02020603050405020304" pitchFamily="18" charset="0"/>
            </a:endParaRPr>
          </a:p>
          <a:p>
            <a:endParaRPr lang="es-ES" sz="3200" dirty="0" smtClean="0">
              <a:solidFill>
                <a:schemeClr val="accent1">
                  <a:lumMod val="50000"/>
                </a:schemeClr>
              </a:solidFill>
              <a:latin typeface="Times New Roman" panose="02020603050405020304" pitchFamily="18" charset="0"/>
              <a:cs typeface="Times New Roman" panose="02020603050405020304" pitchFamily="18" charset="0"/>
            </a:endParaRPr>
          </a:p>
          <a:p>
            <a:r>
              <a:rPr lang="es-ES" sz="3200" dirty="0" smtClean="0">
                <a:solidFill>
                  <a:schemeClr val="accent1">
                    <a:lumMod val="50000"/>
                  </a:schemeClr>
                </a:solidFill>
                <a:latin typeface="Times New Roman" panose="02020603050405020304" pitchFamily="18" charset="0"/>
                <a:cs typeface="Times New Roman" panose="02020603050405020304" pitchFamily="18" charset="0"/>
              </a:rPr>
              <a:t>4. Las </a:t>
            </a:r>
            <a:r>
              <a:rPr lang="es-ES" sz="3200" dirty="0">
                <a:solidFill>
                  <a:schemeClr val="accent1">
                    <a:lumMod val="50000"/>
                  </a:schemeClr>
                </a:solidFill>
                <a:latin typeface="Times New Roman" panose="02020603050405020304" pitchFamily="18" charset="0"/>
                <a:cs typeface="Times New Roman" panose="02020603050405020304" pitchFamily="18" charset="0"/>
              </a:rPr>
              <a:t>relaciones políticas se plasman con arreglo a la conciencia política, a la ideología política.</a:t>
            </a:r>
          </a:p>
        </p:txBody>
      </p:sp>
      <p:sp>
        <p:nvSpPr>
          <p:cNvPr id="4" name="Rectángulo 3">
            <a:extLst>
              <a:ext uri="{FF2B5EF4-FFF2-40B4-BE49-F238E27FC236}">
                <a16:creationId xmlns:a16="http://schemas.microsoft.com/office/drawing/2014/main" id="{0E6772A3-CFB0-407A-8611-6019B52CF912}"/>
              </a:ext>
            </a:extLst>
          </p:cNvPr>
          <p:cNvSpPr/>
          <p:nvPr/>
        </p:nvSpPr>
        <p:spPr>
          <a:xfrm>
            <a:off x="1214203" y="157164"/>
            <a:ext cx="9458793" cy="707886"/>
          </a:xfrm>
          <a:prstGeom prst="rect">
            <a:avLst/>
          </a:prstGeom>
          <a:solidFill>
            <a:schemeClr val="accent1">
              <a:lumMod val="20000"/>
              <a:lumOff val="80000"/>
            </a:schemeClr>
          </a:solidFill>
        </p:spPr>
        <p:txBody>
          <a:bodyPr wrap="square">
            <a:spAutoFit/>
          </a:bodyPr>
          <a:lstStyle/>
          <a:p>
            <a:pPr marL="285750" indent="-285750" algn="ctr">
              <a:buFont typeface="Arial" panose="020B0604020202020204" pitchFamily="34" charset="0"/>
              <a:buChar char="•"/>
            </a:pPr>
            <a:r>
              <a:rPr lang="es-ES" sz="4000" b="1" dirty="0">
                <a:solidFill>
                  <a:schemeClr val="accent1">
                    <a:lumMod val="50000"/>
                  </a:schemeClr>
                </a:solidFill>
                <a:latin typeface="Arial" panose="020B0604020202020204" pitchFamily="34" charset="0"/>
                <a:cs typeface="Arial" panose="020B0604020202020204" pitchFamily="34" charset="0"/>
              </a:rPr>
              <a:t>Categorías principales de la política.</a:t>
            </a:r>
          </a:p>
        </p:txBody>
      </p:sp>
    </p:spTree>
    <p:extLst>
      <p:ext uri="{BB962C8B-B14F-4D97-AF65-F5344CB8AC3E}">
        <p14:creationId xmlns:p14="http://schemas.microsoft.com/office/powerpoint/2010/main" val="1057290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a:extLst>
              <a:ext uri="{FF2B5EF4-FFF2-40B4-BE49-F238E27FC236}">
                <a16:creationId xmlns:a16="http://schemas.microsoft.com/office/drawing/2014/main" id="{F9041AB0-33C0-416E-9B7B-5F6E7682C356}"/>
              </a:ext>
            </a:extLst>
          </p:cNvPr>
          <p:cNvSpPr/>
          <p:nvPr/>
        </p:nvSpPr>
        <p:spPr>
          <a:xfrm>
            <a:off x="300251" y="1099067"/>
            <a:ext cx="11505062" cy="3416320"/>
          </a:xfrm>
          <a:prstGeom prst="rect">
            <a:avLst/>
          </a:prstGeom>
        </p:spPr>
        <p:txBody>
          <a:bodyPr wrap="square">
            <a:spAutoFit/>
          </a:bodyPr>
          <a:lstStyle/>
          <a:p>
            <a:pPr algn="just"/>
            <a:r>
              <a:rPr lang="es-ES" altLang="es-ES" sz="3600" dirty="0" smtClean="0">
                <a:solidFill>
                  <a:schemeClr val="accent1">
                    <a:lumMod val="50000"/>
                  </a:schemeClr>
                </a:solidFill>
                <a:latin typeface="Times New Roman" panose="02020603050405020304" pitchFamily="18" charset="0"/>
                <a:cs typeface="Times New Roman" panose="02020603050405020304" pitchFamily="18" charset="0"/>
              </a:rPr>
              <a:t>La </a:t>
            </a:r>
            <a:r>
              <a:rPr lang="es-ES" altLang="es-ES" sz="3600" b="1" i="1" dirty="0">
                <a:solidFill>
                  <a:schemeClr val="accent1">
                    <a:lumMod val="50000"/>
                  </a:schemeClr>
                </a:solidFill>
                <a:latin typeface="Times New Roman" panose="02020603050405020304" pitchFamily="18" charset="0"/>
                <a:cs typeface="Times New Roman" panose="02020603050405020304" pitchFamily="18" charset="0"/>
              </a:rPr>
              <a:t>ciencia política </a:t>
            </a:r>
            <a:r>
              <a:rPr lang="es-ES" altLang="es-ES" sz="3600" dirty="0">
                <a:solidFill>
                  <a:schemeClr val="accent1">
                    <a:lumMod val="50000"/>
                  </a:schemeClr>
                </a:solidFill>
                <a:latin typeface="Times New Roman" panose="02020603050405020304" pitchFamily="18" charset="0"/>
                <a:cs typeface="Times New Roman" panose="02020603050405020304" pitchFamily="18" charset="0"/>
              </a:rPr>
              <a:t>es una ciencia social que estudia dicha conducta de una forma académica utilizando técnicas de análisis político; los profesionales en esta ciencia adquieren el título de </a:t>
            </a:r>
            <a:r>
              <a:rPr lang="es-ES" altLang="es-ES" sz="3600" b="1" dirty="0">
                <a:solidFill>
                  <a:schemeClr val="accent1">
                    <a:lumMod val="50000"/>
                  </a:schemeClr>
                </a:solidFill>
                <a:latin typeface="Times New Roman" panose="02020603050405020304" pitchFamily="18" charset="0"/>
                <a:cs typeface="Times New Roman" panose="02020603050405020304" pitchFamily="18" charset="0"/>
              </a:rPr>
              <a:t>politólogos,</a:t>
            </a:r>
            <a:r>
              <a:rPr lang="es-ES" altLang="es-ES" sz="3600" dirty="0">
                <a:solidFill>
                  <a:schemeClr val="accent1">
                    <a:lumMod val="50000"/>
                  </a:schemeClr>
                </a:solidFill>
                <a:latin typeface="Times New Roman" panose="02020603050405020304" pitchFamily="18" charset="0"/>
                <a:cs typeface="Times New Roman" panose="02020603050405020304" pitchFamily="18" charset="0"/>
              </a:rPr>
              <a:t> mientras quienes desempeñan actividades profesionales a cargo del Estado o se presentan a elecciones se denominan </a:t>
            </a:r>
            <a:r>
              <a:rPr lang="es-ES" altLang="es-ES" sz="3600" b="1" dirty="0">
                <a:solidFill>
                  <a:schemeClr val="accent1">
                    <a:lumMod val="50000"/>
                  </a:schemeClr>
                </a:solidFill>
                <a:latin typeface="Times New Roman" panose="02020603050405020304" pitchFamily="18" charset="0"/>
                <a:cs typeface="Times New Roman" panose="02020603050405020304" pitchFamily="18" charset="0"/>
              </a:rPr>
              <a:t>políticos. </a:t>
            </a:r>
          </a:p>
        </p:txBody>
      </p:sp>
    </p:spTree>
    <p:extLst>
      <p:ext uri="{BB962C8B-B14F-4D97-AF65-F5344CB8AC3E}">
        <p14:creationId xmlns:p14="http://schemas.microsoft.com/office/powerpoint/2010/main" val="325518207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768</TotalTime>
  <Words>1445</Words>
  <Application>Microsoft Office PowerPoint</Application>
  <PresentationFormat>Panorámica</PresentationFormat>
  <Paragraphs>97</Paragraphs>
  <Slides>21</Slides>
  <Notes>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21</vt:i4>
      </vt:variant>
    </vt:vector>
  </HeadingPairs>
  <TitlesOfParts>
    <vt:vector size="30" baseType="lpstr">
      <vt:lpstr>Arial</vt:lpstr>
      <vt:lpstr>Arial Black</vt:lpstr>
      <vt:lpstr>Calibri</vt:lpstr>
      <vt:lpstr>Calibri Light</vt:lpstr>
      <vt:lpstr>Javanese Text</vt:lpstr>
      <vt:lpstr>Symbol</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Diego</dc:creator>
  <cp:lastModifiedBy>Alexei Baute Peña</cp:lastModifiedBy>
  <cp:revision>92</cp:revision>
  <dcterms:created xsi:type="dcterms:W3CDTF">2022-08-16T18:11:13Z</dcterms:created>
  <dcterms:modified xsi:type="dcterms:W3CDTF">2022-09-05T14:36:26Z</dcterms:modified>
</cp:coreProperties>
</file>