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446" r:id="rId2"/>
    <p:sldId id="281" r:id="rId3"/>
    <p:sldId id="279" r:id="rId4"/>
    <p:sldId id="258" r:id="rId5"/>
    <p:sldId id="441" r:id="rId6"/>
    <p:sldId id="442" r:id="rId7"/>
    <p:sldId id="443" r:id="rId8"/>
    <p:sldId id="444" r:id="rId9"/>
    <p:sldId id="260" r:id="rId10"/>
    <p:sldId id="389" r:id="rId11"/>
    <p:sldId id="390" r:id="rId12"/>
    <p:sldId id="432" r:id="rId13"/>
    <p:sldId id="451" r:id="rId14"/>
    <p:sldId id="433" r:id="rId15"/>
    <p:sldId id="435" r:id="rId16"/>
    <p:sldId id="436" r:id="rId17"/>
    <p:sldId id="437" r:id="rId18"/>
    <p:sldId id="438" r:id="rId19"/>
    <p:sldId id="439" r:id="rId20"/>
    <p:sldId id="393" r:id="rId21"/>
    <p:sldId id="392" r:id="rId22"/>
    <p:sldId id="396" r:id="rId23"/>
    <p:sldId id="261" r:id="rId24"/>
    <p:sldId id="262" r:id="rId25"/>
    <p:sldId id="397" r:id="rId26"/>
    <p:sldId id="452" r:id="rId27"/>
    <p:sldId id="445" r:id="rId28"/>
    <p:sldId id="265" r:id="rId29"/>
    <p:sldId id="399" r:id="rId30"/>
    <p:sldId id="400" r:id="rId31"/>
    <p:sldId id="401" r:id="rId32"/>
    <p:sldId id="411" r:id="rId33"/>
    <p:sldId id="440" r:id="rId34"/>
    <p:sldId id="412" r:id="rId35"/>
    <p:sldId id="402" r:id="rId36"/>
    <p:sldId id="405" r:id="rId37"/>
    <p:sldId id="403" r:id="rId38"/>
    <p:sldId id="404" r:id="rId39"/>
    <p:sldId id="426" r:id="rId40"/>
    <p:sldId id="419" r:id="rId41"/>
    <p:sldId id="425" r:id="rId42"/>
    <p:sldId id="415" r:id="rId43"/>
    <p:sldId id="427" r:id="rId44"/>
    <p:sldId id="428" r:id="rId45"/>
    <p:sldId id="430" r:id="rId46"/>
    <p:sldId id="276" r:id="rId4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uE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5B6"/>
    <a:srgbClr val="2BF3FD"/>
    <a:srgbClr val="FFFF99"/>
    <a:srgbClr val="BAEBEC"/>
    <a:srgbClr val="FFFF66"/>
    <a:srgbClr val="CB5D77"/>
    <a:srgbClr val="5BD0D3"/>
    <a:srgbClr val="C2667C"/>
    <a:srgbClr val="FC9EC6"/>
    <a:srgbClr val="004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8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E34B750-F5FE-473A-AADB-65D666F6C437}" type="datetimeFigureOut">
              <a:rPr lang="es-ES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0722E2-7226-4A36-B43A-E50FC3A465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24187-71F6-4D33-8D00-AF0DD91FEA51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56D51-915B-455E-8A05-83D8CCAA962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60F4B-EE57-4D17-B52B-1BC73F2BE298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3A256-1E70-4AB2-845F-BBE68695A124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225AF0-3483-4AE3-9B0C-910CB03D3782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9204C-A3A1-47C7-BC2F-968415B518FD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BD0D72-E9C9-4E3A-A90E-7DEA2BEE4539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AB8F19-CEEC-41AD-BFC7-CD8762E1365B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CCDBF-36F3-403C-A4E1-CBACCB46088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F4AF81-F346-447B-8F2C-DDCA426CCB0A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0F73F-19C2-4F36-B585-CEAAE42ACDD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CDEF-13A1-41E7-878B-E1F162ECEE5E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B95E0-7C31-47AB-AD17-9564E314E9B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BE0862-40F4-4398-87B6-FB236FCF14A3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C831C-40FA-4141-8964-23D685638A4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E63B9-E171-4A28-8677-149F5287A1DC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60E266-B9DF-4C05-B9D4-21D895EB9E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8F0478-B470-4831-B860-FCC627C53E20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F68E2-BE0F-4B6B-99CD-895385CB7F4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1DB297-2C49-4968-8F04-16B2A7E49BE0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C2A31BF8-D9C2-497C-987F-E4327310CA6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F58B08D3-2666-48E3-93F7-3E19A11A3036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BA7FC-E346-4282-A2D0-8BEA132C03B4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6A5DB8C-8AB5-46AD-9D18-E121A7FC619B}" type="datetimeFigureOut">
              <a:rPr lang="es-ES" smtClean="0"/>
              <a:pPr>
                <a:defRPr/>
              </a:pPr>
              <a:t>15/09/2019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8809EC2-2B43-4B71-9DD8-2A865894507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../P-Propedeutica/Templates/imagenologia/resp/museo_2/figura2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26456"/>
            <a:ext cx="4071934" cy="250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3071802" y="5286388"/>
            <a:ext cx="5715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Profesora: Dra. Leticia Mu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ñoz Álvarez</a:t>
            </a: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Departamento de Imagenología.</a:t>
            </a: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Hospital Calixto García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857620" y="0"/>
            <a:ext cx="5286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U" sz="6000" dirty="0">
                <a:solidFill>
                  <a:srgbClr val="FFFF00"/>
                </a:solidFill>
                <a:latin typeface="Garamond" pitchFamily="18" charset="0"/>
              </a:rPr>
              <a:t>Imagenología del </a:t>
            </a:r>
            <a:r>
              <a:rPr lang="es-CU" sz="6000" dirty="0" smtClean="0">
                <a:solidFill>
                  <a:srgbClr val="FFFF00"/>
                </a:solidFill>
                <a:latin typeface="Garamond" pitchFamily="18" charset="0"/>
              </a:rPr>
              <a:t>Aparato Respiratorio</a:t>
            </a:r>
            <a:endParaRPr lang="es-ES" sz="6000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4" name="Picture 2" descr="DSC01634"/>
          <p:cNvPicPr>
            <a:picLocks noChangeAspect="1" noChangeArrowheads="1"/>
          </p:cNvPicPr>
          <p:nvPr/>
        </p:nvPicPr>
        <p:blipFill>
          <a:blip r:embed="rId3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71406" y="3000372"/>
            <a:ext cx="2170654" cy="2143140"/>
          </a:xfrm>
          <a:prstGeom prst="rect">
            <a:avLst/>
          </a:prstGeom>
          <a:noFill/>
          <a:ln w="12700">
            <a:solidFill>
              <a:schemeClr val="tx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4714876" y="3000372"/>
            <a:ext cx="2102639" cy="2143140"/>
          </a:xfrm>
          <a:prstGeom prst="rect">
            <a:avLst/>
          </a:prstGeom>
          <a:noFill/>
          <a:ln w="12700">
            <a:solidFill>
              <a:schemeClr val="tx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8" descr="06A"/>
          <p:cNvPicPr>
            <a:picLocks noChangeAspect="1" noChangeArrowheads="1"/>
          </p:cNvPicPr>
          <p:nvPr/>
        </p:nvPicPr>
        <p:blipFill>
          <a:blip r:embed="rId5">
            <a:lum bright="-12000" contrast="-12000"/>
          </a:blip>
          <a:srcRect/>
          <a:stretch>
            <a:fillRect/>
          </a:stretch>
        </p:blipFill>
        <p:spPr>
          <a:xfrm>
            <a:off x="2285984" y="3000372"/>
            <a:ext cx="2366337" cy="2103836"/>
          </a:xfrm>
          <a:prstGeom prst="rect">
            <a:avLst/>
          </a:prstGeom>
          <a:noFill/>
          <a:ln w="12700">
            <a:solidFill>
              <a:schemeClr val="tx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6" descr="10b"/>
          <p:cNvPicPr>
            <a:picLocks noChangeAspect="1" noChangeArrowheads="1"/>
          </p:cNvPicPr>
          <p:nvPr/>
        </p:nvPicPr>
        <p:blipFill>
          <a:blip r:embed="rId6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6929454" y="3000372"/>
            <a:ext cx="2214546" cy="2143140"/>
          </a:xfrm>
          <a:prstGeom prst="rect">
            <a:avLst/>
          </a:prstGeom>
          <a:noFill/>
          <a:ln w="12700">
            <a:solidFill>
              <a:schemeClr val="tx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cxnSp>
        <p:nvCxnSpPr>
          <p:cNvPr id="14" name="13 Conector recto"/>
          <p:cNvCxnSpPr/>
          <p:nvPr/>
        </p:nvCxnSpPr>
        <p:spPr>
          <a:xfrm>
            <a:off x="142844" y="5284800"/>
            <a:ext cx="8858280" cy="1588"/>
          </a:xfrm>
          <a:prstGeom prst="line">
            <a:avLst/>
          </a:prstGeom>
          <a:ln w="95250" cmpd="tri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42844" y="2857496"/>
            <a:ext cx="8858280" cy="1588"/>
          </a:xfrm>
          <a:prstGeom prst="line">
            <a:avLst/>
          </a:prstGeom>
          <a:ln w="95250" cmpd="tri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4076700"/>
            <a:ext cx="28797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108213" y="163184"/>
            <a:ext cx="5072066" cy="857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_tradnl" sz="460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Técnicas especiales</a:t>
            </a:r>
            <a:endParaRPr lang="es-ES" sz="4600" dirty="0" smtClean="0">
              <a:solidFill>
                <a:srgbClr val="FFFF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l="45619" b="4837"/>
          <a:stretch>
            <a:fillRect/>
          </a:stretch>
        </p:blipFill>
        <p:spPr bwMode="auto">
          <a:xfrm>
            <a:off x="5457142" y="1127237"/>
            <a:ext cx="3723370" cy="332222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4251321" y="1234754"/>
            <a:ext cx="928694" cy="57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/>
          <a:p>
            <a:pPr marL="457200" indent="-457200" algn="ctr">
              <a:buClr>
                <a:schemeClr val="accent1"/>
              </a:buClr>
              <a:buSzPct val="80000"/>
              <a:defRPr/>
            </a:pPr>
            <a:r>
              <a:rPr lang="es-ES_tradnl" sz="280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TAC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250793" y="1163316"/>
            <a:ext cx="3357586" cy="314327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8" name="Picture 5" descr="TX RC T GG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1179487" y="4495515"/>
            <a:ext cx="2745844" cy="231140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9" name="Picture 4" descr="TX VCS T DF02"/>
          <p:cNvPicPr>
            <a:picLocks noChangeAspect="1" noChangeArrowheads="1"/>
          </p:cNvPicPr>
          <p:nvPr/>
        </p:nvPicPr>
        <p:blipFill>
          <a:blip r:embed="rId5">
            <a:lum bright="-6000" contrast="12000"/>
          </a:blip>
          <a:srcRect/>
          <a:stretch>
            <a:fillRect/>
          </a:stretch>
        </p:blipFill>
        <p:spPr bwMode="auto">
          <a:xfrm>
            <a:off x="4394197" y="4592340"/>
            <a:ext cx="2928958" cy="229304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143108" y="428604"/>
            <a:ext cx="5429256" cy="857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60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Técnicas especiales</a:t>
            </a:r>
            <a:endParaRPr lang="es-ES" sz="4600" dirty="0" smtClean="0">
              <a:solidFill>
                <a:srgbClr val="FFFF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00298" y="1571612"/>
            <a:ext cx="3870483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/>
          <a:p>
            <a:pPr marL="457200" indent="-457200" algn="ctr">
              <a:lnSpc>
                <a:spcPct val="80000"/>
              </a:lnSpc>
              <a:buClr>
                <a:schemeClr val="accent1"/>
              </a:buClr>
              <a:buSzPct val="80000"/>
              <a:defRPr/>
            </a:pPr>
            <a:r>
              <a:rPr lang="es-ES_tradnl" sz="280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RMI de alto campo</a:t>
            </a:r>
          </a:p>
        </p:txBody>
      </p:sp>
      <p:pic>
        <p:nvPicPr>
          <p:cNvPr id="5" name="Picture 2" descr="F:\clase\1806-3713-jbpneu-40-02-00193-gf01.jpg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t="50794"/>
          <a:stretch>
            <a:fillRect/>
          </a:stretch>
        </p:blipFill>
        <p:spPr bwMode="auto">
          <a:xfrm>
            <a:off x="285720" y="2857496"/>
            <a:ext cx="8646260" cy="3500444"/>
          </a:xfrm>
          <a:prstGeom prst="rect">
            <a:avLst/>
          </a:prstGeom>
          <a:noFill/>
          <a:ln w="25400">
            <a:solidFill>
              <a:srgbClr val="FC9EC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 fontScale="90000"/>
          </a:bodyPr>
          <a:lstStyle/>
          <a:p>
            <a:pPr>
              <a:defRPr/>
            </a:pPr>
            <a:r>
              <a:rPr lang="es-ES" dirty="0" smtClean="0">
                <a:solidFill>
                  <a:srgbClr val="FFFF66"/>
                </a:solidFill>
                <a:latin typeface="Garamond" pitchFamily="18" charset="0"/>
              </a:rPr>
              <a:t>Cuándo </a:t>
            </a:r>
            <a:r>
              <a:rPr lang="es-ES" dirty="0">
                <a:solidFill>
                  <a:srgbClr val="FFFF66"/>
                </a:solidFill>
                <a:latin typeface="Garamond" pitchFamily="18" charset="0"/>
              </a:rPr>
              <a:t>consideramos que una RX de tórax frontal tiene una técnica correcta</a:t>
            </a:r>
            <a:r>
              <a:rPr lang="es-ES" dirty="0" smtClean="0">
                <a:solidFill>
                  <a:srgbClr val="FFFF66"/>
                </a:solidFill>
                <a:latin typeface="Garamond" pitchFamily="18" charset="0"/>
              </a:rPr>
              <a:t>?</a:t>
            </a:r>
            <a:endParaRPr lang="es-ES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28736"/>
            <a:ext cx="4214810" cy="5429264"/>
          </a:xfrm>
          <a:noFill/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endParaRPr lang="es-ES" sz="2400" dirty="0">
              <a:solidFill>
                <a:srgbClr val="FFFF66"/>
              </a:solidFill>
              <a:latin typeface="Gadugi" pitchFamily="34" charset="0"/>
              <a:ea typeface="+mj-ea"/>
              <a:cs typeface="+mj-cs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Marcador correctamente 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colocado, con </a:t>
            </a: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fecha e identificación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Inspiración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Centrada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Penetración 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adecuada.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No 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hay </a:t>
            </a: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partes cortadas.</a:t>
            </a:r>
            <a:endParaRPr lang="es-ES" sz="2400" dirty="0">
              <a:solidFill>
                <a:srgbClr val="FFFF66"/>
              </a:solidFill>
              <a:latin typeface="Gadugi" pitchFamily="34" charset="0"/>
              <a:ea typeface="+mj-ea"/>
              <a:cs typeface="+mj-cs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No 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tenga artefactos.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>
                <a:srgbClr val="F505B6"/>
              </a:buClr>
              <a:buFont typeface="Wingdings" pitchFamily="2" charset="2"/>
              <a:buChar char="ü"/>
              <a:defRPr/>
            </a:pPr>
            <a:r>
              <a:rPr lang="es-ES" sz="2400" dirty="0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Escápulas estén </a:t>
            </a: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fuera de los campos pulmonares.</a:t>
            </a:r>
          </a:p>
        </p:txBody>
      </p:sp>
      <p:pic>
        <p:nvPicPr>
          <p:cNvPr id="41992" name="Picture 5" descr="Imagen-1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</a:blip>
          <a:srcRect/>
          <a:stretch>
            <a:fillRect/>
          </a:stretch>
        </p:blipFill>
        <p:spPr bwMode="auto">
          <a:xfrm>
            <a:off x="4427538" y="1628775"/>
            <a:ext cx="4537075" cy="5229225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148263" y="1773238"/>
            <a:ext cx="536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800">
                <a:latin typeface="Arial" charset="0"/>
              </a:rPr>
              <a:t>D</a:t>
            </a:r>
          </a:p>
          <a:p>
            <a:r>
              <a:rPr lang="es-ES" sz="800">
                <a:latin typeface="Arial" charset="0"/>
              </a:rPr>
              <a:t>11-3-08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6732588" y="2060575"/>
            <a:ext cx="71437" cy="3816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6732588" y="2565400"/>
            <a:ext cx="28733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>
            <a:off x="6372225" y="2565400"/>
            <a:ext cx="3603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49" name="Object 17"/>
          <p:cNvGraphicFramePr>
            <a:graphicFrameLocks noGrp="1" noChangeAspect="1"/>
          </p:cNvGraphicFramePr>
          <p:nvPr>
            <p:ph idx="1"/>
          </p:nvPr>
        </p:nvGraphicFramePr>
        <p:xfrm>
          <a:off x="3214678" y="0"/>
          <a:ext cx="5749936" cy="659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Image" r:id="rId3" imgW="7619048" imgH="9523810" progId="">
                  <p:embed/>
                </p:oleObj>
              </mc:Choice>
              <mc:Fallback>
                <p:oleObj name="Image" r:id="rId3" imgW="7619048" imgH="952381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650"/>
                      <a:stretch>
                        <a:fillRect/>
                      </a:stretch>
                    </p:blipFill>
                    <p:spPr bwMode="auto">
                      <a:xfrm>
                        <a:off x="3214678" y="0"/>
                        <a:ext cx="5749936" cy="6597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1571612"/>
            <a:ext cx="31432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_tradnl" sz="3600" dirty="0" smtClean="0">
                <a:solidFill>
                  <a:srgbClr val="FFFF66"/>
                </a:solidFill>
                <a:latin typeface="Garamond" pitchFamily="18" charset="0"/>
              </a:rPr>
              <a:t>Anatomía radiológica normal del Tórax PA</a:t>
            </a:r>
            <a:endParaRPr lang="es-ES" sz="3600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1668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</a:blip>
          <a:srcRect/>
          <a:stretch>
            <a:fillRect/>
          </a:stretch>
        </p:blipFill>
        <p:spPr bwMode="auto">
          <a:xfrm>
            <a:off x="71406" y="357166"/>
            <a:ext cx="5392745" cy="6192837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857884" y="357167"/>
            <a:ext cx="2908681" cy="928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 fontScale="97500"/>
          </a:bodyPr>
          <a:lstStyle/>
          <a:p>
            <a:pPr>
              <a:defRPr/>
            </a:pPr>
            <a:r>
              <a:rPr lang="es-ES" sz="4100" dirty="0" err="1" smtClean="0">
                <a:solidFill>
                  <a:srgbClr val="FFFF66"/>
                </a:solidFill>
                <a:latin typeface="Garamond" pitchFamily="18" charset="0"/>
              </a:rPr>
              <a:t>Rx.</a:t>
            </a:r>
            <a:r>
              <a:rPr lang="es-ES" sz="4100" dirty="0" smtClean="0">
                <a:solidFill>
                  <a:srgbClr val="FFFF66"/>
                </a:solidFill>
                <a:latin typeface="Garamond" pitchFamily="18" charset="0"/>
              </a:rPr>
              <a:t> PA </a:t>
            </a:r>
            <a:r>
              <a:rPr lang="es-ES" sz="4100" dirty="0" smtClean="0">
                <a:solidFill>
                  <a:srgbClr val="FFFF66"/>
                </a:solidFill>
                <a:latin typeface="Garamond" pitchFamily="18" charset="0"/>
                <a:ea typeface="+mj-ea"/>
                <a:cs typeface="+mj-cs"/>
              </a:rPr>
              <a:t>Tórax.</a:t>
            </a:r>
            <a:endParaRPr lang="en-US" sz="4100" dirty="0">
              <a:solidFill>
                <a:srgbClr val="FFFF66"/>
              </a:solidFill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>
            <a:off x="539750" y="4005263"/>
            <a:ext cx="19431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 flipH="1">
            <a:off x="611188" y="2492375"/>
            <a:ext cx="21605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1619250" y="2492375"/>
            <a:ext cx="0" cy="1512888"/>
          </a:xfrm>
          <a:prstGeom prst="line">
            <a:avLst/>
          </a:prstGeom>
          <a:noFill/>
          <a:ln w="38100">
            <a:solidFill>
              <a:srgbClr val="800E0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>
            <a:off x="1042988" y="1052513"/>
            <a:ext cx="1584325" cy="647700"/>
          </a:xfrm>
          <a:prstGeom prst="line">
            <a:avLst/>
          </a:prstGeom>
          <a:noFill/>
          <a:ln w="38100">
            <a:solidFill>
              <a:srgbClr val="800E0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1958975" y="8001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1384300" y="1663700"/>
            <a:ext cx="32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879475" y="295910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3300"/>
                </a:solidFill>
              </a:rPr>
              <a:t>3 a</a:t>
            </a: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1835150" y="29972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3300"/>
                </a:solidFill>
              </a:rPr>
              <a:t>3 b</a:t>
            </a:r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1331913" y="4511675"/>
            <a:ext cx="32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47140" name="Text Box 36"/>
          <p:cNvSpPr txBox="1">
            <a:spLocks noChangeArrowheads="1"/>
          </p:cNvSpPr>
          <p:nvPr/>
        </p:nvSpPr>
        <p:spPr bwMode="auto">
          <a:xfrm>
            <a:off x="5572132" y="2357430"/>
            <a:ext cx="3500430" cy="392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/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1.- Vértice pulmonar</a:t>
            </a:r>
          </a:p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2.- región </a:t>
            </a:r>
            <a:r>
              <a:rPr lang="es-ES" sz="2400" dirty="0" err="1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infraclavicular</a:t>
            </a:r>
            <a:endParaRPr lang="es-ES" sz="2400" dirty="0">
              <a:solidFill>
                <a:srgbClr val="FFFF66"/>
              </a:solidFill>
              <a:latin typeface="Gadugi" pitchFamily="34" charset="0"/>
              <a:ea typeface="+mj-ea"/>
              <a:cs typeface="+mj-cs"/>
            </a:endParaRPr>
          </a:p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3.- Campo medio: </a:t>
            </a:r>
          </a:p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     a- región </a:t>
            </a:r>
            <a:r>
              <a:rPr lang="es-ES" sz="2400" dirty="0" err="1" smtClean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parahiliar</a:t>
            </a:r>
            <a:endParaRPr lang="es-ES" sz="2400" dirty="0">
              <a:solidFill>
                <a:srgbClr val="FFFF66"/>
              </a:solidFill>
              <a:latin typeface="Gadugi" pitchFamily="34" charset="0"/>
              <a:ea typeface="+mj-ea"/>
              <a:cs typeface="+mj-cs"/>
            </a:endParaRPr>
          </a:p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     b- región </a:t>
            </a:r>
            <a:r>
              <a:rPr lang="es-ES" sz="2400" dirty="0" err="1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hiliar</a:t>
            </a:r>
            <a:endParaRPr lang="es-ES" sz="2400" dirty="0">
              <a:solidFill>
                <a:srgbClr val="FFFF66"/>
              </a:solidFill>
              <a:latin typeface="Gadugi" pitchFamily="34" charset="0"/>
              <a:ea typeface="+mj-ea"/>
              <a:cs typeface="+mj-cs"/>
            </a:endParaRPr>
          </a:p>
          <a:p>
            <a:pPr marL="420624" indent="-384048">
              <a:lnSpc>
                <a:spcPct val="120000"/>
              </a:lnSpc>
              <a:buClr>
                <a:srgbClr val="F505B6"/>
              </a:buClr>
              <a:buSzPct val="8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66"/>
                </a:solidFill>
                <a:latin typeface="Gadugi" pitchFamily="34" charset="0"/>
                <a:ea typeface="+mj-ea"/>
                <a:cs typeface="+mj-cs"/>
              </a:rPr>
              <a:t>4.- Base pulmonar</a:t>
            </a:r>
          </a:p>
        </p:txBody>
      </p:sp>
      <p:sp>
        <p:nvSpPr>
          <p:cNvPr id="47141" name="Text Box 37"/>
          <p:cNvSpPr txBox="1">
            <a:spLocks noChangeArrowheads="1"/>
          </p:cNvSpPr>
          <p:nvPr/>
        </p:nvSpPr>
        <p:spPr bwMode="auto">
          <a:xfrm>
            <a:off x="5857884" y="1357298"/>
            <a:ext cx="3000396" cy="1000132"/>
          </a:xfrm>
          <a:prstGeom prst="rect">
            <a:avLst/>
          </a:prstGeom>
          <a:noFill/>
          <a:ln>
            <a:noFill/>
          </a:ln>
        </p:spPr>
        <p:txBody>
          <a:bodyPr vert="horz" lIns="45720" rIns="45720" anchor="ctr">
            <a:normAutofit fontScale="97500"/>
          </a:bodyPr>
          <a:lstStyle/>
          <a:p>
            <a:pPr algn="ctr">
              <a:defRPr/>
            </a:pPr>
            <a:r>
              <a:rPr lang="es-ES" sz="2800" dirty="0">
                <a:solidFill>
                  <a:srgbClr val="F505B6"/>
                </a:solidFill>
                <a:latin typeface="Gadugi" pitchFamily="34" charset="0"/>
              </a:rPr>
              <a:t>Sistemática </a:t>
            </a:r>
          </a:p>
          <a:p>
            <a:pPr algn="ctr">
              <a:defRPr/>
            </a:pPr>
            <a:r>
              <a:rPr lang="es-ES" sz="2800" dirty="0" smtClean="0">
                <a:solidFill>
                  <a:srgbClr val="F505B6"/>
                </a:solidFill>
                <a:latin typeface="Gadugi" pitchFamily="34" charset="0"/>
              </a:rPr>
              <a:t>de </a:t>
            </a:r>
            <a:r>
              <a:rPr lang="es-ES" sz="2800" dirty="0">
                <a:solidFill>
                  <a:srgbClr val="F505B6"/>
                </a:solidFill>
                <a:latin typeface="Gadugi" pitchFamily="34" charset="0"/>
              </a:rPr>
              <a:t>lectura</a:t>
            </a:r>
          </a:p>
        </p:txBody>
      </p: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1166813" y="722313"/>
            <a:ext cx="303212" cy="274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200" b="1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SC01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4464050" cy="5616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1114425" y="2852738"/>
            <a:ext cx="3022600" cy="287337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37" name="Freeform 9"/>
          <p:cNvSpPr>
            <a:spLocks/>
          </p:cNvSpPr>
          <p:nvPr/>
        </p:nvSpPr>
        <p:spPr bwMode="auto">
          <a:xfrm>
            <a:off x="1690688" y="1125538"/>
            <a:ext cx="503237" cy="4102100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45" y="861"/>
              </a:cxn>
              <a:cxn ang="0">
                <a:pos x="45" y="1133"/>
              </a:cxn>
              <a:cxn ang="0">
                <a:pos x="90" y="1406"/>
              </a:cxn>
              <a:cxn ang="0">
                <a:pos x="317" y="2585"/>
              </a:cxn>
            </a:cxnLst>
            <a:rect l="0" t="0" r="r" b="b"/>
            <a:pathLst>
              <a:path w="317" h="2585">
                <a:moveTo>
                  <a:pt x="317" y="0"/>
                </a:moveTo>
                <a:cubicBezTo>
                  <a:pt x="203" y="336"/>
                  <a:pt x="90" y="672"/>
                  <a:pt x="45" y="861"/>
                </a:cubicBezTo>
                <a:cubicBezTo>
                  <a:pt x="0" y="1050"/>
                  <a:pt x="38" y="1042"/>
                  <a:pt x="45" y="1133"/>
                </a:cubicBezTo>
                <a:cubicBezTo>
                  <a:pt x="52" y="1224"/>
                  <a:pt x="45" y="1164"/>
                  <a:pt x="90" y="1406"/>
                </a:cubicBezTo>
                <a:cubicBezTo>
                  <a:pt x="135" y="1648"/>
                  <a:pt x="279" y="2389"/>
                  <a:pt x="317" y="2585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2435225" y="1196975"/>
            <a:ext cx="406400" cy="3746500"/>
          </a:xfrm>
          <a:custGeom>
            <a:avLst/>
            <a:gdLst/>
            <a:ahLst/>
            <a:cxnLst>
              <a:cxn ang="0">
                <a:pos x="256" y="0"/>
              </a:cxn>
              <a:cxn ang="0">
                <a:pos x="30" y="816"/>
              </a:cxn>
              <a:cxn ang="0">
                <a:pos x="75" y="1542"/>
              </a:cxn>
              <a:cxn ang="0">
                <a:pos x="256" y="2359"/>
              </a:cxn>
            </a:cxnLst>
            <a:rect l="0" t="0" r="r" b="b"/>
            <a:pathLst>
              <a:path w="256" h="2359">
                <a:moveTo>
                  <a:pt x="256" y="0"/>
                </a:moveTo>
                <a:cubicBezTo>
                  <a:pt x="158" y="279"/>
                  <a:pt x="60" y="559"/>
                  <a:pt x="30" y="816"/>
                </a:cubicBezTo>
                <a:cubicBezTo>
                  <a:pt x="0" y="1073"/>
                  <a:pt x="37" y="1285"/>
                  <a:pt x="75" y="1542"/>
                </a:cubicBezTo>
                <a:cubicBezTo>
                  <a:pt x="113" y="1799"/>
                  <a:pt x="226" y="2223"/>
                  <a:pt x="256" y="2359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41" name="Freeform 13"/>
          <p:cNvSpPr>
            <a:spLocks/>
          </p:cNvSpPr>
          <p:nvPr/>
        </p:nvSpPr>
        <p:spPr bwMode="auto">
          <a:xfrm>
            <a:off x="1476375" y="4437063"/>
            <a:ext cx="2663825" cy="1477962"/>
          </a:xfrm>
          <a:custGeom>
            <a:avLst/>
            <a:gdLst/>
            <a:ahLst/>
            <a:cxnLst>
              <a:cxn ang="0">
                <a:pos x="0" y="931"/>
              </a:cxn>
              <a:cxn ang="0">
                <a:pos x="408" y="432"/>
              </a:cxn>
              <a:cxn ang="0">
                <a:pos x="816" y="159"/>
              </a:cxn>
              <a:cxn ang="0">
                <a:pos x="1360" y="23"/>
              </a:cxn>
              <a:cxn ang="0">
                <a:pos x="1678" y="296"/>
              </a:cxn>
            </a:cxnLst>
            <a:rect l="0" t="0" r="r" b="b"/>
            <a:pathLst>
              <a:path w="1678" h="931">
                <a:moveTo>
                  <a:pt x="0" y="931"/>
                </a:moveTo>
                <a:cubicBezTo>
                  <a:pt x="136" y="746"/>
                  <a:pt x="272" y="561"/>
                  <a:pt x="408" y="432"/>
                </a:cubicBezTo>
                <a:cubicBezTo>
                  <a:pt x="544" y="303"/>
                  <a:pt x="657" y="227"/>
                  <a:pt x="816" y="159"/>
                </a:cubicBezTo>
                <a:cubicBezTo>
                  <a:pt x="975" y="91"/>
                  <a:pt x="1217" y="0"/>
                  <a:pt x="1360" y="23"/>
                </a:cubicBezTo>
                <a:cubicBezTo>
                  <a:pt x="1503" y="46"/>
                  <a:pt x="1625" y="251"/>
                  <a:pt x="1678" y="296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42" name="Freeform 14"/>
          <p:cNvSpPr>
            <a:spLocks/>
          </p:cNvSpPr>
          <p:nvPr/>
        </p:nvSpPr>
        <p:spPr bwMode="auto">
          <a:xfrm>
            <a:off x="1619250" y="4905375"/>
            <a:ext cx="1728788" cy="1260475"/>
          </a:xfrm>
          <a:custGeom>
            <a:avLst/>
            <a:gdLst/>
            <a:ahLst/>
            <a:cxnLst>
              <a:cxn ang="0">
                <a:pos x="0" y="794"/>
              </a:cxn>
              <a:cxn ang="0">
                <a:pos x="499" y="204"/>
              </a:cxn>
              <a:cxn ang="0">
                <a:pos x="907" y="23"/>
              </a:cxn>
              <a:cxn ang="0">
                <a:pos x="1089" y="68"/>
              </a:cxn>
            </a:cxnLst>
            <a:rect l="0" t="0" r="r" b="b"/>
            <a:pathLst>
              <a:path w="1089" h="794">
                <a:moveTo>
                  <a:pt x="0" y="794"/>
                </a:moveTo>
                <a:cubicBezTo>
                  <a:pt x="174" y="563"/>
                  <a:pt x="348" y="332"/>
                  <a:pt x="499" y="204"/>
                </a:cubicBezTo>
                <a:cubicBezTo>
                  <a:pt x="650" y="76"/>
                  <a:pt x="809" y="46"/>
                  <a:pt x="907" y="23"/>
                </a:cubicBezTo>
                <a:cubicBezTo>
                  <a:pt x="1005" y="0"/>
                  <a:pt x="1059" y="61"/>
                  <a:pt x="1089" y="6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1311275" y="3533775"/>
            <a:ext cx="49212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CV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176463" y="1517650"/>
            <a:ext cx="3413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2824163" y="3678238"/>
            <a:ext cx="10017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Corazón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3832225" y="2093913"/>
            <a:ext cx="346075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E</a:t>
            </a:r>
          </a:p>
        </p:txBody>
      </p:sp>
      <p:sp>
        <p:nvSpPr>
          <p:cNvPr id="48148" name="Freeform 20"/>
          <p:cNvSpPr>
            <a:spLocks/>
          </p:cNvSpPr>
          <p:nvPr/>
        </p:nvSpPr>
        <p:spPr bwMode="auto">
          <a:xfrm>
            <a:off x="2843213" y="1341438"/>
            <a:ext cx="1430337" cy="2414587"/>
          </a:xfrm>
          <a:custGeom>
            <a:avLst/>
            <a:gdLst/>
            <a:ahLst/>
            <a:cxnLst>
              <a:cxn ang="0">
                <a:pos x="168" y="11"/>
              </a:cxn>
              <a:cxn ang="0">
                <a:pos x="140" y="60"/>
              </a:cxn>
              <a:cxn ang="0">
                <a:pos x="105" y="152"/>
              </a:cxn>
              <a:cxn ang="0">
                <a:pos x="49" y="791"/>
              </a:cxn>
              <a:cxn ang="0">
                <a:pos x="20" y="980"/>
              </a:cxn>
              <a:cxn ang="0">
                <a:pos x="6" y="1065"/>
              </a:cxn>
              <a:cxn ang="0">
                <a:pos x="13" y="1135"/>
              </a:cxn>
              <a:cxn ang="0">
                <a:pos x="77" y="1149"/>
              </a:cxn>
              <a:cxn ang="0">
                <a:pos x="98" y="1163"/>
              </a:cxn>
              <a:cxn ang="0">
                <a:pos x="238" y="1170"/>
              </a:cxn>
              <a:cxn ang="0">
                <a:pos x="330" y="1219"/>
              </a:cxn>
              <a:cxn ang="0">
                <a:pos x="372" y="1254"/>
              </a:cxn>
              <a:cxn ang="0">
                <a:pos x="456" y="1289"/>
              </a:cxn>
              <a:cxn ang="0">
                <a:pos x="695" y="1381"/>
              </a:cxn>
              <a:cxn ang="0">
                <a:pos x="737" y="1486"/>
              </a:cxn>
              <a:cxn ang="0">
                <a:pos x="758" y="1507"/>
              </a:cxn>
              <a:cxn ang="0">
                <a:pos x="800" y="1521"/>
              </a:cxn>
              <a:cxn ang="0">
                <a:pos x="800" y="1107"/>
              </a:cxn>
              <a:cxn ang="0">
                <a:pos x="723" y="742"/>
              </a:cxn>
              <a:cxn ang="0">
                <a:pos x="646" y="573"/>
              </a:cxn>
              <a:cxn ang="0">
                <a:pos x="568" y="461"/>
              </a:cxn>
              <a:cxn ang="0">
                <a:pos x="498" y="376"/>
              </a:cxn>
              <a:cxn ang="0">
                <a:pos x="442" y="299"/>
              </a:cxn>
              <a:cxn ang="0">
                <a:pos x="414" y="264"/>
              </a:cxn>
              <a:cxn ang="0">
                <a:pos x="386" y="201"/>
              </a:cxn>
              <a:cxn ang="0">
                <a:pos x="322" y="123"/>
              </a:cxn>
              <a:cxn ang="0">
                <a:pos x="273" y="60"/>
              </a:cxn>
              <a:cxn ang="0">
                <a:pos x="189" y="4"/>
              </a:cxn>
              <a:cxn ang="0">
                <a:pos x="168" y="11"/>
              </a:cxn>
            </a:cxnLst>
            <a:rect l="0" t="0" r="r" b="b"/>
            <a:pathLst>
              <a:path w="901" h="1521">
                <a:moveTo>
                  <a:pt x="168" y="11"/>
                </a:moveTo>
                <a:cubicBezTo>
                  <a:pt x="160" y="28"/>
                  <a:pt x="147" y="43"/>
                  <a:pt x="140" y="60"/>
                </a:cubicBezTo>
                <a:cubicBezTo>
                  <a:pt x="127" y="91"/>
                  <a:pt x="124" y="123"/>
                  <a:pt x="105" y="152"/>
                </a:cubicBezTo>
                <a:cubicBezTo>
                  <a:pt x="105" y="156"/>
                  <a:pt x="125" y="676"/>
                  <a:pt x="49" y="791"/>
                </a:cubicBezTo>
                <a:cubicBezTo>
                  <a:pt x="41" y="854"/>
                  <a:pt x="30" y="917"/>
                  <a:pt x="20" y="980"/>
                </a:cubicBezTo>
                <a:cubicBezTo>
                  <a:pt x="16" y="1008"/>
                  <a:pt x="6" y="1065"/>
                  <a:pt x="6" y="1065"/>
                </a:cubicBezTo>
                <a:cubicBezTo>
                  <a:pt x="8" y="1088"/>
                  <a:pt x="0" y="1115"/>
                  <a:pt x="13" y="1135"/>
                </a:cubicBezTo>
                <a:cubicBezTo>
                  <a:pt x="25" y="1153"/>
                  <a:pt x="57" y="1139"/>
                  <a:pt x="77" y="1149"/>
                </a:cubicBezTo>
                <a:cubicBezTo>
                  <a:pt x="85" y="1153"/>
                  <a:pt x="90" y="1162"/>
                  <a:pt x="98" y="1163"/>
                </a:cubicBezTo>
                <a:cubicBezTo>
                  <a:pt x="144" y="1169"/>
                  <a:pt x="191" y="1168"/>
                  <a:pt x="238" y="1170"/>
                </a:cubicBezTo>
                <a:cubicBezTo>
                  <a:pt x="272" y="1181"/>
                  <a:pt x="295" y="1208"/>
                  <a:pt x="330" y="1219"/>
                </a:cubicBezTo>
                <a:cubicBezTo>
                  <a:pt x="345" y="1229"/>
                  <a:pt x="357" y="1244"/>
                  <a:pt x="372" y="1254"/>
                </a:cubicBezTo>
                <a:cubicBezTo>
                  <a:pt x="396" y="1270"/>
                  <a:pt x="431" y="1276"/>
                  <a:pt x="456" y="1289"/>
                </a:cubicBezTo>
                <a:cubicBezTo>
                  <a:pt x="534" y="1331"/>
                  <a:pt x="609" y="1360"/>
                  <a:pt x="695" y="1381"/>
                </a:cubicBezTo>
                <a:cubicBezTo>
                  <a:pt x="701" y="1431"/>
                  <a:pt x="706" y="1449"/>
                  <a:pt x="737" y="1486"/>
                </a:cubicBezTo>
                <a:cubicBezTo>
                  <a:pt x="743" y="1494"/>
                  <a:pt x="749" y="1502"/>
                  <a:pt x="758" y="1507"/>
                </a:cubicBezTo>
                <a:cubicBezTo>
                  <a:pt x="771" y="1514"/>
                  <a:pt x="800" y="1521"/>
                  <a:pt x="800" y="1521"/>
                </a:cubicBezTo>
                <a:cubicBezTo>
                  <a:pt x="901" y="1420"/>
                  <a:pt x="851" y="1234"/>
                  <a:pt x="800" y="1107"/>
                </a:cubicBezTo>
                <a:cubicBezTo>
                  <a:pt x="795" y="980"/>
                  <a:pt x="795" y="851"/>
                  <a:pt x="723" y="742"/>
                </a:cubicBezTo>
                <a:cubicBezTo>
                  <a:pt x="703" y="681"/>
                  <a:pt x="682" y="626"/>
                  <a:pt x="646" y="573"/>
                </a:cubicBezTo>
                <a:cubicBezTo>
                  <a:pt x="619" y="532"/>
                  <a:pt x="613" y="491"/>
                  <a:pt x="568" y="461"/>
                </a:cubicBezTo>
                <a:cubicBezTo>
                  <a:pt x="529" y="401"/>
                  <a:pt x="552" y="430"/>
                  <a:pt x="498" y="376"/>
                </a:cubicBezTo>
                <a:cubicBezTo>
                  <a:pt x="468" y="346"/>
                  <a:pt x="474" y="321"/>
                  <a:pt x="442" y="299"/>
                </a:cubicBezTo>
                <a:cubicBezTo>
                  <a:pt x="424" y="246"/>
                  <a:pt x="450" y="309"/>
                  <a:pt x="414" y="264"/>
                </a:cubicBezTo>
                <a:cubicBezTo>
                  <a:pt x="401" y="248"/>
                  <a:pt x="396" y="219"/>
                  <a:pt x="386" y="201"/>
                </a:cubicBezTo>
                <a:cubicBezTo>
                  <a:pt x="366" y="166"/>
                  <a:pt x="345" y="153"/>
                  <a:pt x="322" y="123"/>
                </a:cubicBezTo>
                <a:cubicBezTo>
                  <a:pt x="300" y="94"/>
                  <a:pt x="299" y="81"/>
                  <a:pt x="273" y="60"/>
                </a:cubicBezTo>
                <a:cubicBezTo>
                  <a:pt x="247" y="40"/>
                  <a:pt x="217" y="22"/>
                  <a:pt x="189" y="4"/>
                </a:cubicBezTo>
                <a:cubicBezTo>
                  <a:pt x="183" y="0"/>
                  <a:pt x="175" y="9"/>
                  <a:pt x="168" y="11"/>
                </a:cubicBezTo>
                <a:close/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49" name="Freeform 21"/>
          <p:cNvSpPr>
            <a:spLocks/>
          </p:cNvSpPr>
          <p:nvPr/>
        </p:nvSpPr>
        <p:spPr bwMode="auto">
          <a:xfrm>
            <a:off x="900113" y="2852738"/>
            <a:ext cx="1782762" cy="3227387"/>
          </a:xfrm>
          <a:custGeom>
            <a:avLst/>
            <a:gdLst/>
            <a:ahLst/>
            <a:cxnLst>
              <a:cxn ang="0">
                <a:pos x="336" y="1943"/>
              </a:cxn>
              <a:cxn ang="0">
                <a:pos x="350" y="1908"/>
              </a:cxn>
              <a:cxn ang="0">
                <a:pos x="364" y="1887"/>
              </a:cxn>
              <a:cxn ang="0">
                <a:pos x="406" y="1795"/>
              </a:cxn>
              <a:cxn ang="0">
                <a:pos x="463" y="1753"/>
              </a:cxn>
              <a:cxn ang="0">
                <a:pos x="505" y="1725"/>
              </a:cxn>
              <a:cxn ang="0">
                <a:pos x="540" y="1683"/>
              </a:cxn>
              <a:cxn ang="0">
                <a:pos x="582" y="1655"/>
              </a:cxn>
              <a:cxn ang="0">
                <a:pos x="652" y="1578"/>
              </a:cxn>
              <a:cxn ang="0">
                <a:pos x="687" y="1493"/>
              </a:cxn>
              <a:cxn ang="0">
                <a:pos x="737" y="1444"/>
              </a:cxn>
              <a:cxn ang="0">
                <a:pos x="835" y="1381"/>
              </a:cxn>
              <a:cxn ang="0">
                <a:pos x="898" y="1346"/>
              </a:cxn>
              <a:cxn ang="0">
                <a:pos x="982" y="1311"/>
              </a:cxn>
              <a:cxn ang="0">
                <a:pos x="1025" y="1261"/>
              </a:cxn>
              <a:cxn ang="0">
                <a:pos x="1067" y="1247"/>
              </a:cxn>
              <a:cxn ang="0">
                <a:pos x="1123" y="1191"/>
              </a:cxn>
              <a:cxn ang="0">
                <a:pos x="1074" y="988"/>
              </a:cxn>
              <a:cxn ang="0">
                <a:pos x="1010" y="861"/>
              </a:cxn>
              <a:cxn ang="0">
                <a:pos x="926" y="700"/>
              </a:cxn>
              <a:cxn ang="0">
                <a:pos x="905" y="657"/>
              </a:cxn>
              <a:cxn ang="0">
                <a:pos x="863" y="629"/>
              </a:cxn>
              <a:cxn ang="0">
                <a:pos x="722" y="447"/>
              </a:cxn>
              <a:cxn ang="0">
                <a:pos x="631" y="327"/>
              </a:cxn>
              <a:cxn ang="0">
                <a:pos x="526" y="257"/>
              </a:cxn>
              <a:cxn ang="0">
                <a:pos x="442" y="194"/>
              </a:cxn>
              <a:cxn ang="0">
                <a:pos x="392" y="152"/>
              </a:cxn>
              <a:cxn ang="0">
                <a:pos x="357" y="124"/>
              </a:cxn>
              <a:cxn ang="0">
                <a:pos x="322" y="95"/>
              </a:cxn>
              <a:cxn ang="0">
                <a:pos x="252" y="74"/>
              </a:cxn>
              <a:cxn ang="0">
                <a:pos x="189" y="39"/>
              </a:cxn>
              <a:cxn ang="0">
                <a:pos x="146" y="25"/>
              </a:cxn>
              <a:cxn ang="0">
                <a:pos x="48" y="46"/>
              </a:cxn>
              <a:cxn ang="0">
                <a:pos x="62" y="629"/>
              </a:cxn>
              <a:cxn ang="0">
                <a:pos x="111" y="1051"/>
              </a:cxn>
              <a:cxn ang="0">
                <a:pos x="132" y="1311"/>
              </a:cxn>
              <a:cxn ang="0">
                <a:pos x="161" y="1409"/>
              </a:cxn>
              <a:cxn ang="0">
                <a:pos x="203" y="1535"/>
              </a:cxn>
              <a:cxn ang="0">
                <a:pos x="231" y="1641"/>
              </a:cxn>
              <a:cxn ang="0">
                <a:pos x="245" y="1753"/>
              </a:cxn>
              <a:cxn ang="0">
                <a:pos x="280" y="1950"/>
              </a:cxn>
              <a:cxn ang="0">
                <a:pos x="336" y="2006"/>
              </a:cxn>
              <a:cxn ang="0">
                <a:pos x="287" y="2020"/>
              </a:cxn>
              <a:cxn ang="0">
                <a:pos x="308" y="2027"/>
              </a:cxn>
              <a:cxn ang="0">
                <a:pos x="315" y="1985"/>
              </a:cxn>
              <a:cxn ang="0">
                <a:pos x="378" y="1950"/>
              </a:cxn>
              <a:cxn ang="0">
                <a:pos x="329" y="1929"/>
              </a:cxn>
              <a:cxn ang="0">
                <a:pos x="343" y="1908"/>
              </a:cxn>
              <a:cxn ang="0">
                <a:pos x="336" y="1943"/>
              </a:cxn>
            </a:cxnLst>
            <a:rect l="0" t="0" r="r" b="b"/>
            <a:pathLst>
              <a:path w="1123" h="2033">
                <a:moveTo>
                  <a:pt x="336" y="1943"/>
                </a:moveTo>
                <a:cubicBezTo>
                  <a:pt x="341" y="1931"/>
                  <a:pt x="344" y="1919"/>
                  <a:pt x="350" y="1908"/>
                </a:cubicBezTo>
                <a:cubicBezTo>
                  <a:pt x="354" y="1900"/>
                  <a:pt x="361" y="1895"/>
                  <a:pt x="364" y="1887"/>
                </a:cubicBezTo>
                <a:cubicBezTo>
                  <a:pt x="380" y="1850"/>
                  <a:pt x="372" y="1828"/>
                  <a:pt x="406" y="1795"/>
                </a:cubicBezTo>
                <a:cubicBezTo>
                  <a:pt x="492" y="1711"/>
                  <a:pt x="406" y="1784"/>
                  <a:pt x="463" y="1753"/>
                </a:cubicBezTo>
                <a:cubicBezTo>
                  <a:pt x="478" y="1745"/>
                  <a:pt x="505" y="1725"/>
                  <a:pt x="505" y="1725"/>
                </a:cubicBezTo>
                <a:cubicBezTo>
                  <a:pt x="517" y="1706"/>
                  <a:pt x="521" y="1698"/>
                  <a:pt x="540" y="1683"/>
                </a:cubicBezTo>
                <a:cubicBezTo>
                  <a:pt x="553" y="1673"/>
                  <a:pt x="582" y="1655"/>
                  <a:pt x="582" y="1655"/>
                </a:cubicBezTo>
                <a:cubicBezTo>
                  <a:pt x="602" y="1625"/>
                  <a:pt x="632" y="1609"/>
                  <a:pt x="652" y="1578"/>
                </a:cubicBezTo>
                <a:cubicBezTo>
                  <a:pt x="658" y="1535"/>
                  <a:pt x="652" y="1516"/>
                  <a:pt x="687" y="1493"/>
                </a:cubicBezTo>
                <a:cubicBezTo>
                  <a:pt x="707" y="1453"/>
                  <a:pt x="708" y="1471"/>
                  <a:pt x="737" y="1444"/>
                </a:cubicBezTo>
                <a:cubicBezTo>
                  <a:pt x="753" y="1396"/>
                  <a:pt x="791" y="1396"/>
                  <a:pt x="835" y="1381"/>
                </a:cubicBezTo>
                <a:cubicBezTo>
                  <a:pt x="856" y="1374"/>
                  <a:pt x="877" y="1355"/>
                  <a:pt x="898" y="1346"/>
                </a:cubicBezTo>
                <a:cubicBezTo>
                  <a:pt x="930" y="1332"/>
                  <a:pt x="954" y="1330"/>
                  <a:pt x="982" y="1311"/>
                </a:cubicBezTo>
                <a:cubicBezTo>
                  <a:pt x="989" y="1291"/>
                  <a:pt x="1005" y="1271"/>
                  <a:pt x="1025" y="1261"/>
                </a:cubicBezTo>
                <a:cubicBezTo>
                  <a:pt x="1038" y="1254"/>
                  <a:pt x="1067" y="1247"/>
                  <a:pt x="1067" y="1247"/>
                </a:cubicBezTo>
                <a:cubicBezTo>
                  <a:pt x="1087" y="1227"/>
                  <a:pt x="1107" y="1215"/>
                  <a:pt x="1123" y="1191"/>
                </a:cubicBezTo>
                <a:cubicBezTo>
                  <a:pt x="1118" y="1120"/>
                  <a:pt x="1114" y="1048"/>
                  <a:pt x="1074" y="988"/>
                </a:cubicBezTo>
                <a:cubicBezTo>
                  <a:pt x="1060" y="943"/>
                  <a:pt x="1037" y="899"/>
                  <a:pt x="1010" y="861"/>
                </a:cubicBezTo>
                <a:cubicBezTo>
                  <a:pt x="993" y="810"/>
                  <a:pt x="972" y="731"/>
                  <a:pt x="926" y="700"/>
                </a:cubicBezTo>
                <a:cubicBezTo>
                  <a:pt x="917" y="687"/>
                  <a:pt x="916" y="668"/>
                  <a:pt x="905" y="657"/>
                </a:cubicBezTo>
                <a:cubicBezTo>
                  <a:pt x="893" y="645"/>
                  <a:pt x="863" y="629"/>
                  <a:pt x="863" y="629"/>
                </a:cubicBezTo>
                <a:cubicBezTo>
                  <a:pt x="820" y="565"/>
                  <a:pt x="769" y="508"/>
                  <a:pt x="722" y="447"/>
                </a:cubicBezTo>
                <a:cubicBezTo>
                  <a:pt x="692" y="408"/>
                  <a:pt x="670" y="357"/>
                  <a:pt x="631" y="327"/>
                </a:cubicBezTo>
                <a:cubicBezTo>
                  <a:pt x="600" y="303"/>
                  <a:pt x="554" y="285"/>
                  <a:pt x="526" y="257"/>
                </a:cubicBezTo>
                <a:cubicBezTo>
                  <a:pt x="502" y="233"/>
                  <a:pt x="474" y="205"/>
                  <a:pt x="442" y="194"/>
                </a:cubicBezTo>
                <a:cubicBezTo>
                  <a:pt x="431" y="166"/>
                  <a:pt x="420" y="161"/>
                  <a:pt x="392" y="152"/>
                </a:cubicBezTo>
                <a:cubicBezTo>
                  <a:pt x="363" y="108"/>
                  <a:pt x="396" y="148"/>
                  <a:pt x="357" y="124"/>
                </a:cubicBezTo>
                <a:cubicBezTo>
                  <a:pt x="316" y="98"/>
                  <a:pt x="375" y="119"/>
                  <a:pt x="322" y="95"/>
                </a:cubicBezTo>
                <a:cubicBezTo>
                  <a:pt x="300" y="85"/>
                  <a:pt x="275" y="80"/>
                  <a:pt x="252" y="74"/>
                </a:cubicBezTo>
                <a:cubicBezTo>
                  <a:pt x="221" y="43"/>
                  <a:pt x="240" y="56"/>
                  <a:pt x="189" y="39"/>
                </a:cubicBezTo>
                <a:cubicBezTo>
                  <a:pt x="175" y="34"/>
                  <a:pt x="146" y="25"/>
                  <a:pt x="146" y="25"/>
                </a:cubicBezTo>
                <a:cubicBezTo>
                  <a:pt x="108" y="0"/>
                  <a:pt x="77" y="17"/>
                  <a:pt x="48" y="46"/>
                </a:cubicBezTo>
                <a:cubicBezTo>
                  <a:pt x="0" y="238"/>
                  <a:pt x="30" y="437"/>
                  <a:pt x="62" y="629"/>
                </a:cubicBezTo>
                <a:cubicBezTo>
                  <a:pt x="70" y="769"/>
                  <a:pt x="47" y="922"/>
                  <a:pt x="111" y="1051"/>
                </a:cubicBezTo>
                <a:cubicBezTo>
                  <a:pt x="115" y="1165"/>
                  <a:pt x="102" y="1222"/>
                  <a:pt x="132" y="1311"/>
                </a:cubicBezTo>
                <a:cubicBezTo>
                  <a:pt x="138" y="1354"/>
                  <a:pt x="141" y="1372"/>
                  <a:pt x="161" y="1409"/>
                </a:cubicBezTo>
                <a:cubicBezTo>
                  <a:pt x="167" y="1461"/>
                  <a:pt x="175" y="1493"/>
                  <a:pt x="203" y="1535"/>
                </a:cubicBezTo>
                <a:cubicBezTo>
                  <a:pt x="214" y="1570"/>
                  <a:pt x="221" y="1606"/>
                  <a:pt x="231" y="1641"/>
                </a:cubicBezTo>
                <a:cubicBezTo>
                  <a:pt x="234" y="1678"/>
                  <a:pt x="242" y="1715"/>
                  <a:pt x="245" y="1753"/>
                </a:cubicBezTo>
                <a:cubicBezTo>
                  <a:pt x="247" y="1789"/>
                  <a:pt x="213" y="1928"/>
                  <a:pt x="280" y="1950"/>
                </a:cubicBezTo>
                <a:cubicBezTo>
                  <a:pt x="290" y="2012"/>
                  <a:pt x="273" y="2017"/>
                  <a:pt x="336" y="2006"/>
                </a:cubicBezTo>
                <a:cubicBezTo>
                  <a:pt x="305" y="1975"/>
                  <a:pt x="300" y="1980"/>
                  <a:pt x="287" y="2020"/>
                </a:cubicBezTo>
                <a:cubicBezTo>
                  <a:pt x="294" y="2022"/>
                  <a:pt x="303" y="2033"/>
                  <a:pt x="308" y="2027"/>
                </a:cubicBezTo>
                <a:cubicBezTo>
                  <a:pt x="317" y="2016"/>
                  <a:pt x="309" y="1998"/>
                  <a:pt x="315" y="1985"/>
                </a:cubicBezTo>
                <a:cubicBezTo>
                  <a:pt x="322" y="1971"/>
                  <a:pt x="365" y="1959"/>
                  <a:pt x="378" y="1950"/>
                </a:cubicBezTo>
                <a:cubicBezTo>
                  <a:pt x="362" y="1943"/>
                  <a:pt x="340" y="1943"/>
                  <a:pt x="329" y="1929"/>
                </a:cubicBezTo>
                <a:cubicBezTo>
                  <a:pt x="324" y="1923"/>
                  <a:pt x="339" y="1900"/>
                  <a:pt x="343" y="1908"/>
                </a:cubicBezTo>
                <a:cubicBezTo>
                  <a:pt x="348" y="1919"/>
                  <a:pt x="338" y="1931"/>
                  <a:pt x="336" y="1943"/>
                </a:cubicBezTo>
                <a:close/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2319338" y="5478463"/>
            <a:ext cx="113665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Abdomen</a:t>
            </a: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5072066" y="285728"/>
            <a:ext cx="380745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 fontScale="97500"/>
          </a:bodyPr>
          <a:lstStyle/>
          <a:p>
            <a:pPr algn="ctr">
              <a:defRPr/>
            </a:pPr>
            <a:r>
              <a:rPr lang="es-ES" sz="4000" dirty="0" err="1" smtClean="0">
                <a:solidFill>
                  <a:srgbClr val="FFFF66"/>
                </a:solidFill>
                <a:latin typeface="Garamond" pitchFamily="18" charset="0"/>
              </a:rPr>
              <a:t>Rx</a:t>
            </a:r>
            <a:r>
              <a:rPr lang="es-ES" sz="4000" dirty="0" smtClean="0">
                <a:solidFill>
                  <a:srgbClr val="FFFF66"/>
                </a:solidFill>
                <a:latin typeface="Garamond" pitchFamily="18" charset="0"/>
              </a:rPr>
              <a:t> lateral Izquierda </a:t>
            </a:r>
            <a:r>
              <a:rPr lang="es-ES" sz="4000" dirty="0">
                <a:solidFill>
                  <a:srgbClr val="FFFF66"/>
                </a:solidFill>
                <a:latin typeface="Garamond" pitchFamily="18" charset="0"/>
              </a:rPr>
              <a:t>de tórax</a:t>
            </a: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5127625" y="25971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5003800" y="2636838"/>
            <a:ext cx="4602542" cy="25545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rgbClr val="FF33CC"/>
                </a:solidFill>
              </a:rPr>
              <a:t>__ Líneas </a:t>
            </a:r>
            <a:r>
              <a:rPr lang="es-ES" sz="3200" dirty="0" err="1">
                <a:solidFill>
                  <a:srgbClr val="FF33CC"/>
                </a:solidFill>
              </a:rPr>
              <a:t>mediastinales</a:t>
            </a:r>
            <a:endParaRPr lang="es-ES" sz="3200" dirty="0">
              <a:solidFill>
                <a:srgbClr val="FF33CC"/>
              </a:solidFill>
            </a:endParaRPr>
          </a:p>
          <a:p>
            <a:r>
              <a:rPr lang="es-ES" sz="3200" dirty="0">
                <a:solidFill>
                  <a:srgbClr val="FF3300"/>
                </a:solidFill>
              </a:rPr>
              <a:t>__ </a:t>
            </a:r>
            <a:r>
              <a:rPr lang="es-ES" sz="3200" dirty="0" err="1">
                <a:solidFill>
                  <a:srgbClr val="FF3300"/>
                </a:solidFill>
              </a:rPr>
              <a:t>Hemidiafragmas</a:t>
            </a:r>
            <a:endParaRPr lang="es-ES" sz="3200" dirty="0">
              <a:solidFill>
                <a:srgbClr val="FF3300"/>
              </a:solidFill>
            </a:endParaRPr>
          </a:p>
          <a:p>
            <a:r>
              <a:rPr lang="es-ES" sz="3200" dirty="0"/>
              <a:t>__</a:t>
            </a:r>
            <a:r>
              <a:rPr lang="es-ES" sz="3200" dirty="0">
                <a:solidFill>
                  <a:schemeClr val="hlink"/>
                </a:solidFill>
              </a:rPr>
              <a:t> </a:t>
            </a:r>
            <a:r>
              <a:rPr lang="es-ES" sz="3200" dirty="0">
                <a:solidFill>
                  <a:srgbClr val="FFFF66"/>
                </a:solidFill>
              </a:rPr>
              <a:t>Espacios claros:</a:t>
            </a:r>
          </a:p>
          <a:p>
            <a:r>
              <a:rPr lang="es-ES" sz="3200" dirty="0">
                <a:solidFill>
                  <a:srgbClr val="FFFF66"/>
                </a:solidFill>
              </a:rPr>
              <a:t>      - </a:t>
            </a:r>
            <a:r>
              <a:rPr lang="es-ES" sz="3200" dirty="0" err="1">
                <a:solidFill>
                  <a:srgbClr val="FFFF66"/>
                </a:solidFill>
              </a:rPr>
              <a:t>retroesternal</a:t>
            </a:r>
            <a:endParaRPr lang="es-ES" sz="3200" dirty="0">
              <a:solidFill>
                <a:srgbClr val="FFFF66"/>
              </a:solidFill>
            </a:endParaRPr>
          </a:p>
          <a:p>
            <a:r>
              <a:rPr lang="es-ES" sz="3200" dirty="0">
                <a:solidFill>
                  <a:srgbClr val="FFFF66"/>
                </a:solidFill>
              </a:rPr>
              <a:t>      - </a:t>
            </a:r>
            <a:r>
              <a:rPr lang="es-ES" sz="3200" dirty="0" err="1">
                <a:solidFill>
                  <a:srgbClr val="FFFF66"/>
                </a:solidFill>
              </a:rPr>
              <a:t>retrocardíaco</a:t>
            </a:r>
            <a:endParaRPr lang="es-ES" sz="32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DSC01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4248150" cy="5472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555875" y="6021388"/>
            <a:ext cx="448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 </a:t>
            </a:r>
            <a:r>
              <a:rPr lang="es-ES" sz="2400" b="1">
                <a:solidFill>
                  <a:srgbClr val="FF9900"/>
                </a:solidFill>
              </a:rPr>
              <a:t>Segmentación pulmonar derecha</a:t>
            </a:r>
          </a:p>
        </p:txBody>
      </p:sp>
      <p:pic>
        <p:nvPicPr>
          <p:cNvPr id="49159" name="Picture 7" descr="DSC074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"/>
            <a:ext cx="4248150" cy="5472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61" name="Freeform 9"/>
          <p:cNvSpPr>
            <a:spLocks/>
          </p:cNvSpPr>
          <p:nvPr/>
        </p:nvSpPr>
        <p:spPr bwMode="auto">
          <a:xfrm>
            <a:off x="971550" y="1773238"/>
            <a:ext cx="2952750" cy="280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5" y="907"/>
              </a:cxn>
              <a:cxn ang="0">
                <a:pos x="1769" y="1814"/>
              </a:cxn>
            </a:cxnLst>
            <a:rect l="0" t="0" r="r" b="b"/>
            <a:pathLst>
              <a:path w="1769" h="1814">
                <a:moveTo>
                  <a:pt x="0" y="0"/>
                </a:moveTo>
                <a:cubicBezTo>
                  <a:pt x="170" y="302"/>
                  <a:pt x="340" y="605"/>
                  <a:pt x="635" y="907"/>
                </a:cubicBezTo>
                <a:cubicBezTo>
                  <a:pt x="930" y="1209"/>
                  <a:pt x="1580" y="1663"/>
                  <a:pt x="1769" y="1814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1908175" y="2997200"/>
            <a:ext cx="1943100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166813" y="3749675"/>
            <a:ext cx="5715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9900"/>
                </a:solidFill>
              </a:rPr>
              <a:t>LID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958975" y="1949450"/>
            <a:ext cx="6000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LSD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2843213" y="3284538"/>
            <a:ext cx="504825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2"/>
                </a:solidFill>
              </a:rPr>
              <a:t>LM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6208713" y="1804988"/>
            <a:ext cx="623887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LSD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343525" y="3965575"/>
            <a:ext cx="5984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LID</a:t>
            </a: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7288213" y="3460750"/>
            <a:ext cx="50482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9900"/>
                </a:solidFill>
              </a:rPr>
              <a:t>LM</a:t>
            </a:r>
          </a:p>
        </p:txBody>
      </p:sp>
      <p:sp>
        <p:nvSpPr>
          <p:cNvPr id="49176" name="Text Box 24"/>
          <p:cNvSpPr txBox="1">
            <a:spLocks noChangeArrowheads="1"/>
          </p:cNvSpPr>
          <p:nvPr/>
        </p:nvSpPr>
        <p:spPr bwMode="auto">
          <a:xfrm>
            <a:off x="7793038" y="1012825"/>
            <a:ext cx="9334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2"/>
                </a:solidFill>
              </a:rPr>
              <a:t>Región</a:t>
            </a:r>
          </a:p>
          <a:p>
            <a:r>
              <a:rPr lang="es-ES">
                <a:solidFill>
                  <a:schemeClr val="bg2"/>
                </a:solidFill>
              </a:rPr>
              <a:t> anterior</a:t>
            </a: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4500563" y="1125538"/>
            <a:ext cx="982662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2"/>
                </a:solidFill>
              </a:rPr>
              <a:t>Región</a:t>
            </a:r>
          </a:p>
          <a:p>
            <a:r>
              <a:rPr lang="es-ES">
                <a:solidFill>
                  <a:schemeClr val="bg2"/>
                </a:solidFill>
              </a:rPr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6" descr="imagen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0350"/>
            <a:ext cx="4321175" cy="568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3" name="Picture 5" descr="DSC074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4356100" cy="568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31775" y="796925"/>
            <a:ext cx="87630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2"/>
                </a:solidFill>
              </a:rPr>
              <a:t>Región</a:t>
            </a:r>
          </a:p>
          <a:p>
            <a:r>
              <a:rPr lang="es-ES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348038" y="836613"/>
            <a:ext cx="982662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2"/>
                </a:solidFill>
              </a:rPr>
              <a:t>Región </a:t>
            </a:r>
          </a:p>
          <a:p>
            <a:r>
              <a:rPr lang="es-ES">
                <a:solidFill>
                  <a:schemeClr val="bg2"/>
                </a:solidFill>
              </a:rPr>
              <a:t>posterior</a:t>
            </a:r>
          </a:p>
        </p:txBody>
      </p:sp>
      <p:sp>
        <p:nvSpPr>
          <p:cNvPr id="12296" name="Freeform 8"/>
          <p:cNvSpPr>
            <a:spLocks/>
          </p:cNvSpPr>
          <p:nvPr/>
        </p:nvSpPr>
        <p:spPr bwMode="auto">
          <a:xfrm>
            <a:off x="5219700" y="1628775"/>
            <a:ext cx="2881313" cy="3455988"/>
          </a:xfrm>
          <a:custGeom>
            <a:avLst/>
            <a:gdLst/>
            <a:ahLst/>
            <a:cxnLst>
              <a:cxn ang="0">
                <a:pos x="1633" y="0"/>
              </a:cxn>
              <a:cxn ang="0">
                <a:pos x="998" y="907"/>
              </a:cxn>
              <a:cxn ang="0">
                <a:pos x="0" y="1769"/>
              </a:cxn>
            </a:cxnLst>
            <a:rect l="0" t="0" r="r" b="b"/>
            <a:pathLst>
              <a:path w="1633" h="1769">
                <a:moveTo>
                  <a:pt x="1633" y="0"/>
                </a:moveTo>
                <a:cubicBezTo>
                  <a:pt x="1451" y="306"/>
                  <a:pt x="1270" y="612"/>
                  <a:pt x="998" y="907"/>
                </a:cubicBezTo>
                <a:cubicBezTo>
                  <a:pt x="726" y="1202"/>
                  <a:pt x="166" y="1625"/>
                  <a:pt x="0" y="1769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331913" y="2276475"/>
            <a:ext cx="534987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LSI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463800" y="3965575"/>
            <a:ext cx="509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LII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6227763" y="2708275"/>
            <a:ext cx="534987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2"/>
                </a:solidFill>
              </a:rPr>
              <a:t>LSI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7235825" y="4149725"/>
            <a:ext cx="509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9900"/>
                </a:solidFill>
              </a:rPr>
              <a:t>LII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2411413" y="6092825"/>
            <a:ext cx="4629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9900"/>
                </a:solidFill>
              </a:rPr>
              <a:t>Segmentación pulmonar izquierda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395288" y="2852738"/>
          <a:ext cx="3744912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7619048" imgH="9523810" progId="">
                  <p:embed/>
                </p:oleObj>
              </mc:Choice>
              <mc:Fallback>
                <p:oleObj name="Image" r:id="rId3" imgW="7619048" imgH="952381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51" t="14320" b="13811"/>
                      <a:stretch>
                        <a:fillRect/>
                      </a:stretch>
                    </p:blipFill>
                    <p:spPr bwMode="auto">
                      <a:xfrm>
                        <a:off x="395288" y="2852738"/>
                        <a:ext cx="3744912" cy="3959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/>
          <a:srcRect l="5573" t="17531" r="2756" b="14940"/>
          <a:stretch>
            <a:fillRect/>
          </a:stretch>
        </p:blipFill>
        <p:spPr bwMode="auto">
          <a:xfrm>
            <a:off x="1476375" y="4149725"/>
            <a:ext cx="18002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5435600" y="2924175"/>
          <a:ext cx="3529013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Image" r:id="rId6" imgW="7619048" imgH="9523810" progId="">
                  <p:embed/>
                </p:oleObj>
              </mc:Choice>
              <mc:Fallback>
                <p:oleObj name="Image" r:id="rId6" imgW="7619048" imgH="952381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51" t="17566" b="14365"/>
                      <a:stretch>
                        <a:fillRect/>
                      </a:stretch>
                    </p:blipFill>
                    <p:spPr bwMode="auto">
                      <a:xfrm>
                        <a:off x="5435600" y="2924175"/>
                        <a:ext cx="3529013" cy="38877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7" name="Picture 9" descr="DSC07450"/>
          <p:cNvPicPr>
            <a:picLocks noChangeAspect="1" noChangeArrowheads="1"/>
          </p:cNvPicPr>
          <p:nvPr/>
        </p:nvPicPr>
        <p:blipFill>
          <a:blip r:embed="rId7" cstate="print"/>
          <a:srcRect t="9018" b="101"/>
          <a:stretch>
            <a:fillRect/>
          </a:stretch>
        </p:blipFill>
        <p:spPr bwMode="auto">
          <a:xfrm>
            <a:off x="6372225" y="3789363"/>
            <a:ext cx="1944688" cy="2089150"/>
          </a:xfrm>
          <a:prstGeom prst="rect">
            <a:avLst/>
          </a:prstGeom>
          <a:noFill/>
        </p:spPr>
      </p:pic>
      <p:graphicFrame>
        <p:nvGraphicFramePr>
          <p:cNvPr id="68618" name="Object 10"/>
          <p:cNvGraphicFramePr>
            <a:graphicFrameLocks noChangeAspect="1"/>
          </p:cNvGraphicFramePr>
          <p:nvPr/>
        </p:nvGraphicFramePr>
        <p:xfrm>
          <a:off x="539750" y="0"/>
          <a:ext cx="3457575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Image" r:id="rId8" imgW="7619048" imgH="9523810" progId="">
                  <p:embed/>
                </p:oleObj>
              </mc:Choice>
              <mc:Fallback>
                <p:oleObj name="Image" r:id="rId8" imgW="7619048" imgH="952381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 contrast="6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78" t="14320" r="4222" b="13811"/>
                      <a:stretch>
                        <a:fillRect/>
                      </a:stretch>
                    </p:blipFill>
                    <p:spPr bwMode="auto">
                      <a:xfrm>
                        <a:off x="539750" y="0"/>
                        <a:ext cx="3457575" cy="3384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1000100" y="6215082"/>
            <a:ext cx="2160587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b="1" dirty="0">
                <a:solidFill>
                  <a:schemeClr val="bg2"/>
                </a:solidFill>
              </a:rPr>
              <a:t>Arterias pulmonares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6227763" y="6381750"/>
            <a:ext cx="193992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</a:rPr>
              <a:t>Sistema bronquial</a:t>
            </a: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1403350" y="1628775"/>
            <a:ext cx="360363" cy="1444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H="1">
            <a:off x="2916238" y="1341438"/>
            <a:ext cx="215900" cy="14287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aphicFrame>
        <p:nvGraphicFramePr>
          <p:cNvPr id="68623" name="Object 15"/>
          <p:cNvGraphicFramePr>
            <a:graphicFrameLocks noChangeAspect="1"/>
          </p:cNvGraphicFramePr>
          <p:nvPr/>
        </p:nvGraphicFramePr>
        <p:xfrm>
          <a:off x="5580063" y="0"/>
          <a:ext cx="3240087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" r:id="rId9" imgW="7619048" imgH="9523810" progId="">
                  <p:embed/>
                </p:oleObj>
              </mc:Choice>
              <mc:Fallback>
                <p:oleObj name="Image" r:id="rId9" imgW="7619048" imgH="952381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78" t="14320" r="4222" b="13811"/>
                      <a:stretch>
                        <a:fillRect/>
                      </a:stretch>
                    </p:blipFill>
                    <p:spPr bwMode="auto">
                      <a:xfrm>
                        <a:off x="5580063" y="0"/>
                        <a:ext cx="3240087" cy="3384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24" name="Freeform 16"/>
          <p:cNvSpPr>
            <a:spLocks/>
          </p:cNvSpPr>
          <p:nvPr/>
        </p:nvSpPr>
        <p:spPr bwMode="auto">
          <a:xfrm>
            <a:off x="6877050" y="188913"/>
            <a:ext cx="239713" cy="1608137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136" y="363"/>
              </a:cxn>
              <a:cxn ang="0">
                <a:pos x="136" y="635"/>
              </a:cxn>
              <a:cxn ang="0">
                <a:pos x="45" y="952"/>
              </a:cxn>
              <a:cxn ang="0">
                <a:pos x="0" y="998"/>
              </a:cxn>
            </a:cxnLst>
            <a:rect l="0" t="0" r="r" b="b"/>
            <a:pathLst>
              <a:path w="151" h="1013">
                <a:moveTo>
                  <a:pt x="136" y="0"/>
                </a:moveTo>
                <a:cubicBezTo>
                  <a:pt x="136" y="128"/>
                  <a:pt x="136" y="257"/>
                  <a:pt x="136" y="363"/>
                </a:cubicBezTo>
                <a:cubicBezTo>
                  <a:pt x="136" y="469"/>
                  <a:pt x="151" y="537"/>
                  <a:pt x="136" y="635"/>
                </a:cubicBezTo>
                <a:cubicBezTo>
                  <a:pt x="121" y="733"/>
                  <a:pt x="68" y="891"/>
                  <a:pt x="45" y="952"/>
                </a:cubicBezTo>
                <a:cubicBezTo>
                  <a:pt x="22" y="1013"/>
                  <a:pt x="11" y="1005"/>
                  <a:pt x="0" y="998"/>
                </a:cubicBezTo>
              </a:path>
            </a:pathLst>
          </a:custGeom>
          <a:noFill/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8626" name="Freeform 18"/>
          <p:cNvSpPr>
            <a:spLocks/>
          </p:cNvSpPr>
          <p:nvPr/>
        </p:nvSpPr>
        <p:spPr bwMode="auto">
          <a:xfrm>
            <a:off x="7164388" y="188913"/>
            <a:ext cx="479425" cy="1487487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30" y="635"/>
              </a:cxn>
              <a:cxn ang="0">
                <a:pos x="257" y="907"/>
              </a:cxn>
              <a:cxn ang="0">
                <a:pos x="302" y="816"/>
              </a:cxn>
            </a:cxnLst>
            <a:rect l="0" t="0" r="r" b="b"/>
            <a:pathLst>
              <a:path w="302" h="937">
                <a:moveTo>
                  <a:pt x="76" y="0"/>
                </a:moveTo>
                <a:cubicBezTo>
                  <a:pt x="38" y="242"/>
                  <a:pt x="0" y="484"/>
                  <a:pt x="30" y="635"/>
                </a:cubicBezTo>
                <a:cubicBezTo>
                  <a:pt x="60" y="786"/>
                  <a:pt x="212" y="877"/>
                  <a:pt x="257" y="907"/>
                </a:cubicBezTo>
                <a:cubicBezTo>
                  <a:pt x="302" y="937"/>
                  <a:pt x="295" y="831"/>
                  <a:pt x="302" y="816"/>
                </a:cubicBezTo>
              </a:path>
            </a:pathLst>
          </a:custGeom>
          <a:noFill/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8627" name="Freeform 19"/>
          <p:cNvSpPr>
            <a:spLocks/>
          </p:cNvSpPr>
          <p:nvPr/>
        </p:nvSpPr>
        <p:spPr bwMode="auto">
          <a:xfrm rot="-357006">
            <a:off x="7019925" y="1412875"/>
            <a:ext cx="576263" cy="515938"/>
          </a:xfrm>
          <a:custGeom>
            <a:avLst/>
            <a:gdLst/>
            <a:ahLst/>
            <a:cxnLst>
              <a:cxn ang="0">
                <a:pos x="0" y="280"/>
              </a:cxn>
              <a:cxn ang="0">
                <a:pos x="136" y="8"/>
              </a:cxn>
              <a:cxn ang="0">
                <a:pos x="363" y="325"/>
              </a:cxn>
            </a:cxnLst>
            <a:rect l="0" t="0" r="r" b="b"/>
            <a:pathLst>
              <a:path w="363" h="325">
                <a:moveTo>
                  <a:pt x="0" y="280"/>
                </a:moveTo>
                <a:cubicBezTo>
                  <a:pt x="38" y="140"/>
                  <a:pt x="76" y="0"/>
                  <a:pt x="136" y="8"/>
                </a:cubicBezTo>
                <a:cubicBezTo>
                  <a:pt x="196" y="16"/>
                  <a:pt x="325" y="272"/>
                  <a:pt x="363" y="325"/>
                </a:cubicBezTo>
              </a:path>
            </a:pathLst>
          </a:custGeom>
          <a:noFill/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539750" y="-4763"/>
            <a:ext cx="666750" cy="214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800" b="1">
                <a:latin typeface="Arial" charset="0"/>
              </a:rPr>
              <a:t>2-3-98    D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5651500" y="-4763"/>
            <a:ext cx="666750" cy="336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800" b="1">
                <a:latin typeface="Arial" charset="0"/>
              </a:rPr>
              <a:t>2-3-98    D</a:t>
            </a:r>
          </a:p>
          <a:p>
            <a:endParaRPr lang="es-ES" sz="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1" grpId="0" animBg="1"/>
      <p:bldP spid="68622" grpId="0" animBg="1"/>
      <p:bldP spid="68624" grpId="0" animBg="1"/>
      <p:bldP spid="68626" grpId="0" animBg="1"/>
      <p:bldP spid="686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009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5905500" cy="5832475"/>
          </a:xfrm>
          <a:prstGeom prst="rect">
            <a:avLst/>
          </a:prstGeom>
          <a:noFill/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00034" y="5873750"/>
            <a:ext cx="80010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FF66"/>
                </a:solidFill>
                <a:latin typeface="Garamond" pitchFamily="18" charset="0"/>
              </a:rPr>
              <a:t>Los </a:t>
            </a:r>
            <a:r>
              <a:rPr lang="es-ES" sz="2800" b="1" dirty="0" err="1">
                <a:solidFill>
                  <a:srgbClr val="FFFF66"/>
                </a:solidFill>
                <a:latin typeface="Garamond" pitchFamily="18" charset="0"/>
              </a:rPr>
              <a:t>hilios</a:t>
            </a:r>
            <a:r>
              <a:rPr lang="es-ES" sz="2800" b="1" dirty="0">
                <a:solidFill>
                  <a:srgbClr val="FFFF66"/>
                </a:solidFill>
                <a:latin typeface="Garamond" pitchFamily="18" charset="0"/>
              </a:rPr>
              <a:t> pulmonares radiológicos son puramente</a:t>
            </a:r>
          </a:p>
          <a:p>
            <a:r>
              <a:rPr lang="es-ES" sz="2800" b="1" dirty="0">
                <a:solidFill>
                  <a:srgbClr val="FFFF66"/>
                </a:solidFill>
                <a:latin typeface="Garamond" pitchFamily="18" charset="0"/>
              </a:rPr>
              <a:t> vasculares, sobre todo ARTERIALES!!!</a:t>
            </a:r>
            <a:endParaRPr lang="en-US" sz="28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SC00866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</a:blip>
          <a:srcRect/>
          <a:stretch>
            <a:fillRect/>
          </a:stretch>
        </p:blipFill>
        <p:spPr bwMode="auto">
          <a:xfrm>
            <a:off x="3682989" y="3285954"/>
            <a:ext cx="5461011" cy="3572046"/>
          </a:xfrm>
          <a:prstGeom prst="rect">
            <a:avLst/>
          </a:prstGeom>
          <a:noFill/>
          <a:ln w="12700">
            <a:solidFill>
              <a:schemeClr val="tx1"/>
            </a:solidFill>
            <a:headEnd/>
            <a:tailEnd/>
          </a:ln>
        </p:spPr>
      </p:pic>
      <p:sp>
        <p:nvSpPr>
          <p:cNvPr id="5123" name="2 Marcador de contenido"/>
          <p:cNvSpPr>
            <a:spLocks noGrp="1"/>
          </p:cNvSpPr>
          <p:nvPr>
            <p:ph idx="4294967295"/>
          </p:nvPr>
        </p:nvSpPr>
        <p:spPr>
          <a:xfrm>
            <a:off x="71439" y="1714488"/>
            <a:ext cx="3571867" cy="4429156"/>
          </a:xfrm>
        </p:spPr>
        <p:txBody>
          <a:bodyPr>
            <a:normAutofit/>
          </a:bodyPr>
          <a:lstStyle/>
          <a:p>
            <a:pPr marL="550926" indent="-514350" algn="just">
              <a:buFont typeface="+mj-lt"/>
              <a:buAutoNum type="arabicPeriod"/>
            </a:pPr>
            <a:r>
              <a:rPr lang="es-ES" sz="2000" dirty="0" smtClean="0">
                <a:solidFill>
                  <a:srgbClr val="FFFF66"/>
                </a:solidFill>
              </a:rPr>
              <a:t>Diga tipo de estudio, vista realizada y lesión ósea elemental a) y b)</a:t>
            </a:r>
          </a:p>
          <a:p>
            <a:pPr marL="550926" indent="-514350" algn="just">
              <a:buFont typeface="+mj-lt"/>
              <a:buAutoNum type="arabicPeriod"/>
            </a:pPr>
            <a:endParaRPr lang="es-ES" sz="2000" dirty="0" smtClean="0">
              <a:solidFill>
                <a:srgbClr val="FFFF66"/>
              </a:solidFill>
            </a:endParaRPr>
          </a:p>
          <a:p>
            <a:pPr marL="550926" indent="-514350" algn="just">
              <a:buFont typeface="+mj-lt"/>
              <a:buAutoNum type="arabicPeriod"/>
            </a:pPr>
            <a:r>
              <a:rPr lang="es-ES" sz="2000" dirty="0" smtClean="0">
                <a:solidFill>
                  <a:srgbClr val="FFFF66"/>
                </a:solidFill>
              </a:rPr>
              <a:t>Diga la clasificación de las fracturas según el mecanismo de producción y las caras fracturadas</a:t>
            </a:r>
            <a:r>
              <a:rPr lang="es-ES" sz="2000" dirty="0" smtClean="0">
                <a:solidFill>
                  <a:srgbClr val="FFFF66"/>
                </a:solidFill>
              </a:rPr>
              <a:t>.</a:t>
            </a:r>
            <a:endParaRPr lang="es-ES" sz="2000" dirty="0" smtClean="0">
              <a:solidFill>
                <a:srgbClr val="FFFF66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71414"/>
            <a:ext cx="4357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dirty="0" smtClean="0"/>
              <a:t>Preguntas de control  de  la clase anterior</a:t>
            </a:r>
          </a:p>
          <a:p>
            <a:pPr algn="ctr">
              <a:buNone/>
            </a:pPr>
            <a:r>
              <a:rPr lang="es-419" sz="2800" dirty="0" smtClean="0"/>
              <a:t>SOMA</a:t>
            </a:r>
            <a:endParaRPr lang="es-ES" sz="2800" dirty="0" smtClean="0"/>
          </a:p>
        </p:txBody>
      </p:sp>
      <p:pic>
        <p:nvPicPr>
          <p:cNvPr id="9" name="Picture 4" descr="DSC008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3207003"/>
          </a:xfrm>
          <a:prstGeom prst="rect">
            <a:avLst/>
          </a:prstGeom>
          <a:noFill/>
          <a:ln w="12700">
            <a:solidFill>
              <a:schemeClr val="tx1">
                <a:lumMod val="95000"/>
              </a:schemeClr>
            </a:solidFill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4714876" y="214290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a)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572528" y="3714752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b)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Fondos XP (54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42908" y="5857892"/>
            <a:ext cx="885824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s-ES" sz="5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 </a:t>
            </a:r>
            <a:r>
              <a:rPr lang="es-ES" sz="5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HIPERTRANSPARENCIAS</a:t>
            </a:r>
            <a:endParaRPr lang="es-ES_tradnl" sz="5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23" name="Rectangle 15"/>
          <p:cNvSpPr>
            <a:spLocks noChangeArrowheads="1"/>
          </p:cNvSpPr>
          <p:nvPr/>
        </p:nvSpPr>
        <p:spPr bwMode="auto">
          <a:xfrm>
            <a:off x="0" y="1643051"/>
            <a:ext cx="464661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s-ES" sz="1600" dirty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2800" b="1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HIPERTRANSPARENCIAS</a:t>
            </a:r>
            <a:endParaRPr lang="es-ES_tradnl" sz="2800" dirty="0">
              <a:solidFill>
                <a:srgbClr val="FFFF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580624" name="Rectangle 16"/>
          <p:cNvSpPr>
            <a:spLocks noChangeArrowheads="1"/>
          </p:cNvSpPr>
          <p:nvPr/>
        </p:nvSpPr>
        <p:spPr bwMode="auto">
          <a:xfrm>
            <a:off x="4929190" y="857232"/>
            <a:ext cx="421481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ü"/>
              <a:tabLst>
                <a:tab pos="1905000" algn="l"/>
              </a:tabLst>
            </a:pPr>
            <a:r>
              <a:rPr lang="es-ES" sz="24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Generalizadas o difusas</a:t>
            </a:r>
          </a:p>
          <a:p>
            <a:pPr eaLnBrk="0" hangingPunct="0">
              <a:tabLst>
                <a:tab pos="1905000" algn="l"/>
              </a:tabLst>
            </a:pPr>
            <a:r>
              <a:rPr lang="es-ES" sz="24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   (unilateral o bilateral)</a:t>
            </a:r>
            <a:endParaRPr lang="es-ES_tradnl" sz="2400" dirty="0">
              <a:solidFill>
                <a:srgbClr val="FFFF66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1905000" algn="l"/>
              </a:tabLst>
            </a:pPr>
            <a:endParaRPr lang="es-ES_tradnl" sz="2400" dirty="0">
              <a:solidFill>
                <a:srgbClr val="FFFF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4643438" y="642918"/>
            <a:ext cx="500066" cy="2571768"/>
          </a:xfrm>
          <a:prstGeom prst="leftBrace">
            <a:avLst>
              <a:gd name="adj1" fmla="val 124218"/>
              <a:gd name="adj2" fmla="val 51693"/>
            </a:avLst>
          </a:prstGeom>
          <a:noFill/>
          <a:ln w="82550" cmpd="thickThin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66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929190" y="2214554"/>
            <a:ext cx="44291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 Localizadas o circunscritas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57158" y="4714884"/>
            <a:ext cx="1714512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U" sz="28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Pleurales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928926" y="4000504"/>
            <a:ext cx="2214578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U" sz="28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Pulmonares</a:t>
            </a:r>
            <a:endParaRPr lang="es-ES" sz="2800" dirty="0" smtClean="0">
              <a:solidFill>
                <a:srgbClr val="FFFF66"/>
              </a:solidFill>
              <a:ea typeface="Times New Roman" pitchFamily="18" charset="0"/>
              <a:cs typeface="Arial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rot="5400000">
            <a:off x="178960" y="3535760"/>
            <a:ext cx="1928826" cy="794"/>
          </a:xfrm>
          <a:prstGeom prst="straightConnector1">
            <a:avLst/>
          </a:prstGeom>
          <a:noFill/>
          <a:ln w="82550" cmpd="thickThin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5400000">
            <a:off x="3108315" y="2963859"/>
            <a:ext cx="1499404" cy="794"/>
          </a:xfrm>
          <a:prstGeom prst="straightConnector1">
            <a:avLst/>
          </a:prstGeom>
          <a:noFill/>
          <a:ln w="82550" cmpd="thickThin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Elipse"/>
          <p:cNvSpPr/>
          <p:nvPr/>
        </p:nvSpPr>
        <p:spPr>
          <a:xfrm>
            <a:off x="500034" y="4643446"/>
            <a:ext cx="4500594" cy="1357322"/>
          </a:xfrm>
          <a:prstGeom prst="ellipse">
            <a:avLst/>
          </a:prstGeom>
          <a:solidFill>
            <a:srgbClr val="BA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1500166" y="3643314"/>
            <a:ext cx="2428892" cy="1357322"/>
          </a:xfrm>
          <a:prstGeom prst="ellipse">
            <a:avLst/>
          </a:prstGeom>
          <a:solidFill>
            <a:srgbClr val="5BD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357158" y="714356"/>
            <a:ext cx="5572164" cy="1500198"/>
          </a:xfrm>
          <a:prstGeom prst="ellipse">
            <a:avLst/>
          </a:prstGeom>
          <a:solidFill>
            <a:srgbClr val="5BD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785786" y="1214422"/>
            <a:ext cx="464661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s-ES" sz="1600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HIPERTRANSPARENCIAS</a:t>
            </a:r>
            <a:endParaRPr lang="es-ES_tradnl" sz="2800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" name="2 Abrir llave"/>
          <p:cNvSpPr/>
          <p:nvPr/>
        </p:nvSpPr>
        <p:spPr>
          <a:xfrm>
            <a:off x="4643438" y="2357430"/>
            <a:ext cx="1071570" cy="3929090"/>
          </a:xfrm>
          <a:prstGeom prst="leftBrace">
            <a:avLst>
              <a:gd name="adj1" fmla="val 124218"/>
              <a:gd name="adj2" fmla="val 51693"/>
            </a:avLst>
          </a:prstGeom>
          <a:noFill/>
          <a:ln w="82550" cmpd="thickThin">
            <a:solidFill>
              <a:srgbClr val="CB5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1857356" y="4071942"/>
            <a:ext cx="1714512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U" sz="2800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Pleurales</a:t>
            </a:r>
          </a:p>
        </p:txBody>
      </p:sp>
      <p:sp>
        <p:nvSpPr>
          <p:cNvPr id="7" name="6 Flecha curvada hacia la derecha"/>
          <p:cNvSpPr/>
          <p:nvPr/>
        </p:nvSpPr>
        <p:spPr>
          <a:xfrm>
            <a:off x="500034" y="1714488"/>
            <a:ext cx="1214446" cy="2786082"/>
          </a:xfrm>
          <a:prstGeom prst="curvedRightArrow">
            <a:avLst/>
          </a:prstGeom>
          <a:solidFill>
            <a:srgbClr val="C266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86380" y="2857496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CU" sz="3200" dirty="0" smtClean="0"/>
              <a:t>Neumotorax</a:t>
            </a:r>
            <a:endParaRPr lang="es-ES" sz="3200" dirty="0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928662" y="5014753"/>
            <a:ext cx="392909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chemeClr val="accent6">
                  <a:lumMod val="60000"/>
                  <a:lumOff val="40000"/>
                </a:schemeClr>
              </a:buClr>
              <a:tabLst>
                <a:tab pos="1905000" algn="l"/>
              </a:tabLst>
            </a:pPr>
            <a:r>
              <a:rPr lang="es-ES" sz="2400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Generalizadas o difusas</a:t>
            </a:r>
          </a:p>
          <a:p>
            <a:pPr eaLnBrk="0" hangingPunct="0">
              <a:tabLst>
                <a:tab pos="1905000" algn="l"/>
              </a:tabLst>
            </a:pPr>
            <a:r>
              <a:rPr lang="es-ES" sz="2400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   (unilateral o bilateral)</a:t>
            </a:r>
            <a:endParaRPr lang="es-ES_tradnl" sz="2400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1905000" algn="l"/>
              </a:tabLst>
            </a:pPr>
            <a:endParaRPr lang="es-ES_tradnl" sz="2400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86380" y="4987365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CU" sz="3200" dirty="0" smtClean="0"/>
              <a:t>Hidroneumotorax</a:t>
            </a:r>
            <a:endParaRPr lang="es-E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 idx="4294967295"/>
          </p:nvPr>
        </p:nvSpPr>
        <p:spPr>
          <a:xfrm>
            <a:off x="5000625" y="5429264"/>
            <a:ext cx="4143375" cy="857250"/>
          </a:xfrm>
          <a:solidFill>
            <a:srgbClr val="F50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ct val="0"/>
              </a:spcAft>
            </a:pPr>
            <a:r>
              <a:rPr lang="es-ES_tradnl" dirty="0" smtClean="0">
                <a:solidFill>
                  <a:schemeClr val="bg1"/>
                </a:solidFill>
              </a:rPr>
              <a:t>Neumotórax </a:t>
            </a:r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71438"/>
            <a:ext cx="2714612" cy="3152453"/>
          </a:xfrm>
        </p:spPr>
      </p:pic>
      <p:sp>
        <p:nvSpPr>
          <p:cNvPr id="5" name="4 CuadroTexto"/>
          <p:cNvSpPr txBox="1"/>
          <p:nvPr/>
        </p:nvSpPr>
        <p:spPr>
          <a:xfrm>
            <a:off x="1928794" y="2285992"/>
            <a:ext cx="2571768" cy="714380"/>
          </a:xfrm>
          <a:prstGeom prst="rect">
            <a:avLst/>
          </a:prstGeom>
          <a:solidFill>
            <a:srgbClr val="F50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algn="ctr"/>
            <a:r>
              <a:rPr lang="es-CU" sz="3200" dirty="0" smtClean="0">
                <a:solidFill>
                  <a:schemeClr val="bg1"/>
                </a:solidFill>
                <a:latin typeface="+mn-lt"/>
              </a:rPr>
              <a:t>Concepto</a:t>
            </a:r>
          </a:p>
        </p:txBody>
      </p:sp>
      <p:pic>
        <p:nvPicPr>
          <p:cNvPr id="7" name="Picture 3" descr="Diapositiv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4876" y="71438"/>
            <a:ext cx="4368171" cy="4500570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2706" name="Picture 2" descr="C:\Users\Leticia Munoz\Documents\IMAGENOLOGÍA\fgesd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3205112"/>
            <a:ext cx="4643438" cy="3652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6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398" y="785770"/>
            <a:ext cx="5643602" cy="607223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000232" y="7141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 smtClean="0"/>
              <a:t>Hallazgos Imagenológicos</a:t>
            </a:r>
            <a:endParaRPr lang="es-ES" sz="3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596" y="357166"/>
            <a:ext cx="857256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/>
              <a:t>RX</a:t>
            </a:r>
            <a:endParaRPr lang="es-ES" sz="3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1142984"/>
            <a:ext cx="3571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000" dirty="0" smtClean="0"/>
              <a:t>Aumento de la transparencia hacia la periferia sin trama pulmonar</a:t>
            </a:r>
            <a:endParaRPr lang="es-ES" sz="2000" dirty="0" smtClean="0"/>
          </a:p>
        </p:txBody>
      </p:sp>
      <p:sp>
        <p:nvSpPr>
          <p:cNvPr id="8" name="7 Flecha a la derecha con bandas"/>
          <p:cNvSpPr/>
          <p:nvPr/>
        </p:nvSpPr>
        <p:spPr>
          <a:xfrm rot="1688117">
            <a:off x="2910961" y="1997038"/>
            <a:ext cx="1823858" cy="77844"/>
          </a:xfrm>
          <a:prstGeom prst="stripedRightArrow">
            <a:avLst>
              <a:gd name="adj1" fmla="val 50000"/>
              <a:gd name="adj2" fmla="val 195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Flecha a la derecha con bandas"/>
          <p:cNvSpPr/>
          <p:nvPr/>
        </p:nvSpPr>
        <p:spPr>
          <a:xfrm rot="3856950">
            <a:off x="1916643" y="3496032"/>
            <a:ext cx="3112004" cy="81692"/>
          </a:xfrm>
          <a:prstGeom prst="stripedRightArrow">
            <a:avLst>
              <a:gd name="adj1" fmla="val 50000"/>
              <a:gd name="adj2" fmla="val 195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2500306"/>
            <a:ext cx="3000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000" dirty="0" smtClean="0"/>
              <a:t>Pulmón radiopaco con Retículo pulmonar</a:t>
            </a:r>
          </a:p>
          <a:p>
            <a:pPr>
              <a:buFont typeface="Arial" pitchFamily="34" charset="0"/>
              <a:buChar char="•"/>
            </a:pPr>
            <a:r>
              <a:rPr lang="es-CU" sz="2000" dirty="0" smtClean="0"/>
              <a:t>Línea radiopaca (pleura pulmonar) </a:t>
            </a:r>
            <a:endParaRPr lang="es-ES" sz="2000" dirty="0"/>
          </a:p>
        </p:txBody>
      </p:sp>
      <p:sp>
        <p:nvSpPr>
          <p:cNvPr id="11" name="10 Flecha derecha"/>
          <p:cNvSpPr/>
          <p:nvPr/>
        </p:nvSpPr>
        <p:spPr>
          <a:xfrm rot="1195193" flipV="1">
            <a:off x="2423412" y="3397001"/>
            <a:ext cx="3185971" cy="108144"/>
          </a:xfrm>
          <a:prstGeom prst="rightArrow">
            <a:avLst>
              <a:gd name="adj1" fmla="val 50000"/>
              <a:gd name="adj2" fmla="val 3460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Forma libre"/>
          <p:cNvSpPr/>
          <p:nvPr/>
        </p:nvSpPr>
        <p:spPr>
          <a:xfrm>
            <a:off x="4616970" y="1933731"/>
            <a:ext cx="1184223" cy="4212236"/>
          </a:xfrm>
          <a:custGeom>
            <a:avLst/>
            <a:gdLst>
              <a:gd name="connsiteX0" fmla="*/ 1184223 w 1184223"/>
              <a:gd name="connsiteY0" fmla="*/ 0 h 4212236"/>
              <a:gd name="connsiteX1" fmla="*/ 1139253 w 1184223"/>
              <a:gd name="connsiteY1" fmla="*/ 14990 h 4212236"/>
              <a:gd name="connsiteX2" fmla="*/ 1124263 w 1184223"/>
              <a:gd name="connsiteY2" fmla="*/ 59961 h 4212236"/>
              <a:gd name="connsiteX3" fmla="*/ 1094282 w 1184223"/>
              <a:gd name="connsiteY3" fmla="*/ 89941 h 4212236"/>
              <a:gd name="connsiteX4" fmla="*/ 1049312 w 1184223"/>
              <a:gd name="connsiteY4" fmla="*/ 179882 h 4212236"/>
              <a:gd name="connsiteX5" fmla="*/ 989351 w 1184223"/>
              <a:gd name="connsiteY5" fmla="*/ 284813 h 4212236"/>
              <a:gd name="connsiteX6" fmla="*/ 959371 w 1184223"/>
              <a:gd name="connsiteY6" fmla="*/ 314794 h 4212236"/>
              <a:gd name="connsiteX7" fmla="*/ 929391 w 1184223"/>
              <a:gd name="connsiteY7" fmla="*/ 359764 h 4212236"/>
              <a:gd name="connsiteX8" fmla="*/ 884420 w 1184223"/>
              <a:gd name="connsiteY8" fmla="*/ 419725 h 4212236"/>
              <a:gd name="connsiteX9" fmla="*/ 854440 w 1184223"/>
              <a:gd name="connsiteY9" fmla="*/ 464695 h 4212236"/>
              <a:gd name="connsiteX10" fmla="*/ 794479 w 1184223"/>
              <a:gd name="connsiteY10" fmla="*/ 524656 h 4212236"/>
              <a:gd name="connsiteX11" fmla="*/ 749509 w 1184223"/>
              <a:gd name="connsiteY11" fmla="*/ 599607 h 4212236"/>
              <a:gd name="connsiteX12" fmla="*/ 704538 w 1184223"/>
              <a:gd name="connsiteY12" fmla="*/ 674558 h 4212236"/>
              <a:gd name="connsiteX13" fmla="*/ 689548 w 1184223"/>
              <a:gd name="connsiteY13" fmla="*/ 719528 h 4212236"/>
              <a:gd name="connsiteX14" fmla="*/ 644578 w 1184223"/>
              <a:gd name="connsiteY14" fmla="*/ 809469 h 4212236"/>
              <a:gd name="connsiteX15" fmla="*/ 629587 w 1184223"/>
              <a:gd name="connsiteY15" fmla="*/ 869430 h 4212236"/>
              <a:gd name="connsiteX16" fmla="*/ 599607 w 1184223"/>
              <a:gd name="connsiteY16" fmla="*/ 959371 h 4212236"/>
              <a:gd name="connsiteX17" fmla="*/ 584617 w 1184223"/>
              <a:gd name="connsiteY17" fmla="*/ 1019331 h 4212236"/>
              <a:gd name="connsiteX18" fmla="*/ 554637 w 1184223"/>
              <a:gd name="connsiteY18" fmla="*/ 1109272 h 4212236"/>
              <a:gd name="connsiteX19" fmla="*/ 539646 w 1184223"/>
              <a:gd name="connsiteY19" fmla="*/ 1154243 h 4212236"/>
              <a:gd name="connsiteX20" fmla="*/ 479686 w 1184223"/>
              <a:gd name="connsiteY20" fmla="*/ 1259174 h 4212236"/>
              <a:gd name="connsiteX21" fmla="*/ 434715 w 1184223"/>
              <a:gd name="connsiteY21" fmla="*/ 1349115 h 4212236"/>
              <a:gd name="connsiteX22" fmla="*/ 389745 w 1184223"/>
              <a:gd name="connsiteY22" fmla="*/ 1424066 h 4212236"/>
              <a:gd name="connsiteX23" fmla="*/ 344774 w 1184223"/>
              <a:gd name="connsiteY23" fmla="*/ 1499017 h 4212236"/>
              <a:gd name="connsiteX24" fmla="*/ 314794 w 1184223"/>
              <a:gd name="connsiteY24" fmla="*/ 1588958 h 4212236"/>
              <a:gd name="connsiteX25" fmla="*/ 284814 w 1184223"/>
              <a:gd name="connsiteY25" fmla="*/ 1633928 h 4212236"/>
              <a:gd name="connsiteX26" fmla="*/ 254833 w 1184223"/>
              <a:gd name="connsiteY26" fmla="*/ 1723869 h 4212236"/>
              <a:gd name="connsiteX27" fmla="*/ 239843 w 1184223"/>
              <a:gd name="connsiteY27" fmla="*/ 1768839 h 4212236"/>
              <a:gd name="connsiteX28" fmla="*/ 209863 w 1184223"/>
              <a:gd name="connsiteY28" fmla="*/ 1828800 h 4212236"/>
              <a:gd name="connsiteX29" fmla="*/ 194873 w 1184223"/>
              <a:gd name="connsiteY29" fmla="*/ 1963712 h 4212236"/>
              <a:gd name="connsiteX30" fmla="*/ 149902 w 1184223"/>
              <a:gd name="connsiteY30" fmla="*/ 2263515 h 4212236"/>
              <a:gd name="connsiteX31" fmla="*/ 119922 w 1184223"/>
              <a:gd name="connsiteY31" fmla="*/ 2368446 h 4212236"/>
              <a:gd name="connsiteX32" fmla="*/ 104932 w 1184223"/>
              <a:gd name="connsiteY32" fmla="*/ 2428407 h 4212236"/>
              <a:gd name="connsiteX33" fmla="*/ 29981 w 1184223"/>
              <a:gd name="connsiteY33" fmla="*/ 2698230 h 4212236"/>
              <a:gd name="connsiteX34" fmla="*/ 0 w 1184223"/>
              <a:gd name="connsiteY34" fmla="*/ 2983043 h 4212236"/>
              <a:gd name="connsiteX35" fmla="*/ 29981 w 1184223"/>
              <a:gd name="connsiteY35" fmla="*/ 4032354 h 4212236"/>
              <a:gd name="connsiteX36" fmla="*/ 59961 w 1184223"/>
              <a:gd name="connsiteY36" fmla="*/ 4122295 h 4212236"/>
              <a:gd name="connsiteX37" fmla="*/ 74951 w 1184223"/>
              <a:gd name="connsiteY37" fmla="*/ 4167266 h 4212236"/>
              <a:gd name="connsiteX38" fmla="*/ 89941 w 1184223"/>
              <a:gd name="connsiteY38" fmla="*/ 4212236 h 421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4223" h="4212236">
                <a:moveTo>
                  <a:pt x="1184223" y="0"/>
                </a:moveTo>
                <a:cubicBezTo>
                  <a:pt x="1169233" y="4997"/>
                  <a:pt x="1150426" y="3817"/>
                  <a:pt x="1139253" y="14990"/>
                </a:cubicBezTo>
                <a:cubicBezTo>
                  <a:pt x="1128080" y="26163"/>
                  <a:pt x="1132393" y="46412"/>
                  <a:pt x="1124263" y="59961"/>
                </a:cubicBezTo>
                <a:cubicBezTo>
                  <a:pt x="1116992" y="72080"/>
                  <a:pt x="1104276" y="79948"/>
                  <a:pt x="1094282" y="89941"/>
                </a:cubicBezTo>
                <a:cubicBezTo>
                  <a:pt x="1066798" y="172394"/>
                  <a:pt x="1095806" y="98517"/>
                  <a:pt x="1049312" y="179882"/>
                </a:cubicBezTo>
                <a:cubicBezTo>
                  <a:pt x="1018531" y="233749"/>
                  <a:pt x="1025878" y="239155"/>
                  <a:pt x="989351" y="284813"/>
                </a:cubicBezTo>
                <a:cubicBezTo>
                  <a:pt x="980522" y="295849"/>
                  <a:pt x="968200" y="303758"/>
                  <a:pt x="959371" y="314794"/>
                </a:cubicBezTo>
                <a:cubicBezTo>
                  <a:pt x="948117" y="328862"/>
                  <a:pt x="939862" y="345104"/>
                  <a:pt x="929391" y="359764"/>
                </a:cubicBezTo>
                <a:cubicBezTo>
                  <a:pt x="914869" y="380094"/>
                  <a:pt x="898942" y="399395"/>
                  <a:pt x="884420" y="419725"/>
                </a:cubicBezTo>
                <a:cubicBezTo>
                  <a:pt x="873949" y="434385"/>
                  <a:pt x="866164" y="451016"/>
                  <a:pt x="854440" y="464695"/>
                </a:cubicBezTo>
                <a:cubicBezTo>
                  <a:pt x="836045" y="486156"/>
                  <a:pt x="794479" y="524656"/>
                  <a:pt x="794479" y="524656"/>
                </a:cubicBezTo>
                <a:cubicBezTo>
                  <a:pt x="752015" y="652048"/>
                  <a:pt x="811238" y="496724"/>
                  <a:pt x="749509" y="599607"/>
                </a:cubicBezTo>
                <a:cubicBezTo>
                  <a:pt x="691133" y="696902"/>
                  <a:pt x="780501" y="598595"/>
                  <a:pt x="704538" y="674558"/>
                </a:cubicBezTo>
                <a:cubicBezTo>
                  <a:pt x="699541" y="689548"/>
                  <a:pt x="696614" y="705395"/>
                  <a:pt x="689548" y="719528"/>
                </a:cubicBezTo>
                <a:cubicBezTo>
                  <a:pt x="645750" y="807126"/>
                  <a:pt x="669698" y="721553"/>
                  <a:pt x="644578" y="809469"/>
                </a:cubicBezTo>
                <a:cubicBezTo>
                  <a:pt x="638918" y="829278"/>
                  <a:pt x="635507" y="849697"/>
                  <a:pt x="629587" y="869430"/>
                </a:cubicBezTo>
                <a:cubicBezTo>
                  <a:pt x="620506" y="899699"/>
                  <a:pt x="607272" y="928713"/>
                  <a:pt x="599607" y="959371"/>
                </a:cubicBezTo>
                <a:cubicBezTo>
                  <a:pt x="594610" y="979358"/>
                  <a:pt x="590537" y="999598"/>
                  <a:pt x="584617" y="1019331"/>
                </a:cubicBezTo>
                <a:cubicBezTo>
                  <a:pt x="575536" y="1049600"/>
                  <a:pt x="564630" y="1079292"/>
                  <a:pt x="554637" y="1109272"/>
                </a:cubicBezTo>
                <a:cubicBezTo>
                  <a:pt x="549640" y="1124262"/>
                  <a:pt x="548411" y="1141096"/>
                  <a:pt x="539646" y="1154243"/>
                </a:cubicBezTo>
                <a:cubicBezTo>
                  <a:pt x="509536" y="1199408"/>
                  <a:pt x="502509" y="1205920"/>
                  <a:pt x="479686" y="1259174"/>
                </a:cubicBezTo>
                <a:cubicBezTo>
                  <a:pt x="442450" y="1346058"/>
                  <a:pt x="492329" y="1262694"/>
                  <a:pt x="434715" y="1349115"/>
                </a:cubicBezTo>
                <a:cubicBezTo>
                  <a:pt x="392251" y="1476507"/>
                  <a:pt x="451474" y="1321183"/>
                  <a:pt x="389745" y="1424066"/>
                </a:cubicBezTo>
                <a:cubicBezTo>
                  <a:pt x="331369" y="1521361"/>
                  <a:pt x="420737" y="1423054"/>
                  <a:pt x="344774" y="1499017"/>
                </a:cubicBezTo>
                <a:cubicBezTo>
                  <a:pt x="334781" y="1528997"/>
                  <a:pt x="332324" y="1562664"/>
                  <a:pt x="314794" y="1588958"/>
                </a:cubicBezTo>
                <a:cubicBezTo>
                  <a:pt x="304801" y="1603948"/>
                  <a:pt x="292131" y="1617465"/>
                  <a:pt x="284814" y="1633928"/>
                </a:cubicBezTo>
                <a:cubicBezTo>
                  <a:pt x="271979" y="1662806"/>
                  <a:pt x="264827" y="1693889"/>
                  <a:pt x="254833" y="1723869"/>
                </a:cubicBezTo>
                <a:cubicBezTo>
                  <a:pt x="249836" y="1738859"/>
                  <a:pt x="246909" y="1754706"/>
                  <a:pt x="239843" y="1768839"/>
                </a:cubicBezTo>
                <a:lnTo>
                  <a:pt x="209863" y="1828800"/>
                </a:lnTo>
                <a:cubicBezTo>
                  <a:pt x="204866" y="1873771"/>
                  <a:pt x="199610" y="1918713"/>
                  <a:pt x="194873" y="1963712"/>
                </a:cubicBezTo>
                <a:cubicBezTo>
                  <a:pt x="180125" y="2103811"/>
                  <a:pt x="184338" y="2125770"/>
                  <a:pt x="149902" y="2263515"/>
                </a:cubicBezTo>
                <a:cubicBezTo>
                  <a:pt x="103040" y="2450965"/>
                  <a:pt x="162932" y="2217910"/>
                  <a:pt x="119922" y="2368446"/>
                </a:cubicBezTo>
                <a:cubicBezTo>
                  <a:pt x="114262" y="2388255"/>
                  <a:pt x="110852" y="2408674"/>
                  <a:pt x="104932" y="2428407"/>
                </a:cubicBezTo>
                <a:cubicBezTo>
                  <a:pt x="74936" y="2528394"/>
                  <a:pt x="44420" y="2582716"/>
                  <a:pt x="29981" y="2698230"/>
                </a:cubicBezTo>
                <a:cubicBezTo>
                  <a:pt x="8145" y="2872915"/>
                  <a:pt x="18638" y="2778032"/>
                  <a:pt x="0" y="2983043"/>
                </a:cubicBezTo>
                <a:cubicBezTo>
                  <a:pt x="9994" y="3332813"/>
                  <a:pt x="11590" y="3682925"/>
                  <a:pt x="29981" y="4032354"/>
                </a:cubicBezTo>
                <a:cubicBezTo>
                  <a:pt x="31642" y="4063912"/>
                  <a:pt x="49968" y="4092315"/>
                  <a:pt x="59961" y="4122295"/>
                </a:cubicBezTo>
                <a:lnTo>
                  <a:pt x="74951" y="4167266"/>
                </a:lnTo>
                <a:lnTo>
                  <a:pt x="89941" y="4212236"/>
                </a:ln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Flecha derecha"/>
          <p:cNvSpPr/>
          <p:nvPr/>
        </p:nvSpPr>
        <p:spPr>
          <a:xfrm rot="1195193">
            <a:off x="1861504" y="3985866"/>
            <a:ext cx="2868637" cy="108749"/>
          </a:xfrm>
          <a:prstGeom prst="rightArrow">
            <a:avLst>
              <a:gd name="adj1" fmla="val 50000"/>
              <a:gd name="adj2" fmla="val 3460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0" y="4500570"/>
            <a:ext cx="36433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dirty="0" smtClean="0"/>
              <a:t>Costillas horizontales y ensanchamiento espacios intercostales. Fractura costal si trauma.</a:t>
            </a:r>
          </a:p>
          <a:p>
            <a:pPr>
              <a:buFont typeface="Arial" pitchFamily="34" charset="0"/>
              <a:buChar char="•"/>
            </a:pPr>
            <a:r>
              <a:rPr lang="es-CU" dirty="0" smtClean="0"/>
              <a:t>Mediastino desplazado.</a:t>
            </a:r>
          </a:p>
          <a:p>
            <a:pPr>
              <a:buFont typeface="Arial" pitchFamily="34" charset="0"/>
              <a:buChar char="•"/>
            </a:pPr>
            <a:r>
              <a:rPr lang="es-CU" dirty="0" smtClean="0"/>
              <a:t>Aplanamiento y descenso del hemidiafragma.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14480" y="71438"/>
            <a:ext cx="5429256" cy="928670"/>
          </a:xfrm>
          <a:prstGeom prst="rect">
            <a:avLst/>
          </a:prstGeom>
          <a:solidFill>
            <a:srgbClr val="BA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Hidroneumotórax</a:t>
            </a: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6" descr="DSC04423"/>
          <p:cNvPicPr>
            <a:picLocks noChangeAspect="1" noChangeArrowheads="1"/>
          </p:cNvPicPr>
          <p:nvPr/>
        </p:nvPicPr>
        <p:blipFill>
          <a:blip r:embed="rId2"/>
          <a:srcRect b="9175"/>
          <a:stretch>
            <a:fillRect/>
          </a:stretch>
        </p:blipFill>
        <p:spPr bwMode="auto">
          <a:xfrm>
            <a:off x="4214810" y="803512"/>
            <a:ext cx="4786315" cy="59734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0" y="2214554"/>
            <a:ext cx="4214810" cy="1569660"/>
          </a:xfrm>
          <a:prstGeom prst="rect">
            <a:avLst/>
          </a:prstGeom>
          <a:solidFill>
            <a:srgbClr val="BAEBEC"/>
          </a:solidFill>
        </p:spPr>
        <p:txBody>
          <a:bodyPr wrap="square" rtlCol="0">
            <a:spAutoFit/>
          </a:bodyPr>
          <a:lstStyle/>
          <a:p>
            <a:r>
              <a:rPr lang="es-CU" sz="2400" dirty="0" smtClean="0">
                <a:solidFill>
                  <a:schemeClr val="bg1"/>
                </a:solidFill>
              </a:rPr>
              <a:t>Seroso:   Hidroneumotórax</a:t>
            </a:r>
          </a:p>
          <a:p>
            <a:r>
              <a:rPr lang="es-CU" sz="2400" dirty="0" smtClean="0">
                <a:solidFill>
                  <a:schemeClr val="bg1"/>
                </a:solidFill>
              </a:rPr>
              <a:t>Sangre:   Hemoneumotórax</a:t>
            </a:r>
          </a:p>
          <a:p>
            <a:r>
              <a:rPr lang="es-CU" sz="2400" dirty="0" smtClean="0">
                <a:solidFill>
                  <a:schemeClr val="bg1"/>
                </a:solidFill>
              </a:rPr>
              <a:t>Linfa:       Quilotórax</a:t>
            </a:r>
          </a:p>
          <a:p>
            <a:r>
              <a:rPr lang="es-CU" sz="2400" dirty="0" smtClean="0">
                <a:solidFill>
                  <a:schemeClr val="bg1"/>
                </a:solidFill>
              </a:rPr>
              <a:t>Pus:         Piotórax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142984"/>
            <a:ext cx="428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400" dirty="0" smtClean="0">
                <a:solidFill>
                  <a:srgbClr val="FFFF99"/>
                </a:solidFill>
              </a:rPr>
              <a:t>Según naturaleza del líquido:</a:t>
            </a:r>
            <a:endParaRPr lang="es-ES" sz="2400" dirty="0">
              <a:solidFill>
                <a:srgbClr val="FFFF99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1857356" y="1643050"/>
            <a:ext cx="428628" cy="5000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785786" y="4068553"/>
            <a:ext cx="857256" cy="646331"/>
          </a:xfrm>
          <a:prstGeom prst="rect">
            <a:avLst/>
          </a:prstGeom>
          <a:solidFill>
            <a:srgbClr val="BAEBEC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8" name="7 Flecha a la derecha con bandas"/>
          <p:cNvSpPr/>
          <p:nvPr/>
        </p:nvSpPr>
        <p:spPr>
          <a:xfrm rot="21406218" flipV="1">
            <a:off x="3654272" y="4859823"/>
            <a:ext cx="920515" cy="210187"/>
          </a:xfrm>
          <a:prstGeom prst="stripedRightArrow">
            <a:avLst>
              <a:gd name="adj1" fmla="val 50000"/>
              <a:gd name="adj2" fmla="val 195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14282" y="4786322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400" dirty="0" smtClean="0">
                <a:solidFill>
                  <a:srgbClr val="FFFF99"/>
                </a:solidFill>
              </a:rPr>
              <a:t>Radiopacidad hacia la base con nivel hidroaéreo </a:t>
            </a:r>
            <a:endParaRPr lang="es-ES" sz="2400" dirty="0">
              <a:solidFill>
                <a:srgbClr val="FFFF99"/>
              </a:solidFill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4542020" y="1446858"/>
            <a:ext cx="1523340" cy="3611727"/>
          </a:xfrm>
          <a:custGeom>
            <a:avLst/>
            <a:gdLst>
              <a:gd name="connsiteX0" fmla="*/ 1409075 w 1523340"/>
              <a:gd name="connsiteY0" fmla="*/ 321981 h 3611727"/>
              <a:gd name="connsiteX1" fmla="*/ 1214203 w 1523340"/>
              <a:gd name="connsiteY1" fmla="*/ 336972 h 3611727"/>
              <a:gd name="connsiteX2" fmla="*/ 1169232 w 1523340"/>
              <a:gd name="connsiteY2" fmla="*/ 381942 h 3611727"/>
              <a:gd name="connsiteX3" fmla="*/ 1109272 w 1523340"/>
              <a:gd name="connsiteY3" fmla="*/ 426912 h 3611727"/>
              <a:gd name="connsiteX4" fmla="*/ 1079291 w 1523340"/>
              <a:gd name="connsiteY4" fmla="*/ 471883 h 3611727"/>
              <a:gd name="connsiteX5" fmla="*/ 1004341 w 1523340"/>
              <a:gd name="connsiteY5" fmla="*/ 591804 h 3611727"/>
              <a:gd name="connsiteX6" fmla="*/ 974360 w 1523340"/>
              <a:gd name="connsiteY6" fmla="*/ 621785 h 3611727"/>
              <a:gd name="connsiteX7" fmla="*/ 944380 w 1523340"/>
              <a:gd name="connsiteY7" fmla="*/ 666755 h 3611727"/>
              <a:gd name="connsiteX8" fmla="*/ 869429 w 1523340"/>
              <a:gd name="connsiteY8" fmla="*/ 756696 h 3611727"/>
              <a:gd name="connsiteX9" fmla="*/ 824459 w 1523340"/>
              <a:gd name="connsiteY9" fmla="*/ 906598 h 3611727"/>
              <a:gd name="connsiteX10" fmla="*/ 794478 w 1523340"/>
              <a:gd name="connsiteY10" fmla="*/ 951568 h 3611727"/>
              <a:gd name="connsiteX11" fmla="*/ 749508 w 1523340"/>
              <a:gd name="connsiteY11" fmla="*/ 1041509 h 3611727"/>
              <a:gd name="connsiteX12" fmla="*/ 719528 w 1523340"/>
              <a:gd name="connsiteY12" fmla="*/ 1071490 h 3611727"/>
              <a:gd name="connsiteX13" fmla="*/ 674557 w 1523340"/>
              <a:gd name="connsiteY13" fmla="*/ 1086480 h 3611727"/>
              <a:gd name="connsiteX14" fmla="*/ 644577 w 1523340"/>
              <a:gd name="connsiteY14" fmla="*/ 1131450 h 3611727"/>
              <a:gd name="connsiteX15" fmla="*/ 614596 w 1523340"/>
              <a:gd name="connsiteY15" fmla="*/ 1221391 h 3611727"/>
              <a:gd name="connsiteX16" fmla="*/ 599606 w 1523340"/>
              <a:gd name="connsiteY16" fmla="*/ 1266362 h 3611727"/>
              <a:gd name="connsiteX17" fmla="*/ 584616 w 1523340"/>
              <a:gd name="connsiteY17" fmla="*/ 1311332 h 3611727"/>
              <a:gd name="connsiteX18" fmla="*/ 569626 w 1523340"/>
              <a:gd name="connsiteY18" fmla="*/ 1371293 h 3611727"/>
              <a:gd name="connsiteX19" fmla="*/ 524655 w 1523340"/>
              <a:gd name="connsiteY19" fmla="*/ 1506204 h 3611727"/>
              <a:gd name="connsiteX20" fmla="*/ 509665 w 1523340"/>
              <a:gd name="connsiteY20" fmla="*/ 1551175 h 3611727"/>
              <a:gd name="connsiteX21" fmla="*/ 464695 w 1523340"/>
              <a:gd name="connsiteY21" fmla="*/ 1716067 h 3611727"/>
              <a:gd name="connsiteX22" fmla="*/ 434714 w 1523340"/>
              <a:gd name="connsiteY22" fmla="*/ 1761037 h 3611727"/>
              <a:gd name="connsiteX23" fmla="*/ 449705 w 1523340"/>
              <a:gd name="connsiteY23" fmla="*/ 1895949 h 3611727"/>
              <a:gd name="connsiteX24" fmla="*/ 449705 w 1523340"/>
              <a:gd name="connsiteY24" fmla="*/ 2255712 h 3611727"/>
              <a:gd name="connsiteX25" fmla="*/ 434714 w 1523340"/>
              <a:gd name="connsiteY25" fmla="*/ 2300683 h 3611727"/>
              <a:gd name="connsiteX26" fmla="*/ 404734 w 1523340"/>
              <a:gd name="connsiteY26" fmla="*/ 2345653 h 3611727"/>
              <a:gd name="connsiteX27" fmla="*/ 404734 w 1523340"/>
              <a:gd name="connsiteY27" fmla="*/ 2630467 h 3611727"/>
              <a:gd name="connsiteX28" fmla="*/ 419724 w 1523340"/>
              <a:gd name="connsiteY28" fmla="*/ 3215083 h 3611727"/>
              <a:gd name="connsiteX29" fmla="*/ 74950 w 1523340"/>
              <a:gd name="connsiteY29" fmla="*/ 3409955 h 3611727"/>
              <a:gd name="connsiteX30" fmla="*/ 59960 w 1523340"/>
              <a:gd name="connsiteY30" fmla="*/ 3245063 h 3611727"/>
              <a:gd name="connsiteX31" fmla="*/ 14990 w 1523340"/>
              <a:gd name="connsiteY31" fmla="*/ 3140132 h 3611727"/>
              <a:gd name="connsiteX32" fmla="*/ 0 w 1523340"/>
              <a:gd name="connsiteY32" fmla="*/ 3095162 h 3611727"/>
              <a:gd name="connsiteX33" fmla="*/ 14990 w 1523340"/>
              <a:gd name="connsiteY33" fmla="*/ 2720408 h 3611727"/>
              <a:gd name="connsiteX34" fmla="*/ 29980 w 1523340"/>
              <a:gd name="connsiteY34" fmla="*/ 2615476 h 3611727"/>
              <a:gd name="connsiteX35" fmla="*/ 59960 w 1523340"/>
              <a:gd name="connsiteY35" fmla="*/ 2285693 h 3611727"/>
              <a:gd name="connsiteX36" fmla="*/ 74950 w 1523340"/>
              <a:gd name="connsiteY36" fmla="*/ 2030860 h 3611727"/>
              <a:gd name="connsiteX37" fmla="*/ 104931 w 1523340"/>
              <a:gd name="connsiteY37" fmla="*/ 1940919 h 3611727"/>
              <a:gd name="connsiteX38" fmla="*/ 119921 w 1523340"/>
              <a:gd name="connsiteY38" fmla="*/ 1671096 h 3611727"/>
              <a:gd name="connsiteX39" fmla="*/ 134911 w 1523340"/>
              <a:gd name="connsiteY39" fmla="*/ 1626126 h 3611727"/>
              <a:gd name="connsiteX40" fmla="*/ 149901 w 1523340"/>
              <a:gd name="connsiteY40" fmla="*/ 1521194 h 3611727"/>
              <a:gd name="connsiteX41" fmla="*/ 194872 w 1523340"/>
              <a:gd name="connsiteY41" fmla="*/ 1401273 h 3611727"/>
              <a:gd name="connsiteX42" fmla="*/ 269823 w 1523340"/>
              <a:gd name="connsiteY42" fmla="*/ 1326322 h 3611727"/>
              <a:gd name="connsiteX43" fmla="*/ 284813 w 1523340"/>
              <a:gd name="connsiteY43" fmla="*/ 1251372 h 3611727"/>
              <a:gd name="connsiteX44" fmla="*/ 299803 w 1523340"/>
              <a:gd name="connsiteY44" fmla="*/ 1161431 h 3611727"/>
              <a:gd name="connsiteX45" fmla="*/ 329783 w 1523340"/>
              <a:gd name="connsiteY45" fmla="*/ 1131450 h 3611727"/>
              <a:gd name="connsiteX46" fmla="*/ 389744 w 1523340"/>
              <a:gd name="connsiteY46" fmla="*/ 1011529 h 3611727"/>
              <a:gd name="connsiteX47" fmla="*/ 419724 w 1523340"/>
              <a:gd name="connsiteY47" fmla="*/ 891608 h 3611727"/>
              <a:gd name="connsiteX48" fmla="*/ 479685 w 1523340"/>
              <a:gd name="connsiteY48" fmla="*/ 786676 h 3611727"/>
              <a:gd name="connsiteX49" fmla="*/ 509665 w 1523340"/>
              <a:gd name="connsiteY49" fmla="*/ 696735 h 3611727"/>
              <a:gd name="connsiteX50" fmla="*/ 584616 w 1523340"/>
              <a:gd name="connsiteY50" fmla="*/ 636775 h 3611727"/>
              <a:gd name="connsiteX51" fmla="*/ 704537 w 1523340"/>
              <a:gd name="connsiteY51" fmla="*/ 501863 h 3611727"/>
              <a:gd name="connsiteX52" fmla="*/ 719528 w 1523340"/>
              <a:gd name="connsiteY52" fmla="*/ 456893 h 3611727"/>
              <a:gd name="connsiteX53" fmla="*/ 749508 w 1523340"/>
              <a:gd name="connsiteY53" fmla="*/ 426912 h 3611727"/>
              <a:gd name="connsiteX54" fmla="*/ 779488 w 1523340"/>
              <a:gd name="connsiteY54" fmla="*/ 336972 h 3611727"/>
              <a:gd name="connsiteX55" fmla="*/ 839449 w 1523340"/>
              <a:gd name="connsiteY55" fmla="*/ 247031 h 3611727"/>
              <a:gd name="connsiteX56" fmla="*/ 854439 w 1523340"/>
              <a:gd name="connsiteY56" fmla="*/ 202060 h 3611727"/>
              <a:gd name="connsiteX57" fmla="*/ 944380 w 1523340"/>
              <a:gd name="connsiteY57" fmla="*/ 157090 h 3611727"/>
              <a:gd name="connsiteX58" fmla="*/ 1004341 w 1523340"/>
              <a:gd name="connsiteY58" fmla="*/ 97129 h 3611727"/>
              <a:gd name="connsiteX59" fmla="*/ 1049311 w 1523340"/>
              <a:gd name="connsiteY59" fmla="*/ 52158 h 3611727"/>
              <a:gd name="connsiteX60" fmla="*/ 1349114 w 1523340"/>
              <a:gd name="connsiteY60" fmla="*/ 7188 h 3611727"/>
              <a:gd name="connsiteX61" fmla="*/ 1409075 w 1523340"/>
              <a:gd name="connsiteY61" fmla="*/ 127109 h 3611727"/>
              <a:gd name="connsiteX62" fmla="*/ 1409075 w 1523340"/>
              <a:gd name="connsiteY62" fmla="*/ 127109 h 3611727"/>
              <a:gd name="connsiteX63" fmla="*/ 1454046 w 1523340"/>
              <a:gd name="connsiteY63" fmla="*/ 217050 h 3611727"/>
              <a:gd name="connsiteX64" fmla="*/ 1484026 w 1523340"/>
              <a:gd name="connsiteY64" fmla="*/ 262021 h 3611727"/>
              <a:gd name="connsiteX65" fmla="*/ 1484026 w 1523340"/>
              <a:gd name="connsiteY65" fmla="*/ 486873 h 3611727"/>
              <a:gd name="connsiteX66" fmla="*/ 1394085 w 1523340"/>
              <a:gd name="connsiteY66" fmla="*/ 456893 h 3611727"/>
              <a:gd name="connsiteX67" fmla="*/ 1349114 w 1523340"/>
              <a:gd name="connsiteY67" fmla="*/ 441903 h 3611727"/>
              <a:gd name="connsiteX68" fmla="*/ 1304144 w 1523340"/>
              <a:gd name="connsiteY68" fmla="*/ 426912 h 3611727"/>
              <a:gd name="connsiteX69" fmla="*/ 1244183 w 1523340"/>
              <a:gd name="connsiteY69" fmla="*/ 411922 h 3611727"/>
              <a:gd name="connsiteX70" fmla="*/ 1199213 w 1523340"/>
              <a:gd name="connsiteY70" fmla="*/ 396932 h 361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523340" h="3611727">
                <a:moveTo>
                  <a:pt x="1409075" y="321981"/>
                </a:moveTo>
                <a:cubicBezTo>
                  <a:pt x="1344118" y="326978"/>
                  <a:pt x="1277407" y="321171"/>
                  <a:pt x="1214203" y="336972"/>
                </a:cubicBezTo>
                <a:cubicBezTo>
                  <a:pt x="1193637" y="342114"/>
                  <a:pt x="1185328" y="368146"/>
                  <a:pt x="1169232" y="381942"/>
                </a:cubicBezTo>
                <a:cubicBezTo>
                  <a:pt x="1150263" y="398201"/>
                  <a:pt x="1126938" y="409246"/>
                  <a:pt x="1109272" y="426912"/>
                </a:cubicBezTo>
                <a:cubicBezTo>
                  <a:pt x="1096533" y="439651"/>
                  <a:pt x="1088840" y="456605"/>
                  <a:pt x="1079291" y="471883"/>
                </a:cubicBezTo>
                <a:cubicBezTo>
                  <a:pt x="1068019" y="489918"/>
                  <a:pt x="1023914" y="567337"/>
                  <a:pt x="1004341" y="591804"/>
                </a:cubicBezTo>
                <a:cubicBezTo>
                  <a:pt x="995512" y="602840"/>
                  <a:pt x="983189" y="610749"/>
                  <a:pt x="974360" y="621785"/>
                </a:cubicBezTo>
                <a:cubicBezTo>
                  <a:pt x="963106" y="635853"/>
                  <a:pt x="955913" y="652915"/>
                  <a:pt x="944380" y="666755"/>
                </a:cubicBezTo>
                <a:cubicBezTo>
                  <a:pt x="848192" y="782182"/>
                  <a:pt x="943870" y="645038"/>
                  <a:pt x="869429" y="756696"/>
                </a:cubicBezTo>
                <a:cubicBezTo>
                  <a:pt x="861050" y="790213"/>
                  <a:pt x="839057" y="884702"/>
                  <a:pt x="824459" y="906598"/>
                </a:cubicBezTo>
                <a:lnTo>
                  <a:pt x="794478" y="951568"/>
                </a:lnTo>
                <a:cubicBezTo>
                  <a:pt x="778645" y="999068"/>
                  <a:pt x="782718" y="999995"/>
                  <a:pt x="749508" y="1041509"/>
                </a:cubicBezTo>
                <a:cubicBezTo>
                  <a:pt x="740679" y="1052545"/>
                  <a:pt x="731647" y="1064219"/>
                  <a:pt x="719528" y="1071490"/>
                </a:cubicBezTo>
                <a:cubicBezTo>
                  <a:pt x="705979" y="1079620"/>
                  <a:pt x="689547" y="1081483"/>
                  <a:pt x="674557" y="1086480"/>
                </a:cubicBezTo>
                <a:cubicBezTo>
                  <a:pt x="664564" y="1101470"/>
                  <a:pt x="651894" y="1114987"/>
                  <a:pt x="644577" y="1131450"/>
                </a:cubicBezTo>
                <a:cubicBezTo>
                  <a:pt x="631742" y="1160328"/>
                  <a:pt x="624590" y="1191411"/>
                  <a:pt x="614596" y="1221391"/>
                </a:cubicBezTo>
                <a:lnTo>
                  <a:pt x="599606" y="1266362"/>
                </a:lnTo>
                <a:cubicBezTo>
                  <a:pt x="594609" y="1281352"/>
                  <a:pt x="588448" y="1296003"/>
                  <a:pt x="584616" y="1311332"/>
                </a:cubicBezTo>
                <a:cubicBezTo>
                  <a:pt x="579619" y="1331319"/>
                  <a:pt x="575546" y="1351560"/>
                  <a:pt x="569626" y="1371293"/>
                </a:cubicBezTo>
                <a:cubicBezTo>
                  <a:pt x="569596" y="1371395"/>
                  <a:pt x="532167" y="1483668"/>
                  <a:pt x="524655" y="1506204"/>
                </a:cubicBezTo>
                <a:cubicBezTo>
                  <a:pt x="519658" y="1521194"/>
                  <a:pt x="512764" y="1535681"/>
                  <a:pt x="509665" y="1551175"/>
                </a:cubicBezTo>
                <a:cubicBezTo>
                  <a:pt x="501620" y="1591398"/>
                  <a:pt x="486430" y="1683466"/>
                  <a:pt x="464695" y="1716067"/>
                </a:cubicBezTo>
                <a:lnTo>
                  <a:pt x="434714" y="1761037"/>
                </a:lnTo>
                <a:cubicBezTo>
                  <a:pt x="439711" y="1806008"/>
                  <a:pt x="444093" y="1851051"/>
                  <a:pt x="449705" y="1895949"/>
                </a:cubicBezTo>
                <a:cubicBezTo>
                  <a:pt x="472472" y="2078079"/>
                  <a:pt x="477021" y="1982554"/>
                  <a:pt x="449705" y="2255712"/>
                </a:cubicBezTo>
                <a:cubicBezTo>
                  <a:pt x="448133" y="2271435"/>
                  <a:pt x="441781" y="2286550"/>
                  <a:pt x="434714" y="2300683"/>
                </a:cubicBezTo>
                <a:cubicBezTo>
                  <a:pt x="426657" y="2316797"/>
                  <a:pt x="414727" y="2330663"/>
                  <a:pt x="404734" y="2345653"/>
                </a:cubicBezTo>
                <a:cubicBezTo>
                  <a:pt x="438515" y="2548342"/>
                  <a:pt x="404734" y="2301362"/>
                  <a:pt x="404734" y="2630467"/>
                </a:cubicBezTo>
                <a:cubicBezTo>
                  <a:pt x="404734" y="2825403"/>
                  <a:pt x="414727" y="3020211"/>
                  <a:pt x="419724" y="3215083"/>
                </a:cubicBezTo>
                <a:cubicBezTo>
                  <a:pt x="405252" y="3417696"/>
                  <a:pt x="461680" y="3611727"/>
                  <a:pt x="74950" y="3409955"/>
                </a:cubicBezTo>
                <a:cubicBezTo>
                  <a:pt x="26019" y="3384426"/>
                  <a:pt x="67254" y="3299770"/>
                  <a:pt x="59960" y="3245063"/>
                </a:cubicBezTo>
                <a:cubicBezTo>
                  <a:pt x="48616" y="3159981"/>
                  <a:pt x="49388" y="3208929"/>
                  <a:pt x="14990" y="3140132"/>
                </a:cubicBezTo>
                <a:cubicBezTo>
                  <a:pt x="7924" y="3125999"/>
                  <a:pt x="4997" y="3110152"/>
                  <a:pt x="0" y="3095162"/>
                </a:cubicBezTo>
                <a:cubicBezTo>
                  <a:pt x="4997" y="2970244"/>
                  <a:pt x="7192" y="2845182"/>
                  <a:pt x="14990" y="2720408"/>
                </a:cubicBezTo>
                <a:cubicBezTo>
                  <a:pt x="17194" y="2685144"/>
                  <a:pt x="27270" y="2650704"/>
                  <a:pt x="29980" y="2615476"/>
                </a:cubicBezTo>
                <a:cubicBezTo>
                  <a:pt x="55293" y="2286407"/>
                  <a:pt x="13329" y="2425586"/>
                  <a:pt x="59960" y="2285693"/>
                </a:cubicBezTo>
                <a:cubicBezTo>
                  <a:pt x="64957" y="2200749"/>
                  <a:pt x="63944" y="2115236"/>
                  <a:pt x="74950" y="2030860"/>
                </a:cubicBezTo>
                <a:cubicBezTo>
                  <a:pt x="79037" y="1999523"/>
                  <a:pt x="104931" y="1940919"/>
                  <a:pt x="104931" y="1940919"/>
                </a:cubicBezTo>
                <a:cubicBezTo>
                  <a:pt x="109928" y="1850978"/>
                  <a:pt x="111381" y="1760770"/>
                  <a:pt x="119921" y="1671096"/>
                </a:cubicBezTo>
                <a:cubicBezTo>
                  <a:pt x="121419" y="1655366"/>
                  <a:pt x="131812" y="1641620"/>
                  <a:pt x="134911" y="1626126"/>
                </a:cubicBezTo>
                <a:cubicBezTo>
                  <a:pt x="141840" y="1591480"/>
                  <a:pt x="143581" y="1555957"/>
                  <a:pt x="149901" y="1521194"/>
                </a:cubicBezTo>
                <a:cubicBezTo>
                  <a:pt x="156922" y="1482579"/>
                  <a:pt x="170200" y="1432994"/>
                  <a:pt x="194872" y="1401273"/>
                </a:cubicBezTo>
                <a:cubicBezTo>
                  <a:pt x="216564" y="1373383"/>
                  <a:pt x="269823" y="1326322"/>
                  <a:pt x="269823" y="1326322"/>
                </a:cubicBezTo>
                <a:cubicBezTo>
                  <a:pt x="274820" y="1301339"/>
                  <a:pt x="280255" y="1276439"/>
                  <a:pt x="284813" y="1251372"/>
                </a:cubicBezTo>
                <a:cubicBezTo>
                  <a:pt x="290250" y="1221468"/>
                  <a:pt x="289131" y="1189890"/>
                  <a:pt x="299803" y="1161431"/>
                </a:cubicBezTo>
                <a:cubicBezTo>
                  <a:pt x="304765" y="1148198"/>
                  <a:pt x="320954" y="1142486"/>
                  <a:pt x="329783" y="1131450"/>
                </a:cubicBezTo>
                <a:cubicBezTo>
                  <a:pt x="359871" y="1093840"/>
                  <a:pt x="375207" y="1058775"/>
                  <a:pt x="389744" y="1011529"/>
                </a:cubicBezTo>
                <a:cubicBezTo>
                  <a:pt x="401861" y="972147"/>
                  <a:pt x="406694" y="930697"/>
                  <a:pt x="419724" y="891608"/>
                </a:cubicBezTo>
                <a:cubicBezTo>
                  <a:pt x="459604" y="771968"/>
                  <a:pt x="435825" y="885363"/>
                  <a:pt x="479685" y="786676"/>
                </a:cubicBezTo>
                <a:cubicBezTo>
                  <a:pt x="492520" y="757798"/>
                  <a:pt x="487319" y="719081"/>
                  <a:pt x="509665" y="696735"/>
                </a:cubicBezTo>
                <a:cubicBezTo>
                  <a:pt x="626578" y="579826"/>
                  <a:pt x="433311" y="769167"/>
                  <a:pt x="584616" y="636775"/>
                </a:cubicBezTo>
                <a:cubicBezTo>
                  <a:pt x="651975" y="577836"/>
                  <a:pt x="656228" y="566276"/>
                  <a:pt x="704537" y="501863"/>
                </a:cubicBezTo>
                <a:cubicBezTo>
                  <a:pt x="709534" y="486873"/>
                  <a:pt x="711398" y="470442"/>
                  <a:pt x="719528" y="456893"/>
                </a:cubicBezTo>
                <a:cubicBezTo>
                  <a:pt x="726799" y="444774"/>
                  <a:pt x="743188" y="439553"/>
                  <a:pt x="749508" y="426912"/>
                </a:cubicBezTo>
                <a:cubicBezTo>
                  <a:pt x="763641" y="398647"/>
                  <a:pt x="761958" y="363266"/>
                  <a:pt x="779488" y="336972"/>
                </a:cubicBezTo>
                <a:lnTo>
                  <a:pt x="839449" y="247031"/>
                </a:lnTo>
                <a:cubicBezTo>
                  <a:pt x="844446" y="232041"/>
                  <a:pt x="844568" y="214399"/>
                  <a:pt x="854439" y="202060"/>
                </a:cubicBezTo>
                <a:cubicBezTo>
                  <a:pt x="875572" y="175644"/>
                  <a:pt x="914756" y="166965"/>
                  <a:pt x="944380" y="157090"/>
                </a:cubicBezTo>
                <a:lnTo>
                  <a:pt x="1004341" y="97129"/>
                </a:lnTo>
                <a:cubicBezTo>
                  <a:pt x="1019331" y="82139"/>
                  <a:pt x="1029200" y="58862"/>
                  <a:pt x="1049311" y="52158"/>
                </a:cubicBezTo>
                <a:cubicBezTo>
                  <a:pt x="1205785" y="0"/>
                  <a:pt x="1107730" y="24430"/>
                  <a:pt x="1349114" y="7188"/>
                </a:cubicBezTo>
                <a:cubicBezTo>
                  <a:pt x="1401441" y="59514"/>
                  <a:pt x="1374626" y="23760"/>
                  <a:pt x="1409075" y="127109"/>
                </a:cubicBezTo>
                <a:lnTo>
                  <a:pt x="1409075" y="127109"/>
                </a:lnTo>
                <a:cubicBezTo>
                  <a:pt x="1494994" y="255990"/>
                  <a:pt x="1391983" y="92926"/>
                  <a:pt x="1454046" y="217050"/>
                </a:cubicBezTo>
                <a:cubicBezTo>
                  <a:pt x="1462103" y="233164"/>
                  <a:pt x="1474033" y="247031"/>
                  <a:pt x="1484026" y="262021"/>
                </a:cubicBezTo>
                <a:cubicBezTo>
                  <a:pt x="1492370" y="312086"/>
                  <a:pt x="1523340" y="447559"/>
                  <a:pt x="1484026" y="486873"/>
                </a:cubicBezTo>
                <a:cubicBezTo>
                  <a:pt x="1461680" y="509219"/>
                  <a:pt x="1424065" y="466886"/>
                  <a:pt x="1394085" y="456893"/>
                </a:cubicBezTo>
                <a:lnTo>
                  <a:pt x="1349114" y="441903"/>
                </a:lnTo>
                <a:cubicBezTo>
                  <a:pt x="1334124" y="436906"/>
                  <a:pt x="1319473" y="430744"/>
                  <a:pt x="1304144" y="426912"/>
                </a:cubicBezTo>
                <a:cubicBezTo>
                  <a:pt x="1284157" y="421915"/>
                  <a:pt x="1263992" y="417582"/>
                  <a:pt x="1244183" y="411922"/>
                </a:cubicBezTo>
                <a:cubicBezTo>
                  <a:pt x="1228990" y="407581"/>
                  <a:pt x="1199213" y="396932"/>
                  <a:pt x="1199213" y="396932"/>
                </a:cubicBezTo>
              </a:path>
            </a:pathLst>
          </a:cu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orma libre"/>
          <p:cNvSpPr/>
          <p:nvPr/>
        </p:nvSpPr>
        <p:spPr>
          <a:xfrm rot="375462">
            <a:off x="4411069" y="4863278"/>
            <a:ext cx="1469975" cy="1059842"/>
          </a:xfrm>
          <a:custGeom>
            <a:avLst/>
            <a:gdLst>
              <a:gd name="connsiteX0" fmla="*/ 1338709 w 1338709"/>
              <a:gd name="connsiteY0" fmla="*/ 135783 h 930262"/>
              <a:gd name="connsiteX1" fmla="*/ 1323719 w 1338709"/>
              <a:gd name="connsiteY1" fmla="*/ 375626 h 930262"/>
              <a:gd name="connsiteX2" fmla="*/ 1308729 w 1338709"/>
              <a:gd name="connsiteY2" fmla="*/ 480557 h 930262"/>
              <a:gd name="connsiteX3" fmla="*/ 1248768 w 1338709"/>
              <a:gd name="connsiteY3" fmla="*/ 495547 h 930262"/>
              <a:gd name="connsiteX4" fmla="*/ 1083876 w 1338709"/>
              <a:gd name="connsiteY4" fmla="*/ 570498 h 930262"/>
              <a:gd name="connsiteX5" fmla="*/ 918984 w 1338709"/>
              <a:gd name="connsiteY5" fmla="*/ 615468 h 930262"/>
              <a:gd name="connsiteX6" fmla="*/ 829043 w 1338709"/>
              <a:gd name="connsiteY6" fmla="*/ 645449 h 930262"/>
              <a:gd name="connsiteX7" fmla="*/ 784073 w 1338709"/>
              <a:gd name="connsiteY7" fmla="*/ 675429 h 930262"/>
              <a:gd name="connsiteX8" fmla="*/ 709122 w 1338709"/>
              <a:gd name="connsiteY8" fmla="*/ 705409 h 930262"/>
              <a:gd name="connsiteX9" fmla="*/ 634171 w 1338709"/>
              <a:gd name="connsiteY9" fmla="*/ 765370 h 930262"/>
              <a:gd name="connsiteX10" fmla="*/ 499260 w 1338709"/>
              <a:gd name="connsiteY10" fmla="*/ 780360 h 930262"/>
              <a:gd name="connsiteX11" fmla="*/ 469279 w 1338709"/>
              <a:gd name="connsiteY11" fmla="*/ 810341 h 930262"/>
              <a:gd name="connsiteX12" fmla="*/ 259417 w 1338709"/>
              <a:gd name="connsiteY12" fmla="*/ 855311 h 930262"/>
              <a:gd name="connsiteX13" fmla="*/ 94525 w 1338709"/>
              <a:gd name="connsiteY13" fmla="*/ 900282 h 930262"/>
              <a:gd name="connsiteX14" fmla="*/ 49555 w 1338709"/>
              <a:gd name="connsiteY14" fmla="*/ 915272 h 930262"/>
              <a:gd name="connsiteX15" fmla="*/ 4584 w 1338709"/>
              <a:gd name="connsiteY15" fmla="*/ 930262 h 930262"/>
              <a:gd name="connsiteX16" fmla="*/ 19575 w 1338709"/>
              <a:gd name="connsiteY16" fmla="*/ 120793 h 930262"/>
              <a:gd name="connsiteX17" fmla="*/ 64545 w 1338709"/>
              <a:gd name="connsiteY17" fmla="*/ 105803 h 930262"/>
              <a:gd name="connsiteX18" fmla="*/ 319378 w 1338709"/>
              <a:gd name="connsiteY18" fmla="*/ 90813 h 930262"/>
              <a:gd name="connsiteX19" fmla="*/ 484270 w 1338709"/>
              <a:gd name="connsiteY19" fmla="*/ 60832 h 930262"/>
              <a:gd name="connsiteX20" fmla="*/ 529240 w 1338709"/>
              <a:gd name="connsiteY20" fmla="*/ 45842 h 930262"/>
              <a:gd name="connsiteX21" fmla="*/ 889004 w 1338709"/>
              <a:gd name="connsiteY21" fmla="*/ 30852 h 930262"/>
              <a:gd name="connsiteX22" fmla="*/ 933975 w 1338709"/>
              <a:gd name="connsiteY22" fmla="*/ 15862 h 930262"/>
              <a:gd name="connsiteX23" fmla="*/ 1293738 w 1338709"/>
              <a:gd name="connsiteY23" fmla="*/ 45842 h 930262"/>
              <a:gd name="connsiteX24" fmla="*/ 1308729 w 1338709"/>
              <a:gd name="connsiteY24" fmla="*/ 90813 h 930262"/>
              <a:gd name="connsiteX25" fmla="*/ 1338709 w 1338709"/>
              <a:gd name="connsiteY25" fmla="*/ 225724 h 93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8709" h="930262">
                <a:moveTo>
                  <a:pt x="1338709" y="135783"/>
                </a:moveTo>
                <a:cubicBezTo>
                  <a:pt x="1333712" y="215731"/>
                  <a:pt x="1330658" y="295823"/>
                  <a:pt x="1323719" y="375626"/>
                </a:cubicBezTo>
                <a:cubicBezTo>
                  <a:pt x="1320658" y="410825"/>
                  <a:pt x="1327455" y="450595"/>
                  <a:pt x="1308729" y="480557"/>
                </a:cubicBezTo>
                <a:cubicBezTo>
                  <a:pt x="1297810" y="498028"/>
                  <a:pt x="1268755" y="490550"/>
                  <a:pt x="1248768" y="495547"/>
                </a:cubicBezTo>
                <a:cubicBezTo>
                  <a:pt x="1169623" y="535120"/>
                  <a:pt x="1151832" y="551082"/>
                  <a:pt x="1083876" y="570498"/>
                </a:cubicBezTo>
                <a:cubicBezTo>
                  <a:pt x="1029097" y="586149"/>
                  <a:pt x="973640" y="599393"/>
                  <a:pt x="918984" y="615468"/>
                </a:cubicBezTo>
                <a:cubicBezTo>
                  <a:pt x="888666" y="624385"/>
                  <a:pt x="829043" y="645449"/>
                  <a:pt x="829043" y="645449"/>
                </a:cubicBezTo>
                <a:cubicBezTo>
                  <a:pt x="814053" y="655442"/>
                  <a:pt x="800187" y="667372"/>
                  <a:pt x="784073" y="675429"/>
                </a:cubicBezTo>
                <a:cubicBezTo>
                  <a:pt x="760006" y="687463"/>
                  <a:pt x="732485" y="692059"/>
                  <a:pt x="709122" y="705409"/>
                </a:cubicBezTo>
                <a:cubicBezTo>
                  <a:pt x="667128" y="729406"/>
                  <a:pt x="689977" y="751419"/>
                  <a:pt x="634171" y="765370"/>
                </a:cubicBezTo>
                <a:cubicBezTo>
                  <a:pt x="590275" y="776344"/>
                  <a:pt x="544230" y="775363"/>
                  <a:pt x="499260" y="780360"/>
                </a:cubicBezTo>
                <a:cubicBezTo>
                  <a:pt x="489266" y="790354"/>
                  <a:pt x="480315" y="801512"/>
                  <a:pt x="469279" y="810341"/>
                </a:cubicBezTo>
                <a:cubicBezTo>
                  <a:pt x="395479" y="869382"/>
                  <a:pt x="389893" y="843450"/>
                  <a:pt x="259417" y="855311"/>
                </a:cubicBezTo>
                <a:cubicBezTo>
                  <a:pt x="153476" y="876499"/>
                  <a:pt x="208639" y="862243"/>
                  <a:pt x="94525" y="900282"/>
                </a:cubicBezTo>
                <a:lnTo>
                  <a:pt x="49555" y="915272"/>
                </a:lnTo>
                <a:lnTo>
                  <a:pt x="4584" y="930262"/>
                </a:lnTo>
                <a:cubicBezTo>
                  <a:pt x="9581" y="660439"/>
                  <a:pt x="0" y="389951"/>
                  <a:pt x="19575" y="120793"/>
                </a:cubicBezTo>
                <a:cubicBezTo>
                  <a:pt x="20721" y="105034"/>
                  <a:pt x="48823" y="107375"/>
                  <a:pt x="64545" y="105803"/>
                </a:cubicBezTo>
                <a:cubicBezTo>
                  <a:pt x="149214" y="97336"/>
                  <a:pt x="234434" y="95810"/>
                  <a:pt x="319378" y="90813"/>
                </a:cubicBezTo>
                <a:cubicBezTo>
                  <a:pt x="422510" y="56436"/>
                  <a:pt x="297820" y="94733"/>
                  <a:pt x="484270" y="60832"/>
                </a:cubicBezTo>
                <a:cubicBezTo>
                  <a:pt x="499816" y="58005"/>
                  <a:pt x="513482" y="47009"/>
                  <a:pt x="529240" y="45842"/>
                </a:cubicBezTo>
                <a:cubicBezTo>
                  <a:pt x="648937" y="36976"/>
                  <a:pt x="769083" y="35849"/>
                  <a:pt x="889004" y="30852"/>
                </a:cubicBezTo>
                <a:cubicBezTo>
                  <a:pt x="903994" y="25855"/>
                  <a:pt x="918174" y="15862"/>
                  <a:pt x="933975" y="15862"/>
                </a:cubicBezTo>
                <a:cubicBezTo>
                  <a:pt x="1217326" y="15862"/>
                  <a:pt x="1156212" y="0"/>
                  <a:pt x="1293738" y="45842"/>
                </a:cubicBezTo>
                <a:cubicBezTo>
                  <a:pt x="1298735" y="60832"/>
                  <a:pt x="1305630" y="75319"/>
                  <a:pt x="1308729" y="90813"/>
                </a:cubicBezTo>
                <a:cubicBezTo>
                  <a:pt x="1336347" y="228901"/>
                  <a:pt x="1304424" y="157155"/>
                  <a:pt x="1338709" y="22572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17 Conector recto"/>
          <p:cNvCxnSpPr/>
          <p:nvPr/>
        </p:nvCxnSpPr>
        <p:spPr>
          <a:xfrm>
            <a:off x="4500562" y="4857760"/>
            <a:ext cx="1428760" cy="7143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ticia Munoz\Documents\clase\leticia ver\toraxt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86190"/>
            <a:ext cx="3869559" cy="2786082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Picture 3" descr="Diapositiv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6248" y="1214422"/>
            <a:ext cx="4714876" cy="4857784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3743953" cy="318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DSC01617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01613" y="981075"/>
            <a:ext cx="4730750" cy="5688013"/>
          </a:xfrm>
          <a:prstGeom prst="rect">
            <a:avLst/>
          </a:prstGeom>
          <a:noFill/>
        </p:spPr>
      </p:pic>
      <p:pic>
        <p:nvPicPr>
          <p:cNvPr id="64517" name="Picture 5" descr="DSC016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1125538"/>
            <a:ext cx="3797300" cy="5400675"/>
          </a:xfrm>
          <a:prstGeom prst="rect">
            <a:avLst/>
          </a:prstGeom>
          <a:noFill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547938" y="206375"/>
            <a:ext cx="39735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solidFill>
                  <a:srgbClr val="FFFF99"/>
                </a:solidFill>
              </a:rPr>
              <a:t>Neumotórax severo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6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876" y="1500174"/>
            <a:ext cx="4264025" cy="5214938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71438" y="5568751"/>
            <a:ext cx="47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 smtClean="0"/>
              <a:t>Neumotorax a tensión </a:t>
            </a:r>
            <a:endParaRPr lang="es-ES" sz="3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30" y="214291"/>
            <a:ext cx="4482938" cy="5143536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285752" y="2714620"/>
            <a:ext cx="3143240" cy="1357322"/>
          </a:xfrm>
          <a:prstGeom prst="ellipse">
            <a:avLst/>
          </a:prstGeom>
          <a:solidFill>
            <a:srgbClr val="5BD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1214414" y="0"/>
            <a:ext cx="6858048" cy="1214422"/>
          </a:xfrm>
          <a:prstGeom prst="ellipse">
            <a:avLst/>
          </a:prstGeom>
          <a:solidFill>
            <a:srgbClr val="5BD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854213" y="357166"/>
            <a:ext cx="578962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s-ES" sz="3200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3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HIPERTRANSPARENCIAS</a:t>
            </a:r>
            <a:endParaRPr lang="es-ES_tradnl" sz="3200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" name="2 Abrir llave"/>
          <p:cNvSpPr/>
          <p:nvPr/>
        </p:nvSpPr>
        <p:spPr>
          <a:xfrm>
            <a:off x="3214678" y="1214398"/>
            <a:ext cx="1071570" cy="5643602"/>
          </a:xfrm>
          <a:prstGeom prst="leftBrace">
            <a:avLst>
              <a:gd name="adj1" fmla="val 124218"/>
              <a:gd name="adj2" fmla="val 40537"/>
            </a:avLst>
          </a:prstGeom>
          <a:noFill/>
          <a:ln w="82550" cmpd="thickThin">
            <a:solidFill>
              <a:srgbClr val="CB5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42910" y="3129977"/>
            <a:ext cx="2500330" cy="5847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U" sz="3200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Pulmonares</a:t>
            </a:r>
          </a:p>
        </p:txBody>
      </p:sp>
      <p:sp>
        <p:nvSpPr>
          <p:cNvPr id="7" name="6 Flecha curvada hacia la derecha"/>
          <p:cNvSpPr/>
          <p:nvPr/>
        </p:nvSpPr>
        <p:spPr>
          <a:xfrm rot="1807232">
            <a:off x="255353" y="35395"/>
            <a:ext cx="1025465" cy="3286768"/>
          </a:xfrm>
          <a:prstGeom prst="curvedRightArrow">
            <a:avLst/>
          </a:prstGeom>
          <a:solidFill>
            <a:srgbClr val="F505B6"/>
          </a:solidFill>
          <a:ln>
            <a:solidFill>
              <a:srgbClr val="CB5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00496" y="1428736"/>
            <a:ext cx="5143504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FFFF00"/>
              </a:buClr>
              <a:buFont typeface="Arial" pitchFamily="34" charset="0"/>
              <a:buChar char="•"/>
              <a:tabLst>
                <a:tab pos="1905000" algn="l"/>
              </a:tabLst>
            </a:pPr>
            <a:r>
              <a:rPr lang="es-ES" sz="28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Generalizadas o difusas</a:t>
            </a:r>
          </a:p>
          <a:p>
            <a:pPr eaLnBrk="0" hangingPunct="0">
              <a:buClr>
                <a:srgbClr val="FFFF00"/>
              </a:buClr>
              <a:tabLst>
                <a:tab pos="1905000" algn="l"/>
              </a:tabLst>
            </a:pPr>
            <a:r>
              <a:rPr lang="es-ES" sz="28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     (unilateral o bilateral)</a:t>
            </a:r>
            <a:endParaRPr lang="es-ES_tradnl" sz="2800" dirty="0">
              <a:solidFill>
                <a:srgbClr val="FFFF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72066" y="2571744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CU" sz="2400" dirty="0" smtClean="0">
                <a:solidFill>
                  <a:srgbClr val="FFFF66"/>
                </a:solidFill>
              </a:rPr>
              <a:t>Enfisema Pulmonar</a:t>
            </a:r>
            <a:endParaRPr lang="es-ES" sz="2400" dirty="0">
              <a:solidFill>
                <a:srgbClr val="FFFF66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000496" y="3214686"/>
            <a:ext cx="492919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FFFF00"/>
              </a:buClr>
              <a:buFont typeface="Arial" pitchFamily="34" charset="0"/>
              <a:buChar char="•"/>
              <a:tabLst>
                <a:tab pos="1905000" algn="l"/>
              </a:tabLst>
            </a:pPr>
            <a:r>
              <a:rPr lang="es-ES" sz="2800" dirty="0" smtClean="0">
                <a:solidFill>
                  <a:srgbClr val="FFFF66"/>
                </a:solidFill>
                <a:ea typeface="Times New Roman" pitchFamily="18" charset="0"/>
                <a:cs typeface="Arial" charset="0"/>
              </a:rPr>
              <a:t>Localizadas  o  circunscritas.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072066" y="3929066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Bullas enfisematosas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Quiste aéreo pulmonar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Caverna tuberculosa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Absceso pulmonar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Neoplasia </a:t>
            </a:r>
            <a:r>
              <a:rPr lang="es-ES" sz="2400" dirty="0" err="1" smtClean="0">
                <a:solidFill>
                  <a:srgbClr val="FFFF66"/>
                </a:solidFill>
              </a:rPr>
              <a:t>cavitadas</a:t>
            </a:r>
            <a:endParaRPr lang="es-ES" sz="2400" dirty="0" smtClean="0">
              <a:solidFill>
                <a:srgbClr val="FFFF66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FFFF66"/>
                </a:solidFill>
              </a:rPr>
              <a:t>Bronquiectasias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Users\Leticia Munoz\Documents\IMAGENOLOGÍA\tx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71438"/>
            <a:ext cx="2791941" cy="1714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714480"/>
            <a:ext cx="9144000" cy="5143520"/>
          </a:xfrm>
          <a:ln>
            <a:solidFill>
              <a:srgbClr val="FFFF00"/>
            </a:solidFill>
          </a:ln>
        </p:spPr>
        <p:txBody>
          <a:bodyPr rtlCol="0">
            <a:noAutofit/>
          </a:bodyPr>
          <a:lstStyle/>
          <a:p>
            <a:pPr marL="514350" indent="-514350" algn="just" fontAlgn="auto">
              <a:lnSpc>
                <a:spcPct val="160000"/>
              </a:lnSpc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Técnicas </a:t>
            </a:r>
            <a:r>
              <a:rPr lang="es-ES" sz="2800" dirty="0" err="1" smtClean="0">
                <a:solidFill>
                  <a:srgbClr val="FFFF00"/>
                </a:solidFill>
                <a:latin typeface="Garamond" pitchFamily="18" charset="0"/>
              </a:rPr>
              <a:t>imagenológicas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utilizadas en el estudio del Aparato respiratorio.</a:t>
            </a:r>
          </a:p>
          <a:p>
            <a:pPr marL="514350" indent="-514350" algn="just" fontAlgn="auto">
              <a:lnSpc>
                <a:spcPct val="160000"/>
              </a:lnSpc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419" sz="2800" dirty="0" smtClean="0">
                <a:solidFill>
                  <a:srgbClr val="FFFF00"/>
                </a:solidFill>
                <a:latin typeface="Garamond" pitchFamily="18" charset="0"/>
              </a:rPr>
              <a:t>Anatomía radiológica del tórax normal, vista PA y Lateral</a:t>
            </a:r>
            <a:endParaRPr lang="es-ES" sz="28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 marL="514350" indent="-514350" algn="just" fontAlgn="auto">
              <a:lnSpc>
                <a:spcPct val="160000"/>
              </a:lnSpc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Identificar Los signos radiológicos de las </a:t>
            </a:r>
            <a:r>
              <a:rPr lang="es-ES" sz="2800" dirty="0" err="1" smtClean="0">
                <a:solidFill>
                  <a:srgbClr val="FFFF00"/>
                </a:solidFill>
                <a:latin typeface="Garamond" pitchFamily="18" charset="0"/>
              </a:rPr>
              <a:t>hipertransparencias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pleurales generalizadas o difusas.</a:t>
            </a:r>
          </a:p>
          <a:p>
            <a:pPr marL="514350" indent="-514350" algn="just" fontAlgn="auto">
              <a:lnSpc>
                <a:spcPct val="160000"/>
              </a:lnSpc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Determinar los signos radiológicos de las </a:t>
            </a:r>
            <a:r>
              <a:rPr lang="es-ES" sz="2800" dirty="0" err="1" smtClean="0">
                <a:solidFill>
                  <a:srgbClr val="FFFF00"/>
                </a:solidFill>
                <a:latin typeface="Garamond" pitchFamily="18" charset="0"/>
              </a:rPr>
              <a:t>hipertransparencias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pulmonares generalizadas y circunscritas.</a:t>
            </a:r>
            <a:endParaRPr lang="es-ES" sz="2800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428992" y="428604"/>
            <a:ext cx="3786214" cy="71438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rtlCol="0">
            <a:noAutofit/>
          </a:bodyPr>
          <a:lstStyle/>
          <a:p>
            <a:pPr marL="0" indent="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/>
            </a:pPr>
            <a:r>
              <a:rPr lang="es-ES" sz="3200" dirty="0" smtClean="0">
                <a:latin typeface="+mn-lt"/>
              </a:rPr>
              <a:t>SUMARIO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Elipse"/>
          <p:cNvSpPr/>
          <p:nvPr/>
        </p:nvSpPr>
        <p:spPr>
          <a:xfrm>
            <a:off x="142844" y="5000636"/>
            <a:ext cx="3714776" cy="1143008"/>
          </a:xfrm>
          <a:prstGeom prst="ellipse">
            <a:avLst/>
          </a:prstGeom>
          <a:solidFill>
            <a:srgbClr val="F50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1406" y="3143248"/>
            <a:ext cx="3714776" cy="1143008"/>
          </a:xfrm>
          <a:prstGeom prst="ellipse">
            <a:avLst/>
          </a:prstGeom>
          <a:solidFill>
            <a:srgbClr val="F50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578" name="1 Título"/>
          <p:cNvSpPr>
            <a:spLocks noGrp="1"/>
          </p:cNvSpPr>
          <p:nvPr>
            <p:ph type="title" idx="4294967295"/>
          </p:nvPr>
        </p:nvSpPr>
        <p:spPr>
          <a:xfrm>
            <a:off x="247672" y="71438"/>
            <a:ext cx="7467600" cy="1143000"/>
          </a:xfr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s-ES_tradnl" sz="4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Enfisema pulmonar</a:t>
            </a:r>
            <a:endParaRPr lang="es-ES" sz="44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714876" y="5072074"/>
            <a:ext cx="3500437" cy="830263"/>
          </a:xfrm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_tradnl" sz="2400" dirty="0" smtClean="0">
                <a:latin typeface="Arial" charset="0"/>
              </a:rPr>
              <a:t>Compensatorio </a:t>
            </a:r>
          </a:p>
          <a:p>
            <a:pPr marL="457200" indent="-457200">
              <a:spcBef>
                <a:spcPct val="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_tradnl" sz="2400" dirty="0" smtClean="0">
                <a:latin typeface="Arial" charset="0"/>
              </a:rPr>
              <a:t>Senil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85720" y="164305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rgbClr val="FFFF99"/>
                </a:solidFill>
              </a:rPr>
              <a:t>Agrandamiento anormal y permanente del espacio aéreo distal y bronquiolos terminales con</a:t>
            </a:r>
            <a:r>
              <a:rPr lang="es-ES_tradnl" sz="2400" dirty="0" smtClean="0">
                <a:solidFill>
                  <a:srgbClr val="FFFF99"/>
                </a:solidFill>
              </a:rPr>
              <a:t> cúmulo anormal de aire.</a:t>
            </a:r>
            <a:r>
              <a:rPr lang="es-ES" sz="2400" dirty="0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500562" y="30859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_tradnl" sz="2400" dirty="0" smtClean="0"/>
              <a:t>Agudo (frecuente en niños)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_tradnl" sz="2400" dirty="0" smtClean="0"/>
              <a:t>Crónico (El más común)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_tradnl" sz="2400" dirty="0" smtClean="0"/>
              <a:t>Enfisema bulloso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82114" y="3354173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</a:rPr>
              <a:t>Obstructivo </a:t>
            </a:r>
          </a:p>
        </p:txBody>
      </p:sp>
      <p:sp>
        <p:nvSpPr>
          <p:cNvPr id="8" name="7 Abrir llave"/>
          <p:cNvSpPr/>
          <p:nvPr/>
        </p:nvSpPr>
        <p:spPr>
          <a:xfrm>
            <a:off x="3857620" y="2714620"/>
            <a:ext cx="857256" cy="2071702"/>
          </a:xfrm>
          <a:prstGeom prst="leftBrace">
            <a:avLst>
              <a:gd name="adj1" fmla="val 45054"/>
              <a:gd name="adj2" fmla="val 50000"/>
            </a:avLst>
          </a:prstGeom>
          <a:ln w="34925" cmpd="dbl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71472" y="5211561"/>
            <a:ext cx="3134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_tradnl" sz="3600" dirty="0" smtClean="0">
                <a:solidFill>
                  <a:schemeClr val="bg1"/>
                </a:solidFill>
              </a:rPr>
              <a:t>No obstructivo</a:t>
            </a:r>
          </a:p>
        </p:txBody>
      </p:sp>
      <p:sp>
        <p:nvSpPr>
          <p:cNvPr id="11" name="10 Abrir llave"/>
          <p:cNvSpPr/>
          <p:nvPr/>
        </p:nvSpPr>
        <p:spPr>
          <a:xfrm>
            <a:off x="4000496" y="4857760"/>
            <a:ext cx="857256" cy="1428760"/>
          </a:xfrm>
          <a:prstGeom prst="leftBrace">
            <a:avLst>
              <a:gd name="adj1" fmla="val 45054"/>
              <a:gd name="adj2" fmla="val 50000"/>
            </a:avLst>
          </a:prstGeom>
          <a:ln w="34925" cmpd="dbl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DSC0166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71414"/>
            <a:ext cx="5681955" cy="6626482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 rot="10800000">
            <a:off x="3000364" y="1928802"/>
            <a:ext cx="1857388" cy="571504"/>
          </a:xfrm>
          <a:prstGeom prst="straightConnector1">
            <a:avLst/>
          </a:prstGeom>
          <a:ln w="34925"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rot="10800000">
            <a:off x="2928926" y="1928802"/>
            <a:ext cx="4857784" cy="714380"/>
          </a:xfrm>
          <a:prstGeom prst="straightConnector1">
            <a:avLst/>
          </a:prstGeom>
          <a:ln w="34925"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3286116" y="3357562"/>
            <a:ext cx="1643074" cy="158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286116" y="4071942"/>
            <a:ext cx="1571636" cy="158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Abrir llave"/>
          <p:cNvSpPr/>
          <p:nvPr/>
        </p:nvSpPr>
        <p:spPr>
          <a:xfrm>
            <a:off x="2786050" y="3286124"/>
            <a:ext cx="500066" cy="9286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>
            <a:off x="5587818" y="2928934"/>
            <a:ext cx="270066" cy="2446221"/>
          </a:xfrm>
          <a:custGeom>
            <a:avLst/>
            <a:gdLst>
              <a:gd name="connsiteX0" fmla="*/ 359764 w 359764"/>
              <a:gd name="connsiteY0" fmla="*/ 0 h 2398426"/>
              <a:gd name="connsiteX1" fmla="*/ 344774 w 359764"/>
              <a:gd name="connsiteY1" fmla="*/ 479685 h 2398426"/>
              <a:gd name="connsiteX2" fmla="*/ 329784 w 359764"/>
              <a:gd name="connsiteY2" fmla="*/ 524655 h 2398426"/>
              <a:gd name="connsiteX3" fmla="*/ 299804 w 359764"/>
              <a:gd name="connsiteY3" fmla="*/ 554636 h 2398426"/>
              <a:gd name="connsiteX4" fmla="*/ 269823 w 359764"/>
              <a:gd name="connsiteY4" fmla="*/ 674557 h 2398426"/>
              <a:gd name="connsiteX5" fmla="*/ 209863 w 359764"/>
              <a:gd name="connsiteY5" fmla="*/ 749508 h 2398426"/>
              <a:gd name="connsiteX6" fmla="*/ 164892 w 359764"/>
              <a:gd name="connsiteY6" fmla="*/ 824459 h 2398426"/>
              <a:gd name="connsiteX7" fmla="*/ 149902 w 359764"/>
              <a:gd name="connsiteY7" fmla="*/ 869429 h 2398426"/>
              <a:gd name="connsiteX8" fmla="*/ 119922 w 359764"/>
              <a:gd name="connsiteY8" fmla="*/ 914400 h 2398426"/>
              <a:gd name="connsiteX9" fmla="*/ 89941 w 359764"/>
              <a:gd name="connsiteY9" fmla="*/ 1004341 h 2398426"/>
              <a:gd name="connsiteX10" fmla="*/ 74951 w 359764"/>
              <a:gd name="connsiteY10" fmla="*/ 1049311 h 2398426"/>
              <a:gd name="connsiteX11" fmla="*/ 29981 w 359764"/>
              <a:gd name="connsiteY11" fmla="*/ 1274164 h 2398426"/>
              <a:gd name="connsiteX12" fmla="*/ 0 w 359764"/>
              <a:gd name="connsiteY12" fmla="*/ 1469036 h 2398426"/>
              <a:gd name="connsiteX13" fmla="*/ 14990 w 359764"/>
              <a:gd name="connsiteY13" fmla="*/ 1993691 h 2398426"/>
              <a:gd name="connsiteX14" fmla="*/ 44971 w 359764"/>
              <a:gd name="connsiteY14" fmla="*/ 2023672 h 2398426"/>
              <a:gd name="connsiteX15" fmla="*/ 59961 w 359764"/>
              <a:gd name="connsiteY15" fmla="*/ 2098623 h 2398426"/>
              <a:gd name="connsiteX16" fmla="*/ 119922 w 359764"/>
              <a:gd name="connsiteY16" fmla="*/ 2188564 h 2398426"/>
              <a:gd name="connsiteX17" fmla="*/ 149902 w 359764"/>
              <a:gd name="connsiteY17" fmla="*/ 2248524 h 2398426"/>
              <a:gd name="connsiteX18" fmla="*/ 164892 w 359764"/>
              <a:gd name="connsiteY18" fmla="*/ 2293495 h 2398426"/>
              <a:gd name="connsiteX19" fmla="*/ 209863 w 359764"/>
              <a:gd name="connsiteY19" fmla="*/ 2323475 h 2398426"/>
              <a:gd name="connsiteX20" fmla="*/ 239843 w 359764"/>
              <a:gd name="connsiteY20" fmla="*/ 2398426 h 239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9764" h="2398426">
                <a:moveTo>
                  <a:pt x="359764" y="0"/>
                </a:moveTo>
                <a:cubicBezTo>
                  <a:pt x="354767" y="159895"/>
                  <a:pt x="353900" y="319972"/>
                  <a:pt x="344774" y="479685"/>
                </a:cubicBezTo>
                <a:cubicBezTo>
                  <a:pt x="343873" y="495460"/>
                  <a:pt x="337913" y="511106"/>
                  <a:pt x="329784" y="524655"/>
                </a:cubicBezTo>
                <a:cubicBezTo>
                  <a:pt x="322513" y="536774"/>
                  <a:pt x="309797" y="544642"/>
                  <a:pt x="299804" y="554636"/>
                </a:cubicBezTo>
                <a:cubicBezTo>
                  <a:pt x="294103" y="583141"/>
                  <a:pt x="285187" y="643829"/>
                  <a:pt x="269823" y="674557"/>
                </a:cubicBezTo>
                <a:cubicBezTo>
                  <a:pt x="250914" y="712375"/>
                  <a:pt x="237747" y="721623"/>
                  <a:pt x="209863" y="749508"/>
                </a:cubicBezTo>
                <a:cubicBezTo>
                  <a:pt x="167394" y="876906"/>
                  <a:pt x="226624" y="721571"/>
                  <a:pt x="164892" y="824459"/>
                </a:cubicBezTo>
                <a:cubicBezTo>
                  <a:pt x="156763" y="838008"/>
                  <a:pt x="156968" y="855296"/>
                  <a:pt x="149902" y="869429"/>
                </a:cubicBezTo>
                <a:cubicBezTo>
                  <a:pt x="141845" y="885543"/>
                  <a:pt x="127239" y="897937"/>
                  <a:pt x="119922" y="914400"/>
                </a:cubicBezTo>
                <a:cubicBezTo>
                  <a:pt x="107087" y="943278"/>
                  <a:pt x="99935" y="974361"/>
                  <a:pt x="89941" y="1004341"/>
                </a:cubicBezTo>
                <a:cubicBezTo>
                  <a:pt x="84944" y="1019331"/>
                  <a:pt x="78050" y="1033817"/>
                  <a:pt x="74951" y="1049311"/>
                </a:cubicBezTo>
                <a:cubicBezTo>
                  <a:pt x="59961" y="1124262"/>
                  <a:pt x="37587" y="1198108"/>
                  <a:pt x="29981" y="1274164"/>
                </a:cubicBezTo>
                <a:cubicBezTo>
                  <a:pt x="13418" y="1439788"/>
                  <a:pt x="30869" y="1376426"/>
                  <a:pt x="0" y="1469036"/>
                </a:cubicBezTo>
                <a:cubicBezTo>
                  <a:pt x="4997" y="1643921"/>
                  <a:pt x="851" y="1819307"/>
                  <a:pt x="14990" y="1993691"/>
                </a:cubicBezTo>
                <a:cubicBezTo>
                  <a:pt x="16132" y="2007778"/>
                  <a:pt x="39404" y="2010682"/>
                  <a:pt x="44971" y="2023672"/>
                </a:cubicBezTo>
                <a:cubicBezTo>
                  <a:pt x="55007" y="2047090"/>
                  <a:pt x="51904" y="2074452"/>
                  <a:pt x="59961" y="2098623"/>
                </a:cubicBezTo>
                <a:cubicBezTo>
                  <a:pt x="96189" y="2207307"/>
                  <a:pt x="74186" y="2119961"/>
                  <a:pt x="119922" y="2188564"/>
                </a:cubicBezTo>
                <a:cubicBezTo>
                  <a:pt x="132317" y="2207157"/>
                  <a:pt x="141100" y="2227985"/>
                  <a:pt x="149902" y="2248524"/>
                </a:cubicBezTo>
                <a:cubicBezTo>
                  <a:pt x="156126" y="2263048"/>
                  <a:pt x="155021" y="2281156"/>
                  <a:pt x="164892" y="2293495"/>
                </a:cubicBezTo>
                <a:cubicBezTo>
                  <a:pt x="176147" y="2307563"/>
                  <a:pt x="194873" y="2313482"/>
                  <a:pt x="209863" y="2323475"/>
                </a:cubicBezTo>
                <a:cubicBezTo>
                  <a:pt x="245386" y="2376761"/>
                  <a:pt x="239843" y="2350430"/>
                  <a:pt x="239843" y="2398426"/>
                </a:cubicBezTo>
              </a:path>
            </a:pathLst>
          </a:cu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Forma libre"/>
          <p:cNvSpPr/>
          <p:nvPr/>
        </p:nvSpPr>
        <p:spPr>
          <a:xfrm>
            <a:off x="6715140" y="2923082"/>
            <a:ext cx="500066" cy="2638269"/>
          </a:xfrm>
          <a:custGeom>
            <a:avLst/>
            <a:gdLst>
              <a:gd name="connsiteX0" fmla="*/ 0 w 423704"/>
              <a:gd name="connsiteY0" fmla="*/ 0 h 2638269"/>
              <a:gd name="connsiteX1" fmla="*/ 14991 w 423704"/>
              <a:gd name="connsiteY1" fmla="*/ 374754 h 2638269"/>
              <a:gd name="connsiteX2" fmla="*/ 44971 w 423704"/>
              <a:gd name="connsiteY2" fmla="*/ 494675 h 2638269"/>
              <a:gd name="connsiteX3" fmla="*/ 74951 w 423704"/>
              <a:gd name="connsiteY3" fmla="*/ 614597 h 2638269"/>
              <a:gd name="connsiteX4" fmla="*/ 134912 w 423704"/>
              <a:gd name="connsiteY4" fmla="*/ 749508 h 2638269"/>
              <a:gd name="connsiteX5" fmla="*/ 164892 w 423704"/>
              <a:gd name="connsiteY5" fmla="*/ 839449 h 2638269"/>
              <a:gd name="connsiteX6" fmla="*/ 194873 w 423704"/>
              <a:gd name="connsiteY6" fmla="*/ 929390 h 2638269"/>
              <a:gd name="connsiteX7" fmla="*/ 209863 w 423704"/>
              <a:gd name="connsiteY7" fmla="*/ 974361 h 2638269"/>
              <a:gd name="connsiteX8" fmla="*/ 239843 w 423704"/>
              <a:gd name="connsiteY8" fmla="*/ 1019331 h 2638269"/>
              <a:gd name="connsiteX9" fmla="*/ 254833 w 423704"/>
              <a:gd name="connsiteY9" fmla="*/ 1154243 h 2638269"/>
              <a:gd name="connsiteX10" fmla="*/ 299804 w 423704"/>
              <a:gd name="connsiteY10" fmla="*/ 1289154 h 2638269"/>
              <a:gd name="connsiteX11" fmla="*/ 314794 w 423704"/>
              <a:gd name="connsiteY11" fmla="*/ 1349115 h 2638269"/>
              <a:gd name="connsiteX12" fmla="*/ 329784 w 423704"/>
              <a:gd name="connsiteY12" fmla="*/ 1394085 h 2638269"/>
              <a:gd name="connsiteX13" fmla="*/ 344774 w 423704"/>
              <a:gd name="connsiteY13" fmla="*/ 1469036 h 2638269"/>
              <a:gd name="connsiteX14" fmla="*/ 359764 w 423704"/>
              <a:gd name="connsiteY14" fmla="*/ 1514007 h 2638269"/>
              <a:gd name="connsiteX15" fmla="*/ 374755 w 423704"/>
              <a:gd name="connsiteY15" fmla="*/ 1603948 h 2638269"/>
              <a:gd name="connsiteX16" fmla="*/ 389745 w 423704"/>
              <a:gd name="connsiteY16" fmla="*/ 1828800 h 2638269"/>
              <a:gd name="connsiteX17" fmla="*/ 419725 w 423704"/>
              <a:gd name="connsiteY17" fmla="*/ 1993692 h 2638269"/>
              <a:gd name="connsiteX18" fmla="*/ 404735 w 423704"/>
              <a:gd name="connsiteY18" fmla="*/ 2638269 h 2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3704" h="2638269">
                <a:moveTo>
                  <a:pt x="0" y="0"/>
                </a:moveTo>
                <a:cubicBezTo>
                  <a:pt x="4997" y="124918"/>
                  <a:pt x="6675" y="250013"/>
                  <a:pt x="14991" y="374754"/>
                </a:cubicBezTo>
                <a:cubicBezTo>
                  <a:pt x="20014" y="450100"/>
                  <a:pt x="30027" y="434898"/>
                  <a:pt x="44971" y="494675"/>
                </a:cubicBezTo>
                <a:cubicBezTo>
                  <a:pt x="59047" y="550979"/>
                  <a:pt x="54393" y="566629"/>
                  <a:pt x="74951" y="614597"/>
                </a:cubicBezTo>
                <a:cubicBezTo>
                  <a:pt x="131506" y="746558"/>
                  <a:pt x="79124" y="596089"/>
                  <a:pt x="134912" y="749508"/>
                </a:cubicBezTo>
                <a:cubicBezTo>
                  <a:pt x="145712" y="779207"/>
                  <a:pt x="154899" y="809469"/>
                  <a:pt x="164892" y="839449"/>
                </a:cubicBezTo>
                <a:lnTo>
                  <a:pt x="194873" y="929390"/>
                </a:lnTo>
                <a:cubicBezTo>
                  <a:pt x="199870" y="944380"/>
                  <a:pt x="201098" y="961214"/>
                  <a:pt x="209863" y="974361"/>
                </a:cubicBezTo>
                <a:lnTo>
                  <a:pt x="239843" y="1019331"/>
                </a:lnTo>
                <a:cubicBezTo>
                  <a:pt x="244840" y="1064302"/>
                  <a:pt x="245959" y="1109874"/>
                  <a:pt x="254833" y="1154243"/>
                </a:cubicBezTo>
                <a:cubicBezTo>
                  <a:pt x="269823" y="1229193"/>
                  <a:pt x="284814" y="1229194"/>
                  <a:pt x="299804" y="1289154"/>
                </a:cubicBezTo>
                <a:cubicBezTo>
                  <a:pt x="304801" y="1309141"/>
                  <a:pt x="309134" y="1329306"/>
                  <a:pt x="314794" y="1349115"/>
                </a:cubicBezTo>
                <a:cubicBezTo>
                  <a:pt x="319135" y="1364308"/>
                  <a:pt x="325952" y="1378756"/>
                  <a:pt x="329784" y="1394085"/>
                </a:cubicBezTo>
                <a:cubicBezTo>
                  <a:pt x="335963" y="1418803"/>
                  <a:pt x="338595" y="1444318"/>
                  <a:pt x="344774" y="1469036"/>
                </a:cubicBezTo>
                <a:cubicBezTo>
                  <a:pt x="348606" y="1484365"/>
                  <a:pt x="356336" y="1498582"/>
                  <a:pt x="359764" y="1514007"/>
                </a:cubicBezTo>
                <a:cubicBezTo>
                  <a:pt x="366357" y="1543677"/>
                  <a:pt x="369758" y="1573968"/>
                  <a:pt x="374755" y="1603948"/>
                </a:cubicBezTo>
                <a:cubicBezTo>
                  <a:pt x="379752" y="1678899"/>
                  <a:pt x="381135" y="1754178"/>
                  <a:pt x="389745" y="1828800"/>
                </a:cubicBezTo>
                <a:cubicBezTo>
                  <a:pt x="396148" y="1884297"/>
                  <a:pt x="418691" y="1937836"/>
                  <a:pt x="419725" y="1993692"/>
                </a:cubicBezTo>
                <a:cubicBezTo>
                  <a:pt x="423704" y="2208572"/>
                  <a:pt x="404735" y="2638269"/>
                  <a:pt x="404735" y="2638269"/>
                </a:cubicBezTo>
              </a:path>
            </a:pathLst>
          </a:cu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CuadroTexto"/>
          <p:cNvSpPr txBox="1"/>
          <p:nvPr/>
        </p:nvSpPr>
        <p:spPr>
          <a:xfrm>
            <a:off x="71438" y="714356"/>
            <a:ext cx="3286116" cy="1323439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CU" sz="2000" dirty="0" smtClean="0"/>
              <a:t>Aumento generalizado de la transparencia pulmonar. Rarefacción del retículo vascular pulmonar</a:t>
            </a:r>
            <a:endParaRPr lang="es-ES" sz="20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0" y="2143116"/>
            <a:ext cx="3286116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V</a:t>
            </a:r>
            <a:r>
              <a:rPr lang="es-CU" sz="2000" dirty="0" smtClean="0"/>
              <a:t>értices en cúpula</a:t>
            </a:r>
            <a:endParaRPr lang="es-ES" sz="2000" dirty="0" smtClean="0"/>
          </a:p>
        </p:txBody>
      </p:sp>
      <p:sp>
        <p:nvSpPr>
          <p:cNvPr id="47" name="46 CuadroTexto"/>
          <p:cNvSpPr txBox="1"/>
          <p:nvPr/>
        </p:nvSpPr>
        <p:spPr>
          <a:xfrm>
            <a:off x="71406" y="2928934"/>
            <a:ext cx="2714644" cy="1323439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000" dirty="0" smtClean="0"/>
              <a:t>Horizontalización  de las costilllas.</a:t>
            </a:r>
          </a:p>
          <a:p>
            <a:pPr>
              <a:buFont typeface="Arial" pitchFamily="34" charset="0"/>
              <a:buChar char="•"/>
            </a:pPr>
            <a:r>
              <a:rPr lang="es-CU" sz="2000" dirty="0" smtClean="0"/>
              <a:t>Ensanchamiento de espacios intercostales</a:t>
            </a:r>
            <a:endParaRPr lang="es-ES" sz="2000" dirty="0" smtClean="0"/>
          </a:p>
        </p:txBody>
      </p:sp>
      <p:sp>
        <p:nvSpPr>
          <p:cNvPr id="52" name="51 CuadroTexto"/>
          <p:cNvSpPr txBox="1"/>
          <p:nvPr/>
        </p:nvSpPr>
        <p:spPr>
          <a:xfrm>
            <a:off x="71438" y="4572008"/>
            <a:ext cx="3214678" cy="1323439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000" dirty="0" smtClean="0"/>
              <a:t>Descenso y aplanamiento de los hemidiafragmas. Ángulos costofrénicos abiertos</a:t>
            </a:r>
            <a:endParaRPr lang="es-ES" sz="2000" dirty="0" smtClean="0"/>
          </a:p>
        </p:txBody>
      </p:sp>
      <p:sp>
        <p:nvSpPr>
          <p:cNvPr id="53" name="52 CuadroTexto"/>
          <p:cNvSpPr txBox="1"/>
          <p:nvPr/>
        </p:nvSpPr>
        <p:spPr>
          <a:xfrm>
            <a:off x="71438" y="6029286"/>
            <a:ext cx="2357422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000" dirty="0" smtClean="0"/>
              <a:t>Corazón en gota</a:t>
            </a:r>
            <a:endParaRPr lang="es-ES" sz="2000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214282" y="0"/>
            <a:ext cx="857256" cy="646331"/>
          </a:xfrm>
          <a:prstGeom prst="rect">
            <a:avLst/>
          </a:prstGeom>
          <a:solidFill>
            <a:srgbClr val="2BF3FD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1142976" y="0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 smtClean="0"/>
              <a:t>- PA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5357818" y="5000636"/>
            <a:ext cx="10017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</a:rPr>
              <a:t>Corazón</a:t>
            </a: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5127625" y="25971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14290"/>
            <a:ext cx="5067528" cy="64771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214282" y="0"/>
            <a:ext cx="857256" cy="646331"/>
          </a:xfrm>
          <a:prstGeom prst="rect">
            <a:avLst/>
          </a:prstGeom>
          <a:solidFill>
            <a:srgbClr val="2BF3FD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42976" y="0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 smtClean="0"/>
              <a:t>- Lateral</a:t>
            </a:r>
            <a:endParaRPr lang="es-ES" sz="3600" dirty="0"/>
          </a:p>
        </p:txBody>
      </p:sp>
      <p:sp>
        <p:nvSpPr>
          <p:cNvPr id="31" name="30 Forma libre"/>
          <p:cNvSpPr/>
          <p:nvPr/>
        </p:nvSpPr>
        <p:spPr>
          <a:xfrm>
            <a:off x="4362138" y="1191718"/>
            <a:ext cx="1289154" cy="3422091"/>
          </a:xfrm>
          <a:custGeom>
            <a:avLst/>
            <a:gdLst>
              <a:gd name="connsiteX0" fmla="*/ 794478 w 1289154"/>
              <a:gd name="connsiteY0" fmla="*/ 7495 h 3422091"/>
              <a:gd name="connsiteX1" fmla="*/ 644577 w 1289154"/>
              <a:gd name="connsiteY1" fmla="*/ 52466 h 3422091"/>
              <a:gd name="connsiteX2" fmla="*/ 524655 w 1289154"/>
              <a:gd name="connsiteY2" fmla="*/ 112426 h 3422091"/>
              <a:gd name="connsiteX3" fmla="*/ 479685 w 1289154"/>
              <a:gd name="connsiteY3" fmla="*/ 142407 h 3422091"/>
              <a:gd name="connsiteX4" fmla="*/ 389744 w 1289154"/>
              <a:gd name="connsiteY4" fmla="*/ 172387 h 3422091"/>
              <a:gd name="connsiteX5" fmla="*/ 344773 w 1289154"/>
              <a:gd name="connsiteY5" fmla="*/ 262328 h 3422091"/>
              <a:gd name="connsiteX6" fmla="*/ 284813 w 1289154"/>
              <a:gd name="connsiteY6" fmla="*/ 352269 h 3422091"/>
              <a:gd name="connsiteX7" fmla="*/ 254832 w 1289154"/>
              <a:gd name="connsiteY7" fmla="*/ 412230 h 3422091"/>
              <a:gd name="connsiteX8" fmla="*/ 194872 w 1289154"/>
              <a:gd name="connsiteY8" fmla="*/ 502171 h 3422091"/>
              <a:gd name="connsiteX9" fmla="*/ 149901 w 1289154"/>
              <a:gd name="connsiteY9" fmla="*/ 667062 h 3422091"/>
              <a:gd name="connsiteX10" fmla="*/ 134911 w 1289154"/>
              <a:gd name="connsiteY10" fmla="*/ 771993 h 3422091"/>
              <a:gd name="connsiteX11" fmla="*/ 104931 w 1289154"/>
              <a:gd name="connsiteY11" fmla="*/ 951875 h 3422091"/>
              <a:gd name="connsiteX12" fmla="*/ 89941 w 1289154"/>
              <a:gd name="connsiteY12" fmla="*/ 1086787 h 3422091"/>
              <a:gd name="connsiteX13" fmla="*/ 74951 w 1289154"/>
              <a:gd name="connsiteY13" fmla="*/ 1146748 h 3422091"/>
              <a:gd name="connsiteX14" fmla="*/ 59960 w 1289154"/>
              <a:gd name="connsiteY14" fmla="*/ 1251679 h 3422091"/>
              <a:gd name="connsiteX15" fmla="*/ 29980 w 1289154"/>
              <a:gd name="connsiteY15" fmla="*/ 1386590 h 3422091"/>
              <a:gd name="connsiteX16" fmla="*/ 14990 w 1289154"/>
              <a:gd name="connsiteY16" fmla="*/ 1536492 h 3422091"/>
              <a:gd name="connsiteX17" fmla="*/ 0 w 1289154"/>
              <a:gd name="connsiteY17" fmla="*/ 1596452 h 3422091"/>
              <a:gd name="connsiteX18" fmla="*/ 14990 w 1289154"/>
              <a:gd name="connsiteY18" fmla="*/ 2780675 h 3422091"/>
              <a:gd name="connsiteX19" fmla="*/ 29980 w 1289154"/>
              <a:gd name="connsiteY19" fmla="*/ 2825646 h 3422091"/>
              <a:gd name="connsiteX20" fmla="*/ 44970 w 1289154"/>
              <a:gd name="connsiteY20" fmla="*/ 2915587 h 3422091"/>
              <a:gd name="connsiteX21" fmla="*/ 89941 w 1289154"/>
              <a:gd name="connsiteY21" fmla="*/ 3020518 h 3422091"/>
              <a:gd name="connsiteX22" fmla="*/ 104931 w 1289154"/>
              <a:gd name="connsiteY22" fmla="*/ 3095469 h 3422091"/>
              <a:gd name="connsiteX23" fmla="*/ 134911 w 1289154"/>
              <a:gd name="connsiteY23" fmla="*/ 3260361 h 3422091"/>
              <a:gd name="connsiteX24" fmla="*/ 224852 w 1289154"/>
              <a:gd name="connsiteY24" fmla="*/ 3335312 h 3422091"/>
              <a:gd name="connsiteX25" fmla="*/ 284813 w 1289154"/>
              <a:gd name="connsiteY25" fmla="*/ 3215390 h 3422091"/>
              <a:gd name="connsiteX26" fmla="*/ 344773 w 1289154"/>
              <a:gd name="connsiteY26" fmla="*/ 3125449 h 3422091"/>
              <a:gd name="connsiteX27" fmla="*/ 374754 w 1289154"/>
              <a:gd name="connsiteY27" fmla="*/ 3095469 h 3422091"/>
              <a:gd name="connsiteX28" fmla="*/ 404734 w 1289154"/>
              <a:gd name="connsiteY28" fmla="*/ 3050498 h 3422091"/>
              <a:gd name="connsiteX29" fmla="*/ 449705 w 1289154"/>
              <a:gd name="connsiteY29" fmla="*/ 2990538 h 3422091"/>
              <a:gd name="connsiteX30" fmla="*/ 524655 w 1289154"/>
              <a:gd name="connsiteY30" fmla="*/ 2885607 h 3422091"/>
              <a:gd name="connsiteX31" fmla="*/ 614596 w 1289154"/>
              <a:gd name="connsiteY31" fmla="*/ 2840636 h 3422091"/>
              <a:gd name="connsiteX32" fmla="*/ 734518 w 1289154"/>
              <a:gd name="connsiteY32" fmla="*/ 2750695 h 3422091"/>
              <a:gd name="connsiteX33" fmla="*/ 794478 w 1289154"/>
              <a:gd name="connsiteY33" fmla="*/ 2720715 h 3422091"/>
              <a:gd name="connsiteX34" fmla="*/ 854439 w 1289154"/>
              <a:gd name="connsiteY34" fmla="*/ 2645764 h 3422091"/>
              <a:gd name="connsiteX35" fmla="*/ 899410 w 1289154"/>
              <a:gd name="connsiteY35" fmla="*/ 2630774 h 3422091"/>
              <a:gd name="connsiteX36" fmla="*/ 974360 w 1289154"/>
              <a:gd name="connsiteY36" fmla="*/ 2570813 h 3422091"/>
              <a:gd name="connsiteX37" fmla="*/ 1004341 w 1289154"/>
              <a:gd name="connsiteY37" fmla="*/ 2540833 h 3422091"/>
              <a:gd name="connsiteX38" fmla="*/ 1094282 w 1289154"/>
              <a:gd name="connsiteY38" fmla="*/ 2510852 h 3422091"/>
              <a:gd name="connsiteX39" fmla="*/ 1184223 w 1289154"/>
              <a:gd name="connsiteY39" fmla="*/ 2420912 h 3422091"/>
              <a:gd name="connsiteX40" fmla="*/ 1214203 w 1289154"/>
              <a:gd name="connsiteY40" fmla="*/ 2390931 h 3422091"/>
              <a:gd name="connsiteX41" fmla="*/ 1289154 w 1289154"/>
              <a:gd name="connsiteY41" fmla="*/ 2330971 h 3422091"/>
              <a:gd name="connsiteX42" fmla="*/ 1274164 w 1289154"/>
              <a:gd name="connsiteY42" fmla="*/ 1986197 h 3422091"/>
              <a:gd name="connsiteX43" fmla="*/ 1244183 w 1289154"/>
              <a:gd name="connsiteY43" fmla="*/ 1836295 h 3422091"/>
              <a:gd name="connsiteX44" fmla="*/ 1214203 w 1289154"/>
              <a:gd name="connsiteY44" fmla="*/ 1746354 h 3422091"/>
              <a:gd name="connsiteX45" fmla="*/ 1199213 w 1289154"/>
              <a:gd name="connsiteY45" fmla="*/ 1701384 h 3422091"/>
              <a:gd name="connsiteX46" fmla="*/ 1169232 w 1289154"/>
              <a:gd name="connsiteY46" fmla="*/ 1521502 h 3422091"/>
              <a:gd name="connsiteX47" fmla="*/ 1154242 w 1289154"/>
              <a:gd name="connsiteY47" fmla="*/ 1386590 h 3422091"/>
              <a:gd name="connsiteX48" fmla="*/ 1124262 w 1289154"/>
              <a:gd name="connsiteY48" fmla="*/ 1146748 h 3422091"/>
              <a:gd name="connsiteX49" fmla="*/ 1109272 w 1289154"/>
              <a:gd name="connsiteY49" fmla="*/ 786984 h 3422091"/>
              <a:gd name="connsiteX50" fmla="*/ 1079292 w 1289154"/>
              <a:gd name="connsiteY50" fmla="*/ 727023 h 3422091"/>
              <a:gd name="connsiteX51" fmla="*/ 1064301 w 1289154"/>
              <a:gd name="connsiteY51" fmla="*/ 592112 h 3422091"/>
              <a:gd name="connsiteX52" fmla="*/ 1034321 w 1289154"/>
              <a:gd name="connsiteY52" fmla="*/ 502171 h 3422091"/>
              <a:gd name="connsiteX53" fmla="*/ 1019331 w 1289154"/>
              <a:gd name="connsiteY53" fmla="*/ 427220 h 3422091"/>
              <a:gd name="connsiteX54" fmla="*/ 1004341 w 1289154"/>
              <a:gd name="connsiteY54" fmla="*/ 382249 h 3422091"/>
              <a:gd name="connsiteX55" fmla="*/ 944380 w 1289154"/>
              <a:gd name="connsiteY55" fmla="*/ 187377 h 3422091"/>
              <a:gd name="connsiteX56" fmla="*/ 929390 w 1289154"/>
              <a:gd name="connsiteY56" fmla="*/ 142407 h 3422091"/>
              <a:gd name="connsiteX57" fmla="*/ 914400 w 1289154"/>
              <a:gd name="connsiteY57" fmla="*/ 97436 h 3422091"/>
              <a:gd name="connsiteX58" fmla="*/ 884419 w 1289154"/>
              <a:gd name="connsiteY58" fmla="*/ 67456 h 3422091"/>
              <a:gd name="connsiteX59" fmla="*/ 824459 w 1289154"/>
              <a:gd name="connsiteY59" fmla="*/ 7495 h 3422091"/>
              <a:gd name="connsiteX60" fmla="*/ 794478 w 1289154"/>
              <a:gd name="connsiteY60" fmla="*/ 7495 h 342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89154" h="3422091">
                <a:moveTo>
                  <a:pt x="794478" y="7495"/>
                </a:moveTo>
                <a:cubicBezTo>
                  <a:pt x="764498" y="14990"/>
                  <a:pt x="735195" y="29810"/>
                  <a:pt x="644577" y="52466"/>
                </a:cubicBezTo>
                <a:cubicBezTo>
                  <a:pt x="540380" y="121929"/>
                  <a:pt x="671352" y="39077"/>
                  <a:pt x="524655" y="112426"/>
                </a:cubicBezTo>
                <a:cubicBezTo>
                  <a:pt x="508541" y="120483"/>
                  <a:pt x="496148" y="135090"/>
                  <a:pt x="479685" y="142407"/>
                </a:cubicBezTo>
                <a:cubicBezTo>
                  <a:pt x="450807" y="155242"/>
                  <a:pt x="389744" y="172387"/>
                  <a:pt x="389744" y="172387"/>
                </a:cubicBezTo>
                <a:cubicBezTo>
                  <a:pt x="256660" y="372013"/>
                  <a:pt x="448204" y="76151"/>
                  <a:pt x="344773" y="262328"/>
                </a:cubicBezTo>
                <a:cubicBezTo>
                  <a:pt x="327274" y="293825"/>
                  <a:pt x="300927" y="320041"/>
                  <a:pt x="284813" y="352269"/>
                </a:cubicBezTo>
                <a:cubicBezTo>
                  <a:pt x="274819" y="372256"/>
                  <a:pt x="266329" y="393068"/>
                  <a:pt x="254832" y="412230"/>
                </a:cubicBezTo>
                <a:cubicBezTo>
                  <a:pt x="236294" y="443127"/>
                  <a:pt x="206266" y="467988"/>
                  <a:pt x="194872" y="502171"/>
                </a:cubicBezTo>
                <a:cubicBezTo>
                  <a:pt x="176578" y="557054"/>
                  <a:pt x="158353" y="607895"/>
                  <a:pt x="149901" y="667062"/>
                </a:cubicBezTo>
                <a:cubicBezTo>
                  <a:pt x="144904" y="702039"/>
                  <a:pt x="140421" y="737093"/>
                  <a:pt x="134911" y="771993"/>
                </a:cubicBezTo>
                <a:cubicBezTo>
                  <a:pt x="125430" y="832037"/>
                  <a:pt x="113528" y="891698"/>
                  <a:pt x="104931" y="951875"/>
                </a:cubicBezTo>
                <a:cubicBezTo>
                  <a:pt x="98532" y="996668"/>
                  <a:pt x="96821" y="1042066"/>
                  <a:pt x="89941" y="1086787"/>
                </a:cubicBezTo>
                <a:cubicBezTo>
                  <a:pt x="86808" y="1107150"/>
                  <a:pt x="78636" y="1126478"/>
                  <a:pt x="74951" y="1146748"/>
                </a:cubicBezTo>
                <a:cubicBezTo>
                  <a:pt x="68630" y="1181510"/>
                  <a:pt x="65769" y="1216828"/>
                  <a:pt x="59960" y="1251679"/>
                </a:cubicBezTo>
                <a:cubicBezTo>
                  <a:pt x="50444" y="1308776"/>
                  <a:pt x="43457" y="1332684"/>
                  <a:pt x="29980" y="1386590"/>
                </a:cubicBezTo>
                <a:cubicBezTo>
                  <a:pt x="24983" y="1436557"/>
                  <a:pt x="22092" y="1486780"/>
                  <a:pt x="14990" y="1536492"/>
                </a:cubicBezTo>
                <a:cubicBezTo>
                  <a:pt x="12076" y="1556887"/>
                  <a:pt x="0" y="1575850"/>
                  <a:pt x="0" y="1596452"/>
                </a:cubicBezTo>
                <a:cubicBezTo>
                  <a:pt x="0" y="1991225"/>
                  <a:pt x="5364" y="2386020"/>
                  <a:pt x="14990" y="2780675"/>
                </a:cubicBezTo>
                <a:cubicBezTo>
                  <a:pt x="15375" y="2796471"/>
                  <a:pt x="26552" y="2810221"/>
                  <a:pt x="29980" y="2825646"/>
                </a:cubicBezTo>
                <a:cubicBezTo>
                  <a:pt x="36573" y="2855316"/>
                  <a:pt x="38377" y="2885917"/>
                  <a:pt x="44970" y="2915587"/>
                </a:cubicBezTo>
                <a:cubicBezTo>
                  <a:pt x="53793" y="2955289"/>
                  <a:pt x="71609" y="2983855"/>
                  <a:pt x="89941" y="3020518"/>
                </a:cubicBezTo>
                <a:cubicBezTo>
                  <a:pt x="94938" y="3045502"/>
                  <a:pt x="101057" y="3070287"/>
                  <a:pt x="104931" y="3095469"/>
                </a:cubicBezTo>
                <a:cubicBezTo>
                  <a:pt x="105757" y="3100836"/>
                  <a:pt x="113507" y="3228255"/>
                  <a:pt x="134911" y="3260361"/>
                </a:cubicBezTo>
                <a:cubicBezTo>
                  <a:pt x="157993" y="3294984"/>
                  <a:pt x="191672" y="3313191"/>
                  <a:pt x="224852" y="3335312"/>
                </a:cubicBezTo>
                <a:cubicBezTo>
                  <a:pt x="323397" y="3236764"/>
                  <a:pt x="147014" y="3422091"/>
                  <a:pt x="284813" y="3215390"/>
                </a:cubicBezTo>
                <a:cubicBezTo>
                  <a:pt x="304800" y="3185410"/>
                  <a:pt x="319294" y="3150927"/>
                  <a:pt x="344773" y="3125449"/>
                </a:cubicBezTo>
                <a:cubicBezTo>
                  <a:pt x="354767" y="3115456"/>
                  <a:pt x="365925" y="3106505"/>
                  <a:pt x="374754" y="3095469"/>
                </a:cubicBezTo>
                <a:cubicBezTo>
                  <a:pt x="386009" y="3081401"/>
                  <a:pt x="394262" y="3065158"/>
                  <a:pt x="404734" y="3050498"/>
                </a:cubicBezTo>
                <a:cubicBezTo>
                  <a:pt x="419255" y="3030168"/>
                  <a:pt x="435184" y="3010868"/>
                  <a:pt x="449705" y="2990538"/>
                </a:cubicBezTo>
                <a:cubicBezTo>
                  <a:pt x="470987" y="2960744"/>
                  <a:pt x="500155" y="2910107"/>
                  <a:pt x="524655" y="2885607"/>
                </a:cubicBezTo>
                <a:cubicBezTo>
                  <a:pt x="553715" y="2856547"/>
                  <a:pt x="578020" y="2852828"/>
                  <a:pt x="614596" y="2840636"/>
                </a:cubicBezTo>
                <a:cubicBezTo>
                  <a:pt x="656758" y="2798476"/>
                  <a:pt x="666721" y="2784594"/>
                  <a:pt x="734518" y="2750695"/>
                </a:cubicBezTo>
                <a:cubicBezTo>
                  <a:pt x="754505" y="2740702"/>
                  <a:pt x="775885" y="2733110"/>
                  <a:pt x="794478" y="2720715"/>
                </a:cubicBezTo>
                <a:cubicBezTo>
                  <a:pt x="886170" y="2659587"/>
                  <a:pt x="754194" y="2725959"/>
                  <a:pt x="854439" y="2645764"/>
                </a:cubicBezTo>
                <a:cubicBezTo>
                  <a:pt x="866778" y="2635893"/>
                  <a:pt x="884420" y="2635771"/>
                  <a:pt x="899410" y="2630774"/>
                </a:cubicBezTo>
                <a:cubicBezTo>
                  <a:pt x="971789" y="2558393"/>
                  <a:pt x="879822" y="2646442"/>
                  <a:pt x="974360" y="2570813"/>
                </a:cubicBezTo>
                <a:cubicBezTo>
                  <a:pt x="985396" y="2561984"/>
                  <a:pt x="991700" y="2547153"/>
                  <a:pt x="1004341" y="2540833"/>
                </a:cubicBezTo>
                <a:cubicBezTo>
                  <a:pt x="1032607" y="2526700"/>
                  <a:pt x="1094282" y="2510852"/>
                  <a:pt x="1094282" y="2510852"/>
                </a:cubicBezTo>
                <a:lnTo>
                  <a:pt x="1184223" y="2420912"/>
                </a:lnTo>
                <a:cubicBezTo>
                  <a:pt x="1194217" y="2410918"/>
                  <a:pt x="1202444" y="2398771"/>
                  <a:pt x="1214203" y="2390931"/>
                </a:cubicBezTo>
                <a:cubicBezTo>
                  <a:pt x="1270932" y="2353111"/>
                  <a:pt x="1246434" y="2373690"/>
                  <a:pt x="1289154" y="2330971"/>
                </a:cubicBezTo>
                <a:cubicBezTo>
                  <a:pt x="1284157" y="2216046"/>
                  <a:pt x="1284579" y="2100758"/>
                  <a:pt x="1274164" y="1986197"/>
                </a:cubicBezTo>
                <a:cubicBezTo>
                  <a:pt x="1269551" y="1935449"/>
                  <a:pt x="1260297" y="1884637"/>
                  <a:pt x="1244183" y="1836295"/>
                </a:cubicBezTo>
                <a:lnTo>
                  <a:pt x="1214203" y="1746354"/>
                </a:lnTo>
                <a:lnTo>
                  <a:pt x="1199213" y="1701384"/>
                </a:lnTo>
                <a:cubicBezTo>
                  <a:pt x="1189219" y="1641423"/>
                  <a:pt x="1175945" y="1581918"/>
                  <a:pt x="1169232" y="1521502"/>
                </a:cubicBezTo>
                <a:cubicBezTo>
                  <a:pt x="1164235" y="1476531"/>
                  <a:pt x="1159854" y="1431488"/>
                  <a:pt x="1154242" y="1386590"/>
                </a:cubicBezTo>
                <a:cubicBezTo>
                  <a:pt x="1111463" y="1044353"/>
                  <a:pt x="1170547" y="1563313"/>
                  <a:pt x="1124262" y="1146748"/>
                </a:cubicBezTo>
                <a:cubicBezTo>
                  <a:pt x="1119265" y="1026827"/>
                  <a:pt x="1122059" y="906326"/>
                  <a:pt x="1109272" y="786984"/>
                </a:cubicBezTo>
                <a:cubicBezTo>
                  <a:pt x="1106891" y="764765"/>
                  <a:pt x="1084317" y="748797"/>
                  <a:pt x="1079292" y="727023"/>
                </a:cubicBezTo>
                <a:cubicBezTo>
                  <a:pt x="1069118" y="682935"/>
                  <a:pt x="1073175" y="636480"/>
                  <a:pt x="1064301" y="592112"/>
                </a:cubicBezTo>
                <a:cubicBezTo>
                  <a:pt x="1058103" y="561124"/>
                  <a:pt x="1042636" y="532660"/>
                  <a:pt x="1034321" y="502171"/>
                </a:cubicBezTo>
                <a:cubicBezTo>
                  <a:pt x="1027617" y="477590"/>
                  <a:pt x="1025510" y="451938"/>
                  <a:pt x="1019331" y="427220"/>
                </a:cubicBezTo>
                <a:cubicBezTo>
                  <a:pt x="1015499" y="411891"/>
                  <a:pt x="1008682" y="397442"/>
                  <a:pt x="1004341" y="382249"/>
                </a:cubicBezTo>
                <a:cubicBezTo>
                  <a:pt x="951371" y="196853"/>
                  <a:pt x="1056801" y="524638"/>
                  <a:pt x="944380" y="187377"/>
                </a:cubicBezTo>
                <a:lnTo>
                  <a:pt x="929390" y="142407"/>
                </a:lnTo>
                <a:cubicBezTo>
                  <a:pt x="924393" y="127417"/>
                  <a:pt x="925573" y="108609"/>
                  <a:pt x="914400" y="97436"/>
                </a:cubicBezTo>
                <a:lnTo>
                  <a:pt x="884419" y="67456"/>
                </a:lnTo>
                <a:cubicBezTo>
                  <a:pt x="865484" y="10651"/>
                  <a:pt x="883367" y="24326"/>
                  <a:pt x="824459" y="7495"/>
                </a:cubicBezTo>
                <a:cubicBezTo>
                  <a:pt x="804650" y="1835"/>
                  <a:pt x="824458" y="0"/>
                  <a:pt x="794478" y="7495"/>
                </a:cubicBezTo>
                <a:close/>
              </a:path>
            </a:pathLst>
          </a:custGeom>
          <a:ln w="34925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31 Forma libre"/>
          <p:cNvSpPr/>
          <p:nvPr/>
        </p:nvSpPr>
        <p:spPr>
          <a:xfrm>
            <a:off x="5713096" y="3177915"/>
            <a:ext cx="2576465" cy="3457184"/>
          </a:xfrm>
          <a:custGeom>
            <a:avLst/>
            <a:gdLst>
              <a:gd name="connsiteX0" fmla="*/ 687704 w 2576465"/>
              <a:gd name="connsiteY0" fmla="*/ 119921 h 3457184"/>
              <a:gd name="connsiteX1" fmla="*/ 642734 w 2576465"/>
              <a:gd name="connsiteY1" fmla="*/ 164892 h 3457184"/>
              <a:gd name="connsiteX2" fmla="*/ 612753 w 2576465"/>
              <a:gd name="connsiteY2" fmla="*/ 314793 h 3457184"/>
              <a:gd name="connsiteX3" fmla="*/ 582773 w 2576465"/>
              <a:gd name="connsiteY3" fmla="*/ 404734 h 3457184"/>
              <a:gd name="connsiteX4" fmla="*/ 567783 w 2576465"/>
              <a:gd name="connsiteY4" fmla="*/ 449705 h 3457184"/>
              <a:gd name="connsiteX5" fmla="*/ 537802 w 2576465"/>
              <a:gd name="connsiteY5" fmla="*/ 584616 h 3457184"/>
              <a:gd name="connsiteX6" fmla="*/ 507822 w 2576465"/>
              <a:gd name="connsiteY6" fmla="*/ 839449 h 3457184"/>
              <a:gd name="connsiteX7" fmla="*/ 477842 w 2576465"/>
              <a:gd name="connsiteY7" fmla="*/ 1019331 h 3457184"/>
              <a:gd name="connsiteX8" fmla="*/ 462852 w 2576465"/>
              <a:gd name="connsiteY8" fmla="*/ 1124262 h 3457184"/>
              <a:gd name="connsiteX9" fmla="*/ 432871 w 2576465"/>
              <a:gd name="connsiteY9" fmla="*/ 1259174 h 3457184"/>
              <a:gd name="connsiteX10" fmla="*/ 402891 w 2576465"/>
              <a:gd name="connsiteY10" fmla="*/ 1514006 h 3457184"/>
              <a:gd name="connsiteX11" fmla="*/ 387901 w 2576465"/>
              <a:gd name="connsiteY11" fmla="*/ 1558977 h 3457184"/>
              <a:gd name="connsiteX12" fmla="*/ 372911 w 2576465"/>
              <a:gd name="connsiteY12" fmla="*/ 1663908 h 3457184"/>
              <a:gd name="connsiteX13" fmla="*/ 342930 w 2576465"/>
              <a:gd name="connsiteY13" fmla="*/ 1813810 h 3457184"/>
              <a:gd name="connsiteX14" fmla="*/ 327940 w 2576465"/>
              <a:gd name="connsiteY14" fmla="*/ 1933731 h 3457184"/>
              <a:gd name="connsiteX15" fmla="*/ 297960 w 2576465"/>
              <a:gd name="connsiteY15" fmla="*/ 2008682 h 3457184"/>
              <a:gd name="connsiteX16" fmla="*/ 282970 w 2576465"/>
              <a:gd name="connsiteY16" fmla="*/ 2083633 h 3457184"/>
              <a:gd name="connsiteX17" fmla="*/ 252989 w 2576465"/>
              <a:gd name="connsiteY17" fmla="*/ 2203554 h 3457184"/>
              <a:gd name="connsiteX18" fmla="*/ 237999 w 2576465"/>
              <a:gd name="connsiteY18" fmla="*/ 2263515 h 3457184"/>
              <a:gd name="connsiteX19" fmla="*/ 223009 w 2576465"/>
              <a:gd name="connsiteY19" fmla="*/ 2308485 h 3457184"/>
              <a:gd name="connsiteX20" fmla="*/ 193029 w 2576465"/>
              <a:gd name="connsiteY20" fmla="*/ 2368446 h 3457184"/>
              <a:gd name="connsiteX21" fmla="*/ 163048 w 2576465"/>
              <a:gd name="connsiteY21" fmla="*/ 2473377 h 3457184"/>
              <a:gd name="connsiteX22" fmla="*/ 103088 w 2576465"/>
              <a:gd name="connsiteY22" fmla="*/ 2563318 h 3457184"/>
              <a:gd name="connsiteX23" fmla="*/ 73107 w 2576465"/>
              <a:gd name="connsiteY23" fmla="*/ 2608288 h 3457184"/>
              <a:gd name="connsiteX24" fmla="*/ 58117 w 2576465"/>
              <a:gd name="connsiteY24" fmla="*/ 2653259 h 3457184"/>
              <a:gd name="connsiteX25" fmla="*/ 13147 w 2576465"/>
              <a:gd name="connsiteY25" fmla="*/ 2743200 h 3457184"/>
              <a:gd name="connsiteX26" fmla="*/ 28137 w 2576465"/>
              <a:gd name="connsiteY26" fmla="*/ 2788170 h 3457184"/>
              <a:gd name="connsiteX27" fmla="*/ 118078 w 2576465"/>
              <a:gd name="connsiteY27" fmla="*/ 2833141 h 3457184"/>
              <a:gd name="connsiteX28" fmla="*/ 208019 w 2576465"/>
              <a:gd name="connsiteY28" fmla="*/ 2893101 h 3457184"/>
              <a:gd name="connsiteX29" fmla="*/ 312950 w 2576465"/>
              <a:gd name="connsiteY29" fmla="*/ 2938072 h 3457184"/>
              <a:gd name="connsiteX30" fmla="*/ 357920 w 2576465"/>
              <a:gd name="connsiteY30" fmla="*/ 2953062 h 3457184"/>
              <a:gd name="connsiteX31" fmla="*/ 417881 w 2576465"/>
              <a:gd name="connsiteY31" fmla="*/ 2983042 h 3457184"/>
              <a:gd name="connsiteX32" fmla="*/ 582773 w 2576465"/>
              <a:gd name="connsiteY32" fmla="*/ 3028013 h 3457184"/>
              <a:gd name="connsiteX33" fmla="*/ 672714 w 2576465"/>
              <a:gd name="connsiteY33" fmla="*/ 3072983 h 3457184"/>
              <a:gd name="connsiteX34" fmla="*/ 762655 w 2576465"/>
              <a:gd name="connsiteY34" fmla="*/ 3102964 h 3457184"/>
              <a:gd name="connsiteX35" fmla="*/ 852596 w 2576465"/>
              <a:gd name="connsiteY35" fmla="*/ 3147934 h 3457184"/>
              <a:gd name="connsiteX36" fmla="*/ 972517 w 2576465"/>
              <a:gd name="connsiteY36" fmla="*/ 3192905 h 3457184"/>
              <a:gd name="connsiteX37" fmla="*/ 1017488 w 2576465"/>
              <a:gd name="connsiteY37" fmla="*/ 3222885 h 3457184"/>
              <a:gd name="connsiteX38" fmla="*/ 1167389 w 2576465"/>
              <a:gd name="connsiteY38" fmla="*/ 3267855 h 3457184"/>
              <a:gd name="connsiteX39" fmla="*/ 1257330 w 2576465"/>
              <a:gd name="connsiteY39" fmla="*/ 3297836 h 3457184"/>
              <a:gd name="connsiteX40" fmla="*/ 1497173 w 2576465"/>
              <a:gd name="connsiteY40" fmla="*/ 3327816 h 3457184"/>
              <a:gd name="connsiteX41" fmla="*/ 1781986 w 2576465"/>
              <a:gd name="connsiteY41" fmla="*/ 3357796 h 3457184"/>
              <a:gd name="connsiteX42" fmla="*/ 1856937 w 2576465"/>
              <a:gd name="connsiteY42" fmla="*/ 3372787 h 3457184"/>
              <a:gd name="connsiteX43" fmla="*/ 2006838 w 2576465"/>
              <a:gd name="connsiteY43" fmla="*/ 3387777 h 3457184"/>
              <a:gd name="connsiteX44" fmla="*/ 2111770 w 2576465"/>
              <a:gd name="connsiteY44" fmla="*/ 3402767 h 3457184"/>
              <a:gd name="connsiteX45" fmla="*/ 2276661 w 2576465"/>
              <a:gd name="connsiteY45" fmla="*/ 3402767 h 3457184"/>
              <a:gd name="connsiteX46" fmla="*/ 2306642 w 2576465"/>
              <a:gd name="connsiteY46" fmla="*/ 3372787 h 3457184"/>
              <a:gd name="connsiteX47" fmla="*/ 2351612 w 2576465"/>
              <a:gd name="connsiteY47" fmla="*/ 3282846 h 3457184"/>
              <a:gd name="connsiteX48" fmla="*/ 2381593 w 2576465"/>
              <a:gd name="connsiteY48" fmla="*/ 3192905 h 3457184"/>
              <a:gd name="connsiteX49" fmla="*/ 2411573 w 2576465"/>
              <a:gd name="connsiteY49" fmla="*/ 3132944 h 3457184"/>
              <a:gd name="connsiteX50" fmla="*/ 2441553 w 2576465"/>
              <a:gd name="connsiteY50" fmla="*/ 3043003 h 3457184"/>
              <a:gd name="connsiteX51" fmla="*/ 2456543 w 2576465"/>
              <a:gd name="connsiteY51" fmla="*/ 2998033 h 3457184"/>
              <a:gd name="connsiteX52" fmla="*/ 2486524 w 2576465"/>
              <a:gd name="connsiteY52" fmla="*/ 2953062 h 3457184"/>
              <a:gd name="connsiteX53" fmla="*/ 2516504 w 2576465"/>
              <a:gd name="connsiteY53" fmla="*/ 2833141 h 3457184"/>
              <a:gd name="connsiteX54" fmla="*/ 2531494 w 2576465"/>
              <a:gd name="connsiteY54" fmla="*/ 2788170 h 3457184"/>
              <a:gd name="connsiteX55" fmla="*/ 2561474 w 2576465"/>
              <a:gd name="connsiteY55" fmla="*/ 2668249 h 3457184"/>
              <a:gd name="connsiteX56" fmla="*/ 2576465 w 2576465"/>
              <a:gd name="connsiteY56" fmla="*/ 2488367 h 3457184"/>
              <a:gd name="connsiteX57" fmla="*/ 2561474 w 2576465"/>
              <a:gd name="connsiteY57" fmla="*/ 1274164 h 3457184"/>
              <a:gd name="connsiteX58" fmla="*/ 2531494 w 2576465"/>
              <a:gd name="connsiteY58" fmla="*/ 1124262 h 3457184"/>
              <a:gd name="connsiteX59" fmla="*/ 2471534 w 2576465"/>
              <a:gd name="connsiteY59" fmla="*/ 944380 h 3457184"/>
              <a:gd name="connsiteX60" fmla="*/ 2441553 w 2576465"/>
              <a:gd name="connsiteY60" fmla="*/ 854439 h 3457184"/>
              <a:gd name="connsiteX61" fmla="*/ 2426563 w 2576465"/>
              <a:gd name="connsiteY61" fmla="*/ 794478 h 3457184"/>
              <a:gd name="connsiteX62" fmla="*/ 2411573 w 2576465"/>
              <a:gd name="connsiteY62" fmla="*/ 719528 h 3457184"/>
              <a:gd name="connsiteX63" fmla="*/ 2381593 w 2576465"/>
              <a:gd name="connsiteY63" fmla="*/ 629587 h 3457184"/>
              <a:gd name="connsiteX64" fmla="*/ 2306642 w 2576465"/>
              <a:gd name="connsiteY64" fmla="*/ 449705 h 3457184"/>
              <a:gd name="connsiteX65" fmla="*/ 2261671 w 2576465"/>
              <a:gd name="connsiteY65" fmla="*/ 374754 h 3457184"/>
              <a:gd name="connsiteX66" fmla="*/ 2216701 w 2576465"/>
              <a:gd name="connsiteY66" fmla="*/ 314793 h 3457184"/>
              <a:gd name="connsiteX67" fmla="*/ 2171730 w 2576465"/>
              <a:gd name="connsiteY67" fmla="*/ 284813 h 3457184"/>
              <a:gd name="connsiteX68" fmla="*/ 2066799 w 2576465"/>
              <a:gd name="connsiteY68" fmla="*/ 209862 h 3457184"/>
              <a:gd name="connsiteX69" fmla="*/ 1976858 w 2576465"/>
              <a:gd name="connsiteY69" fmla="*/ 134911 h 3457184"/>
              <a:gd name="connsiteX70" fmla="*/ 1931888 w 2576465"/>
              <a:gd name="connsiteY70" fmla="*/ 119921 h 3457184"/>
              <a:gd name="connsiteX71" fmla="*/ 1856937 w 2576465"/>
              <a:gd name="connsiteY71" fmla="*/ 59960 h 3457184"/>
              <a:gd name="connsiteX72" fmla="*/ 1707035 w 2576465"/>
              <a:gd name="connsiteY72" fmla="*/ 14990 h 3457184"/>
              <a:gd name="connsiteX73" fmla="*/ 1587114 w 2576465"/>
              <a:gd name="connsiteY73" fmla="*/ 0 h 3457184"/>
              <a:gd name="connsiteX74" fmla="*/ 1167389 w 2576465"/>
              <a:gd name="connsiteY74" fmla="*/ 14990 h 3457184"/>
              <a:gd name="connsiteX75" fmla="*/ 1032478 w 2576465"/>
              <a:gd name="connsiteY75" fmla="*/ 59960 h 3457184"/>
              <a:gd name="connsiteX76" fmla="*/ 927547 w 2576465"/>
              <a:gd name="connsiteY76" fmla="*/ 74951 h 3457184"/>
              <a:gd name="connsiteX77" fmla="*/ 807625 w 2576465"/>
              <a:gd name="connsiteY77" fmla="*/ 104931 h 3457184"/>
              <a:gd name="connsiteX78" fmla="*/ 717684 w 2576465"/>
              <a:gd name="connsiteY78" fmla="*/ 134911 h 3457184"/>
              <a:gd name="connsiteX79" fmla="*/ 672714 w 2576465"/>
              <a:gd name="connsiteY79" fmla="*/ 149901 h 3457184"/>
              <a:gd name="connsiteX80" fmla="*/ 612753 w 2576465"/>
              <a:gd name="connsiteY80" fmla="*/ 179882 h 345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576465" h="3457184">
                <a:moveTo>
                  <a:pt x="687704" y="119921"/>
                </a:moveTo>
                <a:cubicBezTo>
                  <a:pt x="672714" y="134911"/>
                  <a:pt x="654493" y="147253"/>
                  <a:pt x="642734" y="164892"/>
                </a:cubicBezTo>
                <a:cubicBezTo>
                  <a:pt x="623169" y="194239"/>
                  <a:pt x="615219" y="304105"/>
                  <a:pt x="612753" y="314793"/>
                </a:cubicBezTo>
                <a:cubicBezTo>
                  <a:pt x="605647" y="345586"/>
                  <a:pt x="592766" y="374754"/>
                  <a:pt x="582773" y="404734"/>
                </a:cubicBezTo>
                <a:cubicBezTo>
                  <a:pt x="577776" y="419724"/>
                  <a:pt x="571211" y="434280"/>
                  <a:pt x="567783" y="449705"/>
                </a:cubicBezTo>
                <a:lnTo>
                  <a:pt x="537802" y="584616"/>
                </a:lnTo>
                <a:cubicBezTo>
                  <a:pt x="525005" y="712587"/>
                  <a:pt x="525897" y="724973"/>
                  <a:pt x="507822" y="839449"/>
                </a:cubicBezTo>
                <a:cubicBezTo>
                  <a:pt x="498341" y="899493"/>
                  <a:pt x="486439" y="959154"/>
                  <a:pt x="477842" y="1019331"/>
                </a:cubicBezTo>
                <a:cubicBezTo>
                  <a:pt x="472845" y="1054308"/>
                  <a:pt x="469173" y="1089500"/>
                  <a:pt x="462852" y="1124262"/>
                </a:cubicBezTo>
                <a:cubicBezTo>
                  <a:pt x="445037" y="1222241"/>
                  <a:pt x="447751" y="1147573"/>
                  <a:pt x="432871" y="1259174"/>
                </a:cubicBezTo>
                <a:cubicBezTo>
                  <a:pt x="420978" y="1348372"/>
                  <a:pt x="420330" y="1426810"/>
                  <a:pt x="402891" y="1514006"/>
                </a:cubicBezTo>
                <a:cubicBezTo>
                  <a:pt x="399792" y="1529500"/>
                  <a:pt x="392898" y="1543987"/>
                  <a:pt x="387901" y="1558977"/>
                </a:cubicBezTo>
                <a:cubicBezTo>
                  <a:pt x="382904" y="1593954"/>
                  <a:pt x="379051" y="1629114"/>
                  <a:pt x="372911" y="1663908"/>
                </a:cubicBezTo>
                <a:cubicBezTo>
                  <a:pt x="364055" y="1714090"/>
                  <a:pt x="351307" y="1763546"/>
                  <a:pt x="342930" y="1813810"/>
                </a:cubicBezTo>
                <a:cubicBezTo>
                  <a:pt x="336307" y="1853547"/>
                  <a:pt x="336998" y="1894478"/>
                  <a:pt x="327940" y="1933731"/>
                </a:cubicBezTo>
                <a:cubicBezTo>
                  <a:pt x="321889" y="1959950"/>
                  <a:pt x="305692" y="1982909"/>
                  <a:pt x="297960" y="2008682"/>
                </a:cubicBezTo>
                <a:cubicBezTo>
                  <a:pt x="290639" y="2033086"/>
                  <a:pt x="288699" y="2058807"/>
                  <a:pt x="282970" y="2083633"/>
                </a:cubicBezTo>
                <a:cubicBezTo>
                  <a:pt x="273705" y="2123782"/>
                  <a:pt x="262983" y="2163580"/>
                  <a:pt x="252989" y="2203554"/>
                </a:cubicBezTo>
                <a:cubicBezTo>
                  <a:pt x="247992" y="2223541"/>
                  <a:pt x="244514" y="2243970"/>
                  <a:pt x="237999" y="2263515"/>
                </a:cubicBezTo>
                <a:cubicBezTo>
                  <a:pt x="233002" y="2278505"/>
                  <a:pt x="229233" y="2293962"/>
                  <a:pt x="223009" y="2308485"/>
                </a:cubicBezTo>
                <a:cubicBezTo>
                  <a:pt x="214207" y="2329024"/>
                  <a:pt x="200875" y="2347523"/>
                  <a:pt x="193029" y="2368446"/>
                </a:cubicBezTo>
                <a:cubicBezTo>
                  <a:pt x="184075" y="2392322"/>
                  <a:pt x="176983" y="2448294"/>
                  <a:pt x="163048" y="2473377"/>
                </a:cubicBezTo>
                <a:cubicBezTo>
                  <a:pt x="145550" y="2504875"/>
                  <a:pt x="123075" y="2533338"/>
                  <a:pt x="103088" y="2563318"/>
                </a:cubicBezTo>
                <a:lnTo>
                  <a:pt x="73107" y="2608288"/>
                </a:lnTo>
                <a:cubicBezTo>
                  <a:pt x="68110" y="2623278"/>
                  <a:pt x="65183" y="2639126"/>
                  <a:pt x="58117" y="2653259"/>
                </a:cubicBezTo>
                <a:cubicBezTo>
                  <a:pt x="0" y="2769495"/>
                  <a:pt x="50825" y="2630163"/>
                  <a:pt x="13147" y="2743200"/>
                </a:cubicBezTo>
                <a:cubicBezTo>
                  <a:pt x="18144" y="2758190"/>
                  <a:pt x="18266" y="2775832"/>
                  <a:pt x="28137" y="2788170"/>
                </a:cubicBezTo>
                <a:cubicBezTo>
                  <a:pt x="49272" y="2814589"/>
                  <a:pt x="88452" y="2823266"/>
                  <a:pt x="118078" y="2833141"/>
                </a:cubicBezTo>
                <a:cubicBezTo>
                  <a:pt x="148058" y="2853128"/>
                  <a:pt x="173837" y="2881706"/>
                  <a:pt x="208019" y="2893101"/>
                </a:cubicBezTo>
                <a:cubicBezTo>
                  <a:pt x="313491" y="2928261"/>
                  <a:pt x="183274" y="2882497"/>
                  <a:pt x="312950" y="2938072"/>
                </a:cubicBezTo>
                <a:cubicBezTo>
                  <a:pt x="327473" y="2944296"/>
                  <a:pt x="343397" y="2946838"/>
                  <a:pt x="357920" y="2953062"/>
                </a:cubicBezTo>
                <a:cubicBezTo>
                  <a:pt x="378459" y="2961864"/>
                  <a:pt x="397133" y="2974743"/>
                  <a:pt x="417881" y="2983042"/>
                </a:cubicBezTo>
                <a:cubicBezTo>
                  <a:pt x="525082" y="3025923"/>
                  <a:pt x="482405" y="3002921"/>
                  <a:pt x="582773" y="3028013"/>
                </a:cubicBezTo>
                <a:cubicBezTo>
                  <a:pt x="676485" y="3051441"/>
                  <a:pt x="578508" y="3031113"/>
                  <a:pt x="672714" y="3072983"/>
                </a:cubicBezTo>
                <a:cubicBezTo>
                  <a:pt x="701592" y="3085818"/>
                  <a:pt x="762655" y="3102964"/>
                  <a:pt x="762655" y="3102964"/>
                </a:cubicBezTo>
                <a:cubicBezTo>
                  <a:pt x="849081" y="3160581"/>
                  <a:pt x="765705" y="3110694"/>
                  <a:pt x="852596" y="3147934"/>
                </a:cubicBezTo>
                <a:cubicBezTo>
                  <a:pt x="962341" y="3194968"/>
                  <a:pt x="861966" y="3165268"/>
                  <a:pt x="972517" y="3192905"/>
                </a:cubicBezTo>
                <a:cubicBezTo>
                  <a:pt x="987507" y="3202898"/>
                  <a:pt x="1001025" y="3215568"/>
                  <a:pt x="1017488" y="3222885"/>
                </a:cubicBezTo>
                <a:cubicBezTo>
                  <a:pt x="1090874" y="3255501"/>
                  <a:pt x="1100304" y="3247729"/>
                  <a:pt x="1167389" y="3267855"/>
                </a:cubicBezTo>
                <a:cubicBezTo>
                  <a:pt x="1197658" y="3276936"/>
                  <a:pt x="1225921" y="3294346"/>
                  <a:pt x="1257330" y="3297836"/>
                </a:cubicBezTo>
                <a:cubicBezTo>
                  <a:pt x="1427358" y="3316728"/>
                  <a:pt x="1347449" y="3306427"/>
                  <a:pt x="1497173" y="3327816"/>
                </a:cubicBezTo>
                <a:cubicBezTo>
                  <a:pt x="1625070" y="3370448"/>
                  <a:pt x="1491223" y="3330104"/>
                  <a:pt x="1781986" y="3357796"/>
                </a:cubicBezTo>
                <a:cubicBezTo>
                  <a:pt x="1807350" y="3360212"/>
                  <a:pt x="1831682" y="3369420"/>
                  <a:pt x="1856937" y="3372787"/>
                </a:cubicBezTo>
                <a:cubicBezTo>
                  <a:pt x="1906713" y="3379424"/>
                  <a:pt x="1956966" y="3381910"/>
                  <a:pt x="2006838" y="3387777"/>
                </a:cubicBezTo>
                <a:cubicBezTo>
                  <a:pt x="2041928" y="3391905"/>
                  <a:pt x="2076793" y="3397770"/>
                  <a:pt x="2111770" y="3402767"/>
                </a:cubicBezTo>
                <a:cubicBezTo>
                  <a:pt x="2180261" y="3425597"/>
                  <a:pt x="2178529" y="3432206"/>
                  <a:pt x="2276661" y="3402767"/>
                </a:cubicBezTo>
                <a:cubicBezTo>
                  <a:pt x="2290198" y="3398706"/>
                  <a:pt x="2296648" y="3382780"/>
                  <a:pt x="2306642" y="3372787"/>
                </a:cubicBezTo>
                <a:cubicBezTo>
                  <a:pt x="2361306" y="3208791"/>
                  <a:pt x="2274128" y="3457184"/>
                  <a:pt x="2351612" y="3282846"/>
                </a:cubicBezTo>
                <a:cubicBezTo>
                  <a:pt x="2364447" y="3253968"/>
                  <a:pt x="2367460" y="3221171"/>
                  <a:pt x="2381593" y="3192905"/>
                </a:cubicBezTo>
                <a:cubicBezTo>
                  <a:pt x="2391586" y="3172918"/>
                  <a:pt x="2403274" y="3153692"/>
                  <a:pt x="2411573" y="3132944"/>
                </a:cubicBezTo>
                <a:cubicBezTo>
                  <a:pt x="2423310" y="3103602"/>
                  <a:pt x="2431560" y="3072983"/>
                  <a:pt x="2441553" y="3043003"/>
                </a:cubicBezTo>
                <a:cubicBezTo>
                  <a:pt x="2446550" y="3028013"/>
                  <a:pt x="2447778" y="3011180"/>
                  <a:pt x="2456543" y="2998033"/>
                </a:cubicBezTo>
                <a:lnTo>
                  <a:pt x="2486524" y="2953062"/>
                </a:lnTo>
                <a:cubicBezTo>
                  <a:pt x="2520788" y="2850269"/>
                  <a:pt x="2480328" y="2977849"/>
                  <a:pt x="2516504" y="2833141"/>
                </a:cubicBezTo>
                <a:cubicBezTo>
                  <a:pt x="2520336" y="2817812"/>
                  <a:pt x="2527336" y="2803414"/>
                  <a:pt x="2531494" y="2788170"/>
                </a:cubicBezTo>
                <a:cubicBezTo>
                  <a:pt x="2542335" y="2748418"/>
                  <a:pt x="2561474" y="2668249"/>
                  <a:pt x="2561474" y="2668249"/>
                </a:cubicBezTo>
                <a:cubicBezTo>
                  <a:pt x="2566471" y="2608288"/>
                  <a:pt x="2576465" y="2548536"/>
                  <a:pt x="2576465" y="2488367"/>
                </a:cubicBezTo>
                <a:cubicBezTo>
                  <a:pt x="2576465" y="2083602"/>
                  <a:pt x="2574811" y="1678709"/>
                  <a:pt x="2561474" y="1274164"/>
                </a:cubicBezTo>
                <a:cubicBezTo>
                  <a:pt x="2559795" y="1223235"/>
                  <a:pt x="2547608" y="1172604"/>
                  <a:pt x="2531494" y="1124262"/>
                </a:cubicBezTo>
                <a:lnTo>
                  <a:pt x="2471534" y="944380"/>
                </a:lnTo>
                <a:lnTo>
                  <a:pt x="2441553" y="854439"/>
                </a:lnTo>
                <a:cubicBezTo>
                  <a:pt x="2436556" y="834452"/>
                  <a:pt x="2431032" y="814590"/>
                  <a:pt x="2426563" y="794478"/>
                </a:cubicBezTo>
                <a:cubicBezTo>
                  <a:pt x="2421036" y="769607"/>
                  <a:pt x="2418277" y="744108"/>
                  <a:pt x="2411573" y="719528"/>
                </a:cubicBezTo>
                <a:cubicBezTo>
                  <a:pt x="2403258" y="689040"/>
                  <a:pt x="2389258" y="660245"/>
                  <a:pt x="2381593" y="629587"/>
                </a:cubicBezTo>
                <a:cubicBezTo>
                  <a:pt x="2345553" y="485428"/>
                  <a:pt x="2376335" y="542628"/>
                  <a:pt x="2306642" y="449705"/>
                </a:cubicBezTo>
                <a:cubicBezTo>
                  <a:pt x="2282070" y="375987"/>
                  <a:pt x="2307399" y="429627"/>
                  <a:pt x="2261671" y="374754"/>
                </a:cubicBezTo>
                <a:cubicBezTo>
                  <a:pt x="2245677" y="355561"/>
                  <a:pt x="2234367" y="332459"/>
                  <a:pt x="2216701" y="314793"/>
                </a:cubicBezTo>
                <a:cubicBezTo>
                  <a:pt x="2203962" y="302054"/>
                  <a:pt x="2185409" y="296538"/>
                  <a:pt x="2171730" y="284813"/>
                </a:cubicBezTo>
                <a:cubicBezTo>
                  <a:pt x="2081195" y="207212"/>
                  <a:pt x="2149431" y="237405"/>
                  <a:pt x="2066799" y="209862"/>
                </a:cubicBezTo>
                <a:cubicBezTo>
                  <a:pt x="2033647" y="176710"/>
                  <a:pt x="2018597" y="155781"/>
                  <a:pt x="1976858" y="134911"/>
                </a:cubicBezTo>
                <a:cubicBezTo>
                  <a:pt x="1962725" y="127845"/>
                  <a:pt x="1946878" y="124918"/>
                  <a:pt x="1931888" y="119921"/>
                </a:cubicBezTo>
                <a:cubicBezTo>
                  <a:pt x="1906971" y="95005"/>
                  <a:pt x="1890971" y="75086"/>
                  <a:pt x="1856937" y="59960"/>
                </a:cubicBezTo>
                <a:cubicBezTo>
                  <a:pt x="1832946" y="49297"/>
                  <a:pt x="1741918" y="20804"/>
                  <a:pt x="1707035" y="14990"/>
                </a:cubicBezTo>
                <a:cubicBezTo>
                  <a:pt x="1667298" y="8367"/>
                  <a:pt x="1627088" y="4997"/>
                  <a:pt x="1587114" y="0"/>
                </a:cubicBezTo>
                <a:cubicBezTo>
                  <a:pt x="1447206" y="4997"/>
                  <a:pt x="1306845" y="2685"/>
                  <a:pt x="1167389" y="14990"/>
                </a:cubicBezTo>
                <a:cubicBezTo>
                  <a:pt x="1010593" y="28825"/>
                  <a:pt x="1133361" y="45547"/>
                  <a:pt x="1032478" y="59960"/>
                </a:cubicBezTo>
                <a:lnTo>
                  <a:pt x="927547" y="74951"/>
                </a:lnTo>
                <a:cubicBezTo>
                  <a:pt x="791090" y="120436"/>
                  <a:pt x="1006611" y="50663"/>
                  <a:pt x="807625" y="104931"/>
                </a:cubicBezTo>
                <a:cubicBezTo>
                  <a:pt x="777136" y="113246"/>
                  <a:pt x="747664" y="124918"/>
                  <a:pt x="717684" y="134911"/>
                </a:cubicBezTo>
                <a:lnTo>
                  <a:pt x="672714" y="149901"/>
                </a:lnTo>
                <a:cubicBezTo>
                  <a:pt x="635668" y="186949"/>
                  <a:pt x="656867" y="179882"/>
                  <a:pt x="612753" y="179882"/>
                </a:cubicBezTo>
              </a:path>
            </a:pathLst>
          </a:custGeom>
          <a:ln w="34925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142844" y="1142984"/>
            <a:ext cx="3786214" cy="1015663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CU" sz="2000" dirty="0" smtClean="0"/>
              <a:t>Aumento de la transparencia:</a:t>
            </a:r>
          </a:p>
          <a:p>
            <a:pPr algn="just"/>
            <a:r>
              <a:rPr lang="es-CU" sz="2000" dirty="0" smtClean="0"/>
              <a:t>    - Retroesternal</a:t>
            </a:r>
          </a:p>
          <a:p>
            <a:pPr algn="just"/>
            <a:r>
              <a:rPr lang="es-CU" sz="2000" dirty="0" smtClean="0"/>
              <a:t>    - Retrocardiaca</a:t>
            </a:r>
            <a:endParaRPr lang="es-ES" sz="2000" dirty="0" smtClean="0"/>
          </a:p>
        </p:txBody>
      </p:sp>
      <p:sp>
        <p:nvSpPr>
          <p:cNvPr id="34" name="33 CuadroTexto"/>
          <p:cNvSpPr txBox="1"/>
          <p:nvPr/>
        </p:nvSpPr>
        <p:spPr>
          <a:xfrm>
            <a:off x="357190" y="3214686"/>
            <a:ext cx="2857488" cy="646331"/>
          </a:xfrm>
          <a:prstGeom prst="rect">
            <a:avLst/>
          </a:prstGeom>
          <a:solidFill>
            <a:srgbClr val="2BF3FD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Fluoroscopía</a:t>
            </a:r>
            <a:endParaRPr lang="es-ES" sz="3600" dirty="0" smtClean="0">
              <a:solidFill>
                <a:schemeClr val="bg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42844" y="4214818"/>
            <a:ext cx="3571868" cy="1631216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CU" sz="2000" dirty="0" smtClean="0"/>
              <a:t>Disminución de la amplitud respiratoria.</a:t>
            </a:r>
          </a:p>
          <a:p>
            <a:pPr algn="just">
              <a:buFont typeface="Arial" pitchFamily="34" charset="0"/>
              <a:buChar char="•"/>
            </a:pPr>
            <a:r>
              <a:rPr lang="es-CU" sz="2000" dirty="0" smtClean="0"/>
              <a:t>Cúpulas diafragmáticas descendidas que se elevan poco a la espiración</a:t>
            </a:r>
            <a:endParaRPr lang="es-E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4464050" cy="5113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4056062" cy="5113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1206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646331"/>
          </a:xfrm>
          <a:solidFill>
            <a:srgbClr val="2BF3FD"/>
          </a:solidFill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s-ES" sz="360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Enfisema pulmonar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714356"/>
            <a:ext cx="4771795" cy="460271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1" y="1000108"/>
            <a:ext cx="4152899" cy="329045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214282" y="5413733"/>
            <a:ext cx="5124458" cy="1015663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/>
              <a:t>Enfisema obstructivo </a:t>
            </a:r>
            <a:r>
              <a:rPr lang="es-ES" sz="2000" dirty="0" smtClean="0"/>
              <a:t>unilateral “</a:t>
            </a:r>
            <a:r>
              <a:rPr lang="es-ES" sz="2000" dirty="0"/>
              <a:t>a válvula”:</a:t>
            </a:r>
          </a:p>
          <a:p>
            <a:pPr algn="just"/>
            <a:r>
              <a:rPr lang="es-ES" sz="2000" dirty="0" smtClean="0"/>
              <a:t>              - Cuerpo </a:t>
            </a:r>
            <a:r>
              <a:rPr lang="es-ES" sz="2000" dirty="0"/>
              <a:t>extraño</a:t>
            </a:r>
          </a:p>
          <a:p>
            <a:pPr algn="just"/>
            <a:r>
              <a:rPr lang="es-ES" sz="2000" dirty="0" smtClean="0"/>
              <a:t>              - Tumor </a:t>
            </a:r>
            <a:r>
              <a:rPr lang="es-ES" sz="2000" dirty="0" err="1" smtClean="0"/>
              <a:t>Endobronquial</a:t>
            </a:r>
            <a:endParaRPr lang="es-ES" sz="2000" dirty="0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 flipH="1">
            <a:off x="2571736" y="1714488"/>
            <a:ext cx="357190" cy="928694"/>
          </a:xfrm>
          <a:prstGeom prst="line">
            <a:avLst/>
          </a:prstGeom>
          <a:noFill/>
          <a:ln w="63500">
            <a:solidFill>
              <a:srgbClr val="F505B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928662" y="48260"/>
            <a:ext cx="6786610" cy="523220"/>
          </a:xfrm>
          <a:prstGeom prst="rect">
            <a:avLst/>
          </a:prstGeom>
          <a:solidFill>
            <a:srgbClr val="00B05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CU" sz="2800" dirty="0" smtClean="0"/>
              <a:t>Enfisema pulmonar  obstructivo unilateral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2 Marcador de contenido"/>
          <p:cNvSpPr>
            <a:spLocks noGrp="1"/>
          </p:cNvSpPr>
          <p:nvPr>
            <p:ph sz="half" idx="4294967295"/>
          </p:nvPr>
        </p:nvSpPr>
        <p:spPr>
          <a:xfrm>
            <a:off x="5786438" y="2500313"/>
            <a:ext cx="3357562" cy="708025"/>
          </a:xfr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s-ES_tradnl" sz="2000" dirty="0" smtClean="0">
                <a:latin typeface="Arial" charset="0"/>
              </a:rPr>
              <a:t>Pre-escolar de 4 años.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s-ES_tradnl" sz="2000" dirty="0" smtClean="0">
                <a:latin typeface="Arial" charset="0"/>
              </a:rPr>
              <a:t>Disnea.</a:t>
            </a:r>
            <a:endParaRPr lang="es-ES" sz="2000" dirty="0" smtClean="0">
              <a:latin typeface="Arial" charset="0"/>
            </a:endParaRPr>
          </a:p>
        </p:txBody>
      </p:sp>
      <p:pic>
        <p:nvPicPr>
          <p:cNvPr id="5" name="Picture 4" descr="Cuerpo extran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4375"/>
            <a:ext cx="5657850" cy="6000750"/>
          </a:xfrm>
          <a:ln>
            <a:solidFill>
              <a:srgbClr val="00B050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1285852" y="48260"/>
            <a:ext cx="6357982" cy="523220"/>
          </a:xfrm>
          <a:prstGeom prst="rect">
            <a:avLst/>
          </a:prstGeom>
          <a:solidFill>
            <a:srgbClr val="00B05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CU" sz="2800" dirty="0" smtClean="0"/>
              <a:t>Enfisema pulmonar obstructivo agudo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SC0166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730375"/>
            <a:ext cx="3657600" cy="4265613"/>
          </a:xfrm>
        </p:spPr>
      </p:pic>
      <p:pic>
        <p:nvPicPr>
          <p:cNvPr id="4" name="Picture 4" descr="DSC0166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704749"/>
            <a:ext cx="5214942" cy="608183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285852" y="48260"/>
            <a:ext cx="6357982" cy="523220"/>
          </a:xfrm>
          <a:prstGeom prst="rect">
            <a:avLst/>
          </a:prstGeom>
          <a:solidFill>
            <a:srgbClr val="00B05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s-CU" sz="2800" dirty="0" smtClean="0"/>
              <a:t>Enfisema pulmonar obstructivo crónico</a:t>
            </a:r>
            <a:endParaRPr lang="es-ES" sz="2800" dirty="0"/>
          </a:p>
        </p:txBody>
      </p:sp>
      <p:sp>
        <p:nvSpPr>
          <p:cNvPr id="6" name="5 Rectángulo"/>
          <p:cNvSpPr/>
          <p:nvPr/>
        </p:nvSpPr>
        <p:spPr>
          <a:xfrm>
            <a:off x="500034" y="928670"/>
            <a:ext cx="2857520" cy="52322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Asma Bronquial</a:t>
            </a:r>
            <a:endParaRPr lang="es-E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n2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t="10555" b="10088"/>
          <a:stretch>
            <a:fillRect/>
          </a:stretch>
        </p:blipFill>
        <p:spPr>
          <a:xfrm>
            <a:off x="2960788" y="2928958"/>
            <a:ext cx="3111410" cy="3857628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27650" name="1 Título"/>
          <p:cNvSpPr>
            <a:spLocks noGrp="1"/>
          </p:cNvSpPr>
          <p:nvPr>
            <p:ph type="title" idx="4294967295"/>
          </p:nvPr>
        </p:nvSpPr>
        <p:spPr>
          <a:xfrm>
            <a:off x="928688" y="142875"/>
            <a:ext cx="8215312" cy="523875"/>
          </a:xfrm>
          <a:solidFill>
            <a:srgbClr val="00B05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s-ES_tradnl" sz="2800" dirty="0" smtClean="0">
                <a:latin typeface="Arial" charset="0"/>
                <a:ea typeface="+mn-ea"/>
                <a:cs typeface="+mn-cs"/>
              </a:rPr>
              <a:t>Enfisema pulmonar no obstructivo, compensatorio</a:t>
            </a:r>
            <a:endParaRPr lang="es-ES" sz="2800" dirty="0" smtClean="0">
              <a:latin typeface="Arial" charset="0"/>
              <a:ea typeface="+mn-ea"/>
              <a:cs typeface="+mn-cs"/>
            </a:endParaRPr>
          </a:p>
        </p:txBody>
      </p:sp>
      <p:sp>
        <p:nvSpPr>
          <p:cNvPr id="27651" name="2 Marcador de contenido"/>
          <p:cNvSpPr>
            <a:spLocks noGrp="1"/>
          </p:cNvSpPr>
          <p:nvPr>
            <p:ph sz="half" idx="4294967295"/>
          </p:nvPr>
        </p:nvSpPr>
        <p:spPr>
          <a:xfrm>
            <a:off x="6357950" y="5929330"/>
            <a:ext cx="2571775" cy="707886"/>
          </a:xfrm>
          <a:noFill/>
          <a:ln w="22225">
            <a:solidFill>
              <a:srgbClr val="F505B6"/>
            </a:solidFill>
          </a:ln>
        </p:spPr>
        <p:txBody>
          <a:bodyPr vert="horz"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None/>
            </a:pPr>
            <a:r>
              <a:rPr lang="es-ES_tradnl" sz="2000" dirty="0" smtClean="0">
                <a:latin typeface="Arial" charset="0"/>
              </a:rPr>
              <a:t>signo de la columna desnuda</a:t>
            </a:r>
            <a:endParaRPr lang="es-ES" sz="2000" dirty="0" smtClean="0">
              <a:latin typeface="Arial" charset="0"/>
            </a:endParaRP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8025" t="8188" r="5185" b="4222"/>
          <a:stretch>
            <a:fillRect/>
          </a:stretch>
        </p:blipFill>
        <p:spPr>
          <a:xfrm>
            <a:off x="6072188" y="714375"/>
            <a:ext cx="3071812" cy="385445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5" name="Picture 4" descr="Atelectasia del lobulo superior 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" y="714356"/>
            <a:ext cx="3077756" cy="3357586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2857488" y="1071546"/>
            <a:ext cx="2714644" cy="400110"/>
          </a:xfrm>
          <a:prstGeom prst="rect">
            <a:avLst/>
          </a:prstGeom>
          <a:noFill/>
          <a:ln w="22225">
            <a:solidFill>
              <a:srgbClr val="F505B6"/>
            </a:solidFill>
          </a:ln>
        </p:spPr>
        <p:txBody>
          <a:bodyPr vert="horz" wrap="square" rtlCol="0">
            <a:spAutoFit/>
          </a:bodyPr>
          <a:lstStyle/>
          <a:p>
            <a:pPr marL="420624" indent="-384048">
              <a:buClr>
                <a:srgbClr val="00B050"/>
              </a:buClr>
              <a:buSzPct val="80000"/>
            </a:pPr>
            <a:r>
              <a:rPr lang="es-CU" sz="2000" dirty="0" smtClean="0"/>
              <a:t>   Atelectasia del LSD</a:t>
            </a:r>
            <a:endParaRPr lang="es-ES" sz="2000" dirty="0" smtClean="0"/>
          </a:p>
        </p:txBody>
      </p:sp>
      <p:cxnSp>
        <p:nvCxnSpPr>
          <p:cNvPr id="10" name="9 Conector recto de flecha"/>
          <p:cNvCxnSpPr/>
          <p:nvPr/>
        </p:nvCxnSpPr>
        <p:spPr>
          <a:xfrm rot="10800000">
            <a:off x="1214414" y="1214422"/>
            <a:ext cx="1571636" cy="73026"/>
          </a:xfrm>
          <a:prstGeom prst="straightConnector1">
            <a:avLst/>
          </a:prstGeom>
          <a:ln>
            <a:solidFill>
              <a:srgbClr val="F505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428992" y="1792420"/>
            <a:ext cx="2857520" cy="707886"/>
          </a:xfrm>
          <a:prstGeom prst="rect">
            <a:avLst/>
          </a:prstGeom>
          <a:noFill/>
          <a:ln w="22225">
            <a:solidFill>
              <a:srgbClr val="F505B6"/>
            </a:solidFill>
          </a:ln>
        </p:spPr>
        <p:txBody>
          <a:bodyPr wrap="square" rtlCol="0">
            <a:spAutoFit/>
          </a:bodyPr>
          <a:lstStyle/>
          <a:p>
            <a:r>
              <a:rPr lang="es-CU" sz="2000" dirty="0" smtClean="0"/>
              <a:t>Neumenectomía total por cáncer de pulmón</a:t>
            </a:r>
            <a:endParaRPr lang="es-ES" sz="2000" dirty="0" smtClean="0"/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6357950" y="2214554"/>
            <a:ext cx="1714512" cy="428628"/>
          </a:xfrm>
          <a:prstGeom prst="straightConnector1">
            <a:avLst/>
          </a:prstGeom>
          <a:ln>
            <a:solidFill>
              <a:srgbClr val="F505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571472" y="4929198"/>
            <a:ext cx="2143140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CU" sz="2000" dirty="0" smtClean="0"/>
              <a:t>Atelectasia total </a:t>
            </a:r>
            <a:endParaRPr lang="es-ES" sz="2000" dirty="0" smtClean="0"/>
          </a:p>
        </p:txBody>
      </p:sp>
      <p:cxnSp>
        <p:nvCxnSpPr>
          <p:cNvPr id="20" name="19 Conector recto de flecha"/>
          <p:cNvCxnSpPr/>
          <p:nvPr/>
        </p:nvCxnSpPr>
        <p:spPr>
          <a:xfrm rot="10800000">
            <a:off x="4572000" y="4572008"/>
            <a:ext cx="2571768" cy="114300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 flipH="1" flipV="1">
            <a:off x="5929322" y="4214818"/>
            <a:ext cx="285752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2571736" y="4714884"/>
            <a:ext cx="2786082" cy="285752"/>
          </a:xfrm>
          <a:prstGeom prst="straightConnector1">
            <a:avLst/>
          </a:prstGeom>
          <a:ln>
            <a:solidFill>
              <a:srgbClr val="F505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6500813" cy="523875"/>
          </a:xfrm>
          <a:solidFill>
            <a:srgbClr val="00B050">
              <a:alpha val="62000"/>
            </a:srgbClr>
          </a:solidFill>
        </p:spPr>
        <p:txBody>
          <a:bodyPr vert="horz" wrap="square" lIns="45720" rIns="45720" rtlCol="0" anchor="ctr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s-ES_tradnl" sz="2800" dirty="0" smtClean="0">
                <a:latin typeface="Arial" charset="0"/>
                <a:ea typeface="+mn-ea"/>
                <a:cs typeface="+mn-cs"/>
              </a:rPr>
              <a:t>Enfisema pulmonar no obstructivo senil</a:t>
            </a:r>
            <a:endParaRPr lang="es-ES" sz="2800" dirty="0" smtClean="0"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2 Marcador de contenido"/>
          <p:cNvSpPr>
            <a:spLocks noGrp="1"/>
          </p:cNvSpPr>
          <p:nvPr>
            <p:ph sz="half" idx="4294967295"/>
          </p:nvPr>
        </p:nvSpPr>
        <p:spPr>
          <a:xfrm>
            <a:off x="0" y="3214688"/>
            <a:ext cx="3000375" cy="708025"/>
          </a:xfr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sz="2000" dirty="0" smtClean="0">
                <a:latin typeface="Arial" charset="0"/>
              </a:rPr>
              <a:t>Osteoporosis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sz="2000" dirty="0" err="1" smtClean="0">
                <a:latin typeface="Arial" charset="0"/>
              </a:rPr>
              <a:t>Espondiloartrosis</a:t>
            </a:r>
            <a:r>
              <a:rPr lang="es-ES_tradnl" sz="2000" dirty="0" smtClean="0">
                <a:latin typeface="Arial" charset="0"/>
              </a:rPr>
              <a:t> dorsal</a:t>
            </a:r>
            <a:endParaRPr lang="es-ES" sz="2000" dirty="0" smtClean="0">
              <a:latin typeface="Arial" charset="0"/>
            </a:endParaRPr>
          </a:p>
        </p:txBody>
      </p:sp>
      <p:pic>
        <p:nvPicPr>
          <p:cNvPr id="28676" name="Picture 2" descr="DSC0267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02050" y="928688"/>
            <a:ext cx="5441950" cy="4929187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1428728" y="1000108"/>
            <a:ext cx="2592376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Paciente de 83 años.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4282" y="2000240"/>
            <a:ext cx="3286148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vert="horz" wrap="square" rtlCol="0">
            <a:spAutoFit/>
          </a:bodyPr>
          <a:lstStyle/>
          <a:p>
            <a:pPr marL="420624" indent="-384048" algn="just">
              <a:buClr>
                <a:schemeClr val="accent1"/>
              </a:buClr>
              <a:buSzPct val="80000"/>
            </a:pPr>
            <a:r>
              <a:rPr lang="es-ES_tradnl" sz="2000" dirty="0" smtClean="0"/>
              <a:t>Aumento del diámetro A-P.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14282" y="2643182"/>
            <a:ext cx="2220801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vert="horz" wrap="square" rtlCol="0">
            <a:spAutoFit/>
          </a:bodyPr>
          <a:lstStyle/>
          <a:p>
            <a:pPr marL="420624" indent="-384048">
              <a:buClr>
                <a:schemeClr val="accent1"/>
              </a:buClr>
              <a:buSzPct val="80000"/>
            </a:pPr>
            <a:r>
              <a:rPr lang="es-ES_tradnl" sz="2000" dirty="0" smtClean="0"/>
              <a:t>Cifosis dorsal.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786314" y="2714620"/>
            <a:ext cx="3643338" cy="158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Arco"/>
          <p:cNvSpPr/>
          <p:nvPr/>
        </p:nvSpPr>
        <p:spPr>
          <a:xfrm>
            <a:off x="4643438" y="1214422"/>
            <a:ext cx="3571900" cy="4000528"/>
          </a:xfrm>
          <a:prstGeom prst="arc">
            <a:avLst>
              <a:gd name="adj1" fmla="val 16200000"/>
              <a:gd name="adj2" fmla="val 5265162"/>
            </a:avLst>
          </a:prstGeom>
          <a:ln w="41275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16 Conector recto de flecha"/>
          <p:cNvCxnSpPr/>
          <p:nvPr/>
        </p:nvCxnSpPr>
        <p:spPr>
          <a:xfrm flipV="1">
            <a:off x="3428992" y="3500438"/>
            <a:ext cx="3786214" cy="7143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3428992" y="3643314"/>
            <a:ext cx="3714776" cy="500066"/>
          </a:xfrm>
          <a:prstGeom prst="straightConnector1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285752" y="2714620"/>
            <a:ext cx="3143240" cy="1357322"/>
          </a:xfrm>
          <a:prstGeom prst="ellipse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1214414" y="0"/>
            <a:ext cx="6858048" cy="1214422"/>
          </a:xfrm>
          <a:prstGeom prst="ellipse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854213" y="357166"/>
            <a:ext cx="643256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s-ES" sz="3200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3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HIPERTRANSPARENCIAS</a:t>
            </a:r>
            <a:endParaRPr lang="es-ES_tradnl" sz="3200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" name="2 Abrir llave"/>
          <p:cNvSpPr/>
          <p:nvPr/>
        </p:nvSpPr>
        <p:spPr>
          <a:xfrm>
            <a:off x="3214678" y="1214398"/>
            <a:ext cx="1071570" cy="5643602"/>
          </a:xfrm>
          <a:prstGeom prst="leftBrace">
            <a:avLst>
              <a:gd name="adj1" fmla="val 124218"/>
              <a:gd name="adj2" fmla="val 40537"/>
            </a:avLst>
          </a:prstGeom>
          <a:noFill/>
          <a:ln w="82550" cmpd="thickThin">
            <a:solidFill>
              <a:srgbClr val="F505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42910" y="3129977"/>
            <a:ext cx="2500330" cy="5847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U" sz="3200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Pulmonares</a:t>
            </a:r>
          </a:p>
        </p:txBody>
      </p:sp>
      <p:sp>
        <p:nvSpPr>
          <p:cNvPr id="7" name="6 Flecha curvada hacia la derecha"/>
          <p:cNvSpPr/>
          <p:nvPr/>
        </p:nvSpPr>
        <p:spPr>
          <a:xfrm rot="1807232">
            <a:off x="255353" y="35395"/>
            <a:ext cx="1025465" cy="3286768"/>
          </a:xfrm>
          <a:prstGeom prst="curvedRightArrow">
            <a:avLst/>
          </a:prstGeom>
          <a:solidFill>
            <a:srgbClr val="F50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000496" y="1428736"/>
            <a:ext cx="5143504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F505B6"/>
              </a:buClr>
              <a:buFont typeface="Arial" pitchFamily="34" charset="0"/>
              <a:buChar char="•"/>
              <a:tabLst>
                <a:tab pos="1905000" algn="l"/>
              </a:tabLst>
            </a:pPr>
            <a:r>
              <a:rPr lang="es-ES" sz="2800" dirty="0" smtClean="0">
                <a:solidFill>
                  <a:schemeClr val="tx1">
                    <a:lumMod val="95000"/>
                  </a:schemeClr>
                </a:solidFill>
                <a:ea typeface="Times New Roman" pitchFamily="18" charset="0"/>
                <a:cs typeface="Arial" charset="0"/>
              </a:rPr>
              <a:t> Generalizadas o difusas</a:t>
            </a:r>
          </a:p>
          <a:p>
            <a:pPr eaLnBrk="0" hangingPunct="0">
              <a:buClr>
                <a:srgbClr val="F505B6"/>
              </a:buClr>
              <a:tabLst>
                <a:tab pos="1905000" algn="l"/>
              </a:tabLst>
            </a:pPr>
            <a:r>
              <a:rPr lang="es-ES" sz="2800" dirty="0" smtClean="0">
                <a:solidFill>
                  <a:schemeClr val="tx1">
                    <a:lumMod val="95000"/>
                  </a:schemeClr>
                </a:solidFill>
                <a:ea typeface="Times New Roman" pitchFamily="18" charset="0"/>
                <a:cs typeface="Arial" charset="0"/>
              </a:rPr>
              <a:t>     (unilateral o bilateral)</a:t>
            </a:r>
            <a:endParaRPr lang="es-ES_tradnl" sz="2800" dirty="0">
              <a:solidFill>
                <a:schemeClr val="tx1">
                  <a:lumMod val="95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72066" y="2571744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05B6"/>
              </a:buClr>
              <a:buFont typeface="Wingdings" pitchFamily="2" charset="2"/>
              <a:buChar char="ü"/>
            </a:pPr>
            <a:r>
              <a:rPr lang="es-CU" sz="2400" dirty="0" smtClean="0"/>
              <a:t>Enfisema Pulmonar</a:t>
            </a:r>
            <a:endParaRPr lang="es-ES" sz="2400" dirty="0"/>
          </a:p>
        </p:txBody>
      </p:sp>
      <p:sp>
        <p:nvSpPr>
          <p:cNvPr id="13" name="12 Rectángulo"/>
          <p:cNvSpPr/>
          <p:nvPr/>
        </p:nvSpPr>
        <p:spPr>
          <a:xfrm>
            <a:off x="4000496" y="3214686"/>
            <a:ext cx="492919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F505B6"/>
              </a:buClr>
              <a:buFont typeface="Arial" pitchFamily="34" charset="0"/>
              <a:buChar char="•"/>
              <a:tabLst>
                <a:tab pos="1905000" algn="l"/>
              </a:tabLst>
            </a:pPr>
            <a:r>
              <a:rPr lang="es-ES" sz="2800" dirty="0" smtClean="0">
                <a:solidFill>
                  <a:schemeClr val="tx1">
                    <a:lumMod val="95000"/>
                  </a:schemeClr>
                </a:solidFill>
                <a:ea typeface="Times New Roman" pitchFamily="18" charset="0"/>
                <a:cs typeface="Arial" charset="0"/>
              </a:rPr>
              <a:t>Localizadas  o  circunscritas.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072066" y="3929066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Bulas enfisematosas</a:t>
            </a:r>
          </a:p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Quiste aéreo pulmonar</a:t>
            </a:r>
          </a:p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Caverna tuberculosa</a:t>
            </a:r>
          </a:p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Absceso pulmonar</a:t>
            </a:r>
          </a:p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Neoplasia de pulmón</a:t>
            </a:r>
          </a:p>
          <a:p>
            <a:pPr algn="just">
              <a:buClr>
                <a:srgbClr val="F505B6"/>
              </a:buClr>
              <a:buFont typeface="Wingdings" pitchFamily="2" charset="2"/>
              <a:buChar char="ü"/>
            </a:pPr>
            <a:r>
              <a:rPr lang="es-ES" sz="2400" dirty="0" smtClean="0"/>
              <a:t>Bronquiectasias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SC01246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</a:blip>
          <a:srcRect/>
          <a:stretch>
            <a:fillRect/>
          </a:stretch>
        </p:blipFill>
        <p:spPr bwMode="auto">
          <a:xfrm>
            <a:off x="58278" y="714356"/>
            <a:ext cx="3942218" cy="447139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pic>
        <p:nvPicPr>
          <p:cNvPr id="6" name="Picture 5" descr="DSC01304"/>
          <p:cNvPicPr>
            <a:picLocks noChangeAspect="1" noChangeArrowheads="1"/>
          </p:cNvPicPr>
          <p:nvPr/>
        </p:nvPicPr>
        <p:blipFill>
          <a:blip r:embed="rId3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5760765" y="785794"/>
            <a:ext cx="3383235" cy="3643338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462118" y="71414"/>
            <a:ext cx="6396030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Técnicas Convencionales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785786" y="4786322"/>
            <a:ext cx="2214546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45720" rIns="45720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Rx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Tórax- PA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0" descr="19"/>
          <p:cNvPicPr>
            <a:picLocks noChangeAspect="1" noChangeArrowheads="1"/>
          </p:cNvPicPr>
          <p:nvPr/>
        </p:nvPicPr>
        <p:blipFill>
          <a:blip r:embed="rId4">
            <a:lum bright="-12000" contrast="-12000"/>
          </a:blip>
          <a:srcRect/>
          <a:stretch>
            <a:fillRect/>
          </a:stretch>
        </p:blipFill>
        <p:spPr bwMode="auto">
          <a:xfrm>
            <a:off x="4000496" y="4214818"/>
            <a:ext cx="3122602" cy="2643182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6143636" y="785794"/>
            <a:ext cx="2214546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45720" rIns="45720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Rx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Tórax-Lat.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4572000" y="6429372"/>
            <a:ext cx="2214546" cy="4286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45720" rIns="45720" anchor="ctr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Apicograma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0076" y="928670"/>
            <a:ext cx="4003924" cy="5214974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016094"/>
            <a:ext cx="2714644" cy="2770492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11" name="10 CuadroTexto"/>
          <p:cNvSpPr txBox="1"/>
          <p:nvPr/>
        </p:nvSpPr>
        <p:spPr>
          <a:xfrm>
            <a:off x="142844" y="139463"/>
            <a:ext cx="85725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8" y="956905"/>
            <a:ext cx="4714876" cy="286232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Hipertransparencias localizadas redondeadas sin trama pulmonar.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Paredes incompletas formada por tejido fibroso.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Única o múltiples.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Crecimiento progresivo</a:t>
            </a:r>
            <a:endParaRPr lang="es-ES" sz="2000" dirty="0" smtClean="0"/>
          </a:p>
        </p:txBody>
      </p:sp>
      <p:sp>
        <p:nvSpPr>
          <p:cNvPr id="22" name="21 CuadroTexto"/>
          <p:cNvSpPr txBox="1"/>
          <p:nvPr/>
        </p:nvSpPr>
        <p:spPr>
          <a:xfrm>
            <a:off x="3286116" y="4000504"/>
            <a:ext cx="11334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TAC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1247804" y="-24"/>
            <a:ext cx="7467600" cy="785818"/>
          </a:xfrm>
          <a:prstGeom prst="rect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Bullas enfisematosas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788061"/>
            <a:ext cx="2571768" cy="2069939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3542" y="3187697"/>
            <a:ext cx="5060458" cy="3670303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/>
          <a:srcRect l="25699"/>
          <a:stretch>
            <a:fillRect/>
          </a:stretch>
        </p:blipFill>
        <p:spPr bwMode="auto">
          <a:xfrm>
            <a:off x="0" y="0"/>
            <a:ext cx="6929454" cy="3162893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285720" y="3357562"/>
            <a:ext cx="85725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72330" y="2428868"/>
            <a:ext cx="11334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TAC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438" y="4500570"/>
            <a:ext cx="3857620" cy="147732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Bullas infectadas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Masa heterogénea con nivel hidroaéreo</a:t>
            </a:r>
            <a:endParaRPr lang="es-ES" sz="2000" dirty="0" smtClean="0"/>
          </a:p>
        </p:txBody>
      </p:sp>
      <p:cxnSp>
        <p:nvCxnSpPr>
          <p:cNvPr id="13" name="12 Conector recto de flecha"/>
          <p:cNvCxnSpPr/>
          <p:nvPr/>
        </p:nvCxnSpPr>
        <p:spPr>
          <a:xfrm rot="5400000" flipH="1" flipV="1">
            <a:off x="1142976" y="2857496"/>
            <a:ext cx="2786082" cy="214314"/>
          </a:xfrm>
          <a:prstGeom prst="straightConnector1">
            <a:avLst/>
          </a:prstGeom>
          <a:ln w="28575">
            <a:solidFill>
              <a:srgbClr val="2BF3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 flipH="1" flipV="1">
            <a:off x="2035951" y="2188359"/>
            <a:ext cx="2581292" cy="1776426"/>
          </a:xfrm>
          <a:prstGeom prst="straightConnector1">
            <a:avLst/>
          </a:prstGeom>
          <a:ln w="28575">
            <a:solidFill>
              <a:srgbClr val="2BF3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428860" y="4357694"/>
            <a:ext cx="5143536" cy="1643074"/>
          </a:xfrm>
          <a:prstGeom prst="straightConnector1">
            <a:avLst/>
          </a:prstGeom>
          <a:ln w="28575">
            <a:solidFill>
              <a:srgbClr val="2BF3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962052" y="71414"/>
            <a:ext cx="7467600" cy="857248"/>
          </a:xfrm>
          <a:prstGeom prst="rect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dirty="0" smtClean="0">
                <a:solidFill>
                  <a:schemeClr val="bg1"/>
                </a:solidFill>
              </a:rPr>
              <a:t>Quiste aéreo pulmonar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4282" y="1000108"/>
            <a:ext cx="7358114" cy="55399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Malformaciones congénitas del árbol bronquial. Llenas de aire.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4282" y="1643050"/>
            <a:ext cx="85725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RX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643306" y="6000768"/>
            <a:ext cx="11334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CU" sz="3600" dirty="0" smtClean="0">
                <a:solidFill>
                  <a:schemeClr val="bg1"/>
                </a:solidFill>
              </a:rPr>
              <a:t>TAC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0140503"/>
          <p:cNvPicPr>
            <a:picLocks noChangeAspect="1" noChangeArrowheads="1"/>
          </p:cNvPicPr>
          <p:nvPr/>
        </p:nvPicPr>
        <p:blipFill>
          <a:blip r:embed="rId2"/>
          <a:srcRect b="14380"/>
          <a:stretch>
            <a:fillRect/>
          </a:stretch>
        </p:blipFill>
        <p:spPr bwMode="auto">
          <a:xfrm>
            <a:off x="5429256" y="1714488"/>
            <a:ext cx="3571900" cy="4142872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4208" r="3516"/>
          <a:stretch>
            <a:fillRect/>
          </a:stretch>
        </p:blipFill>
        <p:spPr bwMode="auto">
          <a:xfrm>
            <a:off x="500034" y="4178698"/>
            <a:ext cx="3000396" cy="2607864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8" name="7 Rectángulo"/>
          <p:cNvSpPr/>
          <p:nvPr/>
        </p:nvSpPr>
        <p:spPr>
          <a:xfrm>
            <a:off x="214282" y="2143116"/>
            <a:ext cx="5143536" cy="193899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Hipertransparencias localizadas.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Única o Mútiples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Redondeada,pared fina, completa</a:t>
            </a:r>
            <a:r>
              <a:rPr lang="es-ES" sz="2000" dirty="0" smtClean="0"/>
              <a:t>, regular.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U" sz="2000" dirty="0" smtClean="0"/>
              <a:t>Al infectarse presentan nivel hidroaéreo.</a:t>
            </a:r>
            <a:endParaRPr lang="es-E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962052" y="71414"/>
            <a:ext cx="7467600" cy="857248"/>
          </a:xfrm>
          <a:prstGeom prst="rect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Cavernas</a:t>
            </a:r>
            <a:r>
              <a:rPr kumimoji="0" lang="es-ES_tradnl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tuberculosas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5"/>
          <p:cNvSpPr txBox="1">
            <a:spLocks noRot="1" noChangeArrowheads="1"/>
          </p:cNvSpPr>
          <p:nvPr/>
        </p:nvSpPr>
        <p:spPr>
          <a:xfrm>
            <a:off x="142876" y="1028343"/>
            <a:ext cx="4071934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latinLnBrk="0" hangingPunct="1"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dirty="0" smtClean="0"/>
              <a:t> </a:t>
            </a:r>
            <a:r>
              <a:rPr lang="es-ES" sz="2000" dirty="0" err="1" smtClean="0"/>
              <a:t>Radiotransparencia</a:t>
            </a:r>
            <a:r>
              <a:rPr lang="es-ES" sz="2000" dirty="0" smtClean="0"/>
              <a:t> localizada.</a:t>
            </a:r>
          </a:p>
          <a:p>
            <a:pPr marL="0" marR="0" lvl="0" indent="0" algn="just" defTabSz="914400" eaLnBrk="1" latinLnBrk="0" hangingPunct="1"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dirty="0" smtClean="0"/>
              <a:t>Campos pulmonares superiores.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r="1779"/>
          <a:stretch>
            <a:fillRect/>
          </a:stretch>
        </p:blipFill>
        <p:spPr bwMode="auto">
          <a:xfrm>
            <a:off x="4708341" y="1071546"/>
            <a:ext cx="4435659" cy="464347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929066"/>
            <a:ext cx="3304868" cy="2808287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7" name="6 Rectángulo"/>
          <p:cNvSpPr/>
          <p:nvPr/>
        </p:nvSpPr>
        <p:spPr>
          <a:xfrm>
            <a:off x="142844" y="1928802"/>
            <a:ext cx="3357586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Pared irregular.</a:t>
            </a:r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Con o sin nivel </a:t>
            </a:r>
            <a:r>
              <a:rPr lang="es-ES" sz="2000" dirty="0" err="1" smtClean="0"/>
              <a:t>hidroaéreo</a:t>
            </a:r>
            <a:endParaRPr lang="es-ES" sz="2000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142844" y="2857496"/>
            <a:ext cx="3124573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latinLnBrk="0" hangingPunct="1"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000" dirty="0" smtClean="0"/>
              <a:t>Lesiones acompañantes.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42844" y="3429000"/>
            <a:ext cx="2584362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s-CU" sz="2000" dirty="0" smtClean="0"/>
              <a:t>Bronquio de drenaje</a:t>
            </a:r>
            <a:endParaRPr lang="es-ES" sz="2000" dirty="0" smtClean="0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4071934" y="1428736"/>
            <a:ext cx="1428760" cy="50006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6200000" flipH="1">
            <a:off x="71406" y="4286256"/>
            <a:ext cx="2071702" cy="121444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2928926" y="2428868"/>
            <a:ext cx="3214710" cy="12858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SC01634"/>
          <p:cNvPicPr>
            <a:picLocks noChangeAspect="1" noChangeArrowheads="1"/>
          </p:cNvPicPr>
          <p:nvPr/>
        </p:nvPicPr>
        <p:blipFill>
          <a:blip r:embed="rId2"/>
          <a:srcRect b="4979"/>
          <a:stretch>
            <a:fillRect/>
          </a:stretch>
        </p:blipFill>
        <p:spPr bwMode="auto">
          <a:xfrm>
            <a:off x="5143504" y="1285860"/>
            <a:ext cx="4000496" cy="4733072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553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14282" y="785794"/>
            <a:ext cx="6286544" cy="400110"/>
          </a:xfr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 smtClean="0">
                <a:latin typeface="Arial" charset="0"/>
                <a:ea typeface="+mn-ea"/>
                <a:cs typeface="+mn-cs"/>
              </a:rPr>
              <a:t>Supuración </a:t>
            </a:r>
            <a:r>
              <a:rPr lang="es-ES" sz="2000" dirty="0">
                <a:latin typeface="Arial" charset="0"/>
                <a:ea typeface="+mn-ea"/>
                <a:cs typeface="+mn-cs"/>
              </a:rPr>
              <a:t>pulmonar </a:t>
            </a:r>
            <a:r>
              <a:rPr lang="es-ES" sz="2000" dirty="0" smtClean="0">
                <a:latin typeface="Arial" charset="0"/>
                <a:ea typeface="+mn-ea"/>
                <a:cs typeface="+mn-cs"/>
              </a:rPr>
              <a:t>por </a:t>
            </a:r>
            <a:r>
              <a:rPr lang="es-ES" sz="2000" dirty="0">
                <a:latin typeface="Arial" charset="0"/>
                <a:ea typeface="+mn-ea"/>
                <a:cs typeface="+mn-cs"/>
              </a:rPr>
              <a:t>una infección </a:t>
            </a:r>
            <a:r>
              <a:rPr lang="es-ES" sz="2000" dirty="0" smtClean="0">
                <a:latin typeface="Arial" charset="0"/>
                <a:ea typeface="+mn-ea"/>
                <a:cs typeface="+mn-cs"/>
              </a:rPr>
              <a:t>respiratoria.</a:t>
            </a:r>
            <a:endParaRPr lang="es-ES" sz="20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962052" y="-24"/>
            <a:ext cx="7467600" cy="714380"/>
          </a:xfrm>
          <a:prstGeom prst="rect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Absceso pulmonar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1285860"/>
            <a:ext cx="3143272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err="1" smtClean="0"/>
              <a:t>Hipertransparencia</a:t>
            </a:r>
            <a:r>
              <a:rPr lang="es-ES" sz="2000" dirty="0" smtClean="0"/>
              <a:t> mixta.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4282" y="1785926"/>
            <a:ext cx="1857388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pared gruesa.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14283" y="2243072"/>
            <a:ext cx="2714644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Nivel </a:t>
            </a:r>
            <a:r>
              <a:rPr lang="es-ES" sz="2000" dirty="0" err="1" smtClean="0"/>
              <a:t>hidroaéreo</a:t>
            </a:r>
            <a:r>
              <a:rPr lang="es-ES" sz="2000" dirty="0" smtClean="0"/>
              <a:t> alto.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rot="16200000" flipH="1">
            <a:off x="3071802" y="1857364"/>
            <a:ext cx="2786082" cy="250033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0"/>
            <a:ext cx="2928958" cy="3109908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357694"/>
            <a:ext cx="2724017" cy="2500306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cxnSp>
        <p:nvCxnSpPr>
          <p:cNvPr id="19" name="18 Conector recto de flecha"/>
          <p:cNvCxnSpPr/>
          <p:nvPr/>
        </p:nvCxnSpPr>
        <p:spPr>
          <a:xfrm rot="16200000" flipH="1">
            <a:off x="2285984" y="2786058"/>
            <a:ext cx="3000396" cy="100013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rot="5400000">
            <a:off x="1678761" y="2250273"/>
            <a:ext cx="2071702" cy="100013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14282" y="785794"/>
            <a:ext cx="4500594" cy="400110"/>
          </a:xfr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 err="1" smtClean="0">
                <a:latin typeface="Arial" charset="0"/>
                <a:ea typeface="+mn-ea"/>
                <a:cs typeface="+mn-cs"/>
              </a:rPr>
              <a:t>Hipertransparencia</a:t>
            </a:r>
            <a:r>
              <a:rPr lang="es-ES" sz="2000" dirty="0" smtClean="0">
                <a:latin typeface="Arial" charset="0"/>
                <a:ea typeface="+mn-ea"/>
                <a:cs typeface="+mn-cs"/>
              </a:rPr>
              <a:t> localizada  mixta.</a:t>
            </a:r>
            <a:endParaRPr lang="es-ES" sz="2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78127"/>
            <a:ext cx="3132138" cy="4008459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89095" name="Picture 7" descr="7"/>
          <p:cNvPicPr>
            <a:picLocks noChangeAspect="1" noChangeArrowheads="1"/>
          </p:cNvPicPr>
          <p:nvPr/>
        </p:nvPicPr>
        <p:blipFill>
          <a:blip r:embed="rId3"/>
          <a:srcRect r="15164"/>
          <a:stretch>
            <a:fillRect/>
          </a:stretch>
        </p:blipFill>
        <p:spPr bwMode="auto">
          <a:xfrm>
            <a:off x="6372224" y="2611896"/>
            <a:ext cx="2771775" cy="417469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pic>
        <p:nvPicPr>
          <p:cNvPr id="89096" name="Picture 8" descr="7"/>
          <p:cNvPicPr>
            <a:picLocks noChangeAspect="1" noChangeArrowheads="1"/>
          </p:cNvPicPr>
          <p:nvPr/>
        </p:nvPicPr>
        <p:blipFill>
          <a:blip r:embed="rId4"/>
          <a:srcRect t="7004" b="7622"/>
          <a:stretch>
            <a:fillRect/>
          </a:stretch>
        </p:blipFill>
        <p:spPr bwMode="auto">
          <a:xfrm>
            <a:off x="3186876" y="2000240"/>
            <a:ext cx="3171074" cy="4320791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962052" y="-24"/>
            <a:ext cx="7467600" cy="714380"/>
          </a:xfrm>
          <a:prstGeom prst="rect">
            <a:avLst/>
          </a:prstGeom>
          <a:solidFill>
            <a:srgbClr val="2B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rtlCol="0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Neoplasia pulmonar </a:t>
            </a:r>
            <a:r>
              <a:rPr kumimoji="0" lang="es-ES_trad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cavitada</a:t>
            </a:r>
            <a:endParaRPr kumimoji="0" lang="es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4314" y="1814444"/>
            <a:ext cx="2928926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CU" sz="2000" dirty="0" smtClean="0"/>
              <a:t>Radiopacidades difusa  </a:t>
            </a:r>
            <a:endParaRPr lang="es-ES" sz="2000" dirty="0" smtClean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5715008" y="1714488"/>
            <a:ext cx="1643074" cy="1214446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14282" y="1285860"/>
            <a:ext cx="7429552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Pared muy gruesa e irregular con signo del pe</a:t>
            </a:r>
            <a:r>
              <a:rPr lang="es-ES_tradnl" sz="2000" dirty="0" err="1" smtClean="0"/>
              <a:t>ñón</a:t>
            </a:r>
            <a:r>
              <a:rPr lang="es-ES_tradnl" sz="2000" dirty="0" smtClean="0"/>
              <a:t> de </a:t>
            </a:r>
            <a:r>
              <a:rPr lang="es-ES_tradnl" sz="2000" dirty="0" err="1" smtClean="0"/>
              <a:t>Ceballo</a:t>
            </a:r>
            <a:r>
              <a:rPr lang="es-ES_tradnl" sz="2000" dirty="0" smtClean="0"/>
              <a:t>.</a:t>
            </a:r>
            <a:endParaRPr lang="es-ES" sz="2000" dirty="0" smtClean="0"/>
          </a:p>
        </p:txBody>
      </p:sp>
      <p:cxnSp>
        <p:nvCxnSpPr>
          <p:cNvPr id="13" name="12 Conector recto"/>
          <p:cNvCxnSpPr/>
          <p:nvPr/>
        </p:nvCxnSpPr>
        <p:spPr>
          <a:xfrm rot="10800000">
            <a:off x="5786446" y="1714488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rot="10800000">
            <a:off x="4857752" y="1000108"/>
            <a:ext cx="357190" cy="285752"/>
          </a:xfrm>
          <a:prstGeom prst="line">
            <a:avLst/>
          </a:prstGeom>
          <a:ln w="34925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rot="5400000">
            <a:off x="4107653" y="2250273"/>
            <a:ext cx="2214578" cy="1857388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rot="10800000" flipV="1">
            <a:off x="2714612" y="1857364"/>
            <a:ext cx="3143272" cy="2714644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Forma libre"/>
          <p:cNvSpPr/>
          <p:nvPr/>
        </p:nvSpPr>
        <p:spPr>
          <a:xfrm>
            <a:off x="4057901" y="4356578"/>
            <a:ext cx="484119" cy="543362"/>
          </a:xfrm>
          <a:custGeom>
            <a:avLst/>
            <a:gdLst>
              <a:gd name="connsiteX0" fmla="*/ 484119 w 484119"/>
              <a:gd name="connsiteY0" fmla="*/ 260392 h 543362"/>
              <a:gd name="connsiteX1" fmla="*/ 439148 w 484119"/>
              <a:gd name="connsiteY1" fmla="*/ 110491 h 543362"/>
              <a:gd name="connsiteX2" fmla="*/ 394178 w 484119"/>
              <a:gd name="connsiteY2" fmla="*/ 95501 h 543362"/>
              <a:gd name="connsiteX3" fmla="*/ 64394 w 484119"/>
              <a:gd name="connsiteY3" fmla="*/ 80511 h 543362"/>
              <a:gd name="connsiteX4" fmla="*/ 49404 w 484119"/>
              <a:gd name="connsiteY4" fmla="*/ 125481 h 543362"/>
              <a:gd name="connsiteX5" fmla="*/ 34414 w 484119"/>
              <a:gd name="connsiteY5" fmla="*/ 245402 h 543362"/>
              <a:gd name="connsiteX6" fmla="*/ 34414 w 484119"/>
              <a:gd name="connsiteY6" fmla="*/ 470255 h 543362"/>
              <a:gd name="connsiteX7" fmla="*/ 79384 w 484119"/>
              <a:gd name="connsiteY7" fmla="*/ 485245 h 543362"/>
              <a:gd name="connsiteX8" fmla="*/ 169325 w 484119"/>
              <a:gd name="connsiteY8" fmla="*/ 530215 h 543362"/>
              <a:gd name="connsiteX9" fmla="*/ 319227 w 484119"/>
              <a:gd name="connsiteY9" fmla="*/ 470255 h 543362"/>
              <a:gd name="connsiteX10" fmla="*/ 289247 w 484119"/>
              <a:gd name="connsiteY10" fmla="*/ 380314 h 543362"/>
              <a:gd name="connsiteX11" fmla="*/ 304237 w 484119"/>
              <a:gd name="connsiteY11" fmla="*/ 305363 h 543362"/>
              <a:gd name="connsiteX12" fmla="*/ 454138 w 484119"/>
              <a:gd name="connsiteY12" fmla="*/ 260392 h 543362"/>
              <a:gd name="connsiteX13" fmla="*/ 484119 w 484119"/>
              <a:gd name="connsiteY13" fmla="*/ 260392 h 5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119" h="543362">
                <a:moveTo>
                  <a:pt x="484119" y="260392"/>
                </a:moveTo>
                <a:cubicBezTo>
                  <a:pt x="478767" y="238985"/>
                  <a:pt x="449102" y="113809"/>
                  <a:pt x="439148" y="110491"/>
                </a:cubicBezTo>
                <a:lnTo>
                  <a:pt x="394178" y="95501"/>
                </a:lnTo>
                <a:cubicBezTo>
                  <a:pt x="298677" y="0"/>
                  <a:pt x="341271" y="27772"/>
                  <a:pt x="64394" y="80511"/>
                </a:cubicBezTo>
                <a:cubicBezTo>
                  <a:pt x="48872" y="83468"/>
                  <a:pt x="54401" y="110491"/>
                  <a:pt x="49404" y="125481"/>
                </a:cubicBezTo>
                <a:cubicBezTo>
                  <a:pt x="44407" y="165455"/>
                  <a:pt x="40111" y="205522"/>
                  <a:pt x="34414" y="245402"/>
                </a:cubicBezTo>
                <a:cubicBezTo>
                  <a:pt x="22778" y="326852"/>
                  <a:pt x="0" y="384219"/>
                  <a:pt x="34414" y="470255"/>
                </a:cubicBezTo>
                <a:cubicBezTo>
                  <a:pt x="40282" y="484926"/>
                  <a:pt x="65251" y="478179"/>
                  <a:pt x="79384" y="485245"/>
                </a:cubicBezTo>
                <a:cubicBezTo>
                  <a:pt x="195619" y="543362"/>
                  <a:pt x="56292" y="492537"/>
                  <a:pt x="169325" y="530215"/>
                </a:cubicBezTo>
                <a:cubicBezTo>
                  <a:pt x="190117" y="527616"/>
                  <a:pt x="319227" y="542204"/>
                  <a:pt x="319227" y="470255"/>
                </a:cubicBezTo>
                <a:cubicBezTo>
                  <a:pt x="319227" y="438653"/>
                  <a:pt x="289247" y="380314"/>
                  <a:pt x="289247" y="380314"/>
                </a:cubicBezTo>
                <a:cubicBezTo>
                  <a:pt x="294244" y="355330"/>
                  <a:pt x="286221" y="323379"/>
                  <a:pt x="304237" y="305363"/>
                </a:cubicBezTo>
                <a:cubicBezTo>
                  <a:pt x="311189" y="298411"/>
                  <a:pt x="430363" y="263789"/>
                  <a:pt x="454138" y="260392"/>
                </a:cubicBezTo>
                <a:cubicBezTo>
                  <a:pt x="468978" y="258272"/>
                  <a:pt x="484119" y="260392"/>
                  <a:pt x="484119" y="26039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3429000" cy="1143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45720" rIns="45720" anchor="ctr">
            <a:norm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Bibliografía</a:t>
            </a:r>
          </a:p>
        </p:txBody>
      </p:sp>
      <p:sp>
        <p:nvSpPr>
          <p:cNvPr id="33795" name="4 Marcador de contenido"/>
          <p:cNvSpPr>
            <a:spLocks noGrp="1"/>
          </p:cNvSpPr>
          <p:nvPr>
            <p:ph idx="4294967295"/>
          </p:nvPr>
        </p:nvSpPr>
        <p:spPr>
          <a:xfrm>
            <a:off x="0" y="3951288"/>
            <a:ext cx="6072188" cy="1477962"/>
          </a:xfr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marL="493776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es-ES" sz="2000" u="sng" dirty="0" smtClean="0">
                <a:solidFill>
                  <a:srgbClr val="FFFF00"/>
                </a:solidFill>
                <a:latin typeface="Arial" charset="0"/>
              </a:rPr>
              <a:t>Bibliografía complementaria</a:t>
            </a:r>
          </a:p>
          <a:p>
            <a:pPr marL="493776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es-ES" sz="2000" dirty="0" smtClean="0">
                <a:latin typeface="Arial" charset="0"/>
              </a:rPr>
              <a:t>Ugarte SJ. Manual de Imagenología. La Habana:</a:t>
            </a:r>
          </a:p>
          <a:p>
            <a:pPr marL="493776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es-ES" sz="2000" dirty="0" smtClean="0">
                <a:latin typeface="Arial" charset="0"/>
              </a:rPr>
              <a:t>ECIMED; 2004.p. 175- 199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5140" y="857232"/>
            <a:ext cx="2185124" cy="2737639"/>
          </a:xfrm>
          <a:prstGeom prst="rect">
            <a:avLst/>
          </a:prstGeom>
          <a:noFill/>
        </p:spPr>
      </p:pic>
      <p:pic>
        <p:nvPicPr>
          <p:cNvPr id="5" name="Picture 6" descr="portada_chica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>
          <a:xfrm>
            <a:off x="6336320" y="4643446"/>
            <a:ext cx="2807680" cy="1857388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0" y="1428736"/>
            <a:ext cx="6429388" cy="1477328"/>
          </a:xfrm>
          <a:prstGeom prst="rect">
            <a:avLst/>
          </a:prstGeom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493776" indent="-457200">
              <a:lnSpc>
                <a:spcPct val="150000"/>
              </a:lnSpc>
              <a:buClr>
                <a:srgbClr val="FFFF00"/>
              </a:buClr>
              <a:defRPr/>
            </a:pPr>
            <a:r>
              <a:rPr lang="es-ES" sz="2000" u="sng" dirty="0" smtClean="0">
                <a:solidFill>
                  <a:srgbClr val="FFFF00"/>
                </a:solidFill>
              </a:rPr>
              <a:t>Bibliografía básica: </a:t>
            </a:r>
          </a:p>
          <a:p>
            <a:pPr marL="493776" indent="-457200">
              <a:lnSpc>
                <a:spcPct val="150000"/>
              </a:lnSpc>
              <a:buClr>
                <a:srgbClr val="FFFF00"/>
              </a:buClr>
              <a:defRPr/>
            </a:pPr>
            <a:r>
              <a:rPr lang="es-ES" sz="2000" dirty="0" smtClean="0"/>
              <a:t>Pedroso ML, Vázquez RB. Imagenología. La Habana:</a:t>
            </a:r>
          </a:p>
          <a:p>
            <a:pPr marL="493776" indent="-457200">
              <a:lnSpc>
                <a:spcPct val="150000"/>
              </a:lnSpc>
              <a:buClr>
                <a:srgbClr val="FFFF00"/>
              </a:buClr>
              <a:defRPr/>
            </a:pPr>
            <a:r>
              <a:rPr lang="es-ES" sz="2000" dirty="0" smtClean="0"/>
              <a:t>ECIMED; 2005.p. 19- 36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03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14282" y="71414"/>
            <a:ext cx="2682345" cy="20256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135173" name="Picture 5" descr="04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071462" y="71414"/>
            <a:ext cx="2929694" cy="216851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135174" name="Picture 6" descr="01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42844" y="2209907"/>
            <a:ext cx="3714776" cy="45052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135175" name="Picture 7" descr="02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286380" y="2357430"/>
            <a:ext cx="3736981" cy="4509509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3143240" y="500042"/>
            <a:ext cx="2814637" cy="519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Rx de T</a:t>
            </a:r>
            <a:r>
              <a:rPr lang="es-ES_tradnl" sz="2800" b="1">
                <a:solidFill>
                  <a:schemeClr val="bg1"/>
                </a:solidFill>
              </a:rPr>
              <a:t>órax PA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2051050" y="6400800"/>
            <a:ext cx="1808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Inspiración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4357686" y="6400800"/>
            <a:ext cx="182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400" b="1" dirty="0">
                <a:solidFill>
                  <a:srgbClr val="FFFF00"/>
                </a:solidFill>
              </a:rPr>
              <a:t>Espiración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05"/>
          <p:cNvPicPr>
            <a:picLocks noChangeAspect="1" noChangeArrowheads="1"/>
          </p:cNvPicPr>
          <p:nvPr/>
        </p:nvPicPr>
        <p:blipFill>
          <a:blip r:embed="rId2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539750" y="188913"/>
            <a:ext cx="3311525" cy="316865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pic>
        <p:nvPicPr>
          <p:cNvPr id="136197" name="Picture 5" descr="06"/>
          <p:cNvPicPr>
            <a:picLocks noChangeAspect="1" noChangeArrowheads="1"/>
          </p:cNvPicPr>
          <p:nvPr/>
        </p:nvPicPr>
        <p:blipFill>
          <a:blip r:embed="rId3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612775" y="3500438"/>
            <a:ext cx="3167063" cy="3240087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pic>
        <p:nvPicPr>
          <p:cNvPr id="136198" name="Picture 6" descr="DSC01304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4211638" y="1339850"/>
            <a:ext cx="4278312" cy="5184775"/>
          </a:xfrm>
          <a:prstGeom prst="rect">
            <a:avLst/>
          </a:prstGeom>
          <a:noFill/>
        </p:spPr>
      </p:pic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4427538" y="185738"/>
            <a:ext cx="43545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3200" b="1">
                <a:solidFill>
                  <a:schemeClr val="bg1"/>
                </a:solidFill>
              </a:rPr>
              <a:t>Rx de Tórax Lateral</a:t>
            </a:r>
          </a:p>
          <a:p>
            <a:pPr algn="ctr"/>
            <a:r>
              <a:rPr lang="es-ES" sz="3200" b="1">
                <a:solidFill>
                  <a:schemeClr val="bg1"/>
                </a:solidFill>
              </a:rPr>
              <a:t>Regiones anatómicas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10"/>
          <p:cNvPicPr>
            <a:picLocks noChangeAspect="1" noChangeArrowheads="1"/>
          </p:cNvPicPr>
          <p:nvPr/>
        </p:nvPicPr>
        <p:blipFill>
          <a:blip r:embed="rId2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1187450" y="188913"/>
            <a:ext cx="3240088" cy="295275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pic>
        <p:nvPicPr>
          <p:cNvPr id="139269" name="Picture 5" descr="12"/>
          <p:cNvPicPr>
            <a:picLocks noChangeAspect="1" noChangeArrowheads="1"/>
          </p:cNvPicPr>
          <p:nvPr/>
        </p:nvPicPr>
        <p:blipFill>
          <a:blip r:embed="rId3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4643438" y="188913"/>
            <a:ext cx="3600450" cy="295275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500035" y="3616325"/>
            <a:ext cx="28480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FFFF66"/>
                </a:solidFill>
                <a:latin typeface="Garamond" pitchFamily="18" charset="0"/>
              </a:rPr>
              <a:t>Técnica </a:t>
            </a:r>
            <a:r>
              <a:rPr lang="es-ES_tradnl" sz="4000" b="1" dirty="0">
                <a:solidFill>
                  <a:srgbClr val="FFFF66"/>
                </a:solidFill>
                <a:latin typeface="Garamond" pitchFamily="18" charset="0"/>
              </a:rPr>
              <a:t>de vértice</a:t>
            </a:r>
            <a:endParaRPr lang="en-US" sz="4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107950" y="4979988"/>
            <a:ext cx="4032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_tradnl" sz="2800">
                <a:solidFill>
                  <a:srgbClr val="FFFF66"/>
                </a:solidFill>
                <a:latin typeface="Garamond" pitchFamily="18" charset="0"/>
              </a:rPr>
              <a:t>Cuando se sospechan patologías en los vértices y poder excluir las clavículas</a:t>
            </a:r>
            <a:endParaRPr lang="es-ES" sz="280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139274" name="Picture 10" descr="19"/>
          <p:cNvPicPr>
            <a:picLocks noChangeAspect="1" noChangeArrowheads="1"/>
          </p:cNvPicPr>
          <p:nvPr/>
        </p:nvPicPr>
        <p:blipFill>
          <a:blip r:embed="rId4">
            <a:lum bright="-12000" contrast="-12000"/>
          </a:blip>
          <a:srcRect/>
          <a:stretch>
            <a:fillRect/>
          </a:stretch>
        </p:blipFill>
        <p:spPr bwMode="auto">
          <a:xfrm>
            <a:off x="4500562" y="3346450"/>
            <a:ext cx="3816350" cy="3511550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13"/>
          <p:cNvPicPr>
            <a:picLocks noChangeAspect="1" noChangeArrowheads="1"/>
          </p:cNvPicPr>
          <p:nvPr/>
        </p:nvPicPr>
        <p:blipFill>
          <a:blip r:embed="rId2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5929322" y="4071942"/>
            <a:ext cx="2928926" cy="2373385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pic>
        <p:nvPicPr>
          <p:cNvPr id="142341" name="Picture 5" descr="14"/>
          <p:cNvPicPr>
            <a:picLocks noChangeAspect="1" noChangeArrowheads="1"/>
          </p:cNvPicPr>
          <p:nvPr/>
        </p:nvPicPr>
        <p:blipFill>
          <a:blip r:embed="rId3">
            <a:lum bright="-12000" contrast="-12000"/>
          </a:blip>
          <a:srcRect/>
          <a:stretch>
            <a:fillRect/>
          </a:stretch>
        </p:blipFill>
        <p:spPr bwMode="auto">
          <a:xfrm>
            <a:off x="143675" y="214314"/>
            <a:ext cx="5428457" cy="4786322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0" y="5657671"/>
            <a:ext cx="56435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3600" b="1" dirty="0" smtClean="0">
                <a:solidFill>
                  <a:srgbClr val="FFFF66"/>
                </a:solidFill>
                <a:latin typeface="Garamond" pitchFamily="18" charset="0"/>
              </a:rPr>
              <a:t>Cuando </a:t>
            </a:r>
            <a:r>
              <a:rPr lang="es-ES_tradnl" sz="3600" b="1" dirty="0">
                <a:solidFill>
                  <a:srgbClr val="FFFF66"/>
                </a:solidFill>
                <a:latin typeface="Garamond" pitchFamily="18" charset="0"/>
              </a:rPr>
              <a:t>se sospecha líquido pleural.</a:t>
            </a:r>
            <a:endParaRPr lang="en-US" sz="36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43636" y="2000240"/>
            <a:ext cx="26432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FFFF66"/>
                </a:solidFill>
                <a:latin typeface="Garamond" pitchFamily="18" charset="0"/>
              </a:rPr>
              <a:t>Técnica de </a:t>
            </a:r>
            <a:r>
              <a:rPr lang="es-ES_tradnl" sz="4000" b="1" dirty="0" err="1" smtClean="0">
                <a:solidFill>
                  <a:srgbClr val="FFFF66"/>
                </a:solidFill>
                <a:latin typeface="Garamond" pitchFamily="18" charset="0"/>
              </a:rPr>
              <a:t>Pancoast</a:t>
            </a:r>
            <a:r>
              <a:rPr lang="es-ES_tradnl" sz="40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endParaRPr lang="es-ES" sz="40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 idx="4294967295"/>
          </p:nvPr>
        </p:nvSpPr>
        <p:spPr>
          <a:xfrm>
            <a:off x="3929058" y="142858"/>
            <a:ext cx="5072062" cy="857250"/>
          </a:xfrm>
          <a:noFill/>
          <a:ln>
            <a:solidFill>
              <a:schemeClr val="tx1"/>
            </a:solidFill>
          </a:ln>
        </p:spPr>
        <p:txBody>
          <a:bodyPr vert="horz" lIns="45720" rIns="45720" anchor="ctr">
            <a:normAutofit fontScale="90000"/>
          </a:bodyPr>
          <a:lstStyle/>
          <a:p>
            <a:pPr>
              <a:defRPr/>
            </a:pPr>
            <a:r>
              <a:rPr lang="es-ES_tradnl" dirty="0" smtClean="0">
                <a:solidFill>
                  <a:srgbClr val="FFFF66"/>
                </a:solidFill>
              </a:rPr>
              <a:t>Técnicas especiales</a:t>
            </a:r>
            <a:endParaRPr lang="es-ES" dirty="0" smtClean="0">
              <a:solidFill>
                <a:srgbClr val="FFFF66"/>
              </a:solidFill>
            </a:endParaRPr>
          </a:p>
        </p:txBody>
      </p:sp>
      <p:sp>
        <p:nvSpPr>
          <p:cNvPr id="10243" name="2 Marcador de contenido"/>
          <p:cNvSpPr>
            <a:spLocks noGrp="1"/>
          </p:cNvSpPr>
          <p:nvPr>
            <p:ph idx="4294967295"/>
          </p:nvPr>
        </p:nvSpPr>
        <p:spPr>
          <a:xfrm>
            <a:off x="285737" y="1571625"/>
            <a:ext cx="2500313" cy="571500"/>
          </a:xfrm>
          <a:noFill/>
          <a:ln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sz="2800" dirty="0" smtClean="0">
                <a:solidFill>
                  <a:srgbClr val="FFFF66"/>
                </a:solidFill>
                <a:latin typeface="+mj-lt"/>
                <a:ea typeface="+mj-ea"/>
                <a:cs typeface="+mj-cs"/>
              </a:rPr>
              <a:t>Ultrasonido</a:t>
            </a:r>
          </a:p>
        </p:txBody>
      </p:sp>
      <p:pic>
        <p:nvPicPr>
          <p:cNvPr id="10" name="Picture 4" descr="NODULOS PULMONARES LUIS (12)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0" y="2974280"/>
            <a:ext cx="3159130" cy="3812306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11" name="Picture 4" descr="TUMOR PULMON ATELECTASIA Y DERRAME PEDRO US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143240" y="1142984"/>
            <a:ext cx="3430666" cy="350046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7" name="Picture 2" descr="Derrame pleural 1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6357950" y="3131690"/>
            <a:ext cx="3070216" cy="372631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2235</TotalTime>
  <Words>875</Words>
  <Application>Microsoft Office PowerPoint</Application>
  <PresentationFormat>Presentación en pantalla (4:3)</PresentationFormat>
  <Paragraphs>245</Paragraphs>
  <Slides>46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6" baseType="lpstr">
      <vt:lpstr>Arial</vt:lpstr>
      <vt:lpstr>Calibri</vt:lpstr>
      <vt:lpstr>Franklin Gothic Book</vt:lpstr>
      <vt:lpstr>Gadugi</vt:lpstr>
      <vt:lpstr>Garamond</vt:lpstr>
      <vt:lpstr>Times New Roman</vt:lpstr>
      <vt:lpstr>Wingdings</vt:lpstr>
      <vt:lpstr>Wingdings 2</vt:lpstr>
      <vt:lpstr>Técnico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Técnicas especiales</vt:lpstr>
      <vt:lpstr>Presentación de PowerPoint</vt:lpstr>
      <vt:lpstr>Presentación de PowerPoint</vt:lpstr>
      <vt:lpstr>Cuándo consideramos que una RX de tórax frontal tiene una técnica correcta?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Neumotórax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Enfisema pulmonar</vt:lpstr>
      <vt:lpstr>Presentación de PowerPoint</vt:lpstr>
      <vt:lpstr>Presentación de PowerPoint</vt:lpstr>
      <vt:lpstr>Enfisema pulmonar</vt:lpstr>
      <vt:lpstr>Presentación de PowerPoint</vt:lpstr>
      <vt:lpstr>Presentación de PowerPoint</vt:lpstr>
      <vt:lpstr>Presentación de PowerPoint</vt:lpstr>
      <vt:lpstr>Enfisema pulmonar no obstructivo, compensatorio</vt:lpstr>
      <vt:lpstr>Enfisema pulmonar no obstructivo senil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Supuración pulmonar por una infección respiratoria.</vt:lpstr>
      <vt:lpstr>Hipertransparencia localizada  mixta.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Transparencias pulmonares y pleurales</dc:title>
  <dc:creator>Gretel</dc:creator>
  <cp:lastModifiedBy>Pilar</cp:lastModifiedBy>
  <cp:revision>184</cp:revision>
  <dcterms:created xsi:type="dcterms:W3CDTF">2014-12-07T22:34:13Z</dcterms:created>
  <dcterms:modified xsi:type="dcterms:W3CDTF">2019-09-16T04:16:38Z</dcterms:modified>
</cp:coreProperties>
</file>