
<file path=[Content_Types].xml><?xml version="1.0" encoding="utf-8"?>
<Types xmlns="http://schemas.openxmlformats.org/package/2006/content-types">
  <Default Extension="png" ContentType="image/png"/>
  <Default Extension="m4a" ContentType="audio/mp4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69AFC7-81AB-4240-959D-E2F162F12328}" type="datetimeFigureOut">
              <a:rPr lang="en-US" smtClean="0"/>
              <a:t>13-Oct-22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EF43C8-01BD-47C4-A9A8-2A1A6B369E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5104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 smtClean="0"/>
              <a:t>Comenzamos</a:t>
            </a:r>
            <a:r>
              <a:rPr lang="es-ES" baseline="0" dirty="0" smtClean="0"/>
              <a:t> la clase d hoy con un pasaje de la biblia de génesis 1.31  y como ven de calidad se habla desde la creación del universo</a:t>
            </a:r>
          </a:p>
          <a:p>
            <a:r>
              <a:rPr lang="es-ES" dirty="0" smtClean="0"/>
              <a:t>De calidad se habla desde la creación del universo</a:t>
            </a:r>
          </a:p>
          <a:p>
            <a:r>
              <a:rPr lang="es-E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El camino recorrido por los sistemas de gestión de calidad va de la influencia industrial a una </a:t>
            </a:r>
            <a:r>
              <a:rPr lang="es-E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priorización de la calidad y la estandarización de procesos.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C82048-54E4-4189-8945-049D6C18BC9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8227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C82048-54E4-4189-8945-049D6C18BC9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549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C82048-54E4-4189-8945-049D6C18BC9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6144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C82048-54E4-4189-8945-049D6C18BC9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7902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C82048-54E4-4189-8945-049D6C18BC9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7035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C82048-54E4-4189-8945-049D6C18BC9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41800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C82048-54E4-4189-8945-049D6C18BC9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58226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png"/><Relationship Id="rId4" Type="http://schemas.openxmlformats.org/officeDocument/2006/relationships/image" Target="../media/image1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58000-E503-4CC7-A7B5-1AF0EF675A74}" type="datetimeFigureOut">
              <a:rPr lang="en-US" smtClean="0"/>
              <a:t>13-Oct-22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0A2C0-010C-445D-B121-7AF330FDCA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3241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58000-E503-4CC7-A7B5-1AF0EF675A74}" type="datetimeFigureOut">
              <a:rPr lang="en-US" smtClean="0"/>
              <a:t>13-Oct-22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0A2C0-010C-445D-B121-7AF330FDCA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1640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58000-E503-4CC7-A7B5-1AF0EF675A74}" type="datetimeFigureOut">
              <a:rPr lang="en-US" smtClean="0"/>
              <a:t>13-Oct-22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0A2C0-010C-445D-B121-7AF330FDCA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83255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-1" y="3618063"/>
            <a:ext cx="2342351" cy="1449009"/>
          </a:xfrm>
          <a:prstGeom prst="rect">
            <a:avLst/>
          </a:prstGeom>
        </p:spPr>
      </p:pic>
      <p:sp>
        <p:nvSpPr>
          <p:cNvPr id="3" name="Title 1"/>
          <p:cNvSpPr>
            <a:spLocks noGrp="1"/>
          </p:cNvSpPr>
          <p:nvPr>
            <p:ph type="ctrTitle" hasCustomPrompt="1"/>
          </p:nvPr>
        </p:nvSpPr>
        <p:spPr>
          <a:xfrm>
            <a:off x="2318157" y="3497181"/>
            <a:ext cx="9144000" cy="939589"/>
          </a:xfrm>
        </p:spPr>
        <p:txBody>
          <a:bodyPr anchor="b">
            <a:normAutofit/>
          </a:bodyPr>
          <a:lstStyle>
            <a:lvl1pPr algn="l">
              <a:defRPr sz="5334">
                <a:solidFill>
                  <a:schemeClr val="tx1"/>
                </a:solidFill>
              </a:defRPr>
            </a:lvl1pPr>
          </a:lstStyle>
          <a:p>
            <a:r>
              <a:rPr lang="en-US" altLang="ja-JP" dirty="0" smtClean="0"/>
              <a:t>Master Title</a:t>
            </a:r>
            <a:endParaRPr lang="en-US" dirty="0"/>
          </a:p>
        </p:txBody>
      </p:sp>
      <p:sp>
        <p:nvSpPr>
          <p:cNvPr id="4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2366313" y="4343267"/>
            <a:ext cx="9144000" cy="397175"/>
          </a:xfrm>
        </p:spPr>
        <p:txBody>
          <a:bodyPr>
            <a:normAutofit/>
          </a:bodyPr>
          <a:lstStyle>
            <a:lvl1pPr marL="0" indent="0" algn="l">
              <a:buNone/>
              <a:defRPr sz="1600" baseline="0">
                <a:solidFill>
                  <a:schemeClr val="tx1"/>
                </a:solidFill>
                <a:latin typeface="+mn-lt"/>
              </a:defRPr>
            </a:lvl1pPr>
            <a:lvl2pPr marL="457192" indent="0" algn="ctr">
              <a:buNone/>
              <a:defRPr sz="2000"/>
            </a:lvl2pPr>
            <a:lvl3pPr marL="914385" indent="0" algn="ctr">
              <a:buNone/>
              <a:defRPr sz="1800"/>
            </a:lvl3pPr>
            <a:lvl4pPr marL="1371577" indent="0" algn="ctr">
              <a:buNone/>
              <a:defRPr sz="1600"/>
            </a:lvl4pPr>
            <a:lvl5pPr marL="1828769" indent="0" algn="ctr">
              <a:buNone/>
              <a:defRPr sz="1600"/>
            </a:lvl5pPr>
            <a:lvl6pPr marL="2285962" indent="0" algn="ctr">
              <a:buNone/>
              <a:defRPr sz="1600"/>
            </a:lvl6pPr>
            <a:lvl7pPr marL="2743154" indent="0" algn="ctr">
              <a:buNone/>
              <a:defRPr sz="1600"/>
            </a:lvl7pPr>
            <a:lvl8pPr marL="3200347" indent="0" algn="ctr">
              <a:buNone/>
              <a:defRPr sz="1600"/>
            </a:lvl8pPr>
            <a:lvl9pPr marL="3657539" indent="0" algn="ctr">
              <a:buNone/>
              <a:defRPr sz="1600"/>
            </a:lvl9pPr>
          </a:lstStyle>
          <a:p>
            <a:r>
              <a:rPr lang="en-US" dirty="0" smtClean="0"/>
              <a:t>Master Subtitle</a:t>
            </a:r>
            <a:endParaRPr lang="en-US" dirty="0"/>
          </a:p>
        </p:txBody>
      </p:sp>
      <p:sp>
        <p:nvSpPr>
          <p:cNvPr id="5" name="テキスト プレースホルダー 11"/>
          <p:cNvSpPr>
            <a:spLocks noGrp="1"/>
          </p:cNvSpPr>
          <p:nvPr>
            <p:ph type="body" sz="quarter" idx="14" hasCustomPrompt="1"/>
          </p:nvPr>
        </p:nvSpPr>
        <p:spPr>
          <a:xfrm>
            <a:off x="233022" y="4193985"/>
            <a:ext cx="1916807" cy="441547"/>
          </a:xfrm>
        </p:spPr>
        <p:txBody>
          <a:bodyPr/>
          <a:lstStyle>
            <a:lvl1pPr algn="r">
              <a:defRPr baseline="0">
                <a:solidFill>
                  <a:schemeClr val="accent1"/>
                </a:solidFill>
                <a:latin typeface="Aileron Thin" pitchFamily="50" charset="0"/>
              </a:defRPr>
            </a:lvl1pPr>
          </a:lstStyle>
          <a:p>
            <a:pPr lvl="0"/>
            <a:r>
              <a:rPr lang="en-US" dirty="0" smtClean="0"/>
              <a:t>Section 00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8204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5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5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50"/>
                            </p:stCondLst>
                            <p:childTnLst>
                              <p:par>
                                <p:cTn id="1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7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75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75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75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build="p">
        <p:tmplLst>
          <p:tmpl lvl="1">
            <p:tnLst>
              <p:par>
                <p:cTn presetID="42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750"/>
                        <p:tgtEl>
                          <p:spTgt spid="4"/>
                        </p:tgtEl>
                      </p:cBhvr>
                    </p:animEffect>
                    <p:anim calcmode="lin" valueType="num">
                      <p:cBhvr>
                        <p:cTn dur="750" fill="hold"/>
                        <p:tgtEl>
                          <p:spTgt spid="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750" fill="hold"/>
                        <p:tgtEl>
                          <p:spTgt spid="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5" grpId="0" build="p">
        <p:tmplLst>
          <p:tmpl lvl="1">
            <p:tnLst>
              <p:par>
                <p:cTn presetID="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250" fill="hold"/>
                        <p:tgtEl>
                          <p:spTgt spid="5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250" fill="hold"/>
                        <p:tgtEl>
                          <p:spTgt spid="5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 Column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021" y="233178"/>
            <a:ext cx="8797613" cy="1537957"/>
          </a:xfrm>
          <a:prstGeom prst="rect">
            <a:avLst/>
          </a:prstGeom>
        </p:spPr>
      </p:pic>
      <p:pic>
        <p:nvPicPr>
          <p:cNvPr id="7" name="図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05862" y="233179"/>
            <a:ext cx="2486138" cy="1537957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011" y="6381792"/>
            <a:ext cx="12191998" cy="476209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300747" y="357104"/>
            <a:ext cx="8282524" cy="669117"/>
          </a:xfrm>
        </p:spPr>
        <p:txBody>
          <a:bodyPr/>
          <a:lstStyle>
            <a:lvl1pPr>
              <a:defRPr>
                <a:solidFill>
                  <a:schemeClr val="bg1">
                    <a:lumMod val="10000"/>
                    <a:lumOff val="90000"/>
                  </a:schemeClr>
                </a:solidFill>
              </a:defRPr>
            </a:lvl1pPr>
          </a:lstStyle>
          <a:p>
            <a:r>
              <a:rPr lang="en-US" altLang="ja-JP" dirty="0" smtClean="0"/>
              <a:t>Slide Title</a:t>
            </a:r>
            <a:endParaRPr 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>
          <a:xfrm>
            <a:off x="-8022" y="6380415"/>
            <a:ext cx="12200022" cy="365125"/>
          </a:xfrm>
        </p:spPr>
        <p:txBody>
          <a:bodyPr/>
          <a:lstStyle>
            <a:lvl1pPr>
              <a:defRPr sz="1333">
                <a:solidFill>
                  <a:schemeClr val="bg1">
                    <a:lumMod val="10000"/>
                    <a:lumOff val="90000"/>
                  </a:schemeClr>
                </a:solidFill>
              </a:defRPr>
            </a:lvl1pPr>
          </a:lstStyle>
          <a:p>
            <a:r>
              <a:rPr lang="en-US" dirty="0" smtClean="0"/>
              <a:t>The Power of PowerPoint  |  http://thepopp.com</a:t>
            </a:r>
            <a:endParaRPr 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9834683" y="677437"/>
            <a:ext cx="2473723" cy="517696"/>
          </a:xfrm>
        </p:spPr>
        <p:txBody>
          <a:bodyPr/>
          <a:lstStyle>
            <a:lvl1pPr algn="l">
              <a:defRPr sz="2933">
                <a:solidFill>
                  <a:schemeClr val="bg1">
                    <a:lumMod val="10000"/>
                    <a:lumOff val="90000"/>
                  </a:schemeClr>
                </a:solidFill>
              </a:defRPr>
            </a:lvl1pPr>
          </a:lstStyle>
          <a:p>
            <a:r>
              <a:rPr lang="en-US" dirty="0" smtClean="0"/>
              <a:t> </a:t>
            </a:r>
            <a:r>
              <a:rPr lang="en-US" dirty="0" smtClean="0">
                <a:latin typeface="+mj-lt"/>
              </a:rPr>
              <a:t>SLIDE </a:t>
            </a:r>
            <a:fld id="{511F482C-44AA-46E6-BA1A-E4C16BAF3A94}" type="slidenum">
              <a:rPr lang="en-US" sz="4800" smtClean="0">
                <a:latin typeface="+mj-lt"/>
              </a:rPr>
              <a:pPr/>
              <a:t>‹#›</a:t>
            </a:fld>
            <a:endParaRPr lang="en-US" sz="4800" dirty="0">
              <a:latin typeface="+mj-lt"/>
            </a:endParaRPr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321204" y="938354"/>
            <a:ext cx="8229980" cy="304909"/>
          </a:xfrm>
        </p:spPr>
        <p:txBody>
          <a:bodyPr>
            <a:normAutofit/>
          </a:bodyPr>
          <a:lstStyle>
            <a:lvl1pPr>
              <a:defRPr sz="1600" baseline="0">
                <a:solidFill>
                  <a:schemeClr val="bg1">
                    <a:lumMod val="10000"/>
                    <a:lumOff val="9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Short Description</a:t>
            </a:r>
            <a:endParaRPr 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4" hasCustomPrompt="1"/>
          </p:nvPr>
        </p:nvSpPr>
        <p:spPr>
          <a:xfrm>
            <a:off x="666196" y="2349780"/>
            <a:ext cx="3825983" cy="3128599"/>
          </a:xfrm>
        </p:spPr>
        <p:txBody>
          <a:bodyPr anchor="ctr"/>
          <a:lstStyle>
            <a:lvl1pPr algn="l">
              <a:defRPr baseline="0">
                <a:solidFill>
                  <a:srgbClr val="3A75FB"/>
                </a:solidFill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13" name="テキスト プレースホルダー 11"/>
          <p:cNvSpPr>
            <a:spLocks noGrp="1"/>
          </p:cNvSpPr>
          <p:nvPr>
            <p:ph type="body" sz="quarter" idx="15" hasCustomPrompt="1"/>
          </p:nvPr>
        </p:nvSpPr>
        <p:spPr>
          <a:xfrm>
            <a:off x="4508223" y="2350169"/>
            <a:ext cx="6874639" cy="3128210"/>
          </a:xfrm>
        </p:spPr>
        <p:txBody>
          <a:bodyPr anchor="ctr">
            <a:normAutofit/>
          </a:bodyPr>
          <a:lstStyle>
            <a:lvl1pPr marL="0" marR="0" indent="0" algn="l" defTabSz="914385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Text Here</a:t>
            </a:r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4629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10" grpId="0" build="p">
        <p:tmplLst>
          <p:tmpl lvl="1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10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2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2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3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hd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 Image - 1 Column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図 14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741"/>
          <a:stretch/>
        </p:blipFill>
        <p:spPr>
          <a:xfrm>
            <a:off x="886945" y="5693364"/>
            <a:ext cx="4912890" cy="397889"/>
          </a:xfrm>
          <a:prstGeom prst="rect">
            <a:avLst/>
          </a:prstGeom>
        </p:spPr>
      </p:pic>
      <p:sp>
        <p:nvSpPr>
          <p:cNvPr id="16" name="正方形/長方形 15"/>
          <p:cNvSpPr/>
          <p:nvPr userDrawn="1"/>
        </p:nvSpPr>
        <p:spPr>
          <a:xfrm>
            <a:off x="-8023" y="1892968"/>
            <a:ext cx="5703464" cy="3801979"/>
          </a:xfrm>
          <a:prstGeom prst="rect">
            <a:avLst/>
          </a:prstGeom>
          <a:gradFill flip="none" rotWithShape="1">
            <a:gsLst>
              <a:gs pos="0">
                <a:srgbClr val="002060"/>
              </a:gs>
              <a:gs pos="50000">
                <a:schemeClr val="accent5">
                  <a:lumMod val="75000"/>
                </a:schemeClr>
              </a:gs>
              <a:gs pos="100000">
                <a:srgbClr val="3A75FB"/>
              </a:gs>
            </a:gsLst>
            <a:lin ang="10800000" scaled="1"/>
            <a:tileRect/>
          </a:gra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60960" tIns="30480" rIns="60960" bIns="304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200" dirty="0" smtClean="0">
              <a:solidFill>
                <a:schemeClr val="bg1"/>
              </a:solidFill>
            </a:endParaRPr>
          </a:p>
        </p:txBody>
      </p:sp>
      <p:pic>
        <p:nvPicPr>
          <p:cNvPr id="6" name="図 5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021" y="233178"/>
            <a:ext cx="8797613" cy="1537957"/>
          </a:xfrm>
          <a:prstGeom prst="rect">
            <a:avLst/>
          </a:prstGeom>
        </p:spPr>
      </p:pic>
      <p:pic>
        <p:nvPicPr>
          <p:cNvPr id="7" name="図 6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05862" y="233179"/>
            <a:ext cx="2486138" cy="1537957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011" y="6381792"/>
            <a:ext cx="12191998" cy="476209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300747" y="357104"/>
            <a:ext cx="8282524" cy="669117"/>
          </a:xfrm>
        </p:spPr>
        <p:txBody>
          <a:bodyPr/>
          <a:lstStyle>
            <a:lvl1pPr>
              <a:defRPr>
                <a:solidFill>
                  <a:schemeClr val="bg1">
                    <a:lumMod val="10000"/>
                    <a:lumOff val="90000"/>
                  </a:schemeClr>
                </a:solidFill>
              </a:defRPr>
            </a:lvl1pPr>
          </a:lstStyle>
          <a:p>
            <a:r>
              <a:rPr lang="en-US" altLang="ja-JP" dirty="0" smtClean="0"/>
              <a:t>Slide Title</a:t>
            </a:r>
            <a:endParaRPr 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>
          <a:xfrm>
            <a:off x="-8022" y="6380415"/>
            <a:ext cx="12200022" cy="365125"/>
          </a:xfrm>
        </p:spPr>
        <p:txBody>
          <a:bodyPr/>
          <a:lstStyle>
            <a:lvl1pPr>
              <a:defRPr sz="1333">
                <a:solidFill>
                  <a:schemeClr val="bg1">
                    <a:lumMod val="10000"/>
                    <a:lumOff val="90000"/>
                  </a:schemeClr>
                </a:solidFill>
              </a:defRPr>
            </a:lvl1pPr>
          </a:lstStyle>
          <a:p>
            <a:r>
              <a:rPr lang="en-US" dirty="0" smtClean="0"/>
              <a:t>The Power of PowerPoint  |  http://thepopp.com</a:t>
            </a:r>
            <a:endParaRPr 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9834683" y="677437"/>
            <a:ext cx="2473723" cy="517696"/>
          </a:xfrm>
        </p:spPr>
        <p:txBody>
          <a:bodyPr/>
          <a:lstStyle>
            <a:lvl1pPr algn="l">
              <a:defRPr sz="2933">
                <a:solidFill>
                  <a:schemeClr val="bg1">
                    <a:lumMod val="10000"/>
                    <a:lumOff val="90000"/>
                  </a:schemeClr>
                </a:solidFill>
              </a:defRPr>
            </a:lvl1pPr>
          </a:lstStyle>
          <a:p>
            <a:r>
              <a:rPr lang="en-US" dirty="0" smtClean="0"/>
              <a:t> </a:t>
            </a:r>
            <a:r>
              <a:rPr lang="en-US" dirty="0" smtClean="0">
                <a:latin typeface="+mj-lt"/>
              </a:rPr>
              <a:t>SLIDE </a:t>
            </a:r>
            <a:fld id="{511F482C-44AA-46E6-BA1A-E4C16BAF3A94}" type="slidenum">
              <a:rPr lang="en-US" sz="4800" smtClean="0">
                <a:latin typeface="+mj-lt"/>
              </a:rPr>
              <a:pPr/>
              <a:t>‹#›</a:t>
            </a:fld>
            <a:endParaRPr lang="en-US" sz="4800" dirty="0">
              <a:latin typeface="+mj-lt"/>
            </a:endParaRPr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321204" y="938354"/>
            <a:ext cx="8229980" cy="304909"/>
          </a:xfrm>
        </p:spPr>
        <p:txBody>
          <a:bodyPr>
            <a:normAutofit/>
          </a:bodyPr>
          <a:lstStyle>
            <a:lvl1pPr>
              <a:defRPr sz="1600" baseline="0">
                <a:solidFill>
                  <a:schemeClr val="bg1">
                    <a:lumMod val="10000"/>
                    <a:lumOff val="9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Short Description</a:t>
            </a:r>
            <a:endParaRPr 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4" hasCustomPrompt="1"/>
          </p:nvPr>
        </p:nvSpPr>
        <p:spPr>
          <a:xfrm>
            <a:off x="5909648" y="1828798"/>
            <a:ext cx="5574899" cy="504242"/>
          </a:xfrm>
        </p:spPr>
        <p:txBody>
          <a:bodyPr anchor="b">
            <a:normAutofit/>
          </a:bodyPr>
          <a:lstStyle>
            <a:lvl1pPr algn="l">
              <a:defRPr sz="2400" baseline="0">
                <a:solidFill>
                  <a:srgbClr val="3A75FB"/>
                </a:solidFill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13" name="テキスト プレースホルダー 11"/>
          <p:cNvSpPr>
            <a:spLocks noGrp="1"/>
          </p:cNvSpPr>
          <p:nvPr>
            <p:ph type="body" sz="quarter" idx="15" hasCustomPrompt="1"/>
          </p:nvPr>
        </p:nvSpPr>
        <p:spPr>
          <a:xfrm>
            <a:off x="5913547" y="2355804"/>
            <a:ext cx="5589640" cy="3281411"/>
          </a:xfrm>
        </p:spPr>
        <p:txBody>
          <a:bodyPr anchor="t">
            <a:normAutofit/>
          </a:bodyPr>
          <a:lstStyle>
            <a:lvl1pPr marL="0" marR="0" indent="0" algn="l" defTabSz="914385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9" name="図プレースホルダー 8"/>
          <p:cNvSpPr>
            <a:spLocks noGrp="1"/>
          </p:cNvSpPr>
          <p:nvPr>
            <p:ph type="pic" sz="quarter" idx="16" hasCustomPrompt="1"/>
          </p:nvPr>
        </p:nvSpPr>
        <p:spPr>
          <a:xfrm>
            <a:off x="-8023" y="1968500"/>
            <a:ext cx="5631269" cy="3654258"/>
          </a:xfrm>
        </p:spPr>
        <p:txBody>
          <a:bodyPr>
            <a:normAutofit/>
          </a:bodyPr>
          <a:lstStyle>
            <a:lvl1pPr>
              <a:defRPr sz="1333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 dirty="0" smtClean="0"/>
              <a:t>Add Image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9425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500"/>
                            </p:stCondLst>
                            <p:childTnLst>
                              <p:par>
                                <p:cTn id="3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2" grpId="0"/>
      <p:bldP spid="5" grpId="0"/>
      <p:bldP spid="10" grpId="0" build="p">
        <p:tmplLst>
          <p:tmpl lvl="1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10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2" grpId="0" build="p">
        <p:tmplLst>
          <p:tmpl lvl="1">
            <p:tnLst>
              <p:par>
                <p:cTn presetID="42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2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2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2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13" grpId="0" build="allAtOnce"/>
      <p:bldP spid="9" grpId="0"/>
    </p:bldLst>
  </p:timing>
  <p:hf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58000-E503-4CC7-A7B5-1AF0EF675A74}" type="datetimeFigureOut">
              <a:rPr lang="en-US" smtClean="0"/>
              <a:t>13-Oct-22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0A2C0-010C-445D-B121-7AF330FDCA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128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58000-E503-4CC7-A7B5-1AF0EF675A74}" type="datetimeFigureOut">
              <a:rPr lang="en-US" smtClean="0"/>
              <a:t>13-Oct-22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0A2C0-010C-445D-B121-7AF330FDCA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9083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58000-E503-4CC7-A7B5-1AF0EF675A74}" type="datetimeFigureOut">
              <a:rPr lang="en-US" smtClean="0"/>
              <a:t>13-Oct-22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0A2C0-010C-445D-B121-7AF330FDCA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4965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58000-E503-4CC7-A7B5-1AF0EF675A74}" type="datetimeFigureOut">
              <a:rPr lang="en-US" smtClean="0"/>
              <a:t>13-Oct-22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0A2C0-010C-445D-B121-7AF330FDCA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35626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58000-E503-4CC7-A7B5-1AF0EF675A74}" type="datetimeFigureOut">
              <a:rPr lang="en-US" smtClean="0"/>
              <a:t>13-Oct-22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0A2C0-010C-445D-B121-7AF330FDCA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45862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58000-E503-4CC7-A7B5-1AF0EF675A74}" type="datetimeFigureOut">
              <a:rPr lang="en-US" smtClean="0"/>
              <a:t>13-Oct-22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0A2C0-010C-445D-B121-7AF330FDCA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099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58000-E503-4CC7-A7B5-1AF0EF675A74}" type="datetimeFigureOut">
              <a:rPr lang="en-US" smtClean="0"/>
              <a:t>13-Oct-22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0A2C0-010C-445D-B121-7AF330FDCA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8088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58000-E503-4CC7-A7B5-1AF0EF675A74}" type="datetimeFigureOut">
              <a:rPr lang="en-US" smtClean="0"/>
              <a:t>13-Oct-22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0A2C0-010C-445D-B121-7AF330FDCA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10737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D58000-E503-4CC7-A7B5-1AF0EF675A74}" type="datetimeFigureOut">
              <a:rPr lang="en-US" smtClean="0"/>
              <a:t>13-Oct-22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30A2C0-010C-445D-B121-7AF330FDCA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91076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audio" Target="../media/media1.m4a"/><Relationship Id="rId1" Type="http://schemas.microsoft.com/office/2007/relationships/media" Target="../media/media1.m4a"/><Relationship Id="rId5" Type="http://schemas.openxmlformats.org/officeDocument/2006/relationships/image" Target="../media/image5.png"/><Relationship Id="rId4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717311" y="1737414"/>
            <a:ext cx="9120051" cy="4431976"/>
          </a:xfrm>
          <a:prstGeom prst="rect">
            <a:avLst/>
          </a:prstGeom>
          <a:noFill/>
        </p:spPr>
        <p:txBody>
          <a:bodyPr wrap="none" lIns="60955" tIns="30477" rIns="60955" bIns="30477">
            <a:spAutoFit/>
          </a:bodyPr>
          <a:lstStyle/>
          <a:p>
            <a:pPr algn="ctr"/>
            <a:r>
              <a:rPr lang="en-US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“Dios </a:t>
            </a:r>
            <a:r>
              <a:rPr lang="en-US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vió</a:t>
            </a:r>
            <a:r>
              <a:rPr lang="en-US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que  </a:t>
            </a:r>
            <a:r>
              <a:rPr lang="en-US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todo</a:t>
            </a:r>
            <a:r>
              <a:rPr lang="en-US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lo que </a:t>
            </a:r>
            <a:r>
              <a:rPr lang="en-US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había</a:t>
            </a:r>
            <a:r>
              <a:rPr lang="en-US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hecho</a:t>
            </a:r>
            <a:r>
              <a:rPr lang="en-US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</a:p>
          <a:p>
            <a:pPr algn="ctr"/>
            <a:r>
              <a:rPr lang="en-US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estaba</a:t>
            </a:r>
            <a:r>
              <a:rPr lang="en-US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muy</a:t>
            </a:r>
            <a:r>
              <a:rPr lang="en-US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bien</a:t>
            </a:r>
            <a:r>
              <a:rPr lang="en-US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” </a:t>
            </a:r>
          </a:p>
          <a:p>
            <a:pPr algn="ctr"/>
            <a:r>
              <a:rPr lang="es-ES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                     </a:t>
            </a:r>
            <a:r>
              <a:rPr lang="es-ES" sz="36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Génesis 1.31</a:t>
            </a:r>
          </a:p>
          <a:p>
            <a:pPr algn="ctr"/>
            <a:endParaRPr lang="es-ES" sz="3600" i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endParaRPr lang="es-ES" sz="3600" i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es-ES" sz="4000" dirty="0">
                <a:solidFill>
                  <a:schemeClr val="bg1"/>
                </a:solidFill>
              </a:rPr>
              <a:t>“Lo poco mejor que lo mucho”</a:t>
            </a:r>
          </a:p>
          <a:p>
            <a:pPr algn="ctr"/>
            <a:r>
              <a:rPr lang="es-ES" sz="4000" dirty="0">
                <a:solidFill>
                  <a:schemeClr val="bg1"/>
                </a:solidFill>
              </a:rPr>
              <a:t> </a:t>
            </a:r>
            <a:r>
              <a:rPr lang="es-ES" sz="3600" i="1" dirty="0">
                <a:solidFill>
                  <a:schemeClr val="bg1"/>
                </a:solidFill>
              </a:rPr>
              <a:t>Jueces 8.2</a:t>
            </a:r>
            <a:endParaRPr lang="en-US" sz="9200" i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5" name="Audio 4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11640657" y="6307418"/>
            <a:ext cx="406365" cy="4063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723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18284"/>
    </mc:Choice>
    <mc:Fallback xmlns="">
      <p:transition advTm="18284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3"/>
          <p:cNvSpPr txBox="1">
            <a:spLocks noChangeArrowheads="1"/>
          </p:cNvSpPr>
          <p:nvPr/>
        </p:nvSpPr>
        <p:spPr bwMode="auto">
          <a:xfrm>
            <a:off x="1775519" y="2219684"/>
            <a:ext cx="8457043" cy="3076902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0955" tIns="30477" rIns="60955" bIns="30477" numCol="1" anchor="t" anchorCtr="0" compatLnSpc="1">
            <a:prstTxWarp prst="textNoShape">
              <a:avLst/>
            </a:prstTxWarp>
          </a:bodyPr>
          <a:lstStyle>
            <a:lvl1pPr marL="514350" indent="-51435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48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1pPr>
            <a:lvl2pPr marL="1114425" indent="-428625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4200">
                <a:solidFill>
                  <a:srgbClr val="404040"/>
                </a:solidFill>
                <a:latin typeface="+mn-lt"/>
              </a:defRPr>
            </a:lvl2pPr>
            <a:lvl3pPr marL="17145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600">
                <a:solidFill>
                  <a:srgbClr val="404040"/>
                </a:solidFill>
                <a:latin typeface="+mn-lt"/>
              </a:defRPr>
            </a:lvl3pPr>
            <a:lvl4pPr marL="24003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3000">
                <a:solidFill>
                  <a:srgbClr val="404040"/>
                </a:solidFill>
                <a:latin typeface="+mn-lt"/>
              </a:defRPr>
            </a:lvl4pPr>
            <a:lvl5pPr marL="30861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rgbClr val="404040"/>
                </a:solidFill>
                <a:latin typeface="+mn-lt"/>
              </a:defRPr>
            </a:lvl5pPr>
            <a:lvl6pPr marL="3771900" indent="-3429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+mn-lt"/>
              </a:defRPr>
            </a:lvl6pPr>
            <a:lvl7pPr marL="4457700" indent="-3429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+mn-lt"/>
              </a:defRPr>
            </a:lvl7pPr>
            <a:lvl8pPr marL="5143500" indent="-3429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+mn-lt"/>
              </a:defRPr>
            </a:lvl8pPr>
            <a:lvl9pPr marL="5829300" indent="-3429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+mn-lt"/>
              </a:defRPr>
            </a:lvl9pPr>
          </a:lstStyle>
          <a:p>
            <a:pPr algn="just" defTabSz="609620" eaLnBrk="1" hangingPunct="1">
              <a:lnSpc>
                <a:spcPct val="150000"/>
              </a:lnSpc>
              <a:defRPr/>
            </a:pPr>
            <a:r>
              <a:rPr lang="es-ES_tradnl" sz="2800" kern="0" dirty="0">
                <a:solidFill>
                  <a:schemeClr val="tx1"/>
                </a:solidFill>
                <a:latin typeface="Arial"/>
              </a:rPr>
              <a:t>Artesanos agrupándose en “gremios”</a:t>
            </a:r>
          </a:p>
          <a:p>
            <a:pPr algn="just" defTabSz="609620" eaLnBrk="1" hangingPunct="1">
              <a:lnSpc>
                <a:spcPct val="150000"/>
              </a:lnSpc>
              <a:defRPr/>
            </a:pPr>
            <a:r>
              <a:rPr lang="es-ES_tradnl" sz="2800" kern="0" dirty="0">
                <a:solidFill>
                  <a:schemeClr val="tx1"/>
                </a:solidFill>
                <a:latin typeface="Arial"/>
              </a:rPr>
              <a:t>Revolución industrial</a:t>
            </a:r>
          </a:p>
          <a:p>
            <a:pPr algn="just" defTabSz="609620" eaLnBrk="1" hangingPunct="1">
              <a:lnSpc>
                <a:spcPct val="150000"/>
              </a:lnSpc>
              <a:defRPr/>
            </a:pPr>
            <a:r>
              <a:rPr lang="es-ES_tradnl" sz="2800" kern="0" dirty="0">
                <a:solidFill>
                  <a:schemeClr val="tx1"/>
                </a:solidFill>
                <a:latin typeface="Arial"/>
              </a:rPr>
              <a:t>Segunda guerra mundial industria militar</a:t>
            </a:r>
          </a:p>
          <a:p>
            <a:pPr algn="just" defTabSz="609620" eaLnBrk="1" hangingPunct="1">
              <a:lnSpc>
                <a:spcPct val="150000"/>
              </a:lnSpc>
              <a:defRPr/>
            </a:pPr>
            <a:r>
              <a:rPr lang="es-ES_tradnl" sz="2800" kern="0" dirty="0">
                <a:solidFill>
                  <a:schemeClr val="tx1"/>
                </a:solidFill>
                <a:latin typeface="Arial"/>
              </a:rPr>
              <a:t>El milagro japonés</a:t>
            </a:r>
          </a:p>
          <a:p>
            <a:pPr algn="just" defTabSz="609620" eaLnBrk="1" hangingPunct="1">
              <a:lnSpc>
                <a:spcPct val="150000"/>
              </a:lnSpc>
              <a:defRPr/>
            </a:pPr>
            <a:endParaRPr lang="es-ES" sz="2800" kern="0" dirty="0">
              <a:solidFill>
                <a:schemeClr val="tx1"/>
              </a:solidFill>
              <a:latin typeface="Arial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48173" y="445103"/>
            <a:ext cx="785821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b="1" dirty="0">
                <a:solidFill>
                  <a:srgbClr val="FFFFFF"/>
                </a:solidFill>
              </a:rPr>
              <a:t>BREVE HISTORIA</a:t>
            </a:r>
            <a:endParaRPr lang="en-US" sz="4000" b="1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2169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81455"/>
    </mc:Choice>
    <mc:Fallback xmlns="">
      <p:transition advTm="8145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3 Rectángulo"/>
          <p:cNvSpPr/>
          <p:nvPr/>
        </p:nvSpPr>
        <p:spPr>
          <a:xfrm>
            <a:off x="210391" y="2354277"/>
            <a:ext cx="5291834" cy="830997"/>
          </a:xfrm>
          <a:prstGeom prst="rect">
            <a:avLst/>
          </a:prstGeom>
          <a:solidFill>
            <a:srgbClr val="002060"/>
          </a:solidFill>
        </p:spPr>
        <p:txBody>
          <a:bodyPr wrap="none">
            <a:spAutoFit/>
          </a:bodyPr>
          <a:lstStyle/>
          <a:p>
            <a:pPr algn="ctr" defTabSz="91443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s-ES" sz="4800" b="1" dirty="0">
                <a:ln w="1905"/>
                <a:solidFill>
                  <a:srgbClr val="FFFF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</a:rPr>
              <a:t>¿Qué es calidad?</a:t>
            </a:r>
          </a:p>
        </p:txBody>
      </p:sp>
      <p:sp>
        <p:nvSpPr>
          <p:cNvPr id="14" name="2 Marcador de contenido"/>
          <p:cNvSpPr txBox="1">
            <a:spLocks/>
          </p:cNvSpPr>
          <p:nvPr/>
        </p:nvSpPr>
        <p:spPr>
          <a:xfrm>
            <a:off x="6423707" y="1794393"/>
            <a:ext cx="4837932" cy="1919920"/>
          </a:xfrm>
          <a:prstGeom prst="rect">
            <a:avLst/>
          </a:prstGeom>
          <a:solidFill>
            <a:srgbClr val="002060"/>
          </a:solidFill>
          <a:ln>
            <a:solidFill>
              <a:schemeClr val="accent1"/>
            </a:solidFill>
          </a:ln>
        </p:spPr>
        <p:txBody>
          <a:bodyPr vert="horz" lIns="60955" tIns="30477" rIns="60955" bIns="30477" rtlCol="0">
            <a:normAutofit/>
          </a:bodyPr>
          <a:lstStyle>
            <a:lvl1pPr marL="0" indent="0" algn="l" defTabSz="1371509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None/>
              <a:defRPr sz="4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631" indent="-342877" algn="l" defTabSz="1371509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714386" indent="-342877" algn="l" defTabSz="1371509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400140" indent="-342877" algn="l" defTabSz="1371509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085894" indent="-342877" algn="l" defTabSz="1371509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771649" indent="-342877" algn="l" defTabSz="1371509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457403" indent="-342877" algn="l" defTabSz="1371509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5143157" indent="-342877" algn="l" defTabSz="1371509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828911" indent="-342877" algn="l" defTabSz="1371509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s-ES_tradnl" sz="2000" b="1" u="sng" dirty="0">
                <a:solidFill>
                  <a:srgbClr val="FFFFFF"/>
                </a:solidFill>
              </a:rPr>
              <a:t>Real Academia Española</a:t>
            </a:r>
            <a:r>
              <a:rPr lang="es-ES_tradnl" sz="2000" b="1" dirty="0">
                <a:solidFill>
                  <a:srgbClr val="FFFFFF"/>
                </a:solidFill>
              </a:rPr>
              <a:t>:</a:t>
            </a:r>
          </a:p>
          <a:p>
            <a:pPr>
              <a:spcBef>
                <a:spcPct val="50000"/>
              </a:spcBef>
              <a:defRPr/>
            </a:pPr>
            <a:r>
              <a:rPr lang="es-ES_tradnl" sz="2000" b="1" dirty="0">
                <a:solidFill>
                  <a:srgbClr val="FFFFFF"/>
                </a:solidFill>
              </a:rPr>
              <a:t>Una propiedad o conjunto de propiedades inherentes a un objeto que permiten apreciarla como igual, mejor o peor que las restantes de su especie</a:t>
            </a:r>
          </a:p>
        </p:txBody>
      </p:sp>
      <p:sp>
        <p:nvSpPr>
          <p:cNvPr id="15" name="4 Rectángulo"/>
          <p:cNvSpPr/>
          <p:nvPr/>
        </p:nvSpPr>
        <p:spPr>
          <a:xfrm>
            <a:off x="6423707" y="3714312"/>
            <a:ext cx="4837932" cy="2246769"/>
          </a:xfrm>
          <a:prstGeom prst="rect">
            <a:avLst/>
          </a:prstGeom>
          <a:solidFill>
            <a:srgbClr val="002060"/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defTabSz="914431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s-ES_tradnl" sz="2000" b="1" dirty="0">
                <a:solidFill>
                  <a:srgbClr val="FFFFFF"/>
                </a:solidFill>
                <a:latin typeface="Arial" charset="0"/>
              </a:rPr>
              <a:t>Conjunto de características, atributos y especificaciones que poseen los bienes o servicios y que permiten clasificar a éstos en diversas categorías relacionadas con la satisfacción de necesidades de los clientes</a:t>
            </a:r>
          </a:p>
        </p:txBody>
      </p:sp>
      <p:sp>
        <p:nvSpPr>
          <p:cNvPr id="16" name="Text Box 5"/>
          <p:cNvSpPr txBox="1">
            <a:spLocks noChangeArrowheads="1"/>
          </p:cNvSpPr>
          <p:nvPr/>
        </p:nvSpPr>
        <p:spPr bwMode="auto">
          <a:xfrm>
            <a:off x="1060" y="4623669"/>
            <a:ext cx="5710493" cy="1077218"/>
          </a:xfrm>
          <a:prstGeom prst="rect">
            <a:avLst/>
          </a:prstGeom>
          <a:solidFill>
            <a:srgbClr val="002060"/>
          </a:soli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defTabSz="914431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s-ES_tradnl" sz="3200" b="1" dirty="0">
                <a:solidFill>
                  <a:srgbClr val="FFFFFF"/>
                </a:solidFill>
                <a:latin typeface="Arial"/>
              </a:rPr>
              <a:t>Importante:</a:t>
            </a:r>
            <a:r>
              <a:rPr lang="es-ES_tradnl" sz="3200" dirty="0">
                <a:solidFill>
                  <a:srgbClr val="FFFFFF"/>
                </a:solidFill>
                <a:latin typeface="Arial"/>
              </a:rPr>
              <a:t> comprender su carácter relativo</a:t>
            </a:r>
          </a:p>
        </p:txBody>
      </p:sp>
    </p:spTree>
    <p:extLst>
      <p:ext uri="{BB962C8B-B14F-4D97-AF65-F5344CB8AC3E}">
        <p14:creationId xmlns:p14="http://schemas.microsoft.com/office/powerpoint/2010/main" val="3102954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67471"/>
    </mc:Choice>
    <mc:Fallback xmlns="">
      <p:transition advTm="6747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4" grpId="0" animBg="1"/>
      <p:bldP spid="15" grpId="0" animBg="1"/>
      <p:bldP spid="1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3"/>
          <p:cNvSpPr txBox="1">
            <a:spLocks noChangeArrowheads="1"/>
          </p:cNvSpPr>
          <p:nvPr/>
        </p:nvSpPr>
        <p:spPr bwMode="auto">
          <a:xfrm>
            <a:off x="1775519" y="2219683"/>
            <a:ext cx="8457043" cy="2682389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0955" tIns="30477" rIns="60955" bIns="30477" numCol="1" anchor="t" anchorCtr="0" compatLnSpc="1">
            <a:prstTxWarp prst="textNoShape">
              <a:avLst/>
            </a:prstTxWarp>
          </a:bodyPr>
          <a:lstStyle>
            <a:lvl1pPr marL="514350" indent="-51435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48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1pPr>
            <a:lvl2pPr marL="1114425" indent="-428625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4200">
                <a:solidFill>
                  <a:srgbClr val="404040"/>
                </a:solidFill>
                <a:latin typeface="+mn-lt"/>
              </a:defRPr>
            </a:lvl2pPr>
            <a:lvl3pPr marL="17145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600">
                <a:solidFill>
                  <a:srgbClr val="404040"/>
                </a:solidFill>
                <a:latin typeface="+mn-lt"/>
              </a:defRPr>
            </a:lvl3pPr>
            <a:lvl4pPr marL="24003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3000">
                <a:solidFill>
                  <a:srgbClr val="404040"/>
                </a:solidFill>
                <a:latin typeface="+mn-lt"/>
              </a:defRPr>
            </a:lvl4pPr>
            <a:lvl5pPr marL="30861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rgbClr val="404040"/>
                </a:solidFill>
                <a:latin typeface="+mn-lt"/>
              </a:defRPr>
            </a:lvl5pPr>
            <a:lvl6pPr marL="3771900" indent="-3429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+mn-lt"/>
              </a:defRPr>
            </a:lvl6pPr>
            <a:lvl7pPr marL="4457700" indent="-3429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+mn-lt"/>
              </a:defRPr>
            </a:lvl7pPr>
            <a:lvl8pPr marL="5143500" indent="-3429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+mn-lt"/>
              </a:defRPr>
            </a:lvl8pPr>
            <a:lvl9pPr marL="5829300" indent="-3429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3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just" defTabSz="609620" eaLnBrk="1" hangingPunct="1">
              <a:lnSpc>
                <a:spcPct val="150000"/>
              </a:lnSpc>
              <a:buNone/>
              <a:defRPr/>
            </a:pPr>
            <a:r>
              <a:rPr lang="es-ES_tradnl" sz="2800" kern="0" dirty="0">
                <a:solidFill>
                  <a:schemeClr val="tx1"/>
                </a:solidFill>
                <a:latin typeface="Arial"/>
              </a:rPr>
              <a:t>Actividad o beneficio esencialmente </a:t>
            </a:r>
            <a:r>
              <a:rPr lang="es-ES_tradnl" sz="2800" u="sng" kern="0" dirty="0">
                <a:solidFill>
                  <a:schemeClr val="tx1"/>
                </a:solidFill>
                <a:latin typeface="Arial"/>
              </a:rPr>
              <a:t>intangible </a:t>
            </a:r>
            <a:r>
              <a:rPr lang="es-ES_tradnl" sz="2800" kern="0" dirty="0">
                <a:solidFill>
                  <a:schemeClr val="tx1"/>
                </a:solidFill>
                <a:latin typeface="Arial"/>
              </a:rPr>
              <a:t>que una parte ofrece a otra y que no culmina con la propiedad de algo. Su generación no está necesariamente ligada a un producto físico</a:t>
            </a:r>
            <a:endParaRPr lang="es-ES" sz="2800" kern="0" dirty="0">
              <a:solidFill>
                <a:schemeClr val="tx1"/>
              </a:solidFill>
              <a:latin typeface="Arial"/>
            </a:endParaRPr>
          </a:p>
        </p:txBody>
      </p:sp>
      <p:sp>
        <p:nvSpPr>
          <p:cNvPr id="13" name="4 Rectángulo"/>
          <p:cNvSpPr/>
          <p:nvPr/>
        </p:nvSpPr>
        <p:spPr>
          <a:xfrm>
            <a:off x="841127" y="359321"/>
            <a:ext cx="2877712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defTabSz="91443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s-ES" sz="5400" b="1" dirty="0">
                <a:ln w="1905"/>
                <a:solidFill>
                  <a:srgbClr val="FFFF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</a:rPr>
              <a:t>Servicio</a:t>
            </a:r>
          </a:p>
        </p:txBody>
      </p:sp>
    </p:spTree>
    <p:extLst>
      <p:ext uri="{BB962C8B-B14F-4D97-AF65-F5344CB8AC3E}">
        <p14:creationId xmlns:p14="http://schemas.microsoft.com/office/powerpoint/2010/main" val="25372678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48733"/>
    </mc:Choice>
    <mc:Fallback xmlns="">
      <p:transition advTm="48733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3"/>
          <p:cNvSpPr txBox="1">
            <a:spLocks noChangeArrowheads="1"/>
          </p:cNvSpPr>
          <p:nvPr/>
        </p:nvSpPr>
        <p:spPr>
          <a:xfrm>
            <a:off x="2160255" y="1807969"/>
            <a:ext cx="6644776" cy="3551663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/>
          <a:lstStyle>
            <a:lvl1pPr marL="0" indent="0" algn="l" defTabSz="1371509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None/>
              <a:defRPr sz="4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631" indent="-342877" algn="l" defTabSz="1371509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714386" indent="-342877" algn="l" defTabSz="1371509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400140" indent="-342877" algn="l" defTabSz="1371509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085894" indent="-342877" algn="l" defTabSz="1371509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771649" indent="-342877" algn="l" defTabSz="1371509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457403" indent="-342877" algn="l" defTabSz="1371509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5143157" indent="-342877" algn="l" defTabSz="1371509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828911" indent="-342877" algn="l" defTabSz="1371509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  <a:defRPr/>
            </a:pPr>
            <a:r>
              <a:rPr lang="es-ES_tradnl" sz="3600" u="sng" dirty="0"/>
              <a:t>Intangibilidad</a:t>
            </a:r>
            <a:r>
              <a:rPr lang="es-ES_tradnl" sz="3600" dirty="0"/>
              <a:t> </a:t>
            </a:r>
          </a:p>
          <a:p>
            <a:pPr algn="just">
              <a:lnSpc>
                <a:spcPct val="150000"/>
              </a:lnSpc>
              <a:defRPr/>
            </a:pPr>
            <a:r>
              <a:rPr lang="es-ES_tradnl" sz="3600" u="sng" dirty="0"/>
              <a:t>Inseparabilidad </a:t>
            </a:r>
            <a:r>
              <a:rPr lang="es-ES_tradnl" sz="3600" dirty="0"/>
              <a:t>  </a:t>
            </a:r>
          </a:p>
          <a:p>
            <a:pPr algn="just">
              <a:lnSpc>
                <a:spcPct val="150000"/>
              </a:lnSpc>
              <a:defRPr/>
            </a:pPr>
            <a:r>
              <a:rPr lang="es-ES_tradnl" sz="3600" dirty="0"/>
              <a:t> </a:t>
            </a:r>
            <a:r>
              <a:rPr lang="es-ES_tradnl" sz="3600" u="sng" dirty="0"/>
              <a:t>Variabilidad</a:t>
            </a:r>
            <a:endParaRPr lang="es-ES_tradnl" sz="3600" dirty="0"/>
          </a:p>
          <a:p>
            <a:pPr algn="just">
              <a:lnSpc>
                <a:spcPct val="150000"/>
              </a:lnSpc>
              <a:defRPr/>
            </a:pPr>
            <a:r>
              <a:rPr lang="es-ES_tradnl" sz="3600" u="sng" dirty="0"/>
              <a:t>Carácter perecedero</a:t>
            </a:r>
            <a:endParaRPr lang="es-ES" sz="3600" dirty="0"/>
          </a:p>
        </p:txBody>
      </p:sp>
      <p:sp>
        <p:nvSpPr>
          <p:cNvPr id="13" name="4 Rectángulo"/>
          <p:cNvSpPr/>
          <p:nvPr/>
        </p:nvSpPr>
        <p:spPr>
          <a:xfrm>
            <a:off x="579378" y="425211"/>
            <a:ext cx="7858241" cy="70788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defTabSz="91443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s-ES" sz="4000" b="1" dirty="0">
                <a:ln w="1905"/>
                <a:solidFill>
                  <a:srgbClr val="FFFF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</a:rPr>
              <a:t>Características de los servicios</a:t>
            </a:r>
          </a:p>
        </p:txBody>
      </p:sp>
    </p:spTree>
    <p:extLst>
      <p:ext uri="{BB962C8B-B14F-4D97-AF65-F5344CB8AC3E}">
        <p14:creationId xmlns:p14="http://schemas.microsoft.com/office/powerpoint/2010/main" val="3109808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2 Marcador de contenido"/>
          <p:cNvSpPr txBox="1">
            <a:spLocks/>
          </p:cNvSpPr>
          <p:nvPr/>
        </p:nvSpPr>
        <p:spPr>
          <a:xfrm>
            <a:off x="610554" y="2020217"/>
            <a:ext cx="10970895" cy="3448766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/>
          <a:lstStyle>
            <a:lvl1pPr marL="0" indent="0" algn="l" defTabSz="1371509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None/>
              <a:defRPr sz="4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631" indent="-342877" algn="l" defTabSz="1371509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714386" indent="-342877" algn="l" defTabSz="1371509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400140" indent="-342877" algn="l" defTabSz="1371509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085894" indent="-342877" algn="l" defTabSz="1371509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771649" indent="-342877" algn="l" defTabSz="1371509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457403" indent="-342877" algn="l" defTabSz="1371509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5143157" indent="-342877" algn="l" defTabSz="1371509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828911" indent="-342877" algn="l" defTabSz="1371509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defRPr/>
            </a:pPr>
            <a:r>
              <a:rPr lang="es-ES" sz="2800" dirty="0"/>
              <a:t>Los servicios estomatológicos son instituciones del Sistema Nacional de Salud dotados de recursos humanos, materiales y financieros para brindar atención estomatológica ambulatoria en los tres niveles de atención, con alto nivel científico - técnico a pacientes, familia y comunidad</a:t>
            </a:r>
          </a:p>
        </p:txBody>
      </p:sp>
      <p:sp>
        <p:nvSpPr>
          <p:cNvPr id="13" name="3 Rectángulo"/>
          <p:cNvSpPr/>
          <p:nvPr/>
        </p:nvSpPr>
        <p:spPr>
          <a:xfrm>
            <a:off x="714660" y="452252"/>
            <a:ext cx="7338869" cy="76944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defTabSz="91443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s-ES" sz="4400" b="1" dirty="0">
                <a:ln w="1905"/>
                <a:solidFill>
                  <a:srgbClr val="FFFF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</a:rPr>
              <a:t>Servicios estomatológicos</a:t>
            </a:r>
          </a:p>
        </p:txBody>
      </p:sp>
    </p:spTree>
    <p:extLst>
      <p:ext uri="{BB962C8B-B14F-4D97-AF65-F5344CB8AC3E}">
        <p14:creationId xmlns:p14="http://schemas.microsoft.com/office/powerpoint/2010/main" val="22913172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41125"/>
    </mc:Choice>
    <mc:Fallback xmlns="">
      <p:transition advTm="4112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Rectángulo"/>
          <p:cNvSpPr/>
          <p:nvPr/>
        </p:nvSpPr>
        <p:spPr>
          <a:xfrm>
            <a:off x="1059" y="225898"/>
            <a:ext cx="8669115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91443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s-ES" sz="3200" b="1" dirty="0">
                <a:ln w="1905"/>
                <a:solidFill>
                  <a:srgbClr val="FFFF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</a:rPr>
              <a:t>Organización de los</a:t>
            </a:r>
          </a:p>
          <a:p>
            <a:pPr algn="ctr" defTabSz="91443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s-ES" sz="3200" b="1" dirty="0">
                <a:ln w="1905"/>
                <a:solidFill>
                  <a:srgbClr val="FFFF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</a:rPr>
              <a:t> servicios estomatológicos</a:t>
            </a:r>
          </a:p>
        </p:txBody>
      </p:sp>
      <p:sp>
        <p:nvSpPr>
          <p:cNvPr id="5" name="3 Marcador de contenido"/>
          <p:cNvSpPr txBox="1">
            <a:spLocks/>
          </p:cNvSpPr>
          <p:nvPr/>
        </p:nvSpPr>
        <p:spPr>
          <a:xfrm>
            <a:off x="1289668" y="2026844"/>
            <a:ext cx="9298261" cy="3322913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/>
          <a:lstStyle>
            <a:lvl1pPr marL="0" indent="0" algn="l" defTabSz="1371509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None/>
              <a:defRPr sz="4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631" indent="-342877" algn="l" defTabSz="1371509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714386" indent="-342877" algn="l" defTabSz="1371509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400140" indent="-342877" algn="l" defTabSz="1371509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085894" indent="-342877" algn="l" defTabSz="1371509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771649" indent="-342877" algn="l" defTabSz="1371509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457403" indent="-342877" algn="l" defTabSz="1371509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5143157" indent="-342877" algn="l" defTabSz="1371509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828911" indent="-342877" algn="l" defTabSz="1371509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defRPr/>
            </a:pPr>
            <a:r>
              <a:rPr lang="es-ES" sz="2800" b="1" dirty="0"/>
              <a:t>Clínicas Estomatológicas</a:t>
            </a:r>
          </a:p>
          <a:p>
            <a:pPr>
              <a:lnSpc>
                <a:spcPct val="150000"/>
              </a:lnSpc>
              <a:defRPr/>
            </a:pPr>
            <a:r>
              <a:rPr lang="es-ES_tradnl" sz="2800" b="1" dirty="0"/>
              <a:t>Servicios de Estomatología en Policlínicos</a:t>
            </a:r>
            <a:endParaRPr lang="es-ES" sz="2800" b="1" dirty="0"/>
          </a:p>
          <a:p>
            <a:pPr>
              <a:lnSpc>
                <a:spcPct val="150000"/>
              </a:lnSpc>
              <a:defRPr/>
            </a:pPr>
            <a:r>
              <a:rPr lang="es-ES" sz="2800" b="1" dirty="0"/>
              <a:t>Servicios Estomatológicos en Hospitales</a:t>
            </a:r>
          </a:p>
          <a:p>
            <a:pPr>
              <a:lnSpc>
                <a:spcPct val="150000"/>
              </a:lnSpc>
              <a:defRPr/>
            </a:pPr>
            <a:r>
              <a:rPr lang="es-ES" sz="2800" b="1" dirty="0"/>
              <a:t>Sección de Estomatología en otras unidades</a:t>
            </a:r>
          </a:p>
        </p:txBody>
      </p:sp>
    </p:spTree>
    <p:extLst>
      <p:ext uri="{BB962C8B-B14F-4D97-AF65-F5344CB8AC3E}">
        <p14:creationId xmlns:p14="http://schemas.microsoft.com/office/powerpoint/2010/main" val="3902581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53582"/>
    </mc:Choice>
    <mc:Fallback xmlns="">
      <p:transition advTm="53582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4 Rectángulo"/>
          <p:cNvSpPr/>
          <p:nvPr/>
        </p:nvSpPr>
        <p:spPr>
          <a:xfrm>
            <a:off x="215327" y="338935"/>
            <a:ext cx="8197483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91443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s-ES" sz="4000" b="1" dirty="0">
                <a:ln w="1905"/>
                <a:solidFill>
                  <a:srgbClr val="FFFF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</a:rPr>
              <a:t>Clasificación de los trabajadores</a:t>
            </a:r>
          </a:p>
        </p:txBody>
      </p:sp>
      <p:sp>
        <p:nvSpPr>
          <p:cNvPr id="7" name="Rectangle 4"/>
          <p:cNvSpPr txBox="1">
            <a:spLocks noChangeArrowheads="1"/>
          </p:cNvSpPr>
          <p:nvPr/>
        </p:nvSpPr>
        <p:spPr>
          <a:xfrm>
            <a:off x="1974067" y="2159879"/>
            <a:ext cx="7336343" cy="3323987"/>
          </a:xfrm>
          <a:prstGeom prst="rect">
            <a:avLst/>
          </a:prstGeom>
          <a:ln>
            <a:solidFill>
              <a:schemeClr val="accent1"/>
            </a:solidFill>
          </a:ln>
          <a:effectLst>
            <a:prstShdw prst="shdw13" dist="53882" dir="13500000">
              <a:schemeClr val="bg2">
                <a:alpha val="50000"/>
              </a:schemeClr>
            </a:prstShdw>
          </a:effectLst>
        </p:spPr>
        <p:txBody>
          <a:bodyPr wrap="square" anchor="ctr">
            <a:spAutoFit/>
          </a:bodyPr>
          <a:lstStyle>
            <a:lvl1pPr marL="0" indent="0" algn="l" defTabSz="1371509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None/>
              <a:defRPr sz="4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631" indent="-342877" algn="l" defTabSz="1371509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714386" indent="-342877" algn="l" defTabSz="1371509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400140" indent="-342877" algn="l" defTabSz="1371509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085894" indent="-342877" algn="l" defTabSz="1371509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771649" indent="-342877" algn="l" defTabSz="1371509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457403" indent="-342877" algn="l" defTabSz="1371509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5143157" indent="-342877" algn="l" defTabSz="1371509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828911" indent="-342877" algn="l" defTabSz="1371509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  <a:spcBef>
                <a:spcPct val="0"/>
              </a:spcBef>
              <a:tabLst>
                <a:tab pos="457216" algn="l"/>
              </a:tabLst>
              <a:defRPr/>
            </a:pPr>
            <a:r>
              <a:rPr lang="es-ES_tradnl" sz="2800" b="1" dirty="0">
                <a:ea typeface="Times New Roman" pitchFamily="18" charset="0"/>
                <a:cs typeface="Arial" pitchFamily="34" charset="0"/>
              </a:rPr>
              <a:t>Dirigentes</a:t>
            </a:r>
            <a:endParaRPr lang="es-ES" sz="2800" b="1" dirty="0"/>
          </a:p>
          <a:p>
            <a:pPr algn="just">
              <a:lnSpc>
                <a:spcPct val="150000"/>
              </a:lnSpc>
              <a:spcBef>
                <a:spcPct val="0"/>
              </a:spcBef>
              <a:tabLst>
                <a:tab pos="457216" algn="l"/>
              </a:tabLst>
              <a:defRPr/>
            </a:pPr>
            <a:r>
              <a:rPr lang="es-ES_tradnl" sz="2800" b="1" dirty="0">
                <a:ea typeface="Times New Roman" pitchFamily="18" charset="0"/>
                <a:cs typeface="Arial" pitchFamily="34" charset="0"/>
              </a:rPr>
              <a:t>Técnicos</a:t>
            </a:r>
            <a:endParaRPr lang="es-ES" sz="2800" b="1" dirty="0"/>
          </a:p>
          <a:p>
            <a:pPr algn="just">
              <a:lnSpc>
                <a:spcPct val="150000"/>
              </a:lnSpc>
              <a:spcBef>
                <a:spcPct val="0"/>
              </a:spcBef>
              <a:tabLst>
                <a:tab pos="457216" algn="l"/>
              </a:tabLst>
              <a:defRPr/>
            </a:pPr>
            <a:r>
              <a:rPr lang="es-ES_tradnl" sz="2800" b="1" dirty="0">
                <a:ea typeface="Times New Roman" pitchFamily="18" charset="0"/>
                <a:cs typeface="Arial" pitchFamily="34" charset="0"/>
              </a:rPr>
              <a:t>Administrativos</a:t>
            </a:r>
            <a:endParaRPr lang="es-ES" sz="2800" b="1" dirty="0"/>
          </a:p>
          <a:p>
            <a:pPr algn="just">
              <a:lnSpc>
                <a:spcPct val="150000"/>
              </a:lnSpc>
              <a:spcBef>
                <a:spcPct val="0"/>
              </a:spcBef>
              <a:tabLst>
                <a:tab pos="457216" algn="l"/>
              </a:tabLst>
              <a:defRPr/>
            </a:pPr>
            <a:r>
              <a:rPr lang="es-ES_tradnl" sz="2800" b="1" dirty="0">
                <a:ea typeface="Times New Roman" pitchFamily="18" charset="0"/>
                <a:cs typeface="Arial" pitchFamily="34" charset="0"/>
              </a:rPr>
              <a:t>Trabajadores de Servicios </a:t>
            </a:r>
            <a:endParaRPr lang="es-ES" sz="2800" b="1" dirty="0"/>
          </a:p>
          <a:p>
            <a:pPr algn="just">
              <a:lnSpc>
                <a:spcPct val="150000"/>
              </a:lnSpc>
              <a:spcBef>
                <a:spcPct val="0"/>
              </a:spcBef>
              <a:tabLst>
                <a:tab pos="457216" algn="l"/>
              </a:tabLst>
              <a:defRPr/>
            </a:pPr>
            <a:r>
              <a:rPr lang="es-ES_tradnl" sz="2800" b="1" dirty="0">
                <a:ea typeface="Times New Roman" pitchFamily="18" charset="0"/>
                <a:cs typeface="Arial" pitchFamily="34" charset="0"/>
              </a:rPr>
              <a:t>Operarios</a:t>
            </a:r>
            <a:endParaRPr lang="es-ES_tradnl" sz="2800" b="1" dirty="0"/>
          </a:p>
        </p:txBody>
      </p:sp>
    </p:spTree>
    <p:extLst>
      <p:ext uri="{BB962C8B-B14F-4D97-AF65-F5344CB8AC3E}">
        <p14:creationId xmlns:p14="http://schemas.microsoft.com/office/powerpoint/2010/main" val="33992923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26027"/>
    </mc:Choice>
    <mc:Fallback xmlns="">
      <p:transition advTm="26027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295</Words>
  <Application>Microsoft Office PowerPoint</Application>
  <PresentationFormat>Widescreen</PresentationFormat>
  <Paragraphs>48</Paragraphs>
  <Slides>8</Slides>
  <Notes>7</Notes>
  <HiddenSlides>0</HiddenSlides>
  <MMClips>1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Yu Gothic Light</vt:lpstr>
      <vt:lpstr>Aileron Thin</vt:lpstr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Personal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Cary Barciela</dc:creator>
  <cp:lastModifiedBy>Cary Barciela</cp:lastModifiedBy>
  <cp:revision>1</cp:revision>
  <dcterms:created xsi:type="dcterms:W3CDTF">2022-10-13T18:11:29Z</dcterms:created>
  <dcterms:modified xsi:type="dcterms:W3CDTF">2022-10-13T18:11:46Z</dcterms:modified>
</cp:coreProperties>
</file>