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6" r:id="rId8"/>
    <p:sldId id="257" r:id="rId9"/>
    <p:sldId id="258" r:id="rId10"/>
    <p:sldId id="259" r:id="rId11"/>
    <p:sldId id="262" r:id="rId12"/>
    <p:sldId id="260" r:id="rId13"/>
    <p:sldId id="261" r:id="rId14"/>
    <p:sldId id="269" r:id="rId15"/>
    <p:sldId id="270" r:id="rId16"/>
    <p:sldId id="267" r:id="rId17"/>
    <p:sldId id="264" r:id="rId18"/>
    <p:sldId id="268" r:id="rId19"/>
    <p:sldId id="265" r:id="rId20"/>
    <p:sldId id="271" r:id="rId21"/>
    <p:sldId id="272" r:id="rId22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16257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2904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316962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6707D-2BB5-431E-924B-010EDD2D4DE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182-9960-4D1D-BC22-BE37000B7C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130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92F-5588-4A20-A9B9-65FB36A5E1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87D8-FFD9-439E-B16E-50A08AECE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07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2998B-AB93-4371-BD42-528BE8FAB40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117E-0CA9-45EC-B83D-5B54BA423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806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51FA-DF3B-47E2-AE06-7B47DE42F9D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F86F-BE08-4267-A19E-EB6B8973C4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558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D02063-0ADA-43C6-9EE4-F21E79D2E470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7BA-D3BE-4521-8D77-34B4A2E742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049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AA16-1D71-4EEE-8F7E-831043730BA8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31A6-6D81-4D0F-8E5C-AC5888D093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831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0F059-A824-41F3-91FC-FAB7D78CBD5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3E8C3-0B9B-4076-98C4-16CAA3FCAE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954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66D4-355A-4F5A-92E8-574716C056B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BFF-182D-4621-BBEB-D266F865E8E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78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026420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42FE1-F971-466B-B58C-D5440EF91F7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01DF-5C86-4D7D-9756-46468D4B434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726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003E-2BFF-4730-994D-00DE004A4B1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A8C9-0FDD-445B-9E07-84A0CEAA30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065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11AF-1BDA-4E51-867D-04439DFD4E65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5492-C859-4BE3-9479-523CBC555B8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413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6707D-2BB5-431E-924B-010EDD2D4DE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182-9960-4D1D-BC22-BE37000B7C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2333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92F-5588-4A20-A9B9-65FB36A5E1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87D8-FFD9-439E-B16E-50A08AECE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759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2998B-AB93-4371-BD42-528BE8FAB40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117E-0CA9-45EC-B83D-5B54BA423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3400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51FA-DF3B-47E2-AE06-7B47DE42F9D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F86F-BE08-4267-A19E-EB6B8973C4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2732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D02063-0ADA-43C6-9EE4-F21E79D2E470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7BA-D3BE-4521-8D77-34B4A2E742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822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AA16-1D71-4EEE-8F7E-831043730BA8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31A6-6D81-4D0F-8E5C-AC5888D093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69157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0F059-A824-41F3-91FC-FAB7D78CBD5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3E8C3-0B9B-4076-98C4-16CAA3FCAE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66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0441216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66D4-355A-4F5A-92E8-574716C056B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BFF-182D-4621-BBEB-D266F865E8E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7612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42FE1-F971-466B-B58C-D5440EF91F7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01DF-5C86-4D7D-9756-46468D4B434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164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003E-2BFF-4730-994D-00DE004A4B1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A8C9-0FDD-445B-9E07-84A0CEAA30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64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11AF-1BDA-4E51-867D-04439DFD4E65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5492-C859-4BE3-9479-523CBC555B8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51988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6707D-2BB5-431E-924B-010EDD2D4DE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182-9960-4D1D-BC22-BE37000B7C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78869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92F-5588-4A20-A9B9-65FB36A5E1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87D8-FFD9-439E-B16E-50A08AECE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1505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2998B-AB93-4371-BD42-528BE8FAB40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117E-0CA9-45EC-B83D-5B54BA423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8434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51FA-DF3B-47E2-AE06-7B47DE42F9D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F86F-BE08-4267-A19E-EB6B8973C4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413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D02063-0ADA-43C6-9EE4-F21E79D2E470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7BA-D3BE-4521-8D77-34B4A2E742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3289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AA16-1D71-4EEE-8F7E-831043730BA8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31A6-6D81-4D0F-8E5C-AC5888D093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79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0668917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0F059-A824-41F3-91FC-FAB7D78CBD5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3E8C3-0B9B-4076-98C4-16CAA3FCAE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2732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66D4-355A-4F5A-92E8-574716C056B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BFF-182D-4621-BBEB-D266F865E8E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1602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42FE1-F971-466B-B58C-D5440EF91F7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01DF-5C86-4D7D-9756-46468D4B434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5632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003E-2BFF-4730-994D-00DE004A4B1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A8C9-0FDD-445B-9E07-84A0CEAA30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797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11AF-1BDA-4E51-867D-04439DFD4E65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5492-C859-4BE3-9479-523CBC555B8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448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6707D-2BB5-431E-924B-010EDD2D4DE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182-9960-4D1D-BC22-BE37000B7C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2445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92F-5588-4A20-A9B9-65FB36A5E1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87D8-FFD9-439E-B16E-50A08AECE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5633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2998B-AB93-4371-BD42-528BE8FAB40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117E-0CA9-45EC-B83D-5B54BA423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5985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51FA-DF3B-47E2-AE06-7B47DE42F9D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F86F-BE08-4267-A19E-EB6B8973C4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55577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D02063-0ADA-43C6-9EE4-F21E79D2E470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7BA-D3BE-4521-8D77-34B4A2E742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27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65052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AA16-1D71-4EEE-8F7E-831043730BA8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31A6-6D81-4D0F-8E5C-AC5888D093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3612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0F059-A824-41F3-91FC-FAB7D78CBD5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3E8C3-0B9B-4076-98C4-16CAA3FCAE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8555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66D4-355A-4F5A-92E8-574716C056B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BFF-182D-4621-BBEB-D266F865E8E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1447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42FE1-F971-466B-B58C-D5440EF91F7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01DF-5C86-4D7D-9756-46468D4B434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3131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003E-2BFF-4730-994D-00DE004A4B1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A8C9-0FDD-445B-9E07-84A0CEAA30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55729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11AF-1BDA-4E51-867D-04439DFD4E65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5492-C859-4BE3-9479-523CBC555B8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58770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6707D-2BB5-431E-924B-010EDD2D4DE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182-9960-4D1D-BC22-BE37000B7C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7801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92F-5588-4A20-A9B9-65FB36A5E1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87D8-FFD9-439E-B16E-50A08AECE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5305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2998B-AB93-4371-BD42-528BE8FAB40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117E-0CA9-45EC-B83D-5B54BA423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8930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51FA-DF3B-47E2-AE06-7B47DE42F9D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F86F-BE08-4267-A19E-EB6B8973C4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74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7095644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D02063-0ADA-43C6-9EE4-F21E79D2E470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7BA-D3BE-4521-8D77-34B4A2E742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99003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AA16-1D71-4EEE-8F7E-831043730BA8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31A6-6D81-4D0F-8E5C-AC5888D093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450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0F059-A824-41F3-91FC-FAB7D78CBD5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3E8C3-0B9B-4076-98C4-16CAA3FCAE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6742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66D4-355A-4F5A-92E8-574716C056B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BFF-182D-4621-BBEB-D266F865E8E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8687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42FE1-F971-466B-B58C-D5440EF91F7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01DF-5C86-4D7D-9756-46468D4B434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1336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003E-2BFF-4730-994D-00DE004A4B1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A8C9-0FDD-445B-9E07-84A0CEAA30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36355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11AF-1BDA-4E51-867D-04439DFD4E65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5492-C859-4BE3-9479-523CBC555B8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607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6707D-2BB5-431E-924B-010EDD2D4DE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182-9960-4D1D-BC22-BE37000B7C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21823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92F-5588-4A20-A9B9-65FB36A5E1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87D8-FFD9-439E-B16E-50A08AECE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62235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2998B-AB93-4371-BD42-528BE8FAB40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117E-0CA9-45EC-B83D-5B54BA423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4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3315617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451FA-DF3B-47E2-AE06-7B47DE42F9D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CF86F-BE08-4267-A19E-EB6B8973C4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69773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D02063-0ADA-43C6-9EE4-F21E79D2E470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7BA-D3BE-4521-8D77-34B4A2E742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497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AA16-1D71-4EEE-8F7E-831043730BA8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31A6-6D81-4D0F-8E5C-AC5888D093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62593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0F059-A824-41F3-91FC-FAB7D78CBD5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3E8C3-0B9B-4076-98C4-16CAA3FCAE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3621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66D4-355A-4F5A-92E8-574716C056BD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BFF-182D-4621-BBEB-D266F865E8E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09940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42FE1-F971-466B-B58C-D5440EF91F7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01DF-5C86-4D7D-9756-46468D4B434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7984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003E-2BFF-4730-994D-00DE004A4B1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A8C9-0FDD-445B-9E07-84A0CEAA30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596085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11AF-1BDA-4E51-867D-04439DFD4E65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5492-C859-4BE3-9479-523CBC555B8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61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59507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38330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B3A4C-C3C0-4280-874C-265CBB439C83}" type="datetimeFigureOut">
              <a:rPr lang="es-US" smtClean="0"/>
              <a:t>3/15/2025</a:t>
            </a:fld>
            <a:endParaRPr lang="es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EF72-96A7-46CC-ADF9-676F3BBBD148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64451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118664-F9D1-44CE-BA21-1EFEE0ED2DA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185074-43A5-4446-96A9-9D3FA0AC551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8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118664-F9D1-44CE-BA21-1EFEE0ED2DA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185074-43A5-4446-96A9-9D3FA0AC551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9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118664-F9D1-44CE-BA21-1EFEE0ED2DA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185074-43A5-4446-96A9-9D3FA0AC551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41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118664-F9D1-44CE-BA21-1EFEE0ED2DA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185074-43A5-4446-96A9-9D3FA0AC551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55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118664-F9D1-44CE-BA21-1EFEE0ED2DA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185074-43A5-4446-96A9-9D3FA0AC551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8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118664-F9D1-44CE-BA21-1EFEE0ED2DA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185074-43A5-4446-96A9-9D3FA0AC551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nchavez18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3"/>
            <a:ext cx="25527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2" descr="Entrada del Hospital desde el piso otro angu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4313"/>
            <a:ext cx="26193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295400" y="4876800"/>
            <a:ext cx="6814686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es-ES" altLang="es-E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Lic. </a:t>
            </a:r>
            <a:r>
              <a:rPr kumimoji="0" lang="es-ES" altLang="es-E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MsC. Hilda Noemí Chávez Valle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noProof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 Profesora e Investigadora Auxiliar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Instituto Nacional de Higiene,</a:t>
            </a:r>
            <a:r>
              <a:rPr kumimoji="0" lang="es-ES" b="1" i="0" u="none" strike="noStrike" kern="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 Epidemiología y Microbiología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baseline="0" noProof="0" dirty="0" smtClean="0">
                <a:solidFill>
                  <a:prstClr val="black"/>
                </a:solidFill>
                <a:latin typeface="Arial" charset="0"/>
                <a:cs typeface="Arial" charset="0"/>
                <a:hlinkClick r:id="rId4"/>
              </a:rPr>
              <a:t>hnchavez18@gmail.com</a:t>
            </a:r>
            <a:endParaRPr lang="es-ES" b="1" kern="0" baseline="0" noProof="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2400" y="2895600"/>
            <a:ext cx="8803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sz="2400" b="1" dirty="0" smtClean="0">
                <a:latin typeface="Arial" pitchFamily="34" charset="0"/>
                <a:cs typeface="Arial" pitchFamily="34" charset="0"/>
              </a:rPr>
              <a:t>Tema: Atención de enfermería en la Cetoacidosis Diabética</a:t>
            </a:r>
            <a:endParaRPr lang="es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091634" y="1910604"/>
            <a:ext cx="2924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sz="3200" b="1" dirty="0" smtClean="0">
                <a:latin typeface="Arial" pitchFamily="34" charset="0"/>
                <a:cs typeface="Arial" pitchFamily="34" charset="0"/>
              </a:rPr>
              <a:t>Curso Terapia</a:t>
            </a:r>
            <a:endParaRPr lang="es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32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55"/>
          <a:stretch>
            <a:fillRect/>
          </a:stretch>
        </p:blipFill>
        <p:spPr bwMode="auto">
          <a:xfrm>
            <a:off x="1403350" y="549275"/>
            <a:ext cx="5184775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Imagen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4" r="28197"/>
          <a:stretch>
            <a:fillRect/>
          </a:stretch>
        </p:blipFill>
        <p:spPr bwMode="auto">
          <a:xfrm>
            <a:off x="6915150" y="765175"/>
            <a:ext cx="180022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Imagen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4560888"/>
            <a:ext cx="2641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CuadroTexto 8"/>
          <p:cNvSpPr txBox="1">
            <a:spLocks noChangeArrowheads="1"/>
          </p:cNvSpPr>
          <p:nvPr/>
        </p:nvSpPr>
        <p:spPr bwMode="auto">
          <a:xfrm>
            <a:off x="7092950" y="5935663"/>
            <a:ext cx="1376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>
                <a:solidFill>
                  <a:prstClr val="black"/>
                </a:solidFill>
              </a:rPr>
              <a:t>Novo Pen4</a:t>
            </a:r>
          </a:p>
        </p:txBody>
      </p:sp>
      <p:sp>
        <p:nvSpPr>
          <p:cNvPr id="18438" name="CuadroTexto 9"/>
          <p:cNvSpPr txBox="1">
            <a:spLocks noChangeArrowheads="1"/>
          </p:cNvSpPr>
          <p:nvPr/>
        </p:nvSpPr>
        <p:spPr bwMode="auto">
          <a:xfrm>
            <a:off x="2308225" y="5705475"/>
            <a:ext cx="2800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>
                <a:solidFill>
                  <a:prstClr val="black"/>
                </a:solidFill>
              </a:rPr>
              <a:t>Jeringuillas U 100</a:t>
            </a:r>
          </a:p>
        </p:txBody>
      </p:sp>
      <p:sp>
        <p:nvSpPr>
          <p:cNvPr id="18439" name="CuadroTexto 10"/>
          <p:cNvSpPr txBox="1">
            <a:spLocks noChangeArrowheads="1"/>
          </p:cNvSpPr>
          <p:nvPr/>
        </p:nvSpPr>
        <p:spPr bwMode="auto">
          <a:xfrm>
            <a:off x="6915150" y="568325"/>
            <a:ext cx="2386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>
                <a:solidFill>
                  <a:prstClr val="black"/>
                </a:solidFill>
              </a:rPr>
              <a:t>TUBERCULINA</a:t>
            </a:r>
          </a:p>
        </p:txBody>
      </p:sp>
    </p:spTree>
    <p:extLst>
      <p:ext uri="{BB962C8B-B14F-4D97-AF65-F5344CB8AC3E}">
        <p14:creationId xmlns:p14="http://schemas.microsoft.com/office/powerpoint/2010/main" val="20926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00232" y="357166"/>
            <a:ext cx="6391493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sz="2000" b="1" dirty="0">
                <a:solidFill>
                  <a:prstClr val="white"/>
                </a:solidFill>
              </a:rPr>
              <a:t>Conversión  en jeringuilla de insulina y tuberculina</a:t>
            </a:r>
          </a:p>
        </p:txBody>
      </p:sp>
      <p:sp>
        <p:nvSpPr>
          <p:cNvPr id="19459" name="4 CuadroTexto"/>
          <p:cNvSpPr txBox="1">
            <a:spLocks noChangeArrowheads="1"/>
          </p:cNvSpPr>
          <p:nvPr/>
        </p:nvSpPr>
        <p:spPr bwMode="auto">
          <a:xfrm>
            <a:off x="1285875" y="1428750"/>
            <a:ext cx="76438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Gill Sans MT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Ejemplo 1: Administrar 24 unidades de insulina U80 en jeringuilla de tuberculina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Planteamiento: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Dosis ideal           _      Jeringuilla ideal                   24uds____  U80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Dosis administrar _      Jeringuilla disponible           x dec ____  10dec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Aplicando regla de tres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X dec= </a:t>
            </a:r>
            <a:r>
              <a:rPr lang="es-ES" u="sng">
                <a:solidFill>
                  <a:prstClr val="black"/>
                </a:solidFill>
                <a:latin typeface="Gill Sans MT" pitchFamily="34" charset="0"/>
              </a:rPr>
              <a:t>24 uds x 10 dec</a:t>
            </a:r>
            <a:endParaRPr lang="es-ES">
              <a:solidFill>
                <a:prstClr val="black"/>
              </a:solidFill>
              <a:latin typeface="Gill Sans MT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                    80uds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Simplifico las unidades y los ceros y  queda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Gill Sans MT" pitchFamily="34" charset="0"/>
              </a:rPr>
              <a:t>X dec= </a:t>
            </a:r>
            <a:r>
              <a:rPr lang="en-US" u="sng">
                <a:solidFill>
                  <a:prstClr val="black"/>
                </a:solidFill>
                <a:latin typeface="Gill Sans MT" pitchFamily="34" charset="0"/>
              </a:rPr>
              <a:t>1 dec x 24</a:t>
            </a:r>
            <a:r>
              <a:rPr lang="en-US">
                <a:solidFill>
                  <a:prstClr val="black"/>
                </a:solidFill>
                <a:latin typeface="Gill Sans MT" pitchFamily="34" charset="0"/>
              </a:rPr>
              <a:t> = </a:t>
            </a:r>
            <a:r>
              <a:rPr lang="en-US" u="sng">
                <a:solidFill>
                  <a:prstClr val="black"/>
                </a:solidFill>
                <a:latin typeface="Gill Sans MT" pitchFamily="34" charset="0"/>
              </a:rPr>
              <a:t>24 dec</a:t>
            </a:r>
            <a:r>
              <a:rPr lang="en-US">
                <a:solidFill>
                  <a:prstClr val="black"/>
                </a:solidFill>
                <a:latin typeface="Gill Sans MT" pitchFamily="34" charset="0"/>
              </a:rPr>
              <a:t> = 3 dec</a:t>
            </a:r>
            <a:endParaRPr lang="es-ES">
              <a:solidFill>
                <a:prstClr val="black"/>
              </a:solidFill>
              <a:latin typeface="Gill Sans MT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Gill Sans MT" pitchFamily="34" charset="0"/>
              </a:rPr>
              <a:t>                   </a:t>
            </a: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8              8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Gill Sans MT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Gill Sans MT" pitchFamily="34" charset="0"/>
            </a:endParaRPr>
          </a:p>
        </p:txBody>
      </p:sp>
      <p:sp>
        <p:nvSpPr>
          <p:cNvPr id="19460" name="5 CuadroTexto"/>
          <p:cNvSpPr txBox="1">
            <a:spLocks noChangeArrowheads="1"/>
          </p:cNvSpPr>
          <p:nvPr/>
        </p:nvSpPr>
        <p:spPr bwMode="auto">
          <a:xfrm>
            <a:off x="4643438" y="10715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US">
              <a:solidFill>
                <a:prstClr val="black"/>
              </a:solidFill>
              <a:latin typeface="Gill Sans MT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000364" y="928670"/>
            <a:ext cx="378821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dirty="0">
                <a:solidFill>
                  <a:prstClr val="black"/>
                </a:solidFill>
              </a:rPr>
              <a:t>Conversión de unidades a décimas</a:t>
            </a:r>
          </a:p>
        </p:txBody>
      </p:sp>
      <p:sp>
        <p:nvSpPr>
          <p:cNvPr id="19464" name="Rectangle 1"/>
          <p:cNvSpPr>
            <a:spLocks noChangeArrowheads="1"/>
          </p:cNvSpPr>
          <p:nvPr/>
        </p:nvSpPr>
        <p:spPr bwMode="auto">
          <a:xfrm>
            <a:off x="1285875" y="5715000"/>
            <a:ext cx="7429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Respuesta: Debemos cargar en la jeringuilla de tuberculina 3 décimas para administrar 24 unidades de insulina U80.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2484438" y="3716338"/>
            <a:ext cx="215900" cy="2174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000375" y="3933825"/>
            <a:ext cx="203200" cy="2873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3097213" y="3670300"/>
            <a:ext cx="203200" cy="2889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2801938" y="3933825"/>
            <a:ext cx="203200" cy="2873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80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357166"/>
            <a:ext cx="798717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prstClr val="black"/>
                </a:solidFill>
              </a:rPr>
              <a:t>Conversión de unidades a unidades en diferente calibres de jeringuillas</a:t>
            </a:r>
          </a:p>
        </p:txBody>
      </p:sp>
      <p:sp>
        <p:nvSpPr>
          <p:cNvPr id="20485" name="Rectangle 1"/>
          <p:cNvSpPr>
            <a:spLocks noChangeArrowheads="1"/>
          </p:cNvSpPr>
          <p:nvPr/>
        </p:nvSpPr>
        <p:spPr bwMode="auto">
          <a:xfrm>
            <a:off x="1214438" y="1143000"/>
            <a:ext cx="7643812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Ejemplo 3: Administrar 5 unidades de insulina simple U100 en jeringuilla de insulina U80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Planteamiento: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Dosis ideal           _      Jeringuilla ideal                      5uds ____ U100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Dosis administrar _      Jeringuilla disponible              Xuds ____ U80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Aplicando regla de tres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X uds= </a:t>
            </a:r>
            <a:r>
              <a:rPr lang="es-ES" u="sng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5 uds x 80uds</a:t>
            </a: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                100uds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Simplifico las unidades en el numerador y denominador y  queda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X uds= </a:t>
            </a:r>
            <a:r>
              <a:rPr lang="es-ES" u="sng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5 uds x 8</a:t>
            </a: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= </a:t>
            </a:r>
            <a:r>
              <a:rPr lang="es-ES" u="sng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40 uds</a:t>
            </a: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= 4 uds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                10         10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Respuesta: Debemos cargar en la jeringuilla de insulina U80, 4 unidades para administrar 5 unidades de insulina U100.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3046413" y="3416300"/>
            <a:ext cx="203200" cy="2873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2771775" y="3700463"/>
            <a:ext cx="203200" cy="2873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2600325" y="3681413"/>
            <a:ext cx="203200" cy="2889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873375" y="3394075"/>
            <a:ext cx="203200" cy="2873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1538" y="357166"/>
            <a:ext cx="798717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prstClr val="black"/>
                </a:solidFill>
              </a:rPr>
              <a:t>Conversión de unidades a unidades en diferente calibres de jeringuillas</a:t>
            </a:r>
          </a:p>
        </p:txBody>
      </p:sp>
      <p:sp>
        <p:nvSpPr>
          <p:cNvPr id="20485" name="Rectangle 1"/>
          <p:cNvSpPr>
            <a:spLocks noChangeArrowheads="1"/>
          </p:cNvSpPr>
          <p:nvPr/>
        </p:nvSpPr>
        <p:spPr bwMode="auto">
          <a:xfrm>
            <a:off x="1214438" y="1143000"/>
            <a:ext cx="7643812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Ejemplo 3: Administrar 5 unidades de insulina simple U100 en jeringuilla de insulina U80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Planteamiento: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Dosis ideal           _      Jeringuilla ideal                      5uds ____ U100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Dosis administrar _      Jeringuilla disponible              Xuds ____ U80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Aplicando regla de tres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X uds= </a:t>
            </a:r>
            <a:r>
              <a:rPr lang="es-ES" u="sng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5 uds x 80uds</a:t>
            </a: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                100uds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Simplifico las unidades en el numerador y denominador y  queda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X uds= </a:t>
            </a:r>
            <a:r>
              <a:rPr lang="es-ES" u="sng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5 uds x 8</a:t>
            </a: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= </a:t>
            </a:r>
            <a:r>
              <a:rPr lang="es-ES" u="sng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40 uds</a:t>
            </a: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= 4 uds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                10         10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Respuesta: Debemos cargar en la jeringuilla de insulina U80, 4 unidades para administrar 5 unidades de insulina U100.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3046413" y="3416300"/>
            <a:ext cx="203200" cy="2873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2771775" y="3700463"/>
            <a:ext cx="203200" cy="2873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2600325" y="3681413"/>
            <a:ext cx="203200" cy="2889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873375" y="3394075"/>
            <a:ext cx="203200" cy="2873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46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85918" y="2500306"/>
            <a:ext cx="66095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5400" b="1" dirty="0">
                <a:ln w="19050">
                  <a:solidFill>
                    <a:srgbClr val="4F271C">
                      <a:tint val="1000"/>
                    </a:srgbClr>
                  </a:solidFill>
                  <a:prstDash val="solid"/>
                </a:ln>
                <a:solidFill>
                  <a:srgbClr val="C32D2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56365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33249" y="381000"/>
            <a:ext cx="82840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U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Cetoacidosis </a:t>
            </a:r>
            <a:r>
              <a:rPr lang="es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Diabética: </a:t>
            </a:r>
          </a:p>
          <a:p>
            <a:pPr lvl="0" algn="ctr"/>
            <a:endParaRPr lang="es-US" sz="2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200000"/>
              </a:lnSpc>
            </a:pPr>
            <a:r>
              <a:rPr lang="es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Representa una de las </a:t>
            </a:r>
            <a:r>
              <a:rPr lang="es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más serias complicaciones metabólicas </a:t>
            </a:r>
            <a:r>
              <a:rPr lang="es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la DM, con mayor mortalidad y resulta de una deficiencia absoluta de insulina asociado a un aumento de las hormonas contrareguladoras(cortisol, catecolaminas, glucagón). BF similar a los adultos pero la población pediátrica posee ciertas características clínicas y se estudia por separado</a:t>
            </a:r>
          </a:p>
        </p:txBody>
      </p:sp>
    </p:spTree>
    <p:extLst>
      <p:ext uri="{BB962C8B-B14F-4D97-AF65-F5344CB8AC3E}">
        <p14:creationId xmlns:p14="http://schemas.microsoft.com/office/powerpoint/2010/main" val="239705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600" y="152400"/>
            <a:ext cx="86106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es-U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1er lugar, síntomas clínicos tardíos y con frecuencia se confunden con enfermedades intercurrentes como neumonías, asma o bronquiolitis y gastrointestinales.</a:t>
            </a:r>
            <a:r>
              <a:rPr lang="es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200000"/>
              </a:lnSpc>
            </a:pPr>
            <a:r>
              <a:rPr lang="es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OJO </a:t>
            </a:r>
            <a:r>
              <a:rPr lang="es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 el niño pequeño con control vesical nocturno y comienza con enuresis nocturna</a:t>
            </a:r>
            <a:r>
              <a:rPr lang="es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lnSpc>
                <a:spcPct val="200000"/>
              </a:lnSpc>
            </a:pPr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Importante </a:t>
            </a:r>
            <a:r>
              <a:rPr lang="es-US" sz="2400" dirty="0" smtClean="0">
                <a:latin typeface="Arial" pitchFamily="34" charset="0"/>
                <a:cs typeface="Arial" pitchFamily="34" charset="0"/>
              </a:rPr>
              <a:t>PARA EL DIABETICO CONOCIDO </a:t>
            </a:r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Anamnesis indagar sobre exacerbación de síntomas clásicos (PPP y PP)</a:t>
            </a:r>
            <a:endParaRPr lang="es-U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endParaRPr lang="es-U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61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01040" y="152400"/>
            <a:ext cx="806196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800" dirty="0" smtClean="0">
                <a:latin typeface="Arial" pitchFamily="34" charset="0"/>
                <a:cs typeface="Arial" pitchFamily="34" charset="0"/>
              </a:rPr>
              <a:t>Cuadro clínico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Hiperglucemia Acidosis metabólica: (ph &lt; 7,30 y bicarbonato menor de 15 mEq/l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Hipercetonemia &gt; 3 mEq/l y/o cetonuría ≥ 40mg/dl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Mucosas secas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Nauseas, vómitos, </a:t>
            </a:r>
            <a:r>
              <a:rPr lang="es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deshidratación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Aumento de la sed y la micción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Dolor abdominal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Anorexia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Respiración de Kussmaul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Aliento cetónico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Perdida del conocimiento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Visión borrosa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s-US" sz="2000" dirty="0" smtClean="0">
                <a:latin typeface="Arial" pitchFamily="34" charset="0"/>
                <a:cs typeface="Arial" pitchFamily="34" charset="0"/>
              </a:rPr>
              <a:t>Contracturas musculares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endParaRPr lang="es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s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77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09800" y="61769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>
                <a:latin typeface="Arial" pitchFamily="34" charset="0"/>
                <a:cs typeface="Arial" pitchFamily="34" charset="0"/>
              </a:rPr>
              <a:t>C</a:t>
            </a:r>
            <a:r>
              <a:rPr lang="es-US" sz="2400" b="1" dirty="0" smtClean="0">
                <a:latin typeface="Arial" pitchFamily="34" charset="0"/>
                <a:cs typeface="Arial" pitchFamily="34" charset="0"/>
              </a:rPr>
              <a:t>OMPLEMENTARIOS</a:t>
            </a:r>
            <a:endParaRPr lang="es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19200" y="1371600"/>
            <a:ext cx="315022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Glucemia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Gasometría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Ionograma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Urea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Creatinina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Hemograma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Orina Simple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s-US" sz="2000" b="1" dirty="0" smtClean="0">
                <a:latin typeface="Arial" pitchFamily="34" charset="0"/>
                <a:cs typeface="Arial" pitchFamily="34" charset="0"/>
              </a:rPr>
              <a:t>RX si fuera necesario </a:t>
            </a:r>
            <a:endParaRPr lang="es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72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76400" y="331708"/>
            <a:ext cx="5587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b="1" dirty="0" smtClean="0">
                <a:latin typeface="Arial" pitchFamily="34" charset="0"/>
                <a:cs typeface="Arial" pitchFamily="34" charset="0"/>
              </a:rPr>
              <a:t>CLASIFICACIÓN DE ACUERDO A LA SEVERIDAD</a:t>
            </a:r>
            <a:endParaRPr lang="es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71806"/>
              </p:ext>
            </p:extLst>
          </p:nvPr>
        </p:nvGraphicFramePr>
        <p:xfrm>
          <a:off x="990600" y="1397000"/>
          <a:ext cx="7620000" cy="431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719667"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Criterios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Leve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Moderada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Severa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Glucemia (mg/dl)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&gt; 200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 200</a:t>
                      </a:r>
                    </a:p>
                    <a:p>
                      <a:pPr algn="ctr"/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 200</a:t>
                      </a:r>
                    </a:p>
                    <a:p>
                      <a:pPr algn="ctr"/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pH Arterial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7,2 - 7,3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7,1 – 7,2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&lt; 7,1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Bicarbonato</a:t>
                      </a:r>
                      <a:r>
                        <a:rPr lang="es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mEq/L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10 - 15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s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- 10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&lt; 5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Cetonemia/</a:t>
                      </a:r>
                    </a:p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Cetonuría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+/+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+/+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+/+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Osmolaridad</a:t>
                      </a:r>
                    </a:p>
                    <a:p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(mOsm/L)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S" sz="1800" b="1" dirty="0" smtClean="0">
                          <a:latin typeface="Arial" pitchFamily="34" charset="0"/>
                          <a:cs typeface="Arial" pitchFamily="34" charset="0"/>
                        </a:rPr>
                        <a:t>≤ 320</a:t>
                      </a:r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≤ 320</a:t>
                      </a:r>
                      <a:endParaRPr kumimoji="0" lang="es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≤ 320</a:t>
                      </a:r>
                    </a:p>
                    <a:p>
                      <a:pPr algn="ctr"/>
                      <a:endParaRPr lang="es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158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98047" y="653534"/>
            <a:ext cx="2011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sz="2000" b="1" dirty="0" smtClean="0">
                <a:latin typeface="Arial" pitchFamily="34" charset="0"/>
                <a:cs typeface="Arial" pitchFamily="34" charset="0"/>
              </a:rPr>
              <a:t>TRATAMIENTO</a:t>
            </a:r>
          </a:p>
          <a:p>
            <a:endParaRPr lang="es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52600" y="1935480"/>
            <a:ext cx="463364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s-US" sz="2400" dirty="0" smtClean="0">
                <a:latin typeface="Arial" pitchFamily="34" charset="0"/>
                <a:cs typeface="Arial" pitchFamily="34" charset="0"/>
              </a:rPr>
              <a:t> Hidratación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s-US" sz="2400" dirty="0" smtClean="0">
                <a:latin typeface="Arial" pitchFamily="34" charset="0"/>
                <a:cs typeface="Arial" pitchFamily="34" charset="0"/>
              </a:rPr>
              <a:t> Administración de electrolitos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s-US" sz="2400" dirty="0" smtClean="0">
                <a:latin typeface="Arial" pitchFamily="34" charset="0"/>
                <a:cs typeface="Arial" pitchFamily="34" charset="0"/>
              </a:rPr>
              <a:t> Insulinoterapia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s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s-US" sz="2400" dirty="0" smtClean="0">
                <a:latin typeface="Arial" pitchFamily="34" charset="0"/>
                <a:cs typeface="Arial" pitchFamily="34" charset="0"/>
              </a:rPr>
              <a:t>HBH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es-US" sz="2400" dirty="0" smtClean="0">
                <a:latin typeface="Arial" pitchFamily="34" charset="0"/>
                <a:cs typeface="Arial" pitchFamily="34" charset="0"/>
              </a:rPr>
              <a:t>Signos vitales</a:t>
            </a:r>
          </a:p>
          <a:p>
            <a:pPr>
              <a:lnSpc>
                <a:spcPct val="150000"/>
              </a:lnSpc>
            </a:pPr>
            <a:endParaRPr lang="es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50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28800" y="2374612"/>
            <a:ext cx="4852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sz="3200" b="1" dirty="0" smtClean="0">
                <a:latin typeface="Arial" pitchFamily="34" charset="0"/>
                <a:cs typeface="Arial" pitchFamily="34" charset="0"/>
              </a:rPr>
              <a:t>Cuidados de enfermería</a:t>
            </a:r>
            <a:endParaRPr lang="es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7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71604" y="357167"/>
            <a:ext cx="7358114" cy="738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solidFill>
                  <a:prstClr val="white"/>
                </a:solidFill>
              </a:rPr>
              <a:t>Dispositivos para la administración de insulinas</a:t>
            </a:r>
          </a:p>
          <a:p>
            <a:pPr>
              <a:defRPr/>
            </a:pP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28794" y="1357298"/>
            <a:ext cx="1608133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sz="2000" b="1" dirty="0">
                <a:solidFill>
                  <a:prstClr val="black"/>
                </a:solidFill>
              </a:rPr>
              <a:t>Jeringuillas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786446" y="1357298"/>
            <a:ext cx="2274982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b="1" dirty="0">
                <a:solidFill>
                  <a:prstClr val="black"/>
                </a:solidFill>
              </a:rPr>
              <a:t>Plumas de insulina</a:t>
            </a:r>
          </a:p>
        </p:txBody>
      </p:sp>
      <p:sp>
        <p:nvSpPr>
          <p:cNvPr id="17415" name="6 CuadroTexto"/>
          <p:cNvSpPr txBox="1">
            <a:spLocks noChangeArrowheads="1"/>
          </p:cNvSpPr>
          <p:nvPr/>
        </p:nvSpPr>
        <p:spPr bwMode="auto">
          <a:xfrm>
            <a:off x="5429250" y="1858963"/>
            <a:ext cx="350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Tamaño de un bolígrafo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Cartucho de insulina 300 uds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Varias inyecciones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Dosificación más precisa</a:t>
            </a:r>
          </a:p>
        </p:txBody>
      </p:sp>
      <p:sp>
        <p:nvSpPr>
          <p:cNvPr id="17416" name="7 CuadroTexto"/>
          <p:cNvSpPr txBox="1">
            <a:spLocks noChangeArrowheads="1"/>
          </p:cNvSpPr>
          <p:nvPr/>
        </p:nvSpPr>
        <p:spPr bwMode="auto">
          <a:xfrm>
            <a:off x="1500188" y="1857375"/>
            <a:ext cx="29670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Desechables o cristal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Realizar las mezclas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Graduación en unidades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solidFill>
                  <a:prstClr val="black"/>
                </a:solidFill>
                <a:latin typeface="Gill Sans MT" pitchFamily="34" charset="0"/>
              </a:rPr>
              <a:t>     100 uds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57422" y="3286124"/>
            <a:ext cx="54168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b="1" dirty="0">
                <a:solidFill>
                  <a:prstClr val="black"/>
                </a:solidFill>
              </a:rPr>
              <a:t>Resumen de los diferentes tipos de jeringuillas 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857375" y="3857625"/>
          <a:ext cx="671512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5"/>
                <a:gridCol w="428625"/>
                <a:gridCol w="428625"/>
                <a:gridCol w="428625"/>
                <a:gridCol w="428625"/>
                <a:gridCol w="500062"/>
                <a:gridCol w="500062"/>
                <a:gridCol w="500062"/>
                <a:gridCol w="500062"/>
                <a:gridCol w="500062"/>
                <a:gridCol w="500062"/>
                <a:gridCol w="157162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"/>
                          <a:ea typeface="Calibri"/>
                          <a:cs typeface="Times New Roman"/>
                        </a:rPr>
                        <a:t>Tuberculina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U20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28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32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36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U40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32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48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56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64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80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U80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/>
                          <a:ea typeface="Calibri"/>
                          <a:cs typeface="Times New Roman"/>
                        </a:rPr>
                        <a:t>80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90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/>
                          <a:ea typeface="Calibri"/>
                          <a:cs typeface="Times New Roman"/>
                        </a:rPr>
                        <a:t>U100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  <p:sp>
        <p:nvSpPr>
          <p:cNvPr id="17500" name="Rectangle 1"/>
          <p:cNvSpPr>
            <a:spLocks noChangeArrowheads="1"/>
          </p:cNvSpPr>
          <p:nvPr/>
        </p:nvSpPr>
        <p:spPr bwMode="auto">
          <a:xfrm>
            <a:off x="1357313" y="5929313"/>
            <a:ext cx="7215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b="1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Todas las jeringuillas tanto de (tuberculina, U2O, U40, U80 Y U100) tienen 1cc = 1milil</a:t>
            </a:r>
            <a:r>
              <a:rPr lang="es-ES" sz="1600" b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lang="es-ES" sz="1600" b="1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tro = 10 décimas</a:t>
            </a:r>
            <a:r>
              <a:rPr lang="es-ES" sz="120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s-ES">
              <a:solidFill>
                <a:prstClr val="black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5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676</Words>
  <Application>Microsoft Office PowerPoint</Application>
  <PresentationFormat>Presentación en pantalla (4:3)</PresentationFormat>
  <Paragraphs>194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Tema de Office</vt:lpstr>
      <vt:lpstr>Solsticio</vt:lpstr>
      <vt:lpstr>1_Solsticio</vt:lpstr>
      <vt:lpstr>2_Solsticio</vt:lpstr>
      <vt:lpstr>3_Solsticio</vt:lpstr>
      <vt:lpstr>4_Solsticio</vt:lpstr>
      <vt:lpstr>5_Solsticio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YARI</dc:creator>
  <cp:lastModifiedBy>YARI</cp:lastModifiedBy>
  <cp:revision>25</cp:revision>
  <dcterms:created xsi:type="dcterms:W3CDTF">2025-03-15T20:25:08Z</dcterms:created>
  <dcterms:modified xsi:type="dcterms:W3CDTF">2025-03-16T01:15:24Z</dcterms:modified>
</cp:coreProperties>
</file>