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7" r:id="rId2"/>
    <p:sldId id="264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423409-08B6-4C94-9C12-28EE556AD5AE}" type="doc">
      <dgm:prSet loTypeId="urn:microsoft.com/office/officeart/2009/layout/ReverseList" loCatId="relationship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74B5F27E-149B-4C52-9799-3888B8CA0C1F}">
      <dgm:prSet phldrT="[Texto]" custT="1"/>
      <dgm:spPr/>
      <dgm:t>
        <a:bodyPr/>
        <a:lstStyle/>
        <a:p>
          <a:pPr algn="ctr"/>
          <a:r>
            <a:rPr lang="es-ES" sz="2000" smtClean="0">
              <a:latin typeface="Arial" panose="020B0604020202020204" pitchFamily="34" charset="0"/>
              <a:cs typeface="Arial" panose="020B0604020202020204" pitchFamily="34" charset="0"/>
            </a:rPr>
            <a:t>Naturaleza</a:t>
          </a:r>
          <a:endParaRPr lang="es-E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7471658-3D59-4C49-A6FF-7189777F465F}" type="parTrans" cxnId="{B2C02C0A-E62F-4C4C-8105-28A3A0D6B59F}">
      <dgm:prSet/>
      <dgm:spPr/>
      <dgm:t>
        <a:bodyPr/>
        <a:lstStyle/>
        <a:p>
          <a:endParaRPr lang="es-ES"/>
        </a:p>
      </dgm:t>
    </dgm:pt>
    <dgm:pt modelId="{47FCDB21-6CD9-4A8E-B74D-BBAFB7854BAA}" type="sibTrans" cxnId="{B2C02C0A-E62F-4C4C-8105-28A3A0D6B59F}">
      <dgm:prSet/>
      <dgm:spPr/>
      <dgm:t>
        <a:bodyPr/>
        <a:lstStyle/>
        <a:p>
          <a:endParaRPr lang="es-ES"/>
        </a:p>
      </dgm:t>
    </dgm:pt>
    <dgm:pt modelId="{D2107247-6718-43ED-99A5-3CC0B42A624B}">
      <dgm:prSet phldrT="[Texto]" custT="1"/>
      <dgm:spPr/>
      <dgm:t>
        <a:bodyPr/>
        <a:lstStyle/>
        <a:p>
          <a:pPr algn="ctr"/>
          <a:r>
            <a:rPr lang="es-ES" sz="2000" smtClean="0">
              <a:latin typeface="Arial" panose="020B0604020202020204" pitchFamily="34" charset="0"/>
              <a:cs typeface="Arial" panose="020B0604020202020204" pitchFamily="34" charset="0"/>
            </a:rPr>
            <a:t>Cuerpo humano</a:t>
          </a:r>
        </a:p>
        <a:p>
          <a:pPr algn="ctr"/>
          <a:r>
            <a:rPr lang="es-ES" sz="2000" smtClean="0">
              <a:latin typeface="Arial" panose="020B0604020202020204" pitchFamily="34" charset="0"/>
              <a:cs typeface="Arial" panose="020B0604020202020204" pitchFamily="34" charset="0"/>
            </a:rPr>
            <a:t>(órganos)</a:t>
          </a:r>
          <a:endParaRPr lang="es-E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076C260-54E2-4853-822F-4DA9CC57E4F9}" type="parTrans" cxnId="{7F047AF1-2A4C-4AEA-A921-42443AA964AF}">
      <dgm:prSet/>
      <dgm:spPr/>
      <dgm:t>
        <a:bodyPr/>
        <a:lstStyle/>
        <a:p>
          <a:endParaRPr lang="es-ES"/>
        </a:p>
      </dgm:t>
    </dgm:pt>
    <dgm:pt modelId="{C1E3D101-AA94-44C4-B412-5FE238D71B68}" type="sibTrans" cxnId="{7F047AF1-2A4C-4AEA-A921-42443AA964AF}">
      <dgm:prSet/>
      <dgm:spPr/>
      <dgm:t>
        <a:bodyPr/>
        <a:lstStyle/>
        <a:p>
          <a:endParaRPr lang="es-ES"/>
        </a:p>
      </dgm:t>
    </dgm:pt>
    <dgm:pt modelId="{D4E677BE-5D46-496F-AB5A-E1E417DC816E}" type="pres">
      <dgm:prSet presAssocID="{5E423409-08B6-4C94-9C12-28EE556AD5AE}" presName="Name0" presStyleCnt="0">
        <dgm:presLayoutVars>
          <dgm:chMax val="2"/>
          <dgm:chPref val="2"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D1BD78DC-D5BA-4297-AED2-54C9FC62A293}" type="pres">
      <dgm:prSet presAssocID="{5E423409-08B6-4C94-9C12-28EE556AD5AE}" presName="Lef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659FD98-1A54-4F91-9DE8-AD8424BC5EEC}" type="pres">
      <dgm:prSet presAssocID="{5E423409-08B6-4C94-9C12-28EE556AD5AE}" presName="LeftNode" presStyleLbl="bgImgPlace1" presStyleIdx="0" presStyleCnt="2" custScaleX="193741" custScaleY="35123" custLinFactX="-100000" custLinFactNeighborX="-110702" custLinFactNeighborY="-17892">
        <dgm:presLayoutVars>
          <dgm:chMax val="2"/>
          <dgm:chPref val="2"/>
        </dgm:presLayoutVars>
      </dgm:prSet>
      <dgm:spPr>
        <a:prstGeom prst="roundRect">
          <a:avLst/>
        </a:prstGeom>
      </dgm:spPr>
      <dgm:t>
        <a:bodyPr/>
        <a:lstStyle/>
        <a:p>
          <a:endParaRPr lang="es-ES"/>
        </a:p>
      </dgm:t>
    </dgm:pt>
    <dgm:pt modelId="{E645DA99-5225-42A2-BB8B-B848628857D7}" type="pres">
      <dgm:prSet presAssocID="{5E423409-08B6-4C94-9C12-28EE556AD5AE}" presName="Righ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499649F-5BD8-4B45-A31F-06CDE9512C26}" type="pres">
      <dgm:prSet presAssocID="{5E423409-08B6-4C94-9C12-28EE556AD5AE}" presName="RightNode" presStyleLbl="bgImgPlace1" presStyleIdx="1" presStyleCnt="2" custScaleX="296132" custScaleY="54872" custLinFactX="54120" custLinFactNeighborX="100000" custLinFactNeighborY="-10525">
        <dgm:presLayoutVars>
          <dgm:chMax val="0"/>
          <dgm:chPref val="0"/>
        </dgm:presLayoutVars>
      </dgm:prSet>
      <dgm:spPr>
        <a:prstGeom prst="roundRect">
          <a:avLst/>
        </a:prstGeom>
      </dgm:spPr>
      <dgm:t>
        <a:bodyPr/>
        <a:lstStyle/>
        <a:p>
          <a:endParaRPr lang="es-ES"/>
        </a:p>
      </dgm:t>
    </dgm:pt>
    <dgm:pt modelId="{C3074DEA-56F2-422D-A77C-34032EE4F803}" type="pres">
      <dgm:prSet presAssocID="{5E423409-08B6-4C94-9C12-28EE556AD5AE}" presName="TopArrow" presStyleLbl="node1" presStyleIdx="0" presStyleCnt="2" custScaleX="358183" custScaleY="83992" custLinFactNeighborX="-34575" custLinFactNeighborY="18016"/>
      <dgm:spPr>
        <a:solidFill>
          <a:schemeClr val="tx1"/>
        </a:solidFill>
      </dgm:spPr>
      <dgm:t>
        <a:bodyPr/>
        <a:lstStyle/>
        <a:p>
          <a:endParaRPr lang="en-US"/>
        </a:p>
      </dgm:t>
    </dgm:pt>
    <dgm:pt modelId="{2E0DDE4A-C56A-4C51-8F62-4F79EF06E229}" type="pres">
      <dgm:prSet presAssocID="{5E423409-08B6-4C94-9C12-28EE556AD5AE}" presName="BottomArrow" presStyleLbl="node1" presStyleIdx="1" presStyleCnt="2" custAng="0" custScaleX="235180" custScaleY="56852" custLinFactNeighborX="-51085" custLinFactNeighborY="-70307"/>
      <dgm:spPr/>
      <dgm:t>
        <a:bodyPr/>
        <a:lstStyle/>
        <a:p>
          <a:endParaRPr lang="en-US"/>
        </a:p>
      </dgm:t>
    </dgm:pt>
  </dgm:ptLst>
  <dgm:cxnLst>
    <dgm:cxn modelId="{B2C02C0A-E62F-4C4C-8105-28A3A0D6B59F}" srcId="{5E423409-08B6-4C94-9C12-28EE556AD5AE}" destId="{74B5F27E-149B-4C52-9799-3888B8CA0C1F}" srcOrd="0" destOrd="0" parTransId="{37471658-3D59-4C49-A6FF-7189777F465F}" sibTransId="{47FCDB21-6CD9-4A8E-B74D-BBAFB7854BAA}"/>
    <dgm:cxn modelId="{EC7C3C38-E249-4326-919F-D6F90E41E68E}" type="presOf" srcId="{D2107247-6718-43ED-99A5-3CC0B42A624B}" destId="{E645DA99-5225-42A2-BB8B-B848628857D7}" srcOrd="0" destOrd="0" presId="urn:microsoft.com/office/officeart/2009/layout/ReverseList"/>
    <dgm:cxn modelId="{7F047AF1-2A4C-4AEA-A921-42443AA964AF}" srcId="{5E423409-08B6-4C94-9C12-28EE556AD5AE}" destId="{D2107247-6718-43ED-99A5-3CC0B42A624B}" srcOrd="1" destOrd="0" parTransId="{8076C260-54E2-4853-822F-4DA9CC57E4F9}" sibTransId="{C1E3D101-AA94-44C4-B412-5FE238D71B68}"/>
    <dgm:cxn modelId="{D7A7E85A-7123-44DF-AE16-59461689ACD8}" type="presOf" srcId="{5E423409-08B6-4C94-9C12-28EE556AD5AE}" destId="{D4E677BE-5D46-496F-AB5A-E1E417DC816E}" srcOrd="0" destOrd="0" presId="urn:microsoft.com/office/officeart/2009/layout/ReverseList"/>
    <dgm:cxn modelId="{9A70D325-9FEF-4820-966A-83FCB2948DEF}" type="presOf" srcId="{74B5F27E-149B-4C52-9799-3888B8CA0C1F}" destId="{F659FD98-1A54-4F91-9DE8-AD8424BC5EEC}" srcOrd="1" destOrd="0" presId="urn:microsoft.com/office/officeart/2009/layout/ReverseList"/>
    <dgm:cxn modelId="{5D168DCB-3C61-417D-9849-B575425F6988}" type="presOf" srcId="{74B5F27E-149B-4C52-9799-3888B8CA0C1F}" destId="{D1BD78DC-D5BA-4297-AED2-54C9FC62A293}" srcOrd="0" destOrd="0" presId="urn:microsoft.com/office/officeart/2009/layout/ReverseList"/>
    <dgm:cxn modelId="{2D3B3505-503B-4C8B-BEE1-AA0DF0201B4D}" type="presOf" srcId="{D2107247-6718-43ED-99A5-3CC0B42A624B}" destId="{8499649F-5BD8-4B45-A31F-06CDE9512C26}" srcOrd="1" destOrd="0" presId="urn:microsoft.com/office/officeart/2009/layout/ReverseList"/>
    <dgm:cxn modelId="{E9EF418D-E8E6-46A3-9D16-BE37781CF432}" type="presParOf" srcId="{D4E677BE-5D46-496F-AB5A-E1E417DC816E}" destId="{D1BD78DC-D5BA-4297-AED2-54C9FC62A293}" srcOrd="0" destOrd="0" presId="urn:microsoft.com/office/officeart/2009/layout/ReverseList"/>
    <dgm:cxn modelId="{59564603-95F1-48A5-B7F0-42B5682CF13D}" type="presParOf" srcId="{D4E677BE-5D46-496F-AB5A-E1E417DC816E}" destId="{F659FD98-1A54-4F91-9DE8-AD8424BC5EEC}" srcOrd="1" destOrd="0" presId="urn:microsoft.com/office/officeart/2009/layout/ReverseList"/>
    <dgm:cxn modelId="{3752ABAA-4F4E-4505-B3DC-853EF617EED6}" type="presParOf" srcId="{D4E677BE-5D46-496F-AB5A-E1E417DC816E}" destId="{E645DA99-5225-42A2-BB8B-B848628857D7}" srcOrd="2" destOrd="0" presId="urn:microsoft.com/office/officeart/2009/layout/ReverseList"/>
    <dgm:cxn modelId="{CC981866-92A8-4090-8301-929C58B950C9}" type="presParOf" srcId="{D4E677BE-5D46-496F-AB5A-E1E417DC816E}" destId="{8499649F-5BD8-4B45-A31F-06CDE9512C26}" srcOrd="3" destOrd="0" presId="urn:microsoft.com/office/officeart/2009/layout/ReverseList"/>
    <dgm:cxn modelId="{1A76F41C-4027-4701-B7CA-DD949B80BE15}" type="presParOf" srcId="{D4E677BE-5D46-496F-AB5A-E1E417DC816E}" destId="{C3074DEA-56F2-422D-A77C-34032EE4F803}" srcOrd="4" destOrd="0" presId="urn:microsoft.com/office/officeart/2009/layout/ReverseList"/>
    <dgm:cxn modelId="{DA52295C-B07F-415C-A461-6734A7AF1772}" type="presParOf" srcId="{D4E677BE-5D46-496F-AB5A-E1E417DC816E}" destId="{2E0DDE4A-C56A-4C51-8F62-4F79EF06E229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1A5A4C-DC48-4A15-BE9A-2805E9841E86}" type="doc">
      <dgm:prSet loTypeId="urn:microsoft.com/office/officeart/2009/3/layout/StepUpProcess" loCatId="process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C06A557F-001A-41E5-BDEC-91E31C8B9A9E}">
      <dgm:prSet phldrT="[Texto]"/>
      <dgm:spPr/>
      <dgm:t>
        <a:bodyPr/>
        <a:lstStyle/>
        <a:p>
          <a:r>
            <a:rPr lang="es-MX" dirty="0" smtClean="0"/>
            <a:t>S/XX Década de los 70´s Sistemas de salud en América Latina</a:t>
          </a:r>
          <a:endParaRPr lang="en-US" dirty="0"/>
        </a:p>
      </dgm:t>
    </dgm:pt>
    <dgm:pt modelId="{462B865D-1DC8-4C87-B68C-0E362D8A46A9}" type="parTrans" cxnId="{7F77C2A0-A10B-49DE-B202-04DEB39B8A59}">
      <dgm:prSet/>
      <dgm:spPr/>
      <dgm:t>
        <a:bodyPr/>
        <a:lstStyle/>
        <a:p>
          <a:endParaRPr lang="en-US"/>
        </a:p>
      </dgm:t>
    </dgm:pt>
    <dgm:pt modelId="{4ABE7F0E-B5AC-4F42-A28A-2767FD292BE1}" type="sibTrans" cxnId="{7F77C2A0-A10B-49DE-B202-04DEB39B8A59}">
      <dgm:prSet/>
      <dgm:spPr/>
      <dgm:t>
        <a:bodyPr/>
        <a:lstStyle/>
        <a:p>
          <a:endParaRPr lang="en-US"/>
        </a:p>
      </dgm:t>
    </dgm:pt>
    <dgm:pt modelId="{8C316F53-0D84-4F6B-BA4F-1EDBD19D6B42}">
      <dgm:prSet phldrT="[Texto]"/>
      <dgm:spPr/>
      <dgm:t>
        <a:bodyPr/>
        <a:lstStyle/>
        <a:p>
          <a:r>
            <a:rPr lang="es-MX" dirty="0" smtClean="0"/>
            <a:t>Actualidad</a:t>
          </a:r>
          <a:endParaRPr lang="en-US" dirty="0"/>
        </a:p>
      </dgm:t>
    </dgm:pt>
    <dgm:pt modelId="{A672FACB-D247-469F-BA3E-A0F7E3466ABF}" type="parTrans" cxnId="{675C38BC-07AF-470D-9215-791645E30185}">
      <dgm:prSet/>
      <dgm:spPr/>
      <dgm:t>
        <a:bodyPr/>
        <a:lstStyle/>
        <a:p>
          <a:endParaRPr lang="en-US"/>
        </a:p>
      </dgm:t>
    </dgm:pt>
    <dgm:pt modelId="{1CBE63D8-295E-4564-BFBB-1CF38199E2C5}" type="sibTrans" cxnId="{675C38BC-07AF-470D-9215-791645E30185}">
      <dgm:prSet/>
      <dgm:spPr/>
      <dgm:t>
        <a:bodyPr/>
        <a:lstStyle/>
        <a:p>
          <a:endParaRPr lang="en-US"/>
        </a:p>
      </dgm:t>
    </dgm:pt>
    <dgm:pt modelId="{B05D516E-CD84-49FD-AA43-FD100E73BE3D}" type="pres">
      <dgm:prSet presAssocID="{581A5A4C-DC48-4A15-BE9A-2805E9841E86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A999F59C-A7AC-420F-B03D-940913E56D05}" type="pres">
      <dgm:prSet presAssocID="{C06A557F-001A-41E5-BDEC-91E31C8B9A9E}" presName="composite" presStyleCnt="0"/>
      <dgm:spPr/>
      <dgm:t>
        <a:bodyPr/>
        <a:lstStyle/>
        <a:p>
          <a:endParaRPr lang="en-US"/>
        </a:p>
      </dgm:t>
    </dgm:pt>
    <dgm:pt modelId="{AA95B2E3-C333-4325-A7FB-4BC2BCB24E5C}" type="pres">
      <dgm:prSet presAssocID="{C06A557F-001A-41E5-BDEC-91E31C8B9A9E}" presName="LShape" presStyleLbl="alignNode1" presStyleIdx="0" presStyleCnt="3"/>
      <dgm:spPr/>
      <dgm:t>
        <a:bodyPr/>
        <a:lstStyle/>
        <a:p>
          <a:endParaRPr lang="en-US"/>
        </a:p>
      </dgm:t>
    </dgm:pt>
    <dgm:pt modelId="{518F8A3E-6412-4C56-85BE-514576FD2385}" type="pres">
      <dgm:prSet presAssocID="{C06A557F-001A-41E5-BDEC-91E31C8B9A9E}" presName="ParentText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E3C90C-6BC0-49D2-9AD7-AE0339D41742}" type="pres">
      <dgm:prSet presAssocID="{C06A557F-001A-41E5-BDEC-91E31C8B9A9E}" presName="Triangle" presStyleLbl="alignNode1" presStyleIdx="1" presStyleCnt="3"/>
      <dgm:spPr/>
      <dgm:t>
        <a:bodyPr/>
        <a:lstStyle/>
        <a:p>
          <a:endParaRPr lang="en-US"/>
        </a:p>
      </dgm:t>
    </dgm:pt>
    <dgm:pt modelId="{61821B88-F798-4D32-9869-42220BAAA18E}" type="pres">
      <dgm:prSet presAssocID="{4ABE7F0E-B5AC-4F42-A28A-2767FD292BE1}" presName="sibTrans" presStyleCnt="0"/>
      <dgm:spPr/>
      <dgm:t>
        <a:bodyPr/>
        <a:lstStyle/>
        <a:p>
          <a:endParaRPr lang="en-US"/>
        </a:p>
      </dgm:t>
    </dgm:pt>
    <dgm:pt modelId="{B7940922-5421-4A79-A6CF-76F00F7A48F5}" type="pres">
      <dgm:prSet presAssocID="{4ABE7F0E-B5AC-4F42-A28A-2767FD292BE1}" presName="space" presStyleCnt="0"/>
      <dgm:spPr/>
      <dgm:t>
        <a:bodyPr/>
        <a:lstStyle/>
        <a:p>
          <a:endParaRPr lang="en-US"/>
        </a:p>
      </dgm:t>
    </dgm:pt>
    <dgm:pt modelId="{294799A2-94F5-43C9-B8C7-A7A39E2B2C6A}" type="pres">
      <dgm:prSet presAssocID="{8C316F53-0D84-4F6B-BA4F-1EDBD19D6B42}" presName="composite" presStyleCnt="0"/>
      <dgm:spPr/>
      <dgm:t>
        <a:bodyPr/>
        <a:lstStyle/>
        <a:p>
          <a:endParaRPr lang="en-US"/>
        </a:p>
      </dgm:t>
    </dgm:pt>
    <dgm:pt modelId="{EE6D106C-2084-49F6-8E71-60D51C529168}" type="pres">
      <dgm:prSet presAssocID="{8C316F53-0D84-4F6B-BA4F-1EDBD19D6B42}" presName="LShape" presStyleLbl="alignNode1" presStyleIdx="2" presStyleCnt="3"/>
      <dgm:spPr/>
      <dgm:t>
        <a:bodyPr/>
        <a:lstStyle/>
        <a:p>
          <a:endParaRPr lang="en-US"/>
        </a:p>
      </dgm:t>
    </dgm:pt>
    <dgm:pt modelId="{011C5628-D2E5-419D-B3C3-AB62B28FBDDA}" type="pres">
      <dgm:prSet presAssocID="{8C316F53-0D84-4F6B-BA4F-1EDBD19D6B42}" presName="ParentText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F65D870-9191-449F-9E79-50D1288CF1C6}" type="presOf" srcId="{8C316F53-0D84-4F6B-BA4F-1EDBD19D6B42}" destId="{011C5628-D2E5-419D-B3C3-AB62B28FBDDA}" srcOrd="0" destOrd="0" presId="urn:microsoft.com/office/officeart/2009/3/layout/StepUpProcess"/>
    <dgm:cxn modelId="{23F65396-3D4A-4721-A15B-FA601BC69072}" type="presOf" srcId="{C06A557F-001A-41E5-BDEC-91E31C8B9A9E}" destId="{518F8A3E-6412-4C56-85BE-514576FD2385}" srcOrd="0" destOrd="0" presId="urn:microsoft.com/office/officeart/2009/3/layout/StepUpProcess"/>
    <dgm:cxn modelId="{675C38BC-07AF-470D-9215-791645E30185}" srcId="{581A5A4C-DC48-4A15-BE9A-2805E9841E86}" destId="{8C316F53-0D84-4F6B-BA4F-1EDBD19D6B42}" srcOrd="1" destOrd="0" parTransId="{A672FACB-D247-469F-BA3E-A0F7E3466ABF}" sibTransId="{1CBE63D8-295E-4564-BFBB-1CF38199E2C5}"/>
    <dgm:cxn modelId="{7F77C2A0-A10B-49DE-B202-04DEB39B8A59}" srcId="{581A5A4C-DC48-4A15-BE9A-2805E9841E86}" destId="{C06A557F-001A-41E5-BDEC-91E31C8B9A9E}" srcOrd="0" destOrd="0" parTransId="{462B865D-1DC8-4C87-B68C-0E362D8A46A9}" sibTransId="{4ABE7F0E-B5AC-4F42-A28A-2767FD292BE1}"/>
    <dgm:cxn modelId="{FE33DC62-A6AB-45A2-BFB0-10BA3A08A545}" type="presOf" srcId="{581A5A4C-DC48-4A15-BE9A-2805E9841E86}" destId="{B05D516E-CD84-49FD-AA43-FD100E73BE3D}" srcOrd="0" destOrd="0" presId="urn:microsoft.com/office/officeart/2009/3/layout/StepUpProcess"/>
    <dgm:cxn modelId="{D155F0A7-393D-4D95-B286-8CDB49FF0D88}" type="presParOf" srcId="{B05D516E-CD84-49FD-AA43-FD100E73BE3D}" destId="{A999F59C-A7AC-420F-B03D-940913E56D05}" srcOrd="0" destOrd="0" presId="urn:microsoft.com/office/officeart/2009/3/layout/StepUpProcess"/>
    <dgm:cxn modelId="{815878D8-61B0-4BCD-B7B5-CA6EADA556F5}" type="presParOf" srcId="{A999F59C-A7AC-420F-B03D-940913E56D05}" destId="{AA95B2E3-C333-4325-A7FB-4BC2BCB24E5C}" srcOrd="0" destOrd="0" presId="urn:microsoft.com/office/officeart/2009/3/layout/StepUpProcess"/>
    <dgm:cxn modelId="{0B658AB4-DAA0-4469-837D-AC71F6A0DB07}" type="presParOf" srcId="{A999F59C-A7AC-420F-B03D-940913E56D05}" destId="{518F8A3E-6412-4C56-85BE-514576FD2385}" srcOrd="1" destOrd="0" presId="urn:microsoft.com/office/officeart/2009/3/layout/StepUpProcess"/>
    <dgm:cxn modelId="{DCFB3BD0-9716-41AF-AD55-1C69D1C5ACFF}" type="presParOf" srcId="{A999F59C-A7AC-420F-B03D-940913E56D05}" destId="{78E3C90C-6BC0-49D2-9AD7-AE0339D41742}" srcOrd="2" destOrd="0" presId="urn:microsoft.com/office/officeart/2009/3/layout/StepUpProcess"/>
    <dgm:cxn modelId="{63DB5E44-6048-4DF6-81C0-3265A30275D7}" type="presParOf" srcId="{B05D516E-CD84-49FD-AA43-FD100E73BE3D}" destId="{61821B88-F798-4D32-9869-42220BAAA18E}" srcOrd="1" destOrd="0" presId="urn:microsoft.com/office/officeart/2009/3/layout/StepUpProcess"/>
    <dgm:cxn modelId="{D43CA874-1F4A-4FD6-BB69-51668501DE1D}" type="presParOf" srcId="{61821B88-F798-4D32-9869-42220BAAA18E}" destId="{B7940922-5421-4A79-A6CF-76F00F7A48F5}" srcOrd="0" destOrd="0" presId="urn:microsoft.com/office/officeart/2009/3/layout/StepUpProcess"/>
    <dgm:cxn modelId="{20D93D3A-D1D8-4709-B944-AEE255CE7D11}" type="presParOf" srcId="{B05D516E-CD84-49FD-AA43-FD100E73BE3D}" destId="{294799A2-94F5-43C9-B8C7-A7A39E2B2C6A}" srcOrd="2" destOrd="0" presId="urn:microsoft.com/office/officeart/2009/3/layout/StepUpProcess"/>
    <dgm:cxn modelId="{FA9EAE7D-76D2-4D8B-B6F3-45E12C3D6ACB}" type="presParOf" srcId="{294799A2-94F5-43C9-B8C7-A7A39E2B2C6A}" destId="{EE6D106C-2084-49F6-8E71-60D51C529168}" srcOrd="0" destOrd="0" presId="urn:microsoft.com/office/officeart/2009/3/layout/StepUpProcess"/>
    <dgm:cxn modelId="{07A69989-9F81-4B18-8538-FD011FDA9264}" type="presParOf" srcId="{294799A2-94F5-43C9-B8C7-A7A39E2B2C6A}" destId="{011C5628-D2E5-419D-B3C3-AB62B28FBDDA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D20EA7D-88D6-4215-8BF5-0956DCE5C2FC}" type="doc">
      <dgm:prSet loTypeId="urn:microsoft.com/office/officeart/2005/8/layout/hList1" loCatId="list" qsTypeId="urn:microsoft.com/office/officeart/2005/8/quickstyle/3d2" qsCatId="3D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CCFB432D-03FE-4D86-B09A-4B19C0C4B58E}">
      <dgm:prSet phldrT="[Texto]"/>
      <dgm:spPr/>
      <dgm:t>
        <a:bodyPr/>
        <a:lstStyle/>
        <a:p>
          <a:r>
            <a:rPr lang="es-MX" dirty="0" smtClean="0"/>
            <a:t>Abordaje proceso salud -enfermedad</a:t>
          </a:r>
          <a:endParaRPr lang="en-US" dirty="0"/>
        </a:p>
      </dgm:t>
    </dgm:pt>
    <dgm:pt modelId="{92C9B1A7-8835-44EF-BDBD-C7E70A836027}" type="parTrans" cxnId="{AAEFAD44-7C9C-4E5A-875B-3F4C25894011}">
      <dgm:prSet/>
      <dgm:spPr/>
      <dgm:t>
        <a:bodyPr/>
        <a:lstStyle/>
        <a:p>
          <a:endParaRPr lang="en-US"/>
        </a:p>
      </dgm:t>
    </dgm:pt>
    <dgm:pt modelId="{85C1696E-A757-4B36-93DF-34A8B441E337}" type="sibTrans" cxnId="{AAEFAD44-7C9C-4E5A-875B-3F4C25894011}">
      <dgm:prSet/>
      <dgm:spPr/>
      <dgm:t>
        <a:bodyPr/>
        <a:lstStyle/>
        <a:p>
          <a:endParaRPr lang="en-US"/>
        </a:p>
      </dgm:t>
    </dgm:pt>
    <dgm:pt modelId="{0D7A8306-95E2-4414-982C-5E77CD5B4A20}">
      <dgm:prSet phldrT="[Texto]"/>
      <dgm:spPr/>
      <dgm:t>
        <a:bodyPr/>
        <a:lstStyle/>
        <a:p>
          <a:r>
            <a:rPr lang="es-MX" dirty="0" smtClean="0"/>
            <a:t>De forma holística</a:t>
          </a:r>
          <a:endParaRPr lang="en-US" dirty="0"/>
        </a:p>
      </dgm:t>
    </dgm:pt>
    <dgm:pt modelId="{785AD9F4-BED7-48E3-B5A7-1481AF952B3F}" type="parTrans" cxnId="{6876A532-A495-4F9B-8EA5-510DEE7A7D80}">
      <dgm:prSet/>
      <dgm:spPr/>
      <dgm:t>
        <a:bodyPr/>
        <a:lstStyle/>
        <a:p>
          <a:endParaRPr lang="en-US"/>
        </a:p>
      </dgm:t>
    </dgm:pt>
    <dgm:pt modelId="{1C7DC268-D638-47A8-BFAA-4B35FF20EA09}" type="sibTrans" cxnId="{6876A532-A495-4F9B-8EA5-510DEE7A7D80}">
      <dgm:prSet/>
      <dgm:spPr/>
      <dgm:t>
        <a:bodyPr/>
        <a:lstStyle/>
        <a:p>
          <a:endParaRPr lang="en-US"/>
        </a:p>
      </dgm:t>
    </dgm:pt>
    <dgm:pt modelId="{D53C713E-CDE2-48A0-A49B-AE8B50C8FCBF}">
      <dgm:prSet phldrT="[Texto]"/>
      <dgm:spPr/>
      <dgm:t>
        <a:bodyPr/>
        <a:lstStyle/>
        <a:p>
          <a:r>
            <a:rPr lang="es-MX" dirty="0" smtClean="0"/>
            <a:t>Complementa la medicina convencional</a:t>
          </a:r>
          <a:endParaRPr lang="en-US" dirty="0"/>
        </a:p>
      </dgm:t>
    </dgm:pt>
    <dgm:pt modelId="{2F955076-D61F-4DFF-9068-B3F3A16C0BEA}" type="parTrans" cxnId="{8480249E-18C2-4544-B5AA-93BFD2E5EBA5}">
      <dgm:prSet/>
      <dgm:spPr/>
      <dgm:t>
        <a:bodyPr/>
        <a:lstStyle/>
        <a:p>
          <a:endParaRPr lang="en-US"/>
        </a:p>
      </dgm:t>
    </dgm:pt>
    <dgm:pt modelId="{B33E22E4-7041-4867-B81A-B4F3A26FEAA3}" type="sibTrans" cxnId="{8480249E-18C2-4544-B5AA-93BFD2E5EBA5}">
      <dgm:prSet/>
      <dgm:spPr/>
      <dgm:t>
        <a:bodyPr/>
        <a:lstStyle/>
        <a:p>
          <a:endParaRPr lang="en-US"/>
        </a:p>
      </dgm:t>
    </dgm:pt>
    <dgm:pt modelId="{47F7270D-E797-4A0A-A661-C87AAC694221}">
      <dgm:prSet phldrT="[Texto]"/>
      <dgm:spPr/>
      <dgm:t>
        <a:bodyPr/>
        <a:lstStyle/>
        <a:p>
          <a:r>
            <a:rPr lang="es-MX" dirty="0" smtClean="0"/>
            <a:t>Desarrollo de métodos clínicos</a:t>
          </a:r>
          <a:endParaRPr lang="en-US" dirty="0"/>
        </a:p>
      </dgm:t>
    </dgm:pt>
    <dgm:pt modelId="{630AC5D0-F1C3-43AE-983A-A20F0A4AA773}" type="parTrans" cxnId="{D80573EE-8C83-4F73-AC21-4FCD33E6A26E}">
      <dgm:prSet/>
      <dgm:spPr/>
      <dgm:t>
        <a:bodyPr/>
        <a:lstStyle/>
        <a:p>
          <a:endParaRPr lang="en-US"/>
        </a:p>
      </dgm:t>
    </dgm:pt>
    <dgm:pt modelId="{06FDE939-596B-4010-A5C2-626C0AD5DCEE}" type="sibTrans" cxnId="{D80573EE-8C83-4F73-AC21-4FCD33E6A26E}">
      <dgm:prSet/>
      <dgm:spPr/>
      <dgm:t>
        <a:bodyPr/>
        <a:lstStyle/>
        <a:p>
          <a:endParaRPr lang="en-US"/>
        </a:p>
      </dgm:t>
    </dgm:pt>
    <dgm:pt modelId="{1CB4E7E5-B90D-4C00-BBBD-5461F1CAC006}">
      <dgm:prSet phldrT="[Texto]"/>
      <dgm:spPr/>
      <dgm:t>
        <a:bodyPr/>
        <a:lstStyle/>
        <a:p>
          <a:r>
            <a:rPr lang="es-MX" dirty="0" smtClean="0"/>
            <a:t>Diagnóstico de desarmonías</a:t>
          </a:r>
          <a:endParaRPr lang="en-US" dirty="0"/>
        </a:p>
      </dgm:t>
    </dgm:pt>
    <dgm:pt modelId="{11EFDEBE-C509-4D8D-880C-420777CAC382}" type="parTrans" cxnId="{357C295F-96CC-444B-8E9E-FABDF1ED4983}">
      <dgm:prSet/>
      <dgm:spPr/>
      <dgm:t>
        <a:bodyPr/>
        <a:lstStyle/>
        <a:p>
          <a:endParaRPr lang="en-US"/>
        </a:p>
      </dgm:t>
    </dgm:pt>
    <dgm:pt modelId="{94B391F8-EF18-4924-BEEF-C320BD456A4D}" type="sibTrans" cxnId="{357C295F-96CC-444B-8E9E-FABDF1ED4983}">
      <dgm:prSet/>
      <dgm:spPr/>
      <dgm:t>
        <a:bodyPr/>
        <a:lstStyle/>
        <a:p>
          <a:endParaRPr lang="en-US"/>
        </a:p>
      </dgm:t>
    </dgm:pt>
    <dgm:pt modelId="{218F9177-FE9E-4211-BD03-462D239D1458}">
      <dgm:prSet phldrT="[Texto]"/>
      <dgm:spPr/>
      <dgm:t>
        <a:bodyPr/>
        <a:lstStyle/>
        <a:p>
          <a:r>
            <a:rPr lang="es-ES" dirty="0" smtClean="0">
              <a:latin typeface="Arial" panose="020B0604020202020204" pitchFamily="34" charset="0"/>
              <a:cs typeface="Arial" panose="020B0604020202020204" pitchFamily="34" charset="0"/>
            </a:rPr>
            <a:t>Utilización de recursos terapéuticos específicos</a:t>
          </a:r>
          <a:endParaRPr lang="en-US" dirty="0"/>
        </a:p>
      </dgm:t>
    </dgm:pt>
    <dgm:pt modelId="{E9B5162D-3AF8-4BA2-9D39-8BB02D75508D}" type="parTrans" cxnId="{634BED36-B554-4356-B5A6-8AC48D4B49BB}">
      <dgm:prSet/>
      <dgm:spPr/>
      <dgm:t>
        <a:bodyPr/>
        <a:lstStyle/>
        <a:p>
          <a:endParaRPr lang="en-US"/>
        </a:p>
      </dgm:t>
    </dgm:pt>
    <dgm:pt modelId="{CCCD6DE7-9657-4610-ABDB-22CA056420F1}" type="sibTrans" cxnId="{634BED36-B554-4356-B5A6-8AC48D4B49BB}">
      <dgm:prSet/>
      <dgm:spPr/>
      <dgm:t>
        <a:bodyPr/>
        <a:lstStyle/>
        <a:p>
          <a:endParaRPr lang="en-US"/>
        </a:p>
      </dgm:t>
    </dgm:pt>
    <dgm:pt modelId="{55B0EEAE-75F6-4792-90B5-BFD4B00EB4EE}">
      <dgm:prSet phldrT="[Texto]"/>
      <dgm:spPr/>
      <dgm:t>
        <a:bodyPr/>
        <a:lstStyle/>
        <a:p>
          <a:r>
            <a:rPr lang="es-MX" dirty="0" smtClean="0"/>
            <a:t>Integración</a:t>
          </a:r>
          <a:endParaRPr lang="en-US" dirty="0"/>
        </a:p>
      </dgm:t>
    </dgm:pt>
    <dgm:pt modelId="{B05D9D5B-E07E-4701-9533-50E335730780}" type="parTrans" cxnId="{C8817483-CEE5-40D0-9C17-9264322B35DE}">
      <dgm:prSet/>
      <dgm:spPr/>
      <dgm:t>
        <a:bodyPr/>
        <a:lstStyle/>
        <a:p>
          <a:endParaRPr lang="en-US"/>
        </a:p>
      </dgm:t>
    </dgm:pt>
    <dgm:pt modelId="{FA0416FC-9C0D-441D-884A-F1156DD3E7B4}" type="sibTrans" cxnId="{C8817483-CEE5-40D0-9C17-9264322B35DE}">
      <dgm:prSet/>
      <dgm:spPr/>
      <dgm:t>
        <a:bodyPr/>
        <a:lstStyle/>
        <a:p>
          <a:endParaRPr lang="en-US"/>
        </a:p>
      </dgm:t>
    </dgm:pt>
    <dgm:pt modelId="{67846A6F-A221-4B5E-9D45-7CD0436E2B34}">
      <dgm:prSet phldrT="[Texto]"/>
      <dgm:spPr/>
      <dgm:t>
        <a:bodyPr/>
        <a:lstStyle/>
        <a:p>
          <a:r>
            <a:rPr lang="es-MX" dirty="0" smtClean="0"/>
            <a:t>Entre MNT y Medicina convencional</a:t>
          </a:r>
          <a:endParaRPr lang="en-US" dirty="0"/>
        </a:p>
      </dgm:t>
    </dgm:pt>
    <dgm:pt modelId="{4CBAB5CB-0945-4CB2-BE4D-C4A94BE57A2B}" type="parTrans" cxnId="{65863F9B-81C3-4797-A608-72EED7389498}">
      <dgm:prSet/>
      <dgm:spPr/>
      <dgm:t>
        <a:bodyPr/>
        <a:lstStyle/>
        <a:p>
          <a:endParaRPr lang="en-US"/>
        </a:p>
      </dgm:t>
    </dgm:pt>
    <dgm:pt modelId="{39C4A75C-6D9F-47A4-8C3A-CDE98EC94B7D}" type="sibTrans" cxnId="{65863F9B-81C3-4797-A608-72EED7389498}">
      <dgm:prSet/>
      <dgm:spPr/>
      <dgm:t>
        <a:bodyPr/>
        <a:lstStyle/>
        <a:p>
          <a:endParaRPr lang="en-US"/>
        </a:p>
      </dgm:t>
    </dgm:pt>
    <dgm:pt modelId="{DE64AC19-197A-405A-BCEA-86CFBEB5B4CF}">
      <dgm:prSet phldrT="[Texto]"/>
      <dgm:spPr/>
      <dgm:t>
        <a:bodyPr/>
        <a:lstStyle/>
        <a:p>
          <a:r>
            <a:rPr lang="es-MX" dirty="0" smtClean="0"/>
            <a:t>En el SNS , posible y oportuna</a:t>
          </a:r>
          <a:endParaRPr lang="en-US" dirty="0"/>
        </a:p>
      </dgm:t>
    </dgm:pt>
    <dgm:pt modelId="{9B9E208C-9692-4BF8-8680-FDBFC67AA866}" type="parTrans" cxnId="{5ED7A2E7-A766-45FE-A985-D8D6E8361486}">
      <dgm:prSet/>
      <dgm:spPr/>
      <dgm:t>
        <a:bodyPr/>
        <a:lstStyle/>
        <a:p>
          <a:endParaRPr lang="en-US"/>
        </a:p>
      </dgm:t>
    </dgm:pt>
    <dgm:pt modelId="{8297F804-C948-429E-A33E-CA5E7B50AEC2}" type="sibTrans" cxnId="{5ED7A2E7-A766-45FE-A985-D8D6E8361486}">
      <dgm:prSet/>
      <dgm:spPr/>
      <dgm:t>
        <a:bodyPr/>
        <a:lstStyle/>
        <a:p>
          <a:endParaRPr lang="en-US"/>
        </a:p>
      </dgm:t>
    </dgm:pt>
    <dgm:pt modelId="{F4383FE7-64B5-4659-812A-5B345E266A3B}" type="pres">
      <dgm:prSet presAssocID="{2D20EA7D-88D6-4215-8BF5-0956DCE5C2F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F380CFB-619C-458B-89FD-77EC69C04491}" type="pres">
      <dgm:prSet presAssocID="{CCFB432D-03FE-4D86-B09A-4B19C0C4B58E}" presName="composite" presStyleCnt="0"/>
      <dgm:spPr/>
      <dgm:t>
        <a:bodyPr/>
        <a:lstStyle/>
        <a:p>
          <a:endParaRPr lang="en-US"/>
        </a:p>
      </dgm:t>
    </dgm:pt>
    <dgm:pt modelId="{470BF819-2A89-402D-B288-C1E8EA9370E8}" type="pres">
      <dgm:prSet presAssocID="{CCFB432D-03FE-4D86-B09A-4B19C0C4B58E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7A693C-202B-4425-8FB5-53F7F6101581}" type="pres">
      <dgm:prSet presAssocID="{CCFB432D-03FE-4D86-B09A-4B19C0C4B58E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B45755-6D52-48A2-8932-8E90BE62095E}" type="pres">
      <dgm:prSet presAssocID="{85C1696E-A757-4B36-93DF-34A8B441E337}" presName="space" presStyleCnt="0"/>
      <dgm:spPr/>
      <dgm:t>
        <a:bodyPr/>
        <a:lstStyle/>
        <a:p>
          <a:endParaRPr lang="en-US"/>
        </a:p>
      </dgm:t>
    </dgm:pt>
    <dgm:pt modelId="{049190E7-8194-47F9-90D2-1EE2158F25CD}" type="pres">
      <dgm:prSet presAssocID="{47F7270D-E797-4A0A-A661-C87AAC694221}" presName="composite" presStyleCnt="0"/>
      <dgm:spPr/>
      <dgm:t>
        <a:bodyPr/>
        <a:lstStyle/>
        <a:p>
          <a:endParaRPr lang="en-US"/>
        </a:p>
      </dgm:t>
    </dgm:pt>
    <dgm:pt modelId="{36A57A06-A9A4-4EC1-89FA-C7E519F6FD74}" type="pres">
      <dgm:prSet presAssocID="{47F7270D-E797-4A0A-A661-C87AAC69422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EE39D1-71D0-47D3-8F00-3BFA6F871D62}" type="pres">
      <dgm:prSet presAssocID="{47F7270D-E797-4A0A-A661-C87AAC694221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2EE517-B360-46F7-98A0-D9A6022BFEDD}" type="pres">
      <dgm:prSet presAssocID="{06FDE939-596B-4010-A5C2-626C0AD5DCEE}" presName="space" presStyleCnt="0"/>
      <dgm:spPr/>
      <dgm:t>
        <a:bodyPr/>
        <a:lstStyle/>
        <a:p>
          <a:endParaRPr lang="en-US"/>
        </a:p>
      </dgm:t>
    </dgm:pt>
    <dgm:pt modelId="{DC22D3DC-8D81-4A8A-99C8-EF2CF65B0366}" type="pres">
      <dgm:prSet presAssocID="{55B0EEAE-75F6-4792-90B5-BFD4B00EB4EE}" presName="composite" presStyleCnt="0"/>
      <dgm:spPr/>
      <dgm:t>
        <a:bodyPr/>
        <a:lstStyle/>
        <a:p>
          <a:endParaRPr lang="en-US"/>
        </a:p>
      </dgm:t>
    </dgm:pt>
    <dgm:pt modelId="{A7493DA2-2DC0-42AD-BB93-C4CF124E5E30}" type="pres">
      <dgm:prSet presAssocID="{55B0EEAE-75F6-4792-90B5-BFD4B00EB4EE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21BA7C-4A2E-4151-BA7F-E66962A38895}" type="pres">
      <dgm:prSet presAssocID="{55B0EEAE-75F6-4792-90B5-BFD4B00EB4EE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F8AC624-CB92-4FCE-B5C8-C9A85D21B2AD}" type="presOf" srcId="{0D7A8306-95E2-4414-982C-5E77CD5B4A20}" destId="{037A693C-202B-4425-8FB5-53F7F6101581}" srcOrd="0" destOrd="0" presId="urn:microsoft.com/office/officeart/2005/8/layout/hList1"/>
    <dgm:cxn modelId="{6876A532-A495-4F9B-8EA5-510DEE7A7D80}" srcId="{CCFB432D-03FE-4D86-B09A-4B19C0C4B58E}" destId="{0D7A8306-95E2-4414-982C-5E77CD5B4A20}" srcOrd="0" destOrd="0" parTransId="{785AD9F4-BED7-48E3-B5A7-1481AF952B3F}" sibTransId="{1C7DC268-D638-47A8-BFAA-4B35FF20EA09}"/>
    <dgm:cxn modelId="{AAEFAD44-7C9C-4E5A-875B-3F4C25894011}" srcId="{2D20EA7D-88D6-4215-8BF5-0956DCE5C2FC}" destId="{CCFB432D-03FE-4D86-B09A-4B19C0C4B58E}" srcOrd="0" destOrd="0" parTransId="{92C9B1A7-8835-44EF-BDBD-C7E70A836027}" sibTransId="{85C1696E-A757-4B36-93DF-34A8B441E337}"/>
    <dgm:cxn modelId="{45D3540E-755C-40B8-9ACB-A37B08A2F496}" type="presOf" srcId="{55B0EEAE-75F6-4792-90B5-BFD4B00EB4EE}" destId="{A7493DA2-2DC0-42AD-BB93-C4CF124E5E30}" srcOrd="0" destOrd="0" presId="urn:microsoft.com/office/officeart/2005/8/layout/hList1"/>
    <dgm:cxn modelId="{5ED7A2E7-A766-45FE-A985-D8D6E8361486}" srcId="{55B0EEAE-75F6-4792-90B5-BFD4B00EB4EE}" destId="{DE64AC19-197A-405A-BCEA-86CFBEB5B4CF}" srcOrd="1" destOrd="0" parTransId="{9B9E208C-9692-4BF8-8680-FDBFC67AA866}" sibTransId="{8297F804-C948-429E-A33E-CA5E7B50AEC2}"/>
    <dgm:cxn modelId="{65863F9B-81C3-4797-A608-72EED7389498}" srcId="{55B0EEAE-75F6-4792-90B5-BFD4B00EB4EE}" destId="{67846A6F-A221-4B5E-9D45-7CD0436E2B34}" srcOrd="0" destOrd="0" parTransId="{4CBAB5CB-0945-4CB2-BE4D-C4A94BE57A2B}" sibTransId="{39C4A75C-6D9F-47A4-8C3A-CDE98EC94B7D}"/>
    <dgm:cxn modelId="{8480249E-18C2-4544-B5AA-93BFD2E5EBA5}" srcId="{CCFB432D-03FE-4D86-B09A-4B19C0C4B58E}" destId="{D53C713E-CDE2-48A0-A49B-AE8B50C8FCBF}" srcOrd="1" destOrd="0" parTransId="{2F955076-D61F-4DFF-9068-B3F3A16C0BEA}" sibTransId="{B33E22E4-7041-4867-B81A-B4F3A26FEAA3}"/>
    <dgm:cxn modelId="{C8817483-CEE5-40D0-9C17-9264322B35DE}" srcId="{2D20EA7D-88D6-4215-8BF5-0956DCE5C2FC}" destId="{55B0EEAE-75F6-4792-90B5-BFD4B00EB4EE}" srcOrd="2" destOrd="0" parTransId="{B05D9D5B-E07E-4701-9533-50E335730780}" sibTransId="{FA0416FC-9C0D-441D-884A-F1156DD3E7B4}"/>
    <dgm:cxn modelId="{E9596408-8FC0-45D6-8AF4-D1E7690B3FEC}" type="presOf" srcId="{2D20EA7D-88D6-4215-8BF5-0956DCE5C2FC}" destId="{F4383FE7-64B5-4659-812A-5B345E266A3B}" srcOrd="0" destOrd="0" presId="urn:microsoft.com/office/officeart/2005/8/layout/hList1"/>
    <dgm:cxn modelId="{D80573EE-8C83-4F73-AC21-4FCD33E6A26E}" srcId="{2D20EA7D-88D6-4215-8BF5-0956DCE5C2FC}" destId="{47F7270D-E797-4A0A-A661-C87AAC694221}" srcOrd="1" destOrd="0" parTransId="{630AC5D0-F1C3-43AE-983A-A20F0A4AA773}" sibTransId="{06FDE939-596B-4010-A5C2-626C0AD5DCEE}"/>
    <dgm:cxn modelId="{2182B4FF-3DDC-4D2C-A8F3-84581F8922B1}" type="presOf" srcId="{CCFB432D-03FE-4D86-B09A-4B19C0C4B58E}" destId="{470BF819-2A89-402D-B288-C1E8EA9370E8}" srcOrd="0" destOrd="0" presId="urn:microsoft.com/office/officeart/2005/8/layout/hList1"/>
    <dgm:cxn modelId="{762DE8E0-5FFF-4613-B4F7-A7F577A74C12}" type="presOf" srcId="{1CB4E7E5-B90D-4C00-BBBD-5461F1CAC006}" destId="{F3EE39D1-71D0-47D3-8F00-3BFA6F871D62}" srcOrd="0" destOrd="0" presId="urn:microsoft.com/office/officeart/2005/8/layout/hList1"/>
    <dgm:cxn modelId="{292A097D-EEE7-4120-B8EB-22667F1E3972}" type="presOf" srcId="{218F9177-FE9E-4211-BD03-462D239D1458}" destId="{F3EE39D1-71D0-47D3-8F00-3BFA6F871D62}" srcOrd="0" destOrd="1" presId="urn:microsoft.com/office/officeart/2005/8/layout/hList1"/>
    <dgm:cxn modelId="{634BED36-B554-4356-B5A6-8AC48D4B49BB}" srcId="{47F7270D-E797-4A0A-A661-C87AAC694221}" destId="{218F9177-FE9E-4211-BD03-462D239D1458}" srcOrd="1" destOrd="0" parTransId="{E9B5162D-3AF8-4BA2-9D39-8BB02D75508D}" sibTransId="{CCCD6DE7-9657-4610-ABDB-22CA056420F1}"/>
    <dgm:cxn modelId="{1BF34E7B-8689-425F-8327-6A669834C4E4}" type="presOf" srcId="{67846A6F-A221-4B5E-9D45-7CD0436E2B34}" destId="{B921BA7C-4A2E-4151-BA7F-E66962A38895}" srcOrd="0" destOrd="0" presId="urn:microsoft.com/office/officeart/2005/8/layout/hList1"/>
    <dgm:cxn modelId="{3A760803-AF05-40D5-ACC0-EA027E800A16}" type="presOf" srcId="{47F7270D-E797-4A0A-A661-C87AAC694221}" destId="{36A57A06-A9A4-4EC1-89FA-C7E519F6FD74}" srcOrd="0" destOrd="0" presId="urn:microsoft.com/office/officeart/2005/8/layout/hList1"/>
    <dgm:cxn modelId="{310262BC-1883-4A85-9669-33E80FE87798}" type="presOf" srcId="{D53C713E-CDE2-48A0-A49B-AE8B50C8FCBF}" destId="{037A693C-202B-4425-8FB5-53F7F6101581}" srcOrd="0" destOrd="1" presId="urn:microsoft.com/office/officeart/2005/8/layout/hList1"/>
    <dgm:cxn modelId="{6D1DB7D8-BA39-4791-A6F8-3AED26D102A4}" type="presOf" srcId="{DE64AC19-197A-405A-BCEA-86CFBEB5B4CF}" destId="{B921BA7C-4A2E-4151-BA7F-E66962A38895}" srcOrd="0" destOrd="1" presId="urn:microsoft.com/office/officeart/2005/8/layout/hList1"/>
    <dgm:cxn modelId="{357C295F-96CC-444B-8E9E-FABDF1ED4983}" srcId="{47F7270D-E797-4A0A-A661-C87AAC694221}" destId="{1CB4E7E5-B90D-4C00-BBBD-5461F1CAC006}" srcOrd="0" destOrd="0" parTransId="{11EFDEBE-C509-4D8D-880C-420777CAC382}" sibTransId="{94B391F8-EF18-4924-BEEF-C320BD456A4D}"/>
    <dgm:cxn modelId="{8531DDD0-148E-4131-B4F3-27BE25A3E550}" type="presParOf" srcId="{F4383FE7-64B5-4659-812A-5B345E266A3B}" destId="{FF380CFB-619C-458B-89FD-77EC69C04491}" srcOrd="0" destOrd="0" presId="urn:microsoft.com/office/officeart/2005/8/layout/hList1"/>
    <dgm:cxn modelId="{3C545CF9-6501-4D41-ABB3-6C6B22454A19}" type="presParOf" srcId="{FF380CFB-619C-458B-89FD-77EC69C04491}" destId="{470BF819-2A89-402D-B288-C1E8EA9370E8}" srcOrd="0" destOrd="0" presId="urn:microsoft.com/office/officeart/2005/8/layout/hList1"/>
    <dgm:cxn modelId="{A94957BA-8EAB-430A-9FFB-C9E018C07281}" type="presParOf" srcId="{FF380CFB-619C-458B-89FD-77EC69C04491}" destId="{037A693C-202B-4425-8FB5-53F7F6101581}" srcOrd="1" destOrd="0" presId="urn:microsoft.com/office/officeart/2005/8/layout/hList1"/>
    <dgm:cxn modelId="{55BA3474-51CD-44D8-8B0B-BE38DA72CD3C}" type="presParOf" srcId="{F4383FE7-64B5-4659-812A-5B345E266A3B}" destId="{68B45755-6D52-48A2-8932-8E90BE62095E}" srcOrd="1" destOrd="0" presId="urn:microsoft.com/office/officeart/2005/8/layout/hList1"/>
    <dgm:cxn modelId="{4EF0BA81-AFE9-4E80-AE49-E6EECDBD1FF7}" type="presParOf" srcId="{F4383FE7-64B5-4659-812A-5B345E266A3B}" destId="{049190E7-8194-47F9-90D2-1EE2158F25CD}" srcOrd="2" destOrd="0" presId="urn:microsoft.com/office/officeart/2005/8/layout/hList1"/>
    <dgm:cxn modelId="{3463DC43-7ED8-44FB-9378-FDA42A18CB90}" type="presParOf" srcId="{049190E7-8194-47F9-90D2-1EE2158F25CD}" destId="{36A57A06-A9A4-4EC1-89FA-C7E519F6FD74}" srcOrd="0" destOrd="0" presId="urn:microsoft.com/office/officeart/2005/8/layout/hList1"/>
    <dgm:cxn modelId="{E8CFAF28-444F-4844-8994-D1A956BF9AAC}" type="presParOf" srcId="{049190E7-8194-47F9-90D2-1EE2158F25CD}" destId="{F3EE39D1-71D0-47D3-8F00-3BFA6F871D62}" srcOrd="1" destOrd="0" presId="urn:microsoft.com/office/officeart/2005/8/layout/hList1"/>
    <dgm:cxn modelId="{AEDD0BB2-A282-4EE3-A8A2-413A4F79A05D}" type="presParOf" srcId="{F4383FE7-64B5-4659-812A-5B345E266A3B}" destId="{022EE517-B360-46F7-98A0-D9A6022BFEDD}" srcOrd="3" destOrd="0" presId="urn:microsoft.com/office/officeart/2005/8/layout/hList1"/>
    <dgm:cxn modelId="{E2AB3F1F-4BF7-441F-966F-50331B4EDCDC}" type="presParOf" srcId="{F4383FE7-64B5-4659-812A-5B345E266A3B}" destId="{DC22D3DC-8D81-4A8A-99C8-EF2CF65B0366}" srcOrd="4" destOrd="0" presId="urn:microsoft.com/office/officeart/2005/8/layout/hList1"/>
    <dgm:cxn modelId="{89822EB4-7AA8-4986-90BD-5982C294F82D}" type="presParOf" srcId="{DC22D3DC-8D81-4A8A-99C8-EF2CF65B0366}" destId="{A7493DA2-2DC0-42AD-BB93-C4CF124E5E30}" srcOrd="0" destOrd="0" presId="urn:microsoft.com/office/officeart/2005/8/layout/hList1"/>
    <dgm:cxn modelId="{3EF899B2-95E5-46A6-939E-ABFB9CE5D895}" type="presParOf" srcId="{DC22D3DC-8D81-4A8A-99C8-EF2CF65B0366}" destId="{B921BA7C-4A2E-4151-BA7F-E66962A3889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59FD98-1A54-4F91-9DE8-AD8424BC5EEC}">
      <dsp:nvSpPr>
        <dsp:cNvPr id="0" name=""/>
        <dsp:cNvSpPr/>
      </dsp:nvSpPr>
      <dsp:spPr>
        <a:xfrm rot="16200000">
          <a:off x="730054" y="72109"/>
          <a:ext cx="504054" cy="1699119"/>
        </a:xfrm>
        <a:prstGeom prst="roundRect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127000" rIns="114300" bIns="1270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smtClean="0">
              <a:latin typeface="Arial" panose="020B0604020202020204" pitchFamily="34" charset="0"/>
              <a:cs typeface="Arial" panose="020B0604020202020204" pitchFamily="34" charset="0"/>
            </a:rPr>
            <a:t>Naturaleza</a:t>
          </a:r>
          <a:endParaRPr lang="es-E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157132" y="694251"/>
        <a:ext cx="1674509" cy="454834"/>
      </dsp:txXfrm>
    </dsp:sp>
    <dsp:sp modelId="{8499649F-5BD8-4B45-A31F-06CDE9512C26}">
      <dsp:nvSpPr>
        <dsp:cNvPr id="0" name=""/>
        <dsp:cNvSpPr/>
      </dsp:nvSpPr>
      <dsp:spPr>
        <a:xfrm rot="5400000">
          <a:off x="4704682" y="-271153"/>
          <a:ext cx="787474" cy="2597094"/>
        </a:xfrm>
        <a:prstGeom prst="roundRect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27000" rIns="76200" bIns="1270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smtClean="0">
              <a:latin typeface="Arial" panose="020B0604020202020204" pitchFamily="34" charset="0"/>
              <a:cs typeface="Arial" panose="020B0604020202020204" pitchFamily="34" charset="0"/>
            </a:rPr>
            <a:t>Cuerpo humano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smtClean="0">
              <a:latin typeface="Arial" panose="020B0604020202020204" pitchFamily="34" charset="0"/>
              <a:cs typeface="Arial" panose="020B0604020202020204" pitchFamily="34" charset="0"/>
            </a:rPr>
            <a:t>(órganos)</a:t>
          </a:r>
          <a:endParaRPr lang="es-E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3799872" y="672105"/>
        <a:ext cx="2558646" cy="710578"/>
      </dsp:txXfrm>
    </dsp:sp>
    <dsp:sp modelId="{C3074DEA-56F2-422D-A77C-34032EE4F803}">
      <dsp:nvSpPr>
        <dsp:cNvPr id="0" name=""/>
        <dsp:cNvSpPr/>
      </dsp:nvSpPr>
      <dsp:spPr>
        <a:xfrm>
          <a:off x="1329318" y="300751"/>
          <a:ext cx="3283924" cy="770025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tx1"/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0DDE4A-C56A-4C51-8F62-4F79EF06E229}">
      <dsp:nvSpPr>
        <dsp:cNvPr id="0" name=""/>
        <dsp:cNvSpPr/>
      </dsp:nvSpPr>
      <dsp:spPr>
        <a:xfrm rot="10800000">
          <a:off x="1741813" y="930891"/>
          <a:ext cx="2156197" cy="521210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95B2E3-C333-4325-A7FB-4BC2BCB24E5C}">
      <dsp:nvSpPr>
        <dsp:cNvPr id="0" name=""/>
        <dsp:cNvSpPr/>
      </dsp:nvSpPr>
      <dsp:spPr>
        <a:xfrm rot="5400000">
          <a:off x="1932176" y="175504"/>
          <a:ext cx="1418324" cy="2360060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8F8A3E-6412-4C56-85BE-514576FD2385}">
      <dsp:nvSpPr>
        <dsp:cNvPr id="0" name=""/>
        <dsp:cNvSpPr/>
      </dsp:nvSpPr>
      <dsp:spPr>
        <a:xfrm>
          <a:off x="1695422" y="880654"/>
          <a:ext cx="2130675" cy="18676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S/XX Década de los 70´s Sistemas de salud en América Latina</a:t>
          </a:r>
          <a:endParaRPr lang="en-US" sz="2400" kern="1200" dirty="0"/>
        </a:p>
      </dsp:txBody>
      <dsp:txXfrm>
        <a:off x="1695422" y="880654"/>
        <a:ext cx="2130675" cy="1867662"/>
      </dsp:txXfrm>
    </dsp:sp>
    <dsp:sp modelId="{78E3C90C-6BC0-49D2-9AD7-AE0339D41742}">
      <dsp:nvSpPr>
        <dsp:cNvPr id="0" name=""/>
        <dsp:cNvSpPr/>
      </dsp:nvSpPr>
      <dsp:spPr>
        <a:xfrm>
          <a:off x="3424084" y="1754"/>
          <a:ext cx="402014" cy="402014"/>
        </a:xfrm>
        <a:prstGeom prst="triangle">
          <a:avLst>
            <a:gd name="adj" fmla="val 100000"/>
          </a:avLst>
        </a:prstGeom>
        <a:solidFill>
          <a:schemeClr val="accent2">
            <a:shade val="50000"/>
            <a:hueOff val="-337451"/>
            <a:satOff val="-21723"/>
            <a:lumOff val="34823"/>
            <a:alphaOff val="0"/>
          </a:schemeClr>
        </a:solidFill>
        <a:ln w="15875" cap="flat" cmpd="sng" algn="ctr">
          <a:solidFill>
            <a:schemeClr val="accent2">
              <a:shade val="50000"/>
              <a:hueOff val="-337451"/>
              <a:satOff val="-21723"/>
              <a:lumOff val="3482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6D106C-2084-49F6-8E71-60D51C529168}">
      <dsp:nvSpPr>
        <dsp:cNvPr id="0" name=""/>
        <dsp:cNvSpPr/>
      </dsp:nvSpPr>
      <dsp:spPr>
        <a:xfrm rot="5400000">
          <a:off x="4540540" y="-469937"/>
          <a:ext cx="1418324" cy="2360060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shade val="50000"/>
            <a:hueOff val="-337451"/>
            <a:satOff val="-21723"/>
            <a:lumOff val="34823"/>
            <a:alphaOff val="0"/>
          </a:schemeClr>
        </a:solidFill>
        <a:ln w="15875" cap="flat" cmpd="sng" algn="ctr">
          <a:solidFill>
            <a:schemeClr val="accent2">
              <a:shade val="50000"/>
              <a:hueOff val="-337451"/>
              <a:satOff val="-21723"/>
              <a:lumOff val="3482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1C5628-D2E5-419D-B3C3-AB62B28FBDDA}">
      <dsp:nvSpPr>
        <dsp:cNvPr id="0" name=""/>
        <dsp:cNvSpPr/>
      </dsp:nvSpPr>
      <dsp:spPr>
        <a:xfrm>
          <a:off x="4303786" y="235212"/>
          <a:ext cx="2130675" cy="18676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Actualidad</a:t>
          </a:r>
          <a:endParaRPr lang="en-US" sz="2400" kern="1200" dirty="0"/>
        </a:p>
      </dsp:txBody>
      <dsp:txXfrm>
        <a:off x="4303786" y="235212"/>
        <a:ext cx="2130675" cy="18676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0BF819-2A89-402D-B288-C1E8EA9370E8}">
      <dsp:nvSpPr>
        <dsp:cNvPr id="0" name=""/>
        <dsp:cNvSpPr/>
      </dsp:nvSpPr>
      <dsp:spPr>
        <a:xfrm>
          <a:off x="3037" y="935488"/>
          <a:ext cx="2961589" cy="939478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shade val="5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shade val="5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Abordaje proceso salud -enfermedad</a:t>
          </a:r>
          <a:endParaRPr lang="en-US" sz="2600" kern="1200" dirty="0"/>
        </a:p>
      </dsp:txBody>
      <dsp:txXfrm>
        <a:off x="3037" y="935488"/>
        <a:ext cx="2961589" cy="939478"/>
      </dsp:txXfrm>
    </dsp:sp>
    <dsp:sp modelId="{037A693C-202B-4425-8FB5-53F7F6101581}">
      <dsp:nvSpPr>
        <dsp:cNvPr id="0" name=""/>
        <dsp:cNvSpPr/>
      </dsp:nvSpPr>
      <dsp:spPr>
        <a:xfrm>
          <a:off x="3037" y="1874967"/>
          <a:ext cx="2961589" cy="2608211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600" kern="1200" dirty="0" smtClean="0"/>
            <a:t>De forma holística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600" kern="1200" dirty="0" smtClean="0"/>
            <a:t>Complementa la medicina convencional</a:t>
          </a:r>
          <a:endParaRPr lang="en-US" sz="2600" kern="1200" dirty="0"/>
        </a:p>
      </dsp:txBody>
      <dsp:txXfrm>
        <a:off x="3037" y="1874967"/>
        <a:ext cx="2961589" cy="2608211"/>
      </dsp:txXfrm>
    </dsp:sp>
    <dsp:sp modelId="{36A57A06-A9A4-4EC1-89FA-C7E519F6FD74}">
      <dsp:nvSpPr>
        <dsp:cNvPr id="0" name=""/>
        <dsp:cNvSpPr/>
      </dsp:nvSpPr>
      <dsp:spPr>
        <a:xfrm>
          <a:off x="3379249" y="935488"/>
          <a:ext cx="2961589" cy="939478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433997"/>
                <a:satOff val="-52517"/>
                <a:lumOff val="39483"/>
                <a:alphaOff val="0"/>
                <a:shade val="85000"/>
                <a:satMod val="130000"/>
              </a:schemeClr>
            </a:gs>
            <a:gs pos="34000">
              <a:schemeClr val="accent1">
                <a:shade val="50000"/>
                <a:hueOff val="433997"/>
                <a:satOff val="-52517"/>
                <a:lumOff val="39483"/>
                <a:alphaOff val="0"/>
                <a:shade val="87000"/>
                <a:satMod val="125000"/>
              </a:schemeClr>
            </a:gs>
            <a:gs pos="70000">
              <a:schemeClr val="accent1">
                <a:shade val="50000"/>
                <a:hueOff val="433997"/>
                <a:satOff val="-52517"/>
                <a:lumOff val="39483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shade val="50000"/>
                <a:hueOff val="433997"/>
                <a:satOff val="-52517"/>
                <a:lumOff val="39483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Desarrollo de métodos clínicos</a:t>
          </a:r>
          <a:endParaRPr lang="en-US" sz="2600" kern="1200" dirty="0"/>
        </a:p>
      </dsp:txBody>
      <dsp:txXfrm>
        <a:off x="3379249" y="935488"/>
        <a:ext cx="2961589" cy="939478"/>
      </dsp:txXfrm>
    </dsp:sp>
    <dsp:sp modelId="{F3EE39D1-71D0-47D3-8F00-3BFA6F871D62}">
      <dsp:nvSpPr>
        <dsp:cNvPr id="0" name=""/>
        <dsp:cNvSpPr/>
      </dsp:nvSpPr>
      <dsp:spPr>
        <a:xfrm>
          <a:off x="3379249" y="1874967"/>
          <a:ext cx="2961589" cy="2608211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600" kern="1200" dirty="0" smtClean="0"/>
            <a:t>Diagnóstico de desarmonías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600" kern="1200" dirty="0" smtClean="0">
              <a:latin typeface="Arial" panose="020B0604020202020204" pitchFamily="34" charset="0"/>
              <a:cs typeface="Arial" panose="020B0604020202020204" pitchFamily="34" charset="0"/>
            </a:rPr>
            <a:t>Utilización de recursos terapéuticos específicos</a:t>
          </a:r>
          <a:endParaRPr lang="en-US" sz="2600" kern="1200" dirty="0"/>
        </a:p>
      </dsp:txBody>
      <dsp:txXfrm>
        <a:off x="3379249" y="1874967"/>
        <a:ext cx="2961589" cy="2608211"/>
      </dsp:txXfrm>
    </dsp:sp>
    <dsp:sp modelId="{A7493DA2-2DC0-42AD-BB93-C4CF124E5E30}">
      <dsp:nvSpPr>
        <dsp:cNvPr id="0" name=""/>
        <dsp:cNvSpPr/>
      </dsp:nvSpPr>
      <dsp:spPr>
        <a:xfrm>
          <a:off x="6755461" y="935488"/>
          <a:ext cx="2961589" cy="939478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433997"/>
                <a:satOff val="-52517"/>
                <a:lumOff val="39483"/>
                <a:alphaOff val="0"/>
                <a:shade val="85000"/>
                <a:satMod val="130000"/>
              </a:schemeClr>
            </a:gs>
            <a:gs pos="34000">
              <a:schemeClr val="accent1">
                <a:shade val="50000"/>
                <a:hueOff val="433997"/>
                <a:satOff val="-52517"/>
                <a:lumOff val="39483"/>
                <a:alphaOff val="0"/>
                <a:shade val="87000"/>
                <a:satMod val="125000"/>
              </a:schemeClr>
            </a:gs>
            <a:gs pos="70000">
              <a:schemeClr val="accent1">
                <a:shade val="50000"/>
                <a:hueOff val="433997"/>
                <a:satOff val="-52517"/>
                <a:lumOff val="39483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shade val="50000"/>
                <a:hueOff val="433997"/>
                <a:satOff val="-52517"/>
                <a:lumOff val="39483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Integración</a:t>
          </a:r>
          <a:endParaRPr lang="en-US" sz="2600" kern="1200" dirty="0"/>
        </a:p>
      </dsp:txBody>
      <dsp:txXfrm>
        <a:off x="6755461" y="935488"/>
        <a:ext cx="2961589" cy="939478"/>
      </dsp:txXfrm>
    </dsp:sp>
    <dsp:sp modelId="{B921BA7C-4A2E-4151-BA7F-E66962A38895}">
      <dsp:nvSpPr>
        <dsp:cNvPr id="0" name=""/>
        <dsp:cNvSpPr/>
      </dsp:nvSpPr>
      <dsp:spPr>
        <a:xfrm>
          <a:off x="6755461" y="1874967"/>
          <a:ext cx="2961589" cy="2608211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600" kern="1200" dirty="0" smtClean="0"/>
            <a:t>Entre MNT y Medicina convencional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600" kern="1200" dirty="0" smtClean="0"/>
            <a:t>En el SNS , posible y oportuna</a:t>
          </a:r>
          <a:endParaRPr lang="en-US" sz="2600" kern="1200" dirty="0"/>
        </a:p>
      </dsp:txBody>
      <dsp:txXfrm>
        <a:off x="6755461" y="1874967"/>
        <a:ext cx="2961589" cy="26082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1401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406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097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252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9698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406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546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21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75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557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29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1580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23914" y="2336893"/>
            <a:ext cx="7361050" cy="92948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dirty="0" smtClean="0"/>
              <a:t/>
            </a:r>
            <a:br>
              <a:rPr lang="es-MX" dirty="0" smtClean="0"/>
            </a:br>
            <a:r>
              <a:rPr lang="es-MX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Medicina Natural y Tradicional en Atención Primaria de Salud</a:t>
            </a: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72200" y="4719638"/>
            <a:ext cx="5473700" cy="860425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Prof. Dra. Malena M. Zelada Pérez. Dr.C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Esp. II grado Anestesiología y Reanimación</a:t>
            </a:r>
          </a:p>
        </p:txBody>
      </p:sp>
      <p:sp>
        <p:nvSpPr>
          <p:cNvPr id="2052" name="Rectángulo 3"/>
          <p:cNvSpPr>
            <a:spLocks noChangeArrowheads="1"/>
          </p:cNvSpPr>
          <p:nvPr/>
        </p:nvSpPr>
        <p:spPr bwMode="auto">
          <a:xfrm>
            <a:off x="5118100" y="5810250"/>
            <a:ext cx="8707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MX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lang="es-MX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3" name="Rectángulo 4"/>
          <p:cNvSpPr>
            <a:spLocks noChangeArrowheads="1"/>
          </p:cNvSpPr>
          <p:nvPr/>
        </p:nvSpPr>
        <p:spPr bwMode="auto">
          <a:xfrm>
            <a:off x="4107663" y="965293"/>
            <a:ext cx="3762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MX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FCM Salvador Allende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4" name="Picture 4" descr="E:\Mis imágenes\Universidad\logo UCMH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4964" y="435162"/>
            <a:ext cx="1731962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942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1285875" y="268941"/>
            <a:ext cx="1470772" cy="424470"/>
          </a:xfrm>
        </p:spPr>
        <p:txBody>
          <a:bodyPr>
            <a:normAutofit/>
          </a:bodyPr>
          <a:lstStyle/>
          <a:p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Sumario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4294967295"/>
          </p:nvPr>
        </p:nvSpPr>
        <p:spPr>
          <a:xfrm>
            <a:off x="1285875" y="874713"/>
            <a:ext cx="10906125" cy="3375025"/>
          </a:xfrm>
        </p:spPr>
        <p:txBody>
          <a:bodyPr>
            <a:noAutofit/>
          </a:bodyPr>
          <a:lstStyle/>
          <a:p>
            <a:pPr marL="0" lvl="0" indent="0" defTabSz="685800" fontAlgn="base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s-E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1.1.	</a:t>
            </a:r>
            <a:r>
              <a:rPr lang="es-ES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Generalidades, concepto y fundamentos de la MNT. Relación de la MNT y MGI. Objetivo de la MNT</a:t>
            </a:r>
            <a:endParaRPr lang="es-ES" sz="2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defTabSz="685800" fontAlgn="base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s-E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1.2.	</a:t>
            </a:r>
            <a:r>
              <a:rPr lang="es-ES" sz="2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Digitopuntura</a:t>
            </a:r>
            <a:r>
              <a:rPr lang="es-ES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s-ES" sz="2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acupresión</a:t>
            </a:r>
            <a:r>
              <a:rPr lang="es-ES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Indicaciones, contraindicaciones, puntos curativos. Masaje Tuina, indicaciones, contraindicaciones, secuencia de maniobras</a:t>
            </a:r>
            <a:endParaRPr lang="es-ES" sz="2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defTabSz="685800" fontAlgn="base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s-E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1.3.	</a:t>
            </a:r>
            <a:r>
              <a:rPr lang="es-ES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Microsistemas. Localizaciones</a:t>
            </a:r>
            <a:endParaRPr lang="es-ES" sz="2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defTabSz="685800" fontAlgn="base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s-E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1.4.	</a:t>
            </a:r>
            <a:r>
              <a:rPr lang="es-ES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Fitoterapia. Surgimiento, legislaciones. Formas de presentación farmacéutica</a:t>
            </a:r>
          </a:p>
          <a:p>
            <a:pPr marL="0" lvl="0" indent="0" defTabSz="685800" fontAlgn="base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s-ES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1.5. Fitoterapia y productos de la colmena para el tratamiento de afecciones en ortopedia y traumatología</a:t>
            </a:r>
            <a:endParaRPr lang="en-US" sz="2200" dirty="0"/>
          </a:p>
        </p:txBody>
      </p:sp>
      <p:sp>
        <p:nvSpPr>
          <p:cNvPr id="4" name="Rectángulo redondeado 3"/>
          <p:cNvSpPr/>
          <p:nvPr/>
        </p:nvSpPr>
        <p:spPr>
          <a:xfrm>
            <a:off x="551543" y="4612341"/>
            <a:ext cx="11133951" cy="143184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</a:p>
          <a:p>
            <a:pPr algn="ctr"/>
            <a:r>
              <a:rPr lang="es-MX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Explicar los conocimientos básicos para el uso de la </a:t>
            </a:r>
          </a:p>
          <a:p>
            <a:pPr algn="ctr"/>
            <a:r>
              <a:rPr lang="es-MX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MNT desde la APS, en afecciones relacionadas con afecciones de ortopédicas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119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4294967295"/>
          </p:nvPr>
        </p:nvSpPr>
        <p:spPr>
          <a:xfrm>
            <a:off x="1219200" y="458788"/>
            <a:ext cx="10972800" cy="62642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endParaRPr lang="es-ES" dirty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E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MTCh</a:t>
            </a:r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 el cuerpo humano como un </a:t>
            </a:r>
            <a:r>
              <a:rPr lang="es-E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Todo, </a:t>
            </a: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donde los </a:t>
            </a:r>
            <a:r>
              <a:rPr lang="es-E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órganos se relacionan íntimamente</a:t>
            </a: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por los flujos de </a:t>
            </a:r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energía</a:t>
            </a:r>
            <a:endParaRPr lang="es-E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s-ES" sz="2000" dirty="0">
                <a:solidFill>
                  <a:schemeClr val="tx1"/>
                </a:solidFill>
              </a:rPr>
              <a:t/>
            </a:r>
            <a:br>
              <a:rPr lang="es-ES" sz="2000" dirty="0">
                <a:solidFill>
                  <a:schemeClr val="tx1"/>
                </a:solidFill>
              </a:rPr>
            </a:b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trastornos en un </a:t>
            </a:r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                    </a:t>
            </a: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sistemas del </a:t>
            </a:r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cuerpo</a:t>
            </a: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endParaRPr lang="es-ES" sz="2000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endParaRPr lang="es-ES" sz="2000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endParaRPr lang="es-ES" sz="2000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endParaRPr lang="es-ES" sz="2000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endParaRPr lang="es-E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endParaRPr lang="es-E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5" name="Grupo 4"/>
          <p:cNvGrpSpPr/>
          <p:nvPr/>
        </p:nvGrpSpPr>
        <p:grpSpPr>
          <a:xfrm>
            <a:off x="5538320" y="1638394"/>
            <a:ext cx="1008063" cy="645084"/>
            <a:chOff x="6466167" y="1759418"/>
            <a:chExt cx="1008063" cy="645084"/>
          </a:xfrm>
        </p:grpSpPr>
        <p:sp>
          <p:nvSpPr>
            <p:cNvPr id="2" name="1 Flecha abajo"/>
            <p:cNvSpPr/>
            <p:nvPr/>
          </p:nvSpPr>
          <p:spPr>
            <a:xfrm flipH="1">
              <a:off x="6933069" y="1759418"/>
              <a:ext cx="45719" cy="524434"/>
            </a:xfrm>
            <a:prstGeom prst="downArrow">
              <a:avLst/>
            </a:prstGeom>
            <a:solidFill>
              <a:schemeClr val="bg2">
                <a:lumMod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>
                <a:solidFill>
                  <a:prstClr val="white"/>
                </a:solidFill>
              </a:endParaRPr>
            </a:p>
          </p:txBody>
        </p:sp>
        <p:sp>
          <p:nvSpPr>
            <p:cNvPr id="4" name="3 Flecha a la derecha con bandas"/>
            <p:cNvSpPr/>
            <p:nvPr/>
          </p:nvSpPr>
          <p:spPr>
            <a:xfrm>
              <a:off x="6466167" y="2283852"/>
              <a:ext cx="1008063" cy="120650"/>
            </a:xfrm>
            <a:prstGeom prst="stripedRightArrow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13587164"/>
              </p:ext>
            </p:extLst>
          </p:nvPr>
        </p:nvGraphicFramePr>
        <p:xfrm>
          <a:off x="3134800" y="3245070"/>
          <a:ext cx="6691638" cy="2232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9 Llamada de flecha a la derecha"/>
          <p:cNvSpPr/>
          <p:nvPr/>
        </p:nvSpPr>
        <p:spPr>
          <a:xfrm>
            <a:off x="951379" y="3666846"/>
            <a:ext cx="2191870" cy="1760212"/>
          </a:xfrm>
          <a:prstGeom prst="rightArrowCallou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Salud </a:t>
            </a:r>
            <a:br>
              <a:rPr lang="es-E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Filosofía</a:t>
            </a:r>
          </a:p>
          <a:p>
            <a:pPr algn="ctr">
              <a:defRPr/>
            </a:pPr>
            <a:endParaRPr lang="es-ES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es-ES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s-E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3078" name="8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4839" y="4681300"/>
            <a:ext cx="752475" cy="588963"/>
          </a:xfrm>
          <a:prstGeom prst="ellipse">
            <a:avLst/>
          </a:prstGeom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redondeado 5"/>
          <p:cNvSpPr/>
          <p:nvPr/>
        </p:nvSpPr>
        <p:spPr>
          <a:xfrm>
            <a:off x="2764490" y="5060374"/>
            <a:ext cx="8256495" cy="80965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Tratar las causas subyacentes de la enfermedad evita la reincidencia</a:t>
            </a:r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Conector recto de flecha 8"/>
          <p:cNvCxnSpPr/>
          <p:nvPr/>
        </p:nvCxnSpPr>
        <p:spPr>
          <a:xfrm>
            <a:off x="5844627" y="3666846"/>
            <a:ext cx="4844" cy="1393528"/>
          </a:xfrm>
          <a:prstGeom prst="straightConnector1">
            <a:avLst/>
          </a:prstGeom>
          <a:ln w="57150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701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 idx="4294967295"/>
          </p:nvPr>
        </p:nvSpPr>
        <p:spPr>
          <a:xfrm>
            <a:off x="1371600" y="270995"/>
            <a:ext cx="6883400" cy="679450"/>
          </a:xfrm>
        </p:spPr>
        <p:txBody>
          <a:bodyPr>
            <a:normAutofit/>
          </a:bodyPr>
          <a:lstStyle/>
          <a:p>
            <a:pPr eaLnBrk="1" hangingPunct="1"/>
            <a:r>
              <a:rPr lang="es-MX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CONCEPTO DE MEDICINA INTEGRATIVA</a:t>
            </a:r>
            <a:endParaRPr lang="en-US" sz="2400" cap="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Marcador de contenido 2"/>
          <p:cNvSpPr>
            <a:spLocks noGrp="1"/>
          </p:cNvSpPr>
          <p:nvPr>
            <p:ph idx="4294967295"/>
          </p:nvPr>
        </p:nvSpPr>
        <p:spPr>
          <a:xfrm>
            <a:off x="4471521" y="2164416"/>
            <a:ext cx="7378700" cy="2197100"/>
          </a:xfrm>
          <a:prstGeom prst="wedgeRoundRectCallout">
            <a:avLst>
              <a:gd name="adj1" fmla="val -33127"/>
              <a:gd name="adj2" fmla="val -68224"/>
              <a:gd name="adj3" fmla="val 16667"/>
            </a:avLst>
          </a:prstGeom>
          <a:solidFill>
            <a:schemeClr val="bg2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pPr marL="0" indent="0" eaLnBrk="1" hangingPunct="1">
              <a:lnSpc>
                <a:spcPct val="150000"/>
              </a:lnSpc>
              <a:buNone/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 asume la definición de </a:t>
            </a: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holismo 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 Popper, que hace énfasis en el aspecto integrador, orgánico, sistémico de los problemas del hombre y su relación con el medio y la sociedad, donde la salud se cualifica en su complejidad sistémica como un todo diferente a sus partes, pero contenido en ellas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4096191681"/>
              </p:ext>
            </p:extLst>
          </p:nvPr>
        </p:nvGraphicFramePr>
        <p:xfrm>
          <a:off x="159658" y="1195268"/>
          <a:ext cx="7895771" cy="27492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Llamada rectangular redondeada 2"/>
          <p:cNvSpPr/>
          <p:nvPr/>
        </p:nvSpPr>
        <p:spPr>
          <a:xfrm>
            <a:off x="912479" y="4655501"/>
            <a:ext cx="7801641" cy="1481257"/>
          </a:xfrm>
          <a:prstGeom prst="wedgeRoundRectCallout">
            <a:avLst>
              <a:gd name="adj1" fmla="val -25366"/>
              <a:gd name="adj2" fmla="val -108839"/>
              <a:gd name="adj3" fmla="val 16667"/>
            </a:avLst>
          </a:prstGeom>
          <a:solidFill>
            <a:schemeClr val="accent1">
              <a:lumMod val="10000"/>
              <a:lumOff val="9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enfoca en la salud y en la sanación del individuo como totalidad concreta, única, donde se integran cuerpo, mente y espíritu, tanto en el diagnóstico como en el tratamiento</a:t>
            </a:r>
          </a:p>
        </p:txBody>
      </p:sp>
    </p:spTree>
    <p:extLst>
      <p:ext uri="{BB962C8B-B14F-4D97-AF65-F5344CB8AC3E}">
        <p14:creationId xmlns:p14="http://schemas.microsoft.com/office/powerpoint/2010/main" val="143047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title"/>
          </p:nvPr>
        </p:nvSpPr>
        <p:spPr>
          <a:xfrm>
            <a:off x="3329108" y="681238"/>
            <a:ext cx="5830900" cy="4282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ES" sz="28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FUNDAMENTOS DE LA MNT</a:t>
            </a:r>
            <a:endParaRPr lang="en-US" sz="2800" cap="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211249253"/>
              </p:ext>
            </p:extLst>
          </p:nvPr>
        </p:nvGraphicFramePr>
        <p:xfrm>
          <a:off x="1145135" y="1103899"/>
          <a:ext cx="9720088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275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 idx="4294967295"/>
          </p:nvPr>
        </p:nvSpPr>
        <p:spPr>
          <a:xfrm>
            <a:off x="4835712" y="234950"/>
            <a:ext cx="2413000" cy="693738"/>
          </a:xfrm>
        </p:spPr>
        <p:txBody>
          <a:bodyPr>
            <a:normAutofit/>
          </a:bodyPr>
          <a:lstStyle/>
          <a:p>
            <a:pPr eaLnBrk="1" hangingPunct="1"/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MNT y MGI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half" idx="4294967295"/>
          </p:nvPr>
        </p:nvSpPr>
        <p:spPr>
          <a:xfrm>
            <a:off x="860612" y="1052887"/>
            <a:ext cx="5181600" cy="5016500"/>
          </a:xfrm>
          <a:ln>
            <a:solidFill>
              <a:schemeClr val="bg2">
                <a:lumMod val="50000"/>
              </a:schemeClr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E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MNT</a:t>
            </a:r>
            <a:r>
              <a:rPr lang="es-E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es la expresión en Cuba de sistemas médicos tradicionales y terapias que emplean productos naturales o que inducen la compensación endógena de las dolencias humanas, con un </a:t>
            </a:r>
            <a:r>
              <a:rPr lang="es-E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abordaje holístico y una concepción del mundo sistémica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s-E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Basada en las ciencias contemporáneas como la Biomedicina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s-E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Tiene un abordaje reduccionista y una concepción del mundo simplificada. Ambos abordajes son complementarios y válidos en sus respectivos dominios de la realidad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4294967295"/>
          </p:nvPr>
        </p:nvSpPr>
        <p:spPr>
          <a:xfrm>
            <a:off x="6499412" y="1052887"/>
            <a:ext cx="5181600" cy="5016500"/>
          </a:xfr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rtlCol="0" anchor="ctr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E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Medicina General</a:t>
            </a:r>
            <a:r>
              <a:rPr lang="es-E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está declarada como disciplina principal integradora en el plan de estudios de la carrera de medicina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s-E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Debe garantizar la </a:t>
            </a:r>
            <a:r>
              <a:rPr lang="es-E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integración del conocimiento inter y </a:t>
            </a:r>
            <a:r>
              <a:rPr lang="es-ES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transdisciplinar</a:t>
            </a:r>
            <a:endParaRPr lang="es-E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9792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Marcador de contenido 2"/>
          <p:cNvSpPr>
            <a:spLocks noGrp="1"/>
          </p:cNvSpPr>
          <p:nvPr>
            <p:ph idx="4294967295"/>
          </p:nvPr>
        </p:nvSpPr>
        <p:spPr>
          <a:xfrm>
            <a:off x="3346442" y="299290"/>
            <a:ext cx="8283575" cy="2138362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Conocer 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los elementos naturales y la </a:t>
            </a: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aplicación 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para lograr el fomento, promoción y restitución de la salud, a partir de las necesidades que tiene el hombre en su medio ecológico, social, físico y psicológico</a:t>
            </a:r>
          </a:p>
        </p:txBody>
      </p:sp>
      <p:sp>
        <p:nvSpPr>
          <p:cNvPr id="2" name="Rectángulo redondeado 1"/>
          <p:cNvSpPr/>
          <p:nvPr/>
        </p:nvSpPr>
        <p:spPr>
          <a:xfrm>
            <a:off x="213700" y="3699738"/>
            <a:ext cx="2652062" cy="1139407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Técnicas para aplicación de tratamientos</a:t>
            </a:r>
            <a:endParaRPr lang="en-US" sz="2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3844171" y="2622176"/>
            <a:ext cx="4640924" cy="405115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Acupuntura y técnicas afines: </a:t>
            </a:r>
            <a:endParaRPr lang="es-MX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Fitoterapia</a:t>
            </a:r>
            <a:endParaRPr lang="es-MX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Apiterapia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Hidrología médica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Heliotalasoterapia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Ozonoterapia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Ejercicios y masajes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Dietoterapia natural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Terapia floral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Homeopatía</a:t>
            </a:r>
            <a:endParaRPr lang="en-US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46424" y="999139"/>
            <a:ext cx="245932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200" dirty="0">
                <a:latin typeface="Arial" panose="020B0604020202020204" pitchFamily="34" charset="0"/>
                <a:cs typeface="Arial" panose="020B0604020202020204" pitchFamily="34" charset="0"/>
              </a:rPr>
              <a:t>OBJETIVO (MNT)</a:t>
            </a:r>
          </a:p>
        </p:txBody>
      </p:sp>
      <p:cxnSp>
        <p:nvCxnSpPr>
          <p:cNvPr id="6" name="Conector recto de flecha 5"/>
          <p:cNvCxnSpPr/>
          <p:nvPr/>
        </p:nvCxnSpPr>
        <p:spPr>
          <a:xfrm flipV="1">
            <a:off x="2705751" y="1214581"/>
            <a:ext cx="606712" cy="1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Flecha derecha 8"/>
          <p:cNvSpPr/>
          <p:nvPr/>
        </p:nvSpPr>
        <p:spPr>
          <a:xfrm>
            <a:off x="2865762" y="4269441"/>
            <a:ext cx="978408" cy="262218"/>
          </a:xfrm>
          <a:prstGeom prst="rightArrow">
            <a:avLst/>
          </a:prstGeom>
          <a:solidFill>
            <a:schemeClr val="bg2">
              <a:lumMod val="1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ángulo 4"/>
          <p:cNvSpPr/>
          <p:nvPr/>
        </p:nvSpPr>
        <p:spPr>
          <a:xfrm>
            <a:off x="8485095" y="2608803"/>
            <a:ext cx="240792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Digitopuntura</a:t>
            </a:r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Ventosas</a:t>
            </a:r>
          </a:p>
          <a:p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Moxibustión</a:t>
            </a:r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Microsistemas</a:t>
            </a:r>
          </a:p>
          <a:p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Electroacupuntara</a:t>
            </a:r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Farmacopuntura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brir llave 6"/>
          <p:cNvSpPr/>
          <p:nvPr/>
        </p:nvSpPr>
        <p:spPr>
          <a:xfrm>
            <a:off x="8088924" y="2622176"/>
            <a:ext cx="396171" cy="1909483"/>
          </a:xfrm>
          <a:prstGeom prst="leftBrace">
            <a:avLst>
              <a:gd name="adj1" fmla="val 8333"/>
              <a:gd name="adj2" fmla="val 27653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Personalizado 2">
      <a:dk1>
        <a:sysClr val="windowText" lastClr="000000"/>
      </a:dk1>
      <a:lt1>
        <a:sysClr val="window" lastClr="FFFFFF"/>
      </a:lt1>
      <a:dk2>
        <a:srgbClr val="537D0B"/>
      </a:dk2>
      <a:lt2>
        <a:srgbClr val="DCF3BB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33</TotalTime>
  <Words>407</Words>
  <Application>Microsoft Office PowerPoint</Application>
  <PresentationFormat>Panorámica</PresentationFormat>
  <Paragraphs>69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Retrospección</vt:lpstr>
      <vt:lpstr> Medicina Natural y Tradicional en Atención Primaria de Salud</vt:lpstr>
      <vt:lpstr>Sumario</vt:lpstr>
      <vt:lpstr>Presentación de PowerPoint</vt:lpstr>
      <vt:lpstr>CONCEPTO DE MEDICINA INTEGRATIVA</vt:lpstr>
      <vt:lpstr>FUNDAMENTOS DE LA MNT</vt:lpstr>
      <vt:lpstr>MNT y MGI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Medicina Natural y Tradicional en Atención Primaria de Salud</dc:title>
  <dc:creator>Malena</dc:creator>
  <cp:lastModifiedBy>Malena</cp:lastModifiedBy>
  <cp:revision>8</cp:revision>
  <dcterms:created xsi:type="dcterms:W3CDTF">2020-03-23T13:31:26Z</dcterms:created>
  <dcterms:modified xsi:type="dcterms:W3CDTF">2020-03-30T19:19:31Z</dcterms:modified>
</cp:coreProperties>
</file>