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s-C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15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D5BB6-DD95-42DF-B9A7-1937589A80D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U"/>
          </a:p>
        </p:txBody>
      </p:sp>
      <p:sp>
        <p:nvSpPr>
          <p:cNvPr id="3" name="Subtítulo 2">
            <a:extLst>
              <a:ext uri="{FF2B5EF4-FFF2-40B4-BE49-F238E27FC236}">
                <a16:creationId xmlns:a16="http://schemas.microsoft.com/office/drawing/2014/main" id="{847969C2-7195-4941-999B-09D99266E1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U"/>
          </a:p>
        </p:txBody>
      </p:sp>
      <p:sp>
        <p:nvSpPr>
          <p:cNvPr id="4" name="Marcador de fecha 3">
            <a:extLst>
              <a:ext uri="{FF2B5EF4-FFF2-40B4-BE49-F238E27FC236}">
                <a16:creationId xmlns:a16="http://schemas.microsoft.com/office/drawing/2014/main" id="{7CCBB847-1E72-4E3A-B2D9-5A79350D8B14}"/>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5" name="Marcador de pie de página 4">
            <a:extLst>
              <a:ext uri="{FF2B5EF4-FFF2-40B4-BE49-F238E27FC236}">
                <a16:creationId xmlns:a16="http://schemas.microsoft.com/office/drawing/2014/main" id="{79421894-65CF-47BB-AA23-222D8EC8AC0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44E9BEE-E13D-4DC5-A6BC-DE0443F51F2C}"/>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3522455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2AFD43-E602-4DBE-A437-DB382184CEAA}"/>
              </a:ext>
            </a:extLst>
          </p:cNvPr>
          <p:cNvSpPr>
            <a:spLocks noGrp="1"/>
          </p:cNvSpPr>
          <p:nvPr>
            <p:ph type="title"/>
          </p:nvPr>
        </p:nvSpPr>
        <p:spPr/>
        <p:txBody>
          <a:bodyPr/>
          <a:lstStyle/>
          <a:p>
            <a:r>
              <a:rPr lang="es-ES"/>
              <a:t>Haga clic para modificar el estilo de título del patrón</a:t>
            </a:r>
            <a:endParaRPr lang="es-CU"/>
          </a:p>
        </p:txBody>
      </p:sp>
      <p:sp>
        <p:nvSpPr>
          <p:cNvPr id="3" name="Marcador de texto vertical 2">
            <a:extLst>
              <a:ext uri="{FF2B5EF4-FFF2-40B4-BE49-F238E27FC236}">
                <a16:creationId xmlns:a16="http://schemas.microsoft.com/office/drawing/2014/main" id="{DD5E70D9-F647-4313-BA31-DCB34BFF42A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4" name="Marcador de fecha 3">
            <a:extLst>
              <a:ext uri="{FF2B5EF4-FFF2-40B4-BE49-F238E27FC236}">
                <a16:creationId xmlns:a16="http://schemas.microsoft.com/office/drawing/2014/main" id="{F34856A6-B150-4D0E-B456-455178E42C8F}"/>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5" name="Marcador de pie de página 4">
            <a:extLst>
              <a:ext uri="{FF2B5EF4-FFF2-40B4-BE49-F238E27FC236}">
                <a16:creationId xmlns:a16="http://schemas.microsoft.com/office/drawing/2014/main" id="{DE77D6D5-EB85-4FF8-B269-A4CAC8080C7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05C1D0F-CCE8-4938-9A41-4F854D5B665B}"/>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3372626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B0ABAFC-62E3-4526-A708-D46BE726062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U"/>
          </a:p>
        </p:txBody>
      </p:sp>
      <p:sp>
        <p:nvSpPr>
          <p:cNvPr id="3" name="Marcador de texto vertical 2">
            <a:extLst>
              <a:ext uri="{FF2B5EF4-FFF2-40B4-BE49-F238E27FC236}">
                <a16:creationId xmlns:a16="http://schemas.microsoft.com/office/drawing/2014/main" id="{5C04D5FD-9F54-46A4-9F96-21080BBB956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4" name="Marcador de fecha 3">
            <a:extLst>
              <a:ext uri="{FF2B5EF4-FFF2-40B4-BE49-F238E27FC236}">
                <a16:creationId xmlns:a16="http://schemas.microsoft.com/office/drawing/2014/main" id="{332A33FA-5C78-4DC4-9052-DAA469C803B8}"/>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5" name="Marcador de pie de página 4">
            <a:extLst>
              <a:ext uri="{FF2B5EF4-FFF2-40B4-BE49-F238E27FC236}">
                <a16:creationId xmlns:a16="http://schemas.microsoft.com/office/drawing/2014/main" id="{34BF42EF-6C70-45CF-8636-3BAFC746900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4765BF4-1530-472C-9B50-A3994A1D5FD8}"/>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58840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75C6B5-5F24-4BAD-B9B6-CD3673522BFE}"/>
              </a:ext>
            </a:extLst>
          </p:cNvPr>
          <p:cNvSpPr>
            <a:spLocks noGrp="1"/>
          </p:cNvSpPr>
          <p:nvPr>
            <p:ph type="title"/>
          </p:nvPr>
        </p:nvSpPr>
        <p:spPr/>
        <p:txBody>
          <a:bodyPr/>
          <a:lstStyle/>
          <a:p>
            <a:r>
              <a:rPr lang="es-ES"/>
              <a:t>Haga clic para modificar el estilo de título del patrón</a:t>
            </a:r>
            <a:endParaRPr lang="es-CU"/>
          </a:p>
        </p:txBody>
      </p:sp>
      <p:sp>
        <p:nvSpPr>
          <p:cNvPr id="3" name="Marcador de contenido 2">
            <a:extLst>
              <a:ext uri="{FF2B5EF4-FFF2-40B4-BE49-F238E27FC236}">
                <a16:creationId xmlns:a16="http://schemas.microsoft.com/office/drawing/2014/main" id="{CD636B98-416F-4437-9ADE-7E57DA15992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4" name="Marcador de fecha 3">
            <a:extLst>
              <a:ext uri="{FF2B5EF4-FFF2-40B4-BE49-F238E27FC236}">
                <a16:creationId xmlns:a16="http://schemas.microsoft.com/office/drawing/2014/main" id="{05A1B421-0263-4748-9A4B-CB999C515A13}"/>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5" name="Marcador de pie de página 4">
            <a:extLst>
              <a:ext uri="{FF2B5EF4-FFF2-40B4-BE49-F238E27FC236}">
                <a16:creationId xmlns:a16="http://schemas.microsoft.com/office/drawing/2014/main" id="{1B666650-B9EC-4FE5-916F-64862912E22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73A719E-3B3C-4132-9AD0-9232153BD9A5}"/>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612546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6151EE-637B-4D52-8D52-9B32B9CF1C7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U"/>
          </a:p>
        </p:txBody>
      </p:sp>
      <p:sp>
        <p:nvSpPr>
          <p:cNvPr id="3" name="Marcador de texto 2">
            <a:extLst>
              <a:ext uri="{FF2B5EF4-FFF2-40B4-BE49-F238E27FC236}">
                <a16:creationId xmlns:a16="http://schemas.microsoft.com/office/drawing/2014/main" id="{F27A38CC-3110-4698-94A4-A0F8E93250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30D5D8C-028D-4B9F-8E9F-BC777F9C5D21}"/>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5" name="Marcador de pie de página 4">
            <a:extLst>
              <a:ext uri="{FF2B5EF4-FFF2-40B4-BE49-F238E27FC236}">
                <a16:creationId xmlns:a16="http://schemas.microsoft.com/office/drawing/2014/main" id="{31210EBE-1D1A-465B-B62F-C89EF81807E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2A0ACC7-670D-4C85-8DC9-C2582CB1FD9D}"/>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1227360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1F7779-A9F3-45EA-B7C8-9D5394309496}"/>
              </a:ext>
            </a:extLst>
          </p:cNvPr>
          <p:cNvSpPr>
            <a:spLocks noGrp="1"/>
          </p:cNvSpPr>
          <p:nvPr>
            <p:ph type="title"/>
          </p:nvPr>
        </p:nvSpPr>
        <p:spPr/>
        <p:txBody>
          <a:bodyPr/>
          <a:lstStyle/>
          <a:p>
            <a:r>
              <a:rPr lang="es-ES"/>
              <a:t>Haga clic para modificar el estilo de título del patrón</a:t>
            </a:r>
            <a:endParaRPr lang="es-CU"/>
          </a:p>
        </p:txBody>
      </p:sp>
      <p:sp>
        <p:nvSpPr>
          <p:cNvPr id="3" name="Marcador de contenido 2">
            <a:extLst>
              <a:ext uri="{FF2B5EF4-FFF2-40B4-BE49-F238E27FC236}">
                <a16:creationId xmlns:a16="http://schemas.microsoft.com/office/drawing/2014/main" id="{DA69E922-E966-4E49-A30E-BFEC178A046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4" name="Marcador de contenido 3">
            <a:extLst>
              <a:ext uri="{FF2B5EF4-FFF2-40B4-BE49-F238E27FC236}">
                <a16:creationId xmlns:a16="http://schemas.microsoft.com/office/drawing/2014/main" id="{E9F01141-3911-4C4B-9E9F-9C7B2B2D90D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5" name="Marcador de fecha 4">
            <a:extLst>
              <a:ext uri="{FF2B5EF4-FFF2-40B4-BE49-F238E27FC236}">
                <a16:creationId xmlns:a16="http://schemas.microsoft.com/office/drawing/2014/main" id="{87953079-D747-4301-85EE-DC12E030B7CD}"/>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6" name="Marcador de pie de página 5">
            <a:extLst>
              <a:ext uri="{FF2B5EF4-FFF2-40B4-BE49-F238E27FC236}">
                <a16:creationId xmlns:a16="http://schemas.microsoft.com/office/drawing/2014/main" id="{842B96A8-98D3-434A-AFCA-E1A866FCC06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6464DAF-255F-4048-8C2C-DE087CF2207F}"/>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4128513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8DB28B-6755-466E-9309-79B0C60AC14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U"/>
          </a:p>
        </p:txBody>
      </p:sp>
      <p:sp>
        <p:nvSpPr>
          <p:cNvPr id="3" name="Marcador de texto 2">
            <a:extLst>
              <a:ext uri="{FF2B5EF4-FFF2-40B4-BE49-F238E27FC236}">
                <a16:creationId xmlns:a16="http://schemas.microsoft.com/office/drawing/2014/main" id="{5783A752-3B5C-4B5E-AC72-1A7AF06B7C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D2DA875-8085-43A6-96AB-CE5F524461D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5" name="Marcador de texto 4">
            <a:extLst>
              <a:ext uri="{FF2B5EF4-FFF2-40B4-BE49-F238E27FC236}">
                <a16:creationId xmlns:a16="http://schemas.microsoft.com/office/drawing/2014/main" id="{5BAB0648-DFC1-42C0-81F8-617BD66C15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6A94A84-E8CD-42B3-87BA-B995E6EC098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7" name="Marcador de fecha 6">
            <a:extLst>
              <a:ext uri="{FF2B5EF4-FFF2-40B4-BE49-F238E27FC236}">
                <a16:creationId xmlns:a16="http://schemas.microsoft.com/office/drawing/2014/main" id="{3EB8FEF5-B82D-4CB0-8F1E-4B9E057B2216}"/>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8" name="Marcador de pie de página 7">
            <a:extLst>
              <a:ext uri="{FF2B5EF4-FFF2-40B4-BE49-F238E27FC236}">
                <a16:creationId xmlns:a16="http://schemas.microsoft.com/office/drawing/2014/main" id="{D3952AC9-6D63-45E1-A551-C56A25FB557D}"/>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A57E9045-E654-44C9-A08A-A65EECD5572A}"/>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352193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8DA9B-B413-4155-B917-E865A467D3E1}"/>
              </a:ext>
            </a:extLst>
          </p:cNvPr>
          <p:cNvSpPr>
            <a:spLocks noGrp="1"/>
          </p:cNvSpPr>
          <p:nvPr>
            <p:ph type="title"/>
          </p:nvPr>
        </p:nvSpPr>
        <p:spPr/>
        <p:txBody>
          <a:bodyPr/>
          <a:lstStyle/>
          <a:p>
            <a:r>
              <a:rPr lang="es-ES"/>
              <a:t>Haga clic para modificar el estilo de título del patrón</a:t>
            </a:r>
            <a:endParaRPr lang="es-CU"/>
          </a:p>
        </p:txBody>
      </p:sp>
      <p:sp>
        <p:nvSpPr>
          <p:cNvPr id="3" name="Marcador de fecha 2">
            <a:extLst>
              <a:ext uri="{FF2B5EF4-FFF2-40B4-BE49-F238E27FC236}">
                <a16:creationId xmlns:a16="http://schemas.microsoft.com/office/drawing/2014/main" id="{3743A818-F32F-446F-85A1-D044A6644DE7}"/>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4" name="Marcador de pie de página 3">
            <a:extLst>
              <a:ext uri="{FF2B5EF4-FFF2-40B4-BE49-F238E27FC236}">
                <a16:creationId xmlns:a16="http://schemas.microsoft.com/office/drawing/2014/main" id="{4DBA90D9-6510-41BA-901D-61BC0E04BE71}"/>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9B751851-F7DD-4EAF-A70E-0DFC8D0A77C7}"/>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150995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E20C354-6484-490B-ADBE-AB1D9954DB84}"/>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3" name="Marcador de pie de página 2">
            <a:extLst>
              <a:ext uri="{FF2B5EF4-FFF2-40B4-BE49-F238E27FC236}">
                <a16:creationId xmlns:a16="http://schemas.microsoft.com/office/drawing/2014/main" id="{2F697D69-3E4B-47F6-A45E-F239444B6C12}"/>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BEC883DA-8A47-444F-A924-1DF110B05D1E}"/>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2828680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CD3272-F6C7-48BD-8064-F88254DFF7C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U"/>
          </a:p>
        </p:txBody>
      </p:sp>
      <p:sp>
        <p:nvSpPr>
          <p:cNvPr id="3" name="Marcador de contenido 2">
            <a:extLst>
              <a:ext uri="{FF2B5EF4-FFF2-40B4-BE49-F238E27FC236}">
                <a16:creationId xmlns:a16="http://schemas.microsoft.com/office/drawing/2014/main" id="{B17FC20B-50BE-4A6C-9E61-67B5B6C33B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4" name="Marcador de texto 3">
            <a:extLst>
              <a:ext uri="{FF2B5EF4-FFF2-40B4-BE49-F238E27FC236}">
                <a16:creationId xmlns:a16="http://schemas.microsoft.com/office/drawing/2014/main" id="{C35C52DF-FA62-487C-BD9F-204916779F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2E6AA95-A1A9-428C-B452-12982D287DD3}"/>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6" name="Marcador de pie de página 5">
            <a:extLst>
              <a:ext uri="{FF2B5EF4-FFF2-40B4-BE49-F238E27FC236}">
                <a16:creationId xmlns:a16="http://schemas.microsoft.com/office/drawing/2014/main" id="{51E030F4-12C9-4549-A9C4-5DD90A3418E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FD6771F-6123-47AF-AF9D-03263B0D2CC2}"/>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39474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F210FF-D835-4011-991B-C144C8E68BE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U"/>
          </a:p>
        </p:txBody>
      </p:sp>
      <p:sp>
        <p:nvSpPr>
          <p:cNvPr id="3" name="Marcador de posición de imagen 2">
            <a:extLst>
              <a:ext uri="{FF2B5EF4-FFF2-40B4-BE49-F238E27FC236}">
                <a16:creationId xmlns:a16="http://schemas.microsoft.com/office/drawing/2014/main" id="{C20A8373-73D4-4F0D-A029-9EB86579BA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U"/>
          </a:p>
        </p:txBody>
      </p:sp>
      <p:sp>
        <p:nvSpPr>
          <p:cNvPr id="4" name="Marcador de texto 3">
            <a:extLst>
              <a:ext uri="{FF2B5EF4-FFF2-40B4-BE49-F238E27FC236}">
                <a16:creationId xmlns:a16="http://schemas.microsoft.com/office/drawing/2014/main" id="{17469AC3-BB2F-4CA6-92F6-75DD68BF7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B7E32B6-93A0-4E26-BA50-2EC3842A789F}"/>
              </a:ext>
            </a:extLst>
          </p:cNvPr>
          <p:cNvSpPr>
            <a:spLocks noGrp="1"/>
          </p:cNvSpPr>
          <p:nvPr>
            <p:ph type="dt" sz="half" idx="10"/>
          </p:nvPr>
        </p:nvSpPr>
        <p:spPr/>
        <p:txBody>
          <a:bodyPr/>
          <a:lstStyle/>
          <a:p>
            <a:fld id="{39A434E6-AAE8-4249-BB4A-FB00C2AF9809}" type="datetimeFigureOut">
              <a:rPr lang="es-ES" smtClean="0"/>
              <a:t>13/06/2024</a:t>
            </a:fld>
            <a:endParaRPr lang="es-ES"/>
          </a:p>
        </p:txBody>
      </p:sp>
      <p:sp>
        <p:nvSpPr>
          <p:cNvPr id="6" name="Marcador de pie de página 5">
            <a:extLst>
              <a:ext uri="{FF2B5EF4-FFF2-40B4-BE49-F238E27FC236}">
                <a16:creationId xmlns:a16="http://schemas.microsoft.com/office/drawing/2014/main" id="{2C0D7781-A8CC-4599-80C4-B8BC7646836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D40A2C9-B25E-435F-BCE4-77D1EECCFA42}"/>
              </a:ext>
            </a:extLst>
          </p:cNvPr>
          <p:cNvSpPr>
            <a:spLocks noGrp="1"/>
          </p:cNvSpPr>
          <p:nvPr>
            <p:ph type="sldNum" sz="quarter" idx="12"/>
          </p:nvPr>
        </p:nvSpPr>
        <p:spPr/>
        <p:txBody>
          <a:bodyPr/>
          <a:lstStyle/>
          <a:p>
            <a:fld id="{C62E548C-AF28-48D3-8D8B-0A4B1E34727B}" type="slidenum">
              <a:rPr lang="es-ES" smtClean="0"/>
              <a:t>‹Nº›</a:t>
            </a:fld>
            <a:endParaRPr lang="es-ES"/>
          </a:p>
        </p:txBody>
      </p:sp>
    </p:spTree>
    <p:extLst>
      <p:ext uri="{BB962C8B-B14F-4D97-AF65-F5344CB8AC3E}">
        <p14:creationId xmlns:p14="http://schemas.microsoft.com/office/powerpoint/2010/main" val="2712440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8E73747-04A0-41B2-91AE-67A667A5DB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U"/>
          </a:p>
        </p:txBody>
      </p:sp>
      <p:sp>
        <p:nvSpPr>
          <p:cNvPr id="3" name="Marcador de texto 2">
            <a:extLst>
              <a:ext uri="{FF2B5EF4-FFF2-40B4-BE49-F238E27FC236}">
                <a16:creationId xmlns:a16="http://schemas.microsoft.com/office/drawing/2014/main" id="{8023E44F-37EB-4B6F-8090-3D67B5C092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U"/>
          </a:p>
        </p:txBody>
      </p:sp>
      <p:sp>
        <p:nvSpPr>
          <p:cNvPr id="4" name="Marcador de fecha 3">
            <a:extLst>
              <a:ext uri="{FF2B5EF4-FFF2-40B4-BE49-F238E27FC236}">
                <a16:creationId xmlns:a16="http://schemas.microsoft.com/office/drawing/2014/main" id="{E49BD2D0-22B2-4F2D-944A-620825A6FE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434E6-AAE8-4249-BB4A-FB00C2AF9809}" type="datetimeFigureOut">
              <a:rPr lang="es-ES" smtClean="0"/>
              <a:t>13/06/2024</a:t>
            </a:fld>
            <a:endParaRPr lang="es-ES"/>
          </a:p>
        </p:txBody>
      </p:sp>
      <p:sp>
        <p:nvSpPr>
          <p:cNvPr id="5" name="Marcador de pie de página 4">
            <a:extLst>
              <a:ext uri="{FF2B5EF4-FFF2-40B4-BE49-F238E27FC236}">
                <a16:creationId xmlns:a16="http://schemas.microsoft.com/office/drawing/2014/main" id="{CA746402-1058-42F7-B3B0-AA1E5FC4E8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4B92FAF1-E909-482F-B8D7-5637B1D3BA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2E548C-AF28-48D3-8D8B-0A4B1E34727B}" type="slidenum">
              <a:rPr lang="es-ES" smtClean="0"/>
              <a:t>‹Nº›</a:t>
            </a:fld>
            <a:endParaRPr lang="es-ES"/>
          </a:p>
        </p:txBody>
      </p:sp>
    </p:spTree>
    <p:extLst>
      <p:ext uri="{BB962C8B-B14F-4D97-AF65-F5344CB8AC3E}">
        <p14:creationId xmlns:p14="http://schemas.microsoft.com/office/powerpoint/2010/main" val="2536674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BA8FC4A5-7A94-4A48-A756-74AEB714431F}"/>
              </a:ext>
            </a:extLst>
          </p:cNvPr>
          <p:cNvSpPr/>
          <p:nvPr/>
        </p:nvSpPr>
        <p:spPr>
          <a:xfrm>
            <a:off x="239151" y="295423"/>
            <a:ext cx="11704319" cy="6260122"/>
          </a:xfrm>
          <a:prstGeom prst="plaque">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3600" b="1" dirty="0">
                <a:solidFill>
                  <a:schemeClr val="tx1"/>
                </a:solidFill>
                <a:latin typeface="Arial" panose="020B0604020202020204" pitchFamily="34" charset="0"/>
                <a:cs typeface="Arial" panose="020B0604020202020204" pitchFamily="34" charset="0"/>
              </a:rPr>
              <a:t>Tema V: </a:t>
            </a:r>
            <a:r>
              <a:rPr lang="es-ES_tradnl" sz="3600" dirty="0">
                <a:solidFill>
                  <a:schemeClr val="tx1"/>
                </a:solidFill>
                <a:latin typeface="Arial" panose="020B0604020202020204" pitchFamily="34" charset="0"/>
                <a:cs typeface="Arial" panose="020B0604020202020204" pitchFamily="34" charset="0"/>
              </a:rPr>
              <a:t>Derecho Internacional Humanitario (DIH)</a:t>
            </a:r>
          </a:p>
          <a:p>
            <a:endParaRPr lang="es-ES" sz="3600" dirty="0">
              <a:solidFill>
                <a:schemeClr val="tx1"/>
              </a:solidFill>
              <a:latin typeface="Arial" panose="020B0604020202020204" pitchFamily="34" charset="0"/>
              <a:cs typeface="Arial" panose="020B0604020202020204" pitchFamily="34" charset="0"/>
            </a:endParaRPr>
          </a:p>
          <a:p>
            <a:r>
              <a:rPr lang="es-ES_tradnl" sz="3600" b="1" dirty="0">
                <a:solidFill>
                  <a:schemeClr val="tx1"/>
                </a:solidFill>
                <a:latin typeface="Arial" panose="020B0604020202020204" pitchFamily="34" charset="0"/>
                <a:cs typeface="Arial" panose="020B0604020202020204" pitchFamily="34" charset="0"/>
              </a:rPr>
              <a:t>Clase 1 (C).  </a:t>
            </a:r>
            <a:r>
              <a:rPr lang="es-ES_tradnl" sz="3600" dirty="0">
                <a:solidFill>
                  <a:schemeClr val="tx1"/>
                </a:solidFill>
                <a:latin typeface="Arial" panose="020B0604020202020204" pitchFamily="34" charset="0"/>
                <a:cs typeface="Arial" panose="020B0604020202020204" pitchFamily="34" charset="0"/>
              </a:rPr>
              <a:t>Derecho Internacional Humanitario.</a:t>
            </a:r>
          </a:p>
          <a:p>
            <a:endParaRPr lang="es-ES" sz="3600" dirty="0">
              <a:solidFill>
                <a:schemeClr val="tx1"/>
              </a:solidFill>
              <a:latin typeface="Arial" panose="020B0604020202020204" pitchFamily="34" charset="0"/>
              <a:cs typeface="Arial" panose="020B0604020202020204" pitchFamily="34" charset="0"/>
            </a:endParaRPr>
          </a:p>
          <a:p>
            <a:pPr algn="just"/>
            <a:r>
              <a:rPr lang="es-ES_tradnl" sz="3600" b="1" dirty="0">
                <a:solidFill>
                  <a:schemeClr val="tx1"/>
                </a:solidFill>
                <a:latin typeface="Arial" panose="020B0604020202020204" pitchFamily="34" charset="0"/>
                <a:cs typeface="Arial" panose="020B0604020202020204" pitchFamily="34" charset="0"/>
              </a:rPr>
              <a:t>Objetivo:</a:t>
            </a:r>
            <a:r>
              <a:rPr lang="es-ES_tradnl" sz="3600" dirty="0">
                <a:solidFill>
                  <a:schemeClr val="tx1"/>
                </a:solidFill>
                <a:latin typeface="Arial" panose="020B0604020202020204" pitchFamily="34" charset="0"/>
                <a:cs typeface="Arial" panose="020B0604020202020204" pitchFamily="34" charset="0"/>
              </a:rPr>
              <a:t> Explicar los principios y normas que rigen el DIH a través de la exposición oral para su posterior desempeño profesional en situaciones excepcionales y de desastres.</a:t>
            </a:r>
            <a:endParaRPr lang="es-ES" sz="3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4624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1965CE49-C238-4F67-B96E-8B9AC484D87D}"/>
              </a:ext>
            </a:extLst>
          </p:cNvPr>
          <p:cNvSpPr/>
          <p:nvPr/>
        </p:nvSpPr>
        <p:spPr>
          <a:xfrm>
            <a:off x="1139483" y="393895"/>
            <a:ext cx="9762979" cy="1209822"/>
          </a:xfrm>
          <a:prstGeom prst="plaque">
            <a:avLst/>
          </a:prstGeom>
          <a:solidFill>
            <a:srgbClr val="00B0F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a:solidFill>
                  <a:schemeClr val="tx1"/>
                </a:solidFill>
                <a:latin typeface="Arial" panose="020B0604020202020204" pitchFamily="34" charset="0"/>
                <a:cs typeface="Arial" panose="020B0604020202020204" pitchFamily="34" charset="0"/>
              </a:rPr>
              <a:t>Los Convenios de Ginebra de 1949 y sus Protocolos Adicionales de 1977. </a:t>
            </a:r>
            <a:endParaRPr lang="es-ES" sz="3600" dirty="0">
              <a:solidFill>
                <a:schemeClr val="tx1"/>
              </a:solidFill>
              <a:latin typeface="Arial" panose="020B0604020202020204" pitchFamily="34" charset="0"/>
              <a:cs typeface="Arial" panose="020B0604020202020204" pitchFamily="34" charset="0"/>
            </a:endParaRPr>
          </a:p>
        </p:txBody>
      </p:sp>
      <p:sp>
        <p:nvSpPr>
          <p:cNvPr id="5" name="Flecha: a la derecha 4">
            <a:extLst>
              <a:ext uri="{FF2B5EF4-FFF2-40B4-BE49-F238E27FC236}">
                <a16:creationId xmlns:a16="http://schemas.microsoft.com/office/drawing/2014/main" id="{085E7BD9-C3D3-4D6C-98F5-95419094D50F}"/>
              </a:ext>
            </a:extLst>
          </p:cNvPr>
          <p:cNvSpPr/>
          <p:nvPr/>
        </p:nvSpPr>
        <p:spPr>
          <a:xfrm>
            <a:off x="407962" y="1927274"/>
            <a:ext cx="5688038" cy="2293034"/>
          </a:xfrm>
          <a:prstGeom prst="rightArrow">
            <a:avLst/>
          </a:prstGeom>
          <a:solidFill>
            <a:schemeClr val="tx2">
              <a:lumMod val="40000"/>
              <a:lumOff val="6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b="1" i="1" dirty="0">
                <a:solidFill>
                  <a:schemeClr val="tx1"/>
                </a:solidFill>
                <a:latin typeface="Arial" panose="020B0604020202020204" pitchFamily="34" charset="0"/>
                <a:cs typeface="Arial" panose="020B0604020202020204" pitchFamily="34" charset="0"/>
              </a:rPr>
              <a:t>I-C</a:t>
            </a:r>
            <a:r>
              <a:rPr lang="es-ES_tradnl" sz="3200" b="1" i="1" dirty="0" err="1">
                <a:solidFill>
                  <a:schemeClr val="tx1"/>
                </a:solidFill>
                <a:latin typeface="Arial" panose="020B0604020202020204" pitchFamily="34" charset="0"/>
                <a:cs typeface="Arial" panose="020B0604020202020204" pitchFamily="34" charset="0"/>
              </a:rPr>
              <a:t>onvenio</a:t>
            </a:r>
            <a:r>
              <a:rPr lang="es-ES_tradnl" sz="3200" b="1" i="1" dirty="0">
                <a:solidFill>
                  <a:schemeClr val="tx1"/>
                </a:solidFill>
                <a:latin typeface="Arial" panose="020B0604020202020204" pitchFamily="34" charset="0"/>
                <a:cs typeface="Arial" panose="020B0604020202020204" pitchFamily="34" charset="0"/>
              </a:rPr>
              <a:t> de Ginebra del 12 de agosto de 1949 </a:t>
            </a:r>
            <a:endParaRPr lang="es-ES" sz="3200" b="1" dirty="0">
              <a:solidFill>
                <a:schemeClr val="tx1"/>
              </a:solidFill>
              <a:latin typeface="Arial" panose="020B0604020202020204" pitchFamily="34" charset="0"/>
              <a:cs typeface="Arial" panose="020B0604020202020204" pitchFamily="34" charset="0"/>
            </a:endParaRPr>
          </a:p>
        </p:txBody>
      </p:sp>
      <p:sp>
        <p:nvSpPr>
          <p:cNvPr id="6" name="Flecha: a la derecha 5">
            <a:extLst>
              <a:ext uri="{FF2B5EF4-FFF2-40B4-BE49-F238E27FC236}">
                <a16:creationId xmlns:a16="http://schemas.microsoft.com/office/drawing/2014/main" id="{6CA187F6-AA7C-4337-B6B3-36AE57037EE6}"/>
              </a:ext>
            </a:extLst>
          </p:cNvPr>
          <p:cNvSpPr/>
          <p:nvPr/>
        </p:nvSpPr>
        <p:spPr>
          <a:xfrm>
            <a:off x="405614" y="4316447"/>
            <a:ext cx="5688038" cy="2293034"/>
          </a:xfrm>
          <a:prstGeom prst="rightArrow">
            <a:avLst/>
          </a:prstGeom>
          <a:solidFill>
            <a:schemeClr val="accent1">
              <a:lumMod val="40000"/>
              <a:lumOff val="6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b="1" i="1" dirty="0">
                <a:solidFill>
                  <a:schemeClr val="tx1"/>
                </a:solidFill>
                <a:latin typeface="Arial" panose="020B0604020202020204" pitchFamily="34" charset="0"/>
                <a:cs typeface="Arial" panose="020B0604020202020204" pitchFamily="34" charset="0"/>
              </a:rPr>
              <a:t>II-C</a:t>
            </a:r>
            <a:r>
              <a:rPr lang="es-ES_tradnl" sz="3200" b="1" i="1" dirty="0" err="1">
                <a:solidFill>
                  <a:schemeClr val="tx1"/>
                </a:solidFill>
                <a:latin typeface="Arial" panose="020B0604020202020204" pitchFamily="34" charset="0"/>
                <a:cs typeface="Arial" panose="020B0604020202020204" pitchFamily="34" charset="0"/>
              </a:rPr>
              <a:t>onvenio</a:t>
            </a:r>
            <a:r>
              <a:rPr lang="es-ES_tradnl" sz="3200" b="1" i="1" dirty="0">
                <a:solidFill>
                  <a:schemeClr val="tx1"/>
                </a:solidFill>
                <a:latin typeface="Arial" panose="020B0604020202020204" pitchFamily="34" charset="0"/>
                <a:cs typeface="Arial" panose="020B0604020202020204" pitchFamily="34" charset="0"/>
              </a:rPr>
              <a:t> de Ginebra del 12 de agosto de 1949 </a:t>
            </a:r>
            <a:endParaRPr lang="es-ES" sz="3200" b="1" dirty="0">
              <a:solidFill>
                <a:schemeClr val="tx1"/>
              </a:solidFill>
              <a:latin typeface="Arial" panose="020B0604020202020204" pitchFamily="34" charset="0"/>
              <a:cs typeface="Arial" panose="020B0604020202020204" pitchFamily="34" charset="0"/>
            </a:endParaRPr>
          </a:p>
        </p:txBody>
      </p:sp>
      <p:sp>
        <p:nvSpPr>
          <p:cNvPr id="7" name="Rectángulo: esquinas diagonales redondeadas 6">
            <a:extLst>
              <a:ext uri="{FF2B5EF4-FFF2-40B4-BE49-F238E27FC236}">
                <a16:creationId xmlns:a16="http://schemas.microsoft.com/office/drawing/2014/main" id="{FEBD7D0C-6963-4F1E-A73B-44D5B4ABBC28}"/>
              </a:ext>
            </a:extLst>
          </p:cNvPr>
          <p:cNvSpPr/>
          <p:nvPr/>
        </p:nvSpPr>
        <p:spPr>
          <a:xfrm>
            <a:off x="6443003" y="1927275"/>
            <a:ext cx="5341035" cy="2293034"/>
          </a:xfrm>
          <a:prstGeom prst="round2DiagRect">
            <a:avLst/>
          </a:prstGeom>
          <a:solidFill>
            <a:schemeClr val="accent1">
              <a:lumMod val="20000"/>
              <a:lumOff val="8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3200" i="1" dirty="0">
                <a:solidFill>
                  <a:schemeClr val="tx1"/>
                </a:solidFill>
                <a:latin typeface="Arial" panose="020B0604020202020204" pitchFamily="34" charset="0"/>
                <a:cs typeface="Arial" panose="020B0604020202020204" pitchFamily="34" charset="0"/>
              </a:rPr>
              <a:t>Para aliviar la suerte que corren los heridos y los enfermos de las fuerzas armadas en campaña.</a:t>
            </a:r>
            <a:endParaRPr lang="es-ES" sz="3200" dirty="0">
              <a:solidFill>
                <a:schemeClr val="tx1"/>
              </a:solidFill>
              <a:latin typeface="Arial" panose="020B0604020202020204" pitchFamily="34" charset="0"/>
              <a:cs typeface="Arial" panose="020B0604020202020204" pitchFamily="34" charset="0"/>
            </a:endParaRPr>
          </a:p>
        </p:txBody>
      </p:sp>
      <p:sp>
        <p:nvSpPr>
          <p:cNvPr id="8" name="Rectángulo: esquinas diagonales redondeadas 7">
            <a:extLst>
              <a:ext uri="{FF2B5EF4-FFF2-40B4-BE49-F238E27FC236}">
                <a16:creationId xmlns:a16="http://schemas.microsoft.com/office/drawing/2014/main" id="{42E104A8-43AA-4705-987A-BB64429E882F}"/>
              </a:ext>
            </a:extLst>
          </p:cNvPr>
          <p:cNvSpPr/>
          <p:nvPr/>
        </p:nvSpPr>
        <p:spPr>
          <a:xfrm>
            <a:off x="6443003" y="4451104"/>
            <a:ext cx="5341035" cy="2293034"/>
          </a:xfrm>
          <a:prstGeom prst="round2DiagRect">
            <a:avLst/>
          </a:prstGeom>
          <a:solidFill>
            <a:schemeClr val="accent1">
              <a:lumMod val="20000"/>
              <a:lumOff val="8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3200" i="1" dirty="0">
                <a:solidFill>
                  <a:schemeClr val="tx1"/>
                </a:solidFill>
                <a:latin typeface="Arial" panose="020B0604020202020204" pitchFamily="34" charset="0"/>
                <a:cs typeface="Arial" panose="020B0604020202020204" pitchFamily="34" charset="0"/>
              </a:rPr>
              <a:t>Para aliviar la suerte que corren los heridos, los enfermos y los náufragos de las fuerzas armadas en el mar.</a:t>
            </a:r>
            <a:endParaRPr lang="es-ES"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395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a la derecha 3">
            <a:extLst>
              <a:ext uri="{FF2B5EF4-FFF2-40B4-BE49-F238E27FC236}">
                <a16:creationId xmlns:a16="http://schemas.microsoft.com/office/drawing/2014/main" id="{09C7823B-1FEB-46B8-B672-458D6848DFB3}"/>
              </a:ext>
            </a:extLst>
          </p:cNvPr>
          <p:cNvSpPr/>
          <p:nvPr/>
        </p:nvSpPr>
        <p:spPr>
          <a:xfrm>
            <a:off x="405614" y="281355"/>
            <a:ext cx="5688038" cy="2686928"/>
          </a:xfrm>
          <a:prstGeom prst="rightArrow">
            <a:avLst/>
          </a:prstGeom>
          <a:solidFill>
            <a:schemeClr val="bg2">
              <a:lumMod val="75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b="1" i="1" dirty="0">
                <a:solidFill>
                  <a:schemeClr val="tx1"/>
                </a:solidFill>
                <a:latin typeface="Arial" panose="020B0604020202020204" pitchFamily="34" charset="0"/>
                <a:cs typeface="Arial" panose="020B0604020202020204" pitchFamily="34" charset="0"/>
              </a:rPr>
              <a:t>III-C</a:t>
            </a:r>
            <a:r>
              <a:rPr lang="es-ES_tradnl" sz="3200" b="1" i="1" dirty="0" err="1">
                <a:solidFill>
                  <a:schemeClr val="tx1"/>
                </a:solidFill>
                <a:latin typeface="Arial" panose="020B0604020202020204" pitchFamily="34" charset="0"/>
                <a:cs typeface="Arial" panose="020B0604020202020204" pitchFamily="34" charset="0"/>
              </a:rPr>
              <a:t>onvenio</a:t>
            </a:r>
            <a:r>
              <a:rPr lang="es-ES_tradnl" sz="3200" b="1" i="1" dirty="0">
                <a:solidFill>
                  <a:schemeClr val="tx1"/>
                </a:solidFill>
                <a:latin typeface="Arial" panose="020B0604020202020204" pitchFamily="34" charset="0"/>
                <a:cs typeface="Arial" panose="020B0604020202020204" pitchFamily="34" charset="0"/>
              </a:rPr>
              <a:t> de Ginebra del 12 de agosto de 1949 </a:t>
            </a:r>
            <a:endParaRPr lang="es-ES" sz="3200" b="1" dirty="0">
              <a:solidFill>
                <a:schemeClr val="tx1"/>
              </a:solidFill>
              <a:latin typeface="Arial" panose="020B0604020202020204" pitchFamily="34" charset="0"/>
              <a:cs typeface="Arial" panose="020B0604020202020204" pitchFamily="34" charset="0"/>
            </a:endParaRPr>
          </a:p>
        </p:txBody>
      </p:sp>
      <p:sp>
        <p:nvSpPr>
          <p:cNvPr id="5" name="Flecha: a la derecha 4">
            <a:extLst>
              <a:ext uri="{FF2B5EF4-FFF2-40B4-BE49-F238E27FC236}">
                <a16:creationId xmlns:a16="http://schemas.microsoft.com/office/drawing/2014/main" id="{4910B173-9887-4B96-B492-1064EE329CE0}"/>
              </a:ext>
            </a:extLst>
          </p:cNvPr>
          <p:cNvSpPr/>
          <p:nvPr/>
        </p:nvSpPr>
        <p:spPr>
          <a:xfrm>
            <a:off x="417334" y="3429000"/>
            <a:ext cx="5688038" cy="2802988"/>
          </a:xfrm>
          <a:prstGeom prst="rightArrow">
            <a:avLst/>
          </a:prstGeom>
          <a:solidFill>
            <a:schemeClr val="bg2">
              <a:lumMod val="75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b="1" i="1" dirty="0">
                <a:solidFill>
                  <a:schemeClr val="tx1"/>
                </a:solidFill>
                <a:latin typeface="Arial" panose="020B0604020202020204" pitchFamily="34" charset="0"/>
                <a:cs typeface="Arial" panose="020B0604020202020204" pitchFamily="34" charset="0"/>
              </a:rPr>
              <a:t>IV-C</a:t>
            </a:r>
            <a:r>
              <a:rPr lang="es-ES_tradnl" sz="3200" b="1" i="1" dirty="0" err="1">
                <a:solidFill>
                  <a:schemeClr val="tx1"/>
                </a:solidFill>
                <a:latin typeface="Arial" panose="020B0604020202020204" pitchFamily="34" charset="0"/>
                <a:cs typeface="Arial" panose="020B0604020202020204" pitchFamily="34" charset="0"/>
              </a:rPr>
              <a:t>onvenio</a:t>
            </a:r>
            <a:r>
              <a:rPr lang="es-ES_tradnl" sz="3200" b="1" i="1" dirty="0">
                <a:solidFill>
                  <a:schemeClr val="tx1"/>
                </a:solidFill>
                <a:latin typeface="Arial" panose="020B0604020202020204" pitchFamily="34" charset="0"/>
                <a:cs typeface="Arial" panose="020B0604020202020204" pitchFamily="34" charset="0"/>
              </a:rPr>
              <a:t> de Ginebra del 12 de agosto de 1949 </a:t>
            </a:r>
            <a:endParaRPr lang="es-ES" sz="3200" b="1" dirty="0">
              <a:solidFill>
                <a:schemeClr val="tx1"/>
              </a:solidFill>
              <a:latin typeface="Arial" panose="020B0604020202020204" pitchFamily="34" charset="0"/>
              <a:cs typeface="Arial" panose="020B0604020202020204" pitchFamily="34" charset="0"/>
            </a:endParaRPr>
          </a:p>
        </p:txBody>
      </p:sp>
      <p:sp>
        <p:nvSpPr>
          <p:cNvPr id="6" name="Rectángulo: esquinas diagonales redondeadas 5">
            <a:extLst>
              <a:ext uri="{FF2B5EF4-FFF2-40B4-BE49-F238E27FC236}">
                <a16:creationId xmlns:a16="http://schemas.microsoft.com/office/drawing/2014/main" id="{69E29B74-43F3-4C42-92CF-7335C24A4EE3}"/>
              </a:ext>
            </a:extLst>
          </p:cNvPr>
          <p:cNvSpPr/>
          <p:nvPr/>
        </p:nvSpPr>
        <p:spPr>
          <a:xfrm>
            <a:off x="6696223" y="478302"/>
            <a:ext cx="4909623" cy="2489981"/>
          </a:xfrm>
          <a:prstGeom prst="round2DiagRect">
            <a:avLst/>
          </a:prstGeom>
          <a:solidFill>
            <a:schemeClr val="bg2">
              <a:lumMod val="9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3200" i="1" dirty="0">
                <a:solidFill>
                  <a:schemeClr val="tx1"/>
                </a:solidFill>
                <a:latin typeface="Arial" panose="020B0604020202020204" pitchFamily="34" charset="0"/>
                <a:cs typeface="Arial" panose="020B0604020202020204" pitchFamily="34" charset="0"/>
              </a:rPr>
              <a:t>Relativo al trato debido a los prisioneros de guerra.</a:t>
            </a:r>
            <a:endParaRPr lang="es-ES" sz="3200" dirty="0">
              <a:solidFill>
                <a:schemeClr val="tx1"/>
              </a:solidFill>
              <a:latin typeface="Arial" panose="020B0604020202020204" pitchFamily="34" charset="0"/>
              <a:cs typeface="Arial" panose="020B0604020202020204" pitchFamily="34" charset="0"/>
            </a:endParaRPr>
          </a:p>
        </p:txBody>
      </p:sp>
      <p:sp>
        <p:nvSpPr>
          <p:cNvPr id="7" name="Rectángulo: esquinas diagonales redondeadas 6">
            <a:extLst>
              <a:ext uri="{FF2B5EF4-FFF2-40B4-BE49-F238E27FC236}">
                <a16:creationId xmlns:a16="http://schemas.microsoft.com/office/drawing/2014/main" id="{81C7A7C3-A330-49C4-B559-418A2C2D3725}"/>
              </a:ext>
            </a:extLst>
          </p:cNvPr>
          <p:cNvSpPr/>
          <p:nvPr/>
        </p:nvSpPr>
        <p:spPr>
          <a:xfrm>
            <a:off x="6696223" y="3429000"/>
            <a:ext cx="4909624" cy="2802988"/>
          </a:xfrm>
          <a:prstGeom prst="round2DiagRect">
            <a:avLst/>
          </a:prstGeom>
          <a:solidFill>
            <a:schemeClr val="bg2">
              <a:lumMod val="9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3200" i="1" dirty="0">
                <a:solidFill>
                  <a:schemeClr val="tx1"/>
                </a:solidFill>
                <a:latin typeface="Arial" panose="020B0604020202020204" pitchFamily="34" charset="0"/>
                <a:cs typeface="Arial" panose="020B0604020202020204" pitchFamily="34" charset="0"/>
              </a:rPr>
              <a:t>Relativo a la protección debida a las personas civiles en tiempo de guerra.</a:t>
            </a:r>
            <a:endParaRPr lang="es-ES"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184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6CD39722-DFF2-4EB3-A366-1EE56872AC67}"/>
              </a:ext>
            </a:extLst>
          </p:cNvPr>
          <p:cNvSpPr/>
          <p:nvPr/>
        </p:nvSpPr>
        <p:spPr>
          <a:xfrm>
            <a:off x="759656" y="407963"/>
            <a:ext cx="10719582" cy="1828800"/>
          </a:xfrm>
          <a:prstGeom prst="plaque">
            <a:avLst/>
          </a:prstGeom>
          <a:solidFill>
            <a:schemeClr val="accent2">
              <a:lumMod val="60000"/>
              <a:lumOff val="4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a:solidFill>
                  <a:schemeClr val="tx1"/>
                </a:solidFill>
                <a:latin typeface="Arial" panose="020B0604020202020204" pitchFamily="34" charset="0"/>
                <a:cs typeface="Arial" panose="020B0604020202020204" pitchFamily="34" charset="0"/>
              </a:rPr>
              <a:t>Los convenios se desarrollaron y se completaron con la aprobación el 10 de junio de 1977, de protocolos adicionales: </a:t>
            </a:r>
            <a:endParaRPr lang="es-ES" sz="3600" b="1" dirty="0">
              <a:solidFill>
                <a:schemeClr val="tx1"/>
              </a:solidFill>
              <a:latin typeface="Arial" panose="020B0604020202020204" pitchFamily="34" charset="0"/>
              <a:cs typeface="Arial" panose="020B0604020202020204" pitchFamily="34" charset="0"/>
            </a:endParaRPr>
          </a:p>
        </p:txBody>
      </p:sp>
      <p:sp>
        <p:nvSpPr>
          <p:cNvPr id="5" name="Flecha: a la derecha 4">
            <a:extLst>
              <a:ext uri="{FF2B5EF4-FFF2-40B4-BE49-F238E27FC236}">
                <a16:creationId xmlns:a16="http://schemas.microsoft.com/office/drawing/2014/main" id="{485FCB92-F6E1-438D-BCB5-98994B7A5224}"/>
              </a:ext>
            </a:extLst>
          </p:cNvPr>
          <p:cNvSpPr/>
          <p:nvPr/>
        </p:nvSpPr>
        <p:spPr>
          <a:xfrm>
            <a:off x="759655" y="2478157"/>
            <a:ext cx="3587058" cy="950843"/>
          </a:xfrm>
          <a:prstGeom prst="rightArrow">
            <a:avLst/>
          </a:prstGeom>
          <a:solidFill>
            <a:schemeClr val="accent2">
              <a:lumMod val="40000"/>
              <a:lumOff val="6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a:solidFill>
                  <a:schemeClr val="tx1"/>
                </a:solidFill>
                <a:latin typeface="Arial" panose="020B0604020202020204" pitchFamily="34" charset="0"/>
                <a:cs typeface="Arial" panose="020B0604020202020204" pitchFamily="34" charset="0"/>
              </a:rPr>
              <a:t>Protocolo 1: </a:t>
            </a:r>
            <a:endParaRPr lang="es-ES" sz="3600" b="1" dirty="0">
              <a:solidFill>
                <a:schemeClr val="tx1"/>
              </a:solidFill>
              <a:latin typeface="Arial" panose="020B0604020202020204" pitchFamily="34" charset="0"/>
              <a:cs typeface="Arial" panose="020B0604020202020204" pitchFamily="34" charset="0"/>
            </a:endParaRPr>
          </a:p>
        </p:txBody>
      </p:sp>
      <p:sp>
        <p:nvSpPr>
          <p:cNvPr id="6" name="Flecha: a la derecha 5">
            <a:extLst>
              <a:ext uri="{FF2B5EF4-FFF2-40B4-BE49-F238E27FC236}">
                <a16:creationId xmlns:a16="http://schemas.microsoft.com/office/drawing/2014/main" id="{07E5F2C1-6350-4EA9-A1A5-C215A767404A}"/>
              </a:ext>
            </a:extLst>
          </p:cNvPr>
          <p:cNvSpPr/>
          <p:nvPr/>
        </p:nvSpPr>
        <p:spPr>
          <a:xfrm>
            <a:off x="759655" y="3912704"/>
            <a:ext cx="3587058" cy="950843"/>
          </a:xfrm>
          <a:prstGeom prst="rightArrow">
            <a:avLst/>
          </a:prstGeom>
          <a:solidFill>
            <a:schemeClr val="accent2">
              <a:lumMod val="40000"/>
              <a:lumOff val="6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a:solidFill>
                  <a:schemeClr val="tx1"/>
                </a:solidFill>
                <a:latin typeface="Arial" panose="020B0604020202020204" pitchFamily="34" charset="0"/>
                <a:cs typeface="Arial" panose="020B0604020202020204" pitchFamily="34" charset="0"/>
              </a:rPr>
              <a:t>Protocolo 2: </a:t>
            </a:r>
            <a:endParaRPr lang="es-ES" sz="3600" b="1" dirty="0">
              <a:solidFill>
                <a:schemeClr val="tx1"/>
              </a:solidFill>
              <a:latin typeface="Arial" panose="020B0604020202020204" pitchFamily="34" charset="0"/>
              <a:cs typeface="Arial" panose="020B0604020202020204" pitchFamily="34" charset="0"/>
            </a:endParaRPr>
          </a:p>
        </p:txBody>
      </p:sp>
      <p:sp>
        <p:nvSpPr>
          <p:cNvPr id="7" name="Rectángulo: esquinas diagonales redondeadas 6">
            <a:extLst>
              <a:ext uri="{FF2B5EF4-FFF2-40B4-BE49-F238E27FC236}">
                <a16:creationId xmlns:a16="http://schemas.microsoft.com/office/drawing/2014/main" id="{76C99D1B-E254-405F-A99C-0D1F6D996FBD}"/>
              </a:ext>
            </a:extLst>
          </p:cNvPr>
          <p:cNvSpPr/>
          <p:nvPr/>
        </p:nvSpPr>
        <p:spPr>
          <a:xfrm>
            <a:off x="4810540" y="2478158"/>
            <a:ext cx="6668698" cy="950842"/>
          </a:xfrm>
          <a:prstGeom prst="round2DiagRect">
            <a:avLst/>
          </a:prstGeom>
          <a:solidFill>
            <a:schemeClr val="accent2">
              <a:lumMod val="20000"/>
              <a:lumOff val="8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3600" dirty="0">
                <a:solidFill>
                  <a:schemeClr val="tx1"/>
                </a:solidFill>
                <a:latin typeface="Arial" panose="020B0604020202020204" pitchFamily="34" charset="0"/>
                <a:cs typeface="Arial" panose="020B0604020202020204" pitchFamily="34" charset="0"/>
              </a:rPr>
              <a:t>Relativo a conflictos armados internacionales.</a:t>
            </a:r>
            <a:endParaRPr lang="es-ES" sz="3600" dirty="0">
              <a:solidFill>
                <a:schemeClr val="tx1"/>
              </a:solidFill>
              <a:latin typeface="Arial" panose="020B0604020202020204" pitchFamily="34" charset="0"/>
              <a:cs typeface="Arial" panose="020B0604020202020204" pitchFamily="34" charset="0"/>
            </a:endParaRPr>
          </a:p>
        </p:txBody>
      </p:sp>
      <p:sp>
        <p:nvSpPr>
          <p:cNvPr id="8" name="Rectángulo: esquinas diagonales redondeadas 7">
            <a:extLst>
              <a:ext uri="{FF2B5EF4-FFF2-40B4-BE49-F238E27FC236}">
                <a16:creationId xmlns:a16="http://schemas.microsoft.com/office/drawing/2014/main" id="{EFA878CE-2B2E-48AA-8245-0231530C6704}"/>
              </a:ext>
            </a:extLst>
          </p:cNvPr>
          <p:cNvSpPr/>
          <p:nvPr/>
        </p:nvSpPr>
        <p:spPr>
          <a:xfrm>
            <a:off x="4810540" y="3789664"/>
            <a:ext cx="6621805" cy="1073883"/>
          </a:xfrm>
          <a:prstGeom prst="round2DiagRect">
            <a:avLst/>
          </a:prstGeom>
          <a:solidFill>
            <a:schemeClr val="accent2">
              <a:lumMod val="20000"/>
              <a:lumOff val="8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3600" dirty="0">
                <a:solidFill>
                  <a:schemeClr val="tx1"/>
                </a:solidFill>
                <a:latin typeface="Arial" panose="020B0604020202020204" pitchFamily="34" charset="0"/>
                <a:cs typeface="Arial" panose="020B0604020202020204" pitchFamily="34" charset="0"/>
              </a:rPr>
              <a:t>Relativo a conflictos armados no internacionales.</a:t>
            </a:r>
            <a:endParaRPr lang="es-ES" sz="3600" dirty="0">
              <a:solidFill>
                <a:schemeClr val="tx1"/>
              </a:solidFill>
              <a:latin typeface="Arial" panose="020B0604020202020204" pitchFamily="34" charset="0"/>
              <a:cs typeface="Arial" panose="020B0604020202020204" pitchFamily="34" charset="0"/>
            </a:endParaRPr>
          </a:p>
          <a:p>
            <a:r>
              <a:rPr lang="es-ES" b="1" dirty="0"/>
              <a:t> </a:t>
            </a:r>
            <a:endParaRPr lang="es-ES" dirty="0"/>
          </a:p>
        </p:txBody>
      </p:sp>
      <p:sp>
        <p:nvSpPr>
          <p:cNvPr id="2" name="Flecha: a la derecha 1">
            <a:extLst>
              <a:ext uri="{FF2B5EF4-FFF2-40B4-BE49-F238E27FC236}">
                <a16:creationId xmlns:a16="http://schemas.microsoft.com/office/drawing/2014/main" id="{845731E7-DC6E-4DAB-9313-340CA0AB2807}"/>
              </a:ext>
            </a:extLst>
          </p:cNvPr>
          <p:cNvSpPr/>
          <p:nvPr/>
        </p:nvSpPr>
        <p:spPr>
          <a:xfrm>
            <a:off x="759655" y="5194852"/>
            <a:ext cx="3587058" cy="950842"/>
          </a:xfrm>
          <a:prstGeom prst="rightArrow">
            <a:avLst/>
          </a:prstGeom>
          <a:solidFill>
            <a:schemeClr val="accent2">
              <a:lumMod val="40000"/>
              <a:lumOff val="6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b="1" dirty="0">
                <a:solidFill>
                  <a:schemeClr val="tx1"/>
                </a:solidFill>
                <a:latin typeface="Arial" panose="020B0604020202020204" pitchFamily="34" charset="0"/>
                <a:cs typeface="Arial" panose="020B0604020202020204" pitchFamily="34" charset="0"/>
              </a:rPr>
              <a:t>Protocolo 3:</a:t>
            </a:r>
          </a:p>
        </p:txBody>
      </p:sp>
      <p:sp>
        <p:nvSpPr>
          <p:cNvPr id="3" name="Rectángulo: esquinas diagonales redondeadas 2">
            <a:extLst>
              <a:ext uri="{FF2B5EF4-FFF2-40B4-BE49-F238E27FC236}">
                <a16:creationId xmlns:a16="http://schemas.microsoft.com/office/drawing/2014/main" id="{0641EDDD-E5AD-4B3E-9E47-C86139B97EB4}"/>
              </a:ext>
            </a:extLst>
          </p:cNvPr>
          <p:cNvSpPr/>
          <p:nvPr/>
        </p:nvSpPr>
        <p:spPr>
          <a:xfrm>
            <a:off x="4810540" y="5194852"/>
            <a:ext cx="6668698" cy="1073883"/>
          </a:xfrm>
          <a:prstGeom prst="round2DiagRect">
            <a:avLst/>
          </a:prstGeom>
          <a:solidFill>
            <a:schemeClr val="accent2">
              <a:lumMod val="20000"/>
              <a:lumOff val="8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a:solidFill>
                  <a:schemeClr val="tx1"/>
                </a:solidFill>
                <a:latin typeface="Arial" panose="020B0604020202020204" pitchFamily="34" charset="0"/>
                <a:cs typeface="Arial" panose="020B0604020202020204" pitchFamily="34" charset="0"/>
              </a:rPr>
              <a:t>Relativo a la protección de los signos distintivos.</a:t>
            </a:r>
          </a:p>
        </p:txBody>
      </p:sp>
    </p:spTree>
    <p:extLst>
      <p:ext uri="{BB962C8B-B14F-4D97-AF65-F5344CB8AC3E}">
        <p14:creationId xmlns:p14="http://schemas.microsoft.com/office/powerpoint/2010/main" val="43973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down)">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wipe(down)">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A69F78F5-FB02-4ADD-A38B-6FB915810B0B}"/>
              </a:ext>
            </a:extLst>
          </p:cNvPr>
          <p:cNvSpPr/>
          <p:nvPr/>
        </p:nvSpPr>
        <p:spPr>
          <a:xfrm>
            <a:off x="3366052" y="407963"/>
            <a:ext cx="6082748" cy="787791"/>
          </a:xfrm>
          <a:prstGeom prst="plaque">
            <a:avLst/>
          </a:prstGeom>
          <a:solidFill>
            <a:schemeClr val="bg1"/>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b="1" dirty="0">
                <a:solidFill>
                  <a:schemeClr val="tx1"/>
                </a:solidFill>
                <a:latin typeface="Arial" panose="020B0604020202020204" pitchFamily="34" charset="0"/>
                <a:cs typeface="Arial" panose="020B0604020202020204" pitchFamily="34" charset="0"/>
              </a:rPr>
              <a:t>En el Derecho de La Haya </a:t>
            </a:r>
          </a:p>
        </p:txBody>
      </p:sp>
      <p:sp>
        <p:nvSpPr>
          <p:cNvPr id="5" name="Rectángulo: esquinas diagonales redondeadas 4">
            <a:extLst>
              <a:ext uri="{FF2B5EF4-FFF2-40B4-BE49-F238E27FC236}">
                <a16:creationId xmlns:a16="http://schemas.microsoft.com/office/drawing/2014/main" id="{2FEC8656-A717-4F3E-8333-78BDD2EC253D}"/>
              </a:ext>
            </a:extLst>
          </p:cNvPr>
          <p:cNvSpPr/>
          <p:nvPr/>
        </p:nvSpPr>
        <p:spPr>
          <a:xfrm>
            <a:off x="309489" y="1533379"/>
            <a:ext cx="11493306" cy="2096086"/>
          </a:xfrm>
          <a:prstGeom prst="round2DiagRect">
            <a:avLst/>
          </a:prstGeom>
          <a:solidFill>
            <a:schemeClr val="bg2"/>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-Se estipulan los deberes y derechos de los beligerantes cuando dirigen y/o participan en operaciones militares.</a:t>
            </a:r>
          </a:p>
          <a:p>
            <a:pPr algn="just"/>
            <a:r>
              <a:rPr lang="es-ES" sz="3200" dirty="0">
                <a:solidFill>
                  <a:schemeClr val="tx1"/>
                </a:solidFill>
                <a:latin typeface="Arial" panose="020B0604020202020204" pitchFamily="34" charset="0"/>
                <a:cs typeface="Arial" panose="020B0604020202020204" pitchFamily="34" charset="0"/>
              </a:rPr>
              <a:t> -Los límites en  lo que respecta a medios y métodos para hacer la guerra.  </a:t>
            </a:r>
          </a:p>
        </p:txBody>
      </p:sp>
      <p:sp>
        <p:nvSpPr>
          <p:cNvPr id="6" name="Placa 5">
            <a:extLst>
              <a:ext uri="{FF2B5EF4-FFF2-40B4-BE49-F238E27FC236}">
                <a16:creationId xmlns:a16="http://schemas.microsoft.com/office/drawing/2014/main" id="{67CEC648-EDCE-4652-859F-770ED67C3DF6}"/>
              </a:ext>
            </a:extLst>
          </p:cNvPr>
          <p:cNvSpPr/>
          <p:nvPr/>
        </p:nvSpPr>
        <p:spPr>
          <a:xfrm>
            <a:off x="556590" y="3967090"/>
            <a:ext cx="10893287" cy="1069145"/>
          </a:xfrm>
          <a:prstGeom prst="plaque">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3200" dirty="0">
                <a:solidFill>
                  <a:schemeClr val="tx1"/>
                </a:solidFill>
                <a:latin typeface="Arial" panose="020B0604020202020204" pitchFamily="34" charset="0"/>
                <a:cs typeface="Arial" panose="020B0604020202020204" pitchFamily="34" charset="0"/>
              </a:rPr>
              <a:t>Los aspectos más sobresalientes de esta categoría son las cláusulas fundamentales en las que se declara que:</a:t>
            </a:r>
          </a:p>
        </p:txBody>
      </p:sp>
      <p:sp>
        <p:nvSpPr>
          <p:cNvPr id="7" name="Rectángulo: esquinas diagonales redondeadas 6">
            <a:extLst>
              <a:ext uri="{FF2B5EF4-FFF2-40B4-BE49-F238E27FC236}">
                <a16:creationId xmlns:a16="http://schemas.microsoft.com/office/drawing/2014/main" id="{982C79BB-876B-4743-8FA1-B7E8B9720ED8}"/>
              </a:ext>
            </a:extLst>
          </p:cNvPr>
          <p:cNvSpPr/>
          <p:nvPr/>
        </p:nvSpPr>
        <p:spPr>
          <a:xfrm>
            <a:off x="309488" y="5373861"/>
            <a:ext cx="11493305" cy="1076176"/>
          </a:xfrm>
          <a:prstGeom prst="round2DiagRect">
            <a:avLst/>
          </a:prstGeom>
          <a:solidFill>
            <a:schemeClr val="bg2"/>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 -Los beligerantes no tienen un derecho ilimitado en cuanto a la elección de los   medios para dañar al enemigo. </a:t>
            </a:r>
          </a:p>
        </p:txBody>
      </p:sp>
    </p:spTree>
    <p:extLst>
      <p:ext uri="{BB962C8B-B14F-4D97-AF65-F5344CB8AC3E}">
        <p14:creationId xmlns:p14="http://schemas.microsoft.com/office/powerpoint/2010/main" val="52708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a la derecha 3">
            <a:extLst>
              <a:ext uri="{FF2B5EF4-FFF2-40B4-BE49-F238E27FC236}">
                <a16:creationId xmlns:a16="http://schemas.microsoft.com/office/drawing/2014/main" id="{CE89ADB0-4C65-447A-A839-B6BCF0575A7E}"/>
              </a:ext>
            </a:extLst>
          </p:cNvPr>
          <p:cNvSpPr/>
          <p:nvPr/>
        </p:nvSpPr>
        <p:spPr>
          <a:xfrm>
            <a:off x="281354" y="313006"/>
            <a:ext cx="2729132" cy="6231988"/>
          </a:xfrm>
          <a:prstGeom prst="rightArrow">
            <a:avLst/>
          </a:prstGeom>
          <a:solidFill>
            <a:srgbClr val="FF000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3600" b="1" dirty="0">
                <a:solidFill>
                  <a:schemeClr val="tx1"/>
                </a:solidFill>
                <a:latin typeface="Arial" panose="020B0604020202020204" pitchFamily="34" charset="0"/>
                <a:cs typeface="Arial" panose="020B0604020202020204" pitchFamily="34" charset="0"/>
              </a:rPr>
              <a:t>El DIH prohíbe:</a:t>
            </a:r>
          </a:p>
        </p:txBody>
      </p:sp>
      <p:sp>
        <p:nvSpPr>
          <p:cNvPr id="5" name="Rectángulo: esquinas diagonales redondeadas 4">
            <a:extLst>
              <a:ext uri="{FF2B5EF4-FFF2-40B4-BE49-F238E27FC236}">
                <a16:creationId xmlns:a16="http://schemas.microsoft.com/office/drawing/2014/main" id="{C026A89B-5B25-48C4-83BC-BE6DFA5BB587}"/>
              </a:ext>
            </a:extLst>
          </p:cNvPr>
          <p:cNvSpPr/>
          <p:nvPr/>
        </p:nvSpPr>
        <p:spPr>
          <a:xfrm>
            <a:off x="3193366" y="196948"/>
            <a:ext cx="8717279" cy="6457070"/>
          </a:xfrm>
          <a:prstGeom prst="round2DiagRect">
            <a:avLst/>
          </a:prstGeom>
          <a:solidFill>
            <a:schemeClr val="bg2"/>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 sz="3200" dirty="0">
                <a:solidFill>
                  <a:schemeClr val="tx1"/>
                </a:solidFill>
                <a:latin typeface="Arial" panose="020B0604020202020204" pitchFamily="34" charset="0"/>
                <a:cs typeface="Arial" panose="020B0604020202020204" pitchFamily="34" charset="0"/>
              </a:rPr>
              <a:t> 1-El empleo de veneno o armas envenenadas.</a:t>
            </a:r>
          </a:p>
          <a:p>
            <a:pPr lvl="0" algn="just"/>
            <a:r>
              <a:rPr lang="es-ES" sz="3200" dirty="0">
                <a:solidFill>
                  <a:schemeClr val="tx1"/>
                </a:solidFill>
                <a:latin typeface="Arial" panose="020B0604020202020204" pitchFamily="34" charset="0"/>
                <a:cs typeface="Arial" panose="020B0604020202020204" pitchFamily="34" charset="0"/>
              </a:rPr>
              <a:t>2-La perfidia. </a:t>
            </a:r>
          </a:p>
          <a:p>
            <a:pPr lvl="0" algn="just"/>
            <a:r>
              <a:rPr lang="es-ES" sz="3200" dirty="0">
                <a:solidFill>
                  <a:schemeClr val="tx1"/>
                </a:solidFill>
                <a:latin typeface="Arial" panose="020B0604020202020204" pitchFamily="34" charset="0"/>
                <a:cs typeface="Arial" panose="020B0604020202020204" pitchFamily="34" charset="0"/>
              </a:rPr>
              <a:t>3-Matar a un enemigo que se ha rendido.</a:t>
            </a:r>
          </a:p>
          <a:p>
            <a:pPr lvl="0" algn="just"/>
            <a:r>
              <a:rPr lang="es-ES" sz="3200" dirty="0">
                <a:solidFill>
                  <a:schemeClr val="tx1"/>
                </a:solidFill>
                <a:latin typeface="Arial" panose="020B0604020202020204" pitchFamily="34" charset="0"/>
                <a:cs typeface="Arial" panose="020B0604020202020204" pitchFamily="34" charset="0"/>
              </a:rPr>
              <a:t>4-Declarar que no se dará cuartel.</a:t>
            </a:r>
          </a:p>
          <a:p>
            <a:pPr lvl="0" algn="just"/>
            <a:r>
              <a:rPr lang="es-ES" sz="3200" dirty="0">
                <a:solidFill>
                  <a:schemeClr val="tx1"/>
                </a:solidFill>
                <a:latin typeface="Arial" panose="020B0604020202020204" pitchFamily="34" charset="0"/>
                <a:cs typeface="Arial" panose="020B0604020202020204" pitchFamily="34" charset="0"/>
              </a:rPr>
              <a:t>5-Emplear armas, proyectiles o materias destinadas a causar males superfluos.</a:t>
            </a:r>
          </a:p>
          <a:p>
            <a:pPr lvl="0" algn="just"/>
            <a:r>
              <a:rPr lang="es-ES" sz="3200" dirty="0">
                <a:solidFill>
                  <a:schemeClr val="tx1"/>
                </a:solidFill>
                <a:latin typeface="Arial" panose="020B0604020202020204" pitchFamily="34" charset="0"/>
                <a:cs typeface="Arial" panose="020B0604020202020204" pitchFamily="34" charset="0"/>
              </a:rPr>
              <a:t>6-Utilizar indebidamente la bandera de parlamento, la bandera nacional o las insignias militares y el uniforme del enemigo, así como los signos distintivos del Convenio de Ginebra.     </a:t>
            </a:r>
          </a:p>
          <a:p>
            <a:pPr lvl="0" algn="just"/>
            <a:r>
              <a:rPr lang="es-ES" sz="3200" dirty="0">
                <a:solidFill>
                  <a:schemeClr val="tx1"/>
                </a:solidFill>
                <a:latin typeface="Arial" panose="020B0604020202020204" pitchFamily="34" charset="0"/>
                <a:cs typeface="Arial" panose="020B0604020202020204" pitchFamily="34" charset="0"/>
              </a:rPr>
              <a:t>7-El pillaje.</a:t>
            </a:r>
          </a:p>
        </p:txBody>
      </p:sp>
    </p:spTree>
    <p:extLst>
      <p:ext uri="{BB962C8B-B14F-4D97-AF65-F5344CB8AC3E}">
        <p14:creationId xmlns:p14="http://schemas.microsoft.com/office/powerpoint/2010/main" val="41028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a la derecha 3">
            <a:extLst>
              <a:ext uri="{FF2B5EF4-FFF2-40B4-BE49-F238E27FC236}">
                <a16:creationId xmlns:a16="http://schemas.microsoft.com/office/drawing/2014/main" id="{2A4B07B3-E802-429A-A090-126B6026B4A8}"/>
              </a:ext>
            </a:extLst>
          </p:cNvPr>
          <p:cNvSpPr/>
          <p:nvPr/>
        </p:nvSpPr>
        <p:spPr>
          <a:xfrm>
            <a:off x="211015" y="239151"/>
            <a:ext cx="3194794" cy="6274191"/>
          </a:xfrm>
          <a:prstGeom prst="rightArrow">
            <a:avLst/>
          </a:prstGeom>
          <a:solidFill>
            <a:srgbClr val="00B0F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a:solidFill>
                  <a:schemeClr val="tx1"/>
                </a:solidFill>
                <a:latin typeface="Arial" panose="020B0604020202020204" pitchFamily="34" charset="0"/>
                <a:cs typeface="Arial" panose="020B0604020202020204" pitchFamily="34" charset="0"/>
              </a:rPr>
              <a:t>Personas Protegidas por el DIH</a:t>
            </a:r>
          </a:p>
        </p:txBody>
      </p:sp>
      <p:sp>
        <p:nvSpPr>
          <p:cNvPr id="5" name="Placa 4">
            <a:extLst>
              <a:ext uri="{FF2B5EF4-FFF2-40B4-BE49-F238E27FC236}">
                <a16:creationId xmlns:a16="http://schemas.microsoft.com/office/drawing/2014/main" id="{17B8E368-9F12-4A30-AEF9-1A2DC3455474}"/>
              </a:ext>
            </a:extLst>
          </p:cNvPr>
          <p:cNvSpPr/>
          <p:nvPr/>
        </p:nvSpPr>
        <p:spPr>
          <a:xfrm>
            <a:off x="3629465" y="225083"/>
            <a:ext cx="8351520" cy="6386732"/>
          </a:xfrm>
          <a:prstGeom prst="plaque">
            <a:avLst/>
          </a:prstGeom>
          <a:solidFill>
            <a:schemeClr val="accent5">
              <a:lumMod val="60000"/>
              <a:lumOff val="4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2800" dirty="0">
                <a:solidFill>
                  <a:schemeClr val="tx1"/>
                </a:solidFill>
                <a:latin typeface="Arial" panose="020B0604020202020204" pitchFamily="34" charset="0"/>
                <a:cs typeface="Arial" panose="020B0604020202020204" pitchFamily="34" charset="0"/>
              </a:rPr>
              <a:t>1-Los heridos, los enfermos y los náufragos, que han dejado de combatir.</a:t>
            </a:r>
            <a:endParaRPr lang="es-ES" sz="2800" dirty="0">
              <a:solidFill>
                <a:schemeClr val="tx1"/>
              </a:solidFill>
              <a:latin typeface="Arial" panose="020B0604020202020204" pitchFamily="34" charset="0"/>
              <a:cs typeface="Arial" panose="020B0604020202020204" pitchFamily="34" charset="0"/>
            </a:endParaRPr>
          </a:p>
          <a:p>
            <a:pPr lvl="0" algn="just"/>
            <a:r>
              <a:rPr lang="es-ES_tradnl" sz="2800" dirty="0">
                <a:solidFill>
                  <a:schemeClr val="tx1"/>
                </a:solidFill>
                <a:latin typeface="Arial" panose="020B0604020202020204" pitchFamily="34" charset="0"/>
                <a:cs typeface="Arial" panose="020B0604020202020204" pitchFamily="34" charset="0"/>
              </a:rPr>
              <a:t>2-Los prisioneros de guerra.</a:t>
            </a:r>
            <a:endParaRPr lang="es-ES" sz="2800" dirty="0">
              <a:solidFill>
                <a:schemeClr val="tx1"/>
              </a:solidFill>
              <a:latin typeface="Arial" panose="020B0604020202020204" pitchFamily="34" charset="0"/>
              <a:cs typeface="Arial" panose="020B0604020202020204" pitchFamily="34" charset="0"/>
            </a:endParaRPr>
          </a:p>
          <a:p>
            <a:pPr lvl="0" algn="just"/>
            <a:r>
              <a:rPr lang="es-ES_tradnl" sz="2800" dirty="0">
                <a:solidFill>
                  <a:schemeClr val="tx1"/>
                </a:solidFill>
                <a:latin typeface="Arial" panose="020B0604020202020204" pitchFamily="34" charset="0"/>
                <a:cs typeface="Arial" panose="020B0604020202020204" pitchFamily="34" charset="0"/>
              </a:rPr>
              <a:t>3-Las personas civiles que, en razón de un conflicto o de una ocupación, se encuentran en poder de una parte de la que no son nacionales. </a:t>
            </a:r>
          </a:p>
          <a:p>
            <a:pPr lvl="0" algn="just"/>
            <a:r>
              <a:rPr lang="es-ES_tradnl" sz="2800" dirty="0">
                <a:solidFill>
                  <a:schemeClr val="tx1"/>
                </a:solidFill>
                <a:latin typeface="Arial" panose="020B0604020202020204" pitchFamily="34" charset="0"/>
                <a:cs typeface="Arial" panose="020B0604020202020204" pitchFamily="34" charset="0"/>
              </a:rPr>
              <a:t>4-El personal sanitario y religioso.</a:t>
            </a:r>
            <a:endParaRPr lang="es-ES" sz="2800" dirty="0">
              <a:solidFill>
                <a:schemeClr val="tx1"/>
              </a:solidFill>
              <a:latin typeface="Arial" panose="020B0604020202020204" pitchFamily="34" charset="0"/>
              <a:cs typeface="Arial" panose="020B0604020202020204" pitchFamily="34" charset="0"/>
            </a:endParaRPr>
          </a:p>
          <a:p>
            <a:pPr lvl="0" algn="just"/>
            <a:r>
              <a:rPr lang="es-ES_tradnl" sz="2800" dirty="0">
                <a:solidFill>
                  <a:schemeClr val="tx1"/>
                </a:solidFill>
                <a:latin typeface="Arial" panose="020B0604020202020204" pitchFamily="34" charset="0"/>
                <a:cs typeface="Arial" panose="020B0604020202020204" pitchFamily="34" charset="0"/>
              </a:rPr>
              <a:t>5-Los parlamentarios.</a:t>
            </a:r>
            <a:endParaRPr lang="es-ES" sz="2800" dirty="0">
              <a:solidFill>
                <a:schemeClr val="tx1"/>
              </a:solidFill>
              <a:latin typeface="Arial" panose="020B0604020202020204" pitchFamily="34" charset="0"/>
              <a:cs typeface="Arial" panose="020B0604020202020204" pitchFamily="34" charset="0"/>
            </a:endParaRPr>
          </a:p>
          <a:p>
            <a:pPr lvl="0" algn="just"/>
            <a:r>
              <a:rPr lang="es-ES_tradnl" sz="2800" dirty="0">
                <a:solidFill>
                  <a:schemeClr val="tx1"/>
                </a:solidFill>
                <a:latin typeface="Arial" panose="020B0604020202020204" pitchFamily="34" charset="0"/>
                <a:cs typeface="Arial" panose="020B0604020202020204" pitchFamily="34" charset="0"/>
              </a:rPr>
              <a:t>6-El personal de los organismos de protección civil.</a:t>
            </a:r>
            <a:endParaRPr lang="es-ES" sz="2800" dirty="0">
              <a:solidFill>
                <a:schemeClr val="tx1"/>
              </a:solidFill>
              <a:latin typeface="Arial" panose="020B0604020202020204" pitchFamily="34" charset="0"/>
              <a:cs typeface="Arial" panose="020B0604020202020204" pitchFamily="34" charset="0"/>
            </a:endParaRPr>
          </a:p>
          <a:p>
            <a:pPr lvl="0" algn="just"/>
            <a:r>
              <a:rPr lang="es-ES_tradnl" sz="2800" dirty="0">
                <a:solidFill>
                  <a:schemeClr val="tx1"/>
                </a:solidFill>
                <a:latin typeface="Arial" panose="020B0604020202020204" pitchFamily="34" charset="0"/>
                <a:cs typeface="Arial" panose="020B0604020202020204" pitchFamily="34" charset="0"/>
              </a:rPr>
              <a:t>7-El personal asignado a la protección de   los bienes culturales.</a:t>
            </a:r>
            <a:endParaRPr lang="es-E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8928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a la derecha 3">
            <a:extLst>
              <a:ext uri="{FF2B5EF4-FFF2-40B4-BE49-F238E27FC236}">
                <a16:creationId xmlns:a16="http://schemas.microsoft.com/office/drawing/2014/main" id="{0B751D2D-447C-49B2-B861-7EE44B919689}"/>
              </a:ext>
            </a:extLst>
          </p:cNvPr>
          <p:cNvSpPr/>
          <p:nvPr/>
        </p:nvSpPr>
        <p:spPr>
          <a:xfrm>
            <a:off x="196948" y="196948"/>
            <a:ext cx="4726744" cy="6471138"/>
          </a:xfrm>
          <a:prstGeom prst="rightArrow">
            <a:avLst/>
          </a:prstGeom>
          <a:solidFill>
            <a:srgbClr val="00B0F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b="1" dirty="0">
                <a:solidFill>
                  <a:schemeClr val="tx1"/>
                </a:solidFill>
                <a:latin typeface="Arial" panose="020B0604020202020204" pitchFamily="34" charset="0"/>
                <a:cs typeface="Arial" panose="020B0604020202020204" pitchFamily="34" charset="0"/>
              </a:rPr>
              <a:t>Bienes Protegidos por el DIH</a:t>
            </a:r>
          </a:p>
        </p:txBody>
      </p:sp>
      <p:sp>
        <p:nvSpPr>
          <p:cNvPr id="5" name="Rectángulo: esquinas diagonales redondeadas 4">
            <a:extLst>
              <a:ext uri="{FF2B5EF4-FFF2-40B4-BE49-F238E27FC236}">
                <a16:creationId xmlns:a16="http://schemas.microsoft.com/office/drawing/2014/main" id="{9566485E-7663-4B47-BF38-71D6B223980D}"/>
              </a:ext>
            </a:extLst>
          </p:cNvPr>
          <p:cNvSpPr/>
          <p:nvPr/>
        </p:nvSpPr>
        <p:spPr>
          <a:xfrm>
            <a:off x="5233181" y="196949"/>
            <a:ext cx="6119447" cy="6386732"/>
          </a:xfrm>
          <a:prstGeom prst="round2DiagRect">
            <a:avLst/>
          </a:prstGeom>
          <a:solidFill>
            <a:schemeClr val="accent5">
              <a:lumMod val="60000"/>
              <a:lumOff val="4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3600" dirty="0">
                <a:solidFill>
                  <a:schemeClr val="tx1"/>
                </a:solidFill>
                <a:latin typeface="Arial" panose="020B0604020202020204" pitchFamily="34" charset="0"/>
                <a:cs typeface="Arial" panose="020B0604020202020204" pitchFamily="34" charset="0"/>
              </a:rPr>
              <a:t>1-Bienes de carácter civil.</a:t>
            </a:r>
            <a:endParaRPr lang="es-ES" sz="3600" dirty="0">
              <a:solidFill>
                <a:schemeClr val="tx1"/>
              </a:solidFill>
              <a:latin typeface="Arial" panose="020B0604020202020204" pitchFamily="34" charset="0"/>
              <a:cs typeface="Arial" panose="020B0604020202020204" pitchFamily="34" charset="0"/>
            </a:endParaRPr>
          </a:p>
          <a:p>
            <a:pPr lvl="0" algn="just"/>
            <a:r>
              <a:rPr lang="es-ES_tradnl" sz="3600" dirty="0">
                <a:solidFill>
                  <a:schemeClr val="tx1"/>
                </a:solidFill>
                <a:latin typeface="Arial" panose="020B0604020202020204" pitchFamily="34" charset="0"/>
                <a:cs typeface="Arial" panose="020B0604020202020204" pitchFamily="34" charset="0"/>
              </a:rPr>
              <a:t>2-Bienes culturales.</a:t>
            </a:r>
            <a:endParaRPr lang="es-ES" sz="3600" dirty="0">
              <a:solidFill>
                <a:schemeClr val="tx1"/>
              </a:solidFill>
              <a:latin typeface="Arial" panose="020B0604020202020204" pitchFamily="34" charset="0"/>
              <a:cs typeface="Arial" panose="020B0604020202020204" pitchFamily="34" charset="0"/>
            </a:endParaRPr>
          </a:p>
          <a:p>
            <a:pPr lvl="0" algn="just"/>
            <a:r>
              <a:rPr lang="es-ES_tradnl" sz="3600" dirty="0">
                <a:solidFill>
                  <a:schemeClr val="tx1"/>
                </a:solidFill>
                <a:latin typeface="Arial" panose="020B0604020202020204" pitchFamily="34" charset="0"/>
                <a:cs typeface="Arial" panose="020B0604020202020204" pitchFamily="34" charset="0"/>
              </a:rPr>
              <a:t>3-Bienes indispensables para la población civil.</a:t>
            </a:r>
            <a:endParaRPr lang="es-ES" sz="3600" dirty="0">
              <a:solidFill>
                <a:schemeClr val="tx1"/>
              </a:solidFill>
              <a:latin typeface="Arial" panose="020B0604020202020204" pitchFamily="34" charset="0"/>
              <a:cs typeface="Arial" panose="020B0604020202020204" pitchFamily="34" charset="0"/>
            </a:endParaRPr>
          </a:p>
          <a:p>
            <a:pPr lvl="0" algn="just"/>
            <a:r>
              <a:rPr lang="es-ES_tradnl" sz="3600" dirty="0">
                <a:solidFill>
                  <a:schemeClr val="tx1"/>
                </a:solidFill>
                <a:latin typeface="Arial" panose="020B0604020202020204" pitchFamily="34" charset="0"/>
                <a:cs typeface="Arial" panose="020B0604020202020204" pitchFamily="34" charset="0"/>
              </a:rPr>
              <a:t>4-Obras e instituciones que contienen fuerzas peligrosas (presas, diques, centrales electronucleares, objetivos económicos con peligro químico).</a:t>
            </a:r>
            <a:endParaRPr lang="es-ES" sz="3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149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5F72D7BE-8378-44B8-9555-95BA6BC830DC}"/>
              </a:ext>
            </a:extLst>
          </p:cNvPr>
          <p:cNvSpPr/>
          <p:nvPr/>
        </p:nvSpPr>
        <p:spPr>
          <a:xfrm>
            <a:off x="1961322" y="337930"/>
            <a:ext cx="8044069" cy="987286"/>
          </a:xfrm>
          <a:prstGeom prst="plaque">
            <a:avLst/>
          </a:prstGeom>
          <a:solidFill>
            <a:schemeClr val="accent1">
              <a:lumMod val="20000"/>
              <a:lumOff val="80000"/>
            </a:schemeClr>
          </a:solidFill>
          <a:ln>
            <a:solidFill>
              <a:srgbClr val="FF0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b="1" dirty="0">
                <a:solidFill>
                  <a:schemeClr val="tx1"/>
                </a:solidFill>
                <a:latin typeface="Arial" panose="020B0604020202020204" pitchFamily="34" charset="0"/>
                <a:cs typeface="Arial" panose="020B0604020202020204" pitchFamily="34" charset="0"/>
              </a:rPr>
              <a:t>La Cruz Roja y la Media Luna Roja. </a:t>
            </a:r>
          </a:p>
        </p:txBody>
      </p:sp>
      <p:sp>
        <p:nvSpPr>
          <p:cNvPr id="5" name="Rectángulo: esquinas diagonales redondeadas 4">
            <a:extLst>
              <a:ext uri="{FF2B5EF4-FFF2-40B4-BE49-F238E27FC236}">
                <a16:creationId xmlns:a16="http://schemas.microsoft.com/office/drawing/2014/main" id="{53225A7D-91DD-4DE3-A9C7-EC6B362B9CFF}"/>
              </a:ext>
            </a:extLst>
          </p:cNvPr>
          <p:cNvSpPr/>
          <p:nvPr/>
        </p:nvSpPr>
        <p:spPr>
          <a:xfrm>
            <a:off x="702365" y="1868556"/>
            <a:ext cx="10880035" cy="2054087"/>
          </a:xfrm>
          <a:prstGeom prst="round2DiagRect">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El Movimiento Internacional de la Cruz  Roja y de la Media Luna Roja despliega actividades en casi todos los países, lo que lo convierte en la mayor red humanitaria del mundo. </a:t>
            </a:r>
          </a:p>
        </p:txBody>
      </p:sp>
      <p:sp>
        <p:nvSpPr>
          <p:cNvPr id="14" name="Rectángulo: esquinas diagonales redondeadas 13">
            <a:extLst>
              <a:ext uri="{FF2B5EF4-FFF2-40B4-BE49-F238E27FC236}">
                <a16:creationId xmlns:a16="http://schemas.microsoft.com/office/drawing/2014/main" id="{C5131782-B0AF-4A56-A073-713934DD6095}"/>
              </a:ext>
            </a:extLst>
          </p:cNvPr>
          <p:cNvSpPr/>
          <p:nvPr/>
        </p:nvSpPr>
        <p:spPr>
          <a:xfrm>
            <a:off x="702365" y="4465983"/>
            <a:ext cx="10880035" cy="2054087"/>
          </a:xfrm>
          <a:prstGeom prst="round2Diag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Todas las actividades de la Cruz Roja y de la Media Luna Roja tienen un </a:t>
            </a:r>
            <a:r>
              <a:rPr lang="es-ES" sz="3200" b="1" dirty="0">
                <a:solidFill>
                  <a:schemeClr val="tx1"/>
                </a:solidFill>
                <a:latin typeface="Arial" panose="020B0604020202020204" pitchFamily="34" charset="0"/>
                <a:cs typeface="Arial" panose="020B0604020202020204" pitchFamily="34" charset="0"/>
              </a:rPr>
              <a:t>objetivo fundamental:</a:t>
            </a:r>
          </a:p>
          <a:p>
            <a:pPr algn="just"/>
            <a:r>
              <a:rPr lang="es-ES" sz="3200" dirty="0">
                <a:solidFill>
                  <a:schemeClr val="tx1"/>
                </a:solidFill>
                <a:latin typeface="Arial" panose="020B0604020202020204" pitchFamily="34" charset="0"/>
                <a:cs typeface="Arial" panose="020B0604020202020204" pitchFamily="34" charset="0"/>
              </a:rPr>
              <a:t>Evitar y aliviar el sufrimiento humano, sin discriminación humana alguna.</a:t>
            </a:r>
          </a:p>
        </p:txBody>
      </p:sp>
    </p:spTree>
    <p:extLst>
      <p:ext uri="{BB962C8B-B14F-4D97-AF65-F5344CB8AC3E}">
        <p14:creationId xmlns:p14="http://schemas.microsoft.com/office/powerpoint/2010/main" val="159764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C15F5D8E-F961-46AC-A63E-91C2C0DAD516}"/>
              </a:ext>
            </a:extLst>
          </p:cNvPr>
          <p:cNvSpPr/>
          <p:nvPr/>
        </p:nvSpPr>
        <p:spPr>
          <a:xfrm>
            <a:off x="655982" y="463828"/>
            <a:ext cx="10880035" cy="1179442"/>
          </a:xfrm>
          <a:prstGeom prst="downArrow">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200" b="1" dirty="0">
                <a:solidFill>
                  <a:schemeClr val="tx1"/>
                </a:solidFill>
                <a:latin typeface="Arial" panose="020B0604020202020204" pitchFamily="34" charset="0"/>
                <a:cs typeface="Arial" panose="020B0604020202020204" pitchFamily="34" charset="0"/>
              </a:rPr>
              <a:t>Principios fundamentales:</a:t>
            </a:r>
            <a:endParaRPr lang="es-ES" sz="3200" b="1" dirty="0">
              <a:solidFill>
                <a:schemeClr val="tx1"/>
              </a:solidFill>
              <a:latin typeface="Arial" panose="020B0604020202020204" pitchFamily="34" charset="0"/>
              <a:cs typeface="Arial" panose="020B0604020202020204" pitchFamily="34" charset="0"/>
            </a:endParaRPr>
          </a:p>
        </p:txBody>
      </p:sp>
      <p:sp>
        <p:nvSpPr>
          <p:cNvPr id="5" name="Elipse 4">
            <a:extLst>
              <a:ext uri="{FF2B5EF4-FFF2-40B4-BE49-F238E27FC236}">
                <a16:creationId xmlns:a16="http://schemas.microsoft.com/office/drawing/2014/main" id="{498D9A0C-A744-40B9-BED8-E93519D4843B}"/>
              </a:ext>
            </a:extLst>
          </p:cNvPr>
          <p:cNvSpPr/>
          <p:nvPr/>
        </p:nvSpPr>
        <p:spPr>
          <a:xfrm>
            <a:off x="185537" y="1643270"/>
            <a:ext cx="3710602" cy="1338469"/>
          </a:xfrm>
          <a:prstGeom prst="ellipse">
            <a:avLst/>
          </a:prstGeom>
          <a:solidFill>
            <a:schemeClr val="accent1">
              <a:lumMod val="20000"/>
              <a:lumOff val="80000"/>
            </a:schemeClr>
          </a:solidFill>
          <a:ln>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Humanidad</a:t>
            </a:r>
          </a:p>
        </p:txBody>
      </p:sp>
      <p:sp>
        <p:nvSpPr>
          <p:cNvPr id="6" name="Elipse 5">
            <a:extLst>
              <a:ext uri="{FF2B5EF4-FFF2-40B4-BE49-F238E27FC236}">
                <a16:creationId xmlns:a16="http://schemas.microsoft.com/office/drawing/2014/main" id="{BF69E9CE-8840-4887-9D35-E5D8B6B30CD0}"/>
              </a:ext>
            </a:extLst>
          </p:cNvPr>
          <p:cNvSpPr/>
          <p:nvPr/>
        </p:nvSpPr>
        <p:spPr>
          <a:xfrm>
            <a:off x="655982" y="4943061"/>
            <a:ext cx="3240157" cy="1338469"/>
          </a:xfrm>
          <a:prstGeom prst="ellipse">
            <a:avLst/>
          </a:prstGeom>
          <a:solidFill>
            <a:schemeClr val="accent1">
              <a:lumMod val="20000"/>
              <a:lumOff val="80000"/>
            </a:schemeClr>
          </a:solidFill>
          <a:ln>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Voluntariado</a:t>
            </a:r>
          </a:p>
        </p:txBody>
      </p:sp>
      <p:sp>
        <p:nvSpPr>
          <p:cNvPr id="7" name="Elipse 6">
            <a:extLst>
              <a:ext uri="{FF2B5EF4-FFF2-40B4-BE49-F238E27FC236}">
                <a16:creationId xmlns:a16="http://schemas.microsoft.com/office/drawing/2014/main" id="{6A134BCE-ACF2-4B43-99F6-C1587FE5F599}"/>
              </a:ext>
            </a:extLst>
          </p:cNvPr>
          <p:cNvSpPr/>
          <p:nvPr/>
        </p:nvSpPr>
        <p:spPr>
          <a:xfrm>
            <a:off x="8295863" y="1643270"/>
            <a:ext cx="3684101" cy="1338469"/>
          </a:xfrm>
          <a:prstGeom prst="ellipse">
            <a:avLst/>
          </a:prstGeom>
          <a:solidFill>
            <a:schemeClr val="accent1">
              <a:lumMod val="20000"/>
              <a:lumOff val="80000"/>
            </a:schemeClr>
          </a:solidFill>
          <a:ln>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Unidad</a:t>
            </a:r>
          </a:p>
        </p:txBody>
      </p:sp>
      <p:sp>
        <p:nvSpPr>
          <p:cNvPr id="8" name="Elipse 7">
            <a:extLst>
              <a:ext uri="{FF2B5EF4-FFF2-40B4-BE49-F238E27FC236}">
                <a16:creationId xmlns:a16="http://schemas.microsoft.com/office/drawing/2014/main" id="{0119E169-F5C8-4B46-9D14-DBB083FDDCA9}"/>
              </a:ext>
            </a:extLst>
          </p:cNvPr>
          <p:cNvSpPr/>
          <p:nvPr/>
        </p:nvSpPr>
        <p:spPr>
          <a:xfrm>
            <a:off x="8706679" y="4943061"/>
            <a:ext cx="3114259" cy="1338469"/>
          </a:xfrm>
          <a:prstGeom prst="ellipse">
            <a:avLst/>
          </a:prstGeom>
          <a:solidFill>
            <a:schemeClr val="accent1">
              <a:lumMod val="20000"/>
              <a:lumOff val="80000"/>
            </a:schemeClr>
          </a:solidFill>
          <a:ln>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Universalidad</a:t>
            </a:r>
          </a:p>
        </p:txBody>
      </p:sp>
      <p:sp>
        <p:nvSpPr>
          <p:cNvPr id="9" name="Elipse 8">
            <a:extLst>
              <a:ext uri="{FF2B5EF4-FFF2-40B4-BE49-F238E27FC236}">
                <a16:creationId xmlns:a16="http://schemas.microsoft.com/office/drawing/2014/main" id="{2BA5C071-AC8D-4608-B468-879D5421DD9C}"/>
              </a:ext>
            </a:extLst>
          </p:cNvPr>
          <p:cNvSpPr/>
          <p:nvPr/>
        </p:nvSpPr>
        <p:spPr>
          <a:xfrm>
            <a:off x="2252871" y="3429000"/>
            <a:ext cx="3551582" cy="1338469"/>
          </a:xfrm>
          <a:prstGeom prst="ellipse">
            <a:avLst/>
          </a:prstGeom>
          <a:solidFill>
            <a:schemeClr val="accent1">
              <a:lumMod val="20000"/>
              <a:lumOff val="80000"/>
            </a:schemeClr>
          </a:solidFill>
          <a:ln>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Imparcialidad</a:t>
            </a:r>
          </a:p>
        </p:txBody>
      </p:sp>
      <p:sp>
        <p:nvSpPr>
          <p:cNvPr id="10" name="Elipse 9">
            <a:extLst>
              <a:ext uri="{FF2B5EF4-FFF2-40B4-BE49-F238E27FC236}">
                <a16:creationId xmlns:a16="http://schemas.microsoft.com/office/drawing/2014/main" id="{BD57A93B-A567-4DA5-95F0-0D25D31BA77A}"/>
              </a:ext>
            </a:extLst>
          </p:cNvPr>
          <p:cNvSpPr/>
          <p:nvPr/>
        </p:nvSpPr>
        <p:spPr>
          <a:xfrm>
            <a:off x="6387549" y="3429001"/>
            <a:ext cx="3551580" cy="1338468"/>
          </a:xfrm>
          <a:prstGeom prst="ellipse">
            <a:avLst/>
          </a:prstGeom>
          <a:solidFill>
            <a:schemeClr val="accent1">
              <a:lumMod val="20000"/>
              <a:lumOff val="80000"/>
            </a:schemeClr>
          </a:solidFill>
          <a:ln>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Neutralidad</a:t>
            </a:r>
          </a:p>
        </p:txBody>
      </p:sp>
      <p:sp>
        <p:nvSpPr>
          <p:cNvPr id="11" name="Elipse 10">
            <a:extLst>
              <a:ext uri="{FF2B5EF4-FFF2-40B4-BE49-F238E27FC236}">
                <a16:creationId xmlns:a16="http://schemas.microsoft.com/office/drawing/2014/main" id="{AA333BAE-A801-4A15-AA35-32CEEE04834F}"/>
              </a:ext>
            </a:extLst>
          </p:cNvPr>
          <p:cNvSpPr/>
          <p:nvPr/>
        </p:nvSpPr>
        <p:spPr>
          <a:xfrm>
            <a:off x="4638261" y="4943061"/>
            <a:ext cx="3326297" cy="1338469"/>
          </a:xfrm>
          <a:prstGeom prst="ellipse">
            <a:avLst/>
          </a:prstGeom>
          <a:solidFill>
            <a:schemeClr val="accent1">
              <a:lumMod val="20000"/>
              <a:lumOff val="80000"/>
            </a:schemeClr>
          </a:solidFill>
          <a:ln>
            <a:solidFill>
              <a:srgbClr val="FF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a:solidFill>
                  <a:schemeClr val="tx1"/>
                </a:solidFill>
                <a:latin typeface="Arial" panose="020B0604020202020204" pitchFamily="34" charset="0"/>
                <a:cs typeface="Arial" panose="020B0604020202020204" pitchFamily="34" charset="0"/>
              </a:rPr>
              <a:t>Independencia</a:t>
            </a:r>
          </a:p>
        </p:txBody>
      </p:sp>
    </p:spTree>
    <p:extLst>
      <p:ext uri="{BB962C8B-B14F-4D97-AF65-F5344CB8AC3E}">
        <p14:creationId xmlns:p14="http://schemas.microsoft.com/office/powerpoint/2010/main" val="117331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6BAD2543-1956-43E6-A772-6C7347A9F624}"/>
              </a:ext>
            </a:extLst>
          </p:cNvPr>
          <p:cNvSpPr/>
          <p:nvPr/>
        </p:nvSpPr>
        <p:spPr>
          <a:xfrm>
            <a:off x="1775791" y="331304"/>
            <a:ext cx="8587410" cy="675861"/>
          </a:xfrm>
          <a:prstGeom prst="plaque">
            <a:avLst/>
          </a:prstGeom>
          <a:solidFill>
            <a:schemeClr val="accent1">
              <a:lumMod val="20000"/>
              <a:lumOff val="8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3600" b="1" dirty="0">
                <a:solidFill>
                  <a:schemeClr val="tx1"/>
                </a:solidFill>
                <a:latin typeface="Arial" panose="020B0604020202020204" pitchFamily="34" charset="0"/>
                <a:cs typeface="Arial" panose="020B0604020202020204" pitchFamily="34" charset="0"/>
              </a:rPr>
              <a:t> Surgimiento de la Cruz Roja cubana.</a:t>
            </a:r>
          </a:p>
        </p:txBody>
      </p:sp>
      <p:sp>
        <p:nvSpPr>
          <p:cNvPr id="5" name="Rectángulo: esquinas diagonales redondeadas 4">
            <a:extLst>
              <a:ext uri="{FF2B5EF4-FFF2-40B4-BE49-F238E27FC236}">
                <a16:creationId xmlns:a16="http://schemas.microsoft.com/office/drawing/2014/main" id="{4042A8AC-5D48-47EF-9211-C54904C2FFDE}"/>
              </a:ext>
            </a:extLst>
          </p:cNvPr>
          <p:cNvSpPr/>
          <p:nvPr/>
        </p:nvSpPr>
        <p:spPr>
          <a:xfrm>
            <a:off x="424070" y="1417983"/>
            <a:ext cx="11264347" cy="2623930"/>
          </a:xfrm>
          <a:prstGeom prst="round2DiagRect">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En 1894, en la ciudad de Matanzas el periodista y literato Sr. Ramón de J. Palacio constituyó en la casa sita en la calle San Juan de Dios (hoy Diego Marchena) No. 50, la Cruz Roja Cubana; para  lo cual tuvo en cuenta la Convención de Ginebra de 1864.</a:t>
            </a:r>
          </a:p>
        </p:txBody>
      </p:sp>
      <p:sp>
        <p:nvSpPr>
          <p:cNvPr id="6" name="Rectángulo: esquinas diagonales redondeadas 5">
            <a:extLst>
              <a:ext uri="{FF2B5EF4-FFF2-40B4-BE49-F238E27FC236}">
                <a16:creationId xmlns:a16="http://schemas.microsoft.com/office/drawing/2014/main" id="{FAF14D3B-BEC1-4234-AE49-C2D04EED3DD0}"/>
              </a:ext>
            </a:extLst>
          </p:cNvPr>
          <p:cNvSpPr/>
          <p:nvPr/>
        </p:nvSpPr>
        <p:spPr>
          <a:xfrm>
            <a:off x="410817" y="4452731"/>
            <a:ext cx="11317357" cy="2073965"/>
          </a:xfrm>
          <a:prstGeom prst="round2DiagRect">
            <a:avLst/>
          </a:prstGeo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La acción de la Cruz Roja apareció durante la Guerra Hispano–Cubano–Norteamericana, y el 28 de junio de 1898 ondeó la bandera de la Cruz Roja en el Cuartel Reina Mercedes. </a:t>
            </a:r>
          </a:p>
        </p:txBody>
      </p:sp>
    </p:spTree>
    <p:extLst>
      <p:ext uri="{BB962C8B-B14F-4D97-AF65-F5344CB8AC3E}">
        <p14:creationId xmlns:p14="http://schemas.microsoft.com/office/powerpoint/2010/main" val="271276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9B65AF5F-80E4-40BD-892C-D7DFD9782182}"/>
              </a:ext>
            </a:extLst>
          </p:cNvPr>
          <p:cNvSpPr/>
          <p:nvPr/>
        </p:nvSpPr>
        <p:spPr>
          <a:xfrm>
            <a:off x="281354" y="365761"/>
            <a:ext cx="11648049" cy="6217920"/>
          </a:xfrm>
          <a:prstGeom prst="plaque">
            <a:avLst/>
          </a:prstGeom>
          <a:solidFill>
            <a:schemeClr val="bg2"/>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buAutoNum type="arabicPeriod"/>
            </a:pPr>
            <a:r>
              <a:rPr lang="es-ES" sz="2800" dirty="0">
                <a:solidFill>
                  <a:schemeClr val="tx1"/>
                </a:solidFill>
                <a:latin typeface="Arial" panose="020B0604020202020204" pitchFamily="34" charset="0"/>
                <a:cs typeface="Arial" panose="020B0604020202020204" pitchFamily="34" charset="0"/>
              </a:rPr>
              <a:t>El Derecho Internacional Humanitario: breve reseña histórica sobre su surgimiento y desarrollo; principales definiciones y conceptos que rigen el Derecho de la Guerra.</a:t>
            </a:r>
          </a:p>
          <a:p>
            <a:pPr marL="514350" indent="-514350" algn="just">
              <a:buAutoNum type="arabicPeriod"/>
            </a:pPr>
            <a:endParaRPr lang="es-ES" sz="2800" dirty="0">
              <a:solidFill>
                <a:schemeClr val="tx1"/>
              </a:solidFill>
              <a:latin typeface="Arial" panose="020B0604020202020204" pitchFamily="34" charset="0"/>
              <a:cs typeface="Arial" panose="020B0604020202020204" pitchFamily="34" charset="0"/>
            </a:endParaRPr>
          </a:p>
          <a:p>
            <a:pPr marL="514350" indent="-514350" algn="just">
              <a:buAutoNum type="arabicPeriod" startAt="2"/>
            </a:pPr>
            <a:r>
              <a:rPr lang="es-ES" sz="2800" dirty="0">
                <a:solidFill>
                  <a:schemeClr val="tx1"/>
                </a:solidFill>
                <a:latin typeface="Arial" panose="020B0604020202020204" pitchFamily="34" charset="0"/>
                <a:cs typeface="Arial" panose="020B0604020202020204" pitchFamily="34" charset="0"/>
              </a:rPr>
              <a:t>Los Convenios de Ginebra de 1949 y sus Protocolos Adicionales de 1977. Situaciones en las que el Derecho Internacional es aplicable y las responsabilidades derivadas de este. </a:t>
            </a:r>
          </a:p>
          <a:p>
            <a:pPr marL="514350" indent="-514350" algn="just">
              <a:buAutoNum type="arabicPeriod" startAt="2"/>
            </a:pPr>
            <a:endParaRPr lang="es-ES" sz="2800" dirty="0">
              <a:solidFill>
                <a:schemeClr val="tx1"/>
              </a:solidFill>
              <a:latin typeface="Arial" panose="020B0604020202020204" pitchFamily="34" charset="0"/>
              <a:cs typeface="Arial" panose="020B0604020202020204" pitchFamily="34" charset="0"/>
            </a:endParaRPr>
          </a:p>
          <a:p>
            <a:pPr algn="just"/>
            <a:r>
              <a:rPr lang="es-ES" sz="2800" dirty="0">
                <a:solidFill>
                  <a:schemeClr val="tx1"/>
                </a:solidFill>
                <a:latin typeface="Arial" panose="020B0604020202020204" pitchFamily="34" charset="0"/>
                <a:cs typeface="Arial" panose="020B0604020202020204" pitchFamily="34" charset="0"/>
              </a:rPr>
              <a:t>3. La Cruz Roja y la Media Luna Roja. La Cruz Roja Cubana. Particularidades del personal y lugares protegidos.</a:t>
            </a:r>
          </a:p>
        </p:txBody>
      </p:sp>
    </p:spTree>
    <p:extLst>
      <p:ext uri="{BB962C8B-B14F-4D97-AF65-F5344CB8AC3E}">
        <p14:creationId xmlns:p14="http://schemas.microsoft.com/office/powerpoint/2010/main" val="23166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diagonales redondeadas 3">
            <a:extLst>
              <a:ext uri="{FF2B5EF4-FFF2-40B4-BE49-F238E27FC236}">
                <a16:creationId xmlns:a16="http://schemas.microsoft.com/office/drawing/2014/main" id="{09340DB3-359F-4BB7-9153-01FBD43F13BF}"/>
              </a:ext>
            </a:extLst>
          </p:cNvPr>
          <p:cNvSpPr/>
          <p:nvPr/>
        </p:nvSpPr>
        <p:spPr>
          <a:xfrm>
            <a:off x="530086" y="357809"/>
            <a:ext cx="11171583" cy="6069495"/>
          </a:xfrm>
          <a:prstGeom prst="round2DiagRect">
            <a:avLst/>
          </a:prstGeom>
          <a:solidFill>
            <a:schemeClr val="accent1">
              <a:lumMod val="20000"/>
              <a:lumOff val="8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La actual Sociedad Nacional de la Cruz Roja Cubana fue fundada por el eminente médico y patriota cubano Dr. Diego Tamayo Figueredo el 10 de marzo de 1909; reconocida por el Decreto Presidencial 401 del propio año como Sociedad de socorro auxiliar del poder público,  característica especial de esta institución que la sitúa defendiendo sus funciones como auxiliar del poder </a:t>
            </a:r>
            <a:r>
              <a:rPr lang="es-ES" sz="3200">
                <a:solidFill>
                  <a:schemeClr val="tx1"/>
                </a:solidFill>
                <a:latin typeface="Arial" panose="020B0604020202020204" pitchFamily="34" charset="0"/>
                <a:cs typeface="Arial" panose="020B0604020202020204" pitchFamily="34" charset="0"/>
              </a:rPr>
              <a:t>público;este</a:t>
            </a:r>
            <a:r>
              <a:rPr lang="es-ES" sz="3200" dirty="0">
                <a:solidFill>
                  <a:schemeClr val="tx1"/>
                </a:solidFill>
                <a:latin typeface="Arial" panose="020B0604020202020204" pitchFamily="34" charset="0"/>
                <a:cs typeface="Arial" panose="020B0604020202020204" pitchFamily="34" charset="0"/>
              </a:rPr>
              <a:t> principio es aceptado internacionalmente por todas las sociedades de la Cruz Roja.</a:t>
            </a:r>
          </a:p>
        </p:txBody>
      </p:sp>
    </p:spTree>
    <p:extLst>
      <p:ext uri="{BB962C8B-B14F-4D97-AF65-F5344CB8AC3E}">
        <p14:creationId xmlns:p14="http://schemas.microsoft.com/office/powerpoint/2010/main" val="63778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diagonales redondeadas 3">
            <a:extLst>
              <a:ext uri="{FF2B5EF4-FFF2-40B4-BE49-F238E27FC236}">
                <a16:creationId xmlns:a16="http://schemas.microsoft.com/office/drawing/2014/main" id="{6FD82C75-AA87-4018-B5A8-7117F359D717}"/>
              </a:ext>
            </a:extLst>
          </p:cNvPr>
          <p:cNvSpPr/>
          <p:nvPr/>
        </p:nvSpPr>
        <p:spPr>
          <a:xfrm>
            <a:off x="490330" y="410818"/>
            <a:ext cx="11211340" cy="5963478"/>
          </a:xfrm>
          <a:prstGeom prst="round2Diag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En 1959 al triunfar la Revolución el país realiza cambios políticos, sociales, económicos  y estructurales.</a:t>
            </a:r>
          </a:p>
          <a:p>
            <a:pPr algn="just"/>
            <a:endParaRPr lang="es-ES" sz="3200" dirty="0">
              <a:solidFill>
                <a:schemeClr val="tx1"/>
              </a:solidFill>
              <a:latin typeface="Arial" panose="020B0604020202020204" pitchFamily="34" charset="0"/>
              <a:cs typeface="Arial" panose="020B0604020202020204" pitchFamily="34" charset="0"/>
            </a:endParaRPr>
          </a:p>
          <a:p>
            <a:pPr algn="just"/>
            <a:endParaRPr lang="es-ES" sz="3200" dirty="0">
              <a:solidFill>
                <a:schemeClr val="tx1"/>
              </a:solidFill>
              <a:latin typeface="Arial" panose="020B0604020202020204" pitchFamily="34" charset="0"/>
              <a:cs typeface="Arial" panose="020B0604020202020204" pitchFamily="34" charset="0"/>
            </a:endParaRPr>
          </a:p>
          <a:p>
            <a:pPr algn="just"/>
            <a:r>
              <a:rPr lang="es-ES" sz="3200" dirty="0">
                <a:solidFill>
                  <a:schemeClr val="tx1"/>
                </a:solidFill>
                <a:latin typeface="Arial" panose="020B0604020202020204" pitchFamily="34" charset="0"/>
                <a:cs typeface="Arial" panose="020B0604020202020204" pitchFamily="34" charset="0"/>
              </a:rPr>
              <a:t>  La salud pública es priorizada y el Estado asume de forma total  y absoluta la atención a la población.</a:t>
            </a:r>
          </a:p>
          <a:p>
            <a:pPr algn="just"/>
            <a:endParaRPr lang="es-ES" sz="3200" dirty="0">
              <a:solidFill>
                <a:schemeClr val="tx1"/>
              </a:solidFill>
              <a:latin typeface="Arial" panose="020B0604020202020204" pitchFamily="34" charset="0"/>
              <a:cs typeface="Arial" panose="020B0604020202020204" pitchFamily="34" charset="0"/>
            </a:endParaRPr>
          </a:p>
          <a:p>
            <a:pPr algn="just"/>
            <a:endParaRPr lang="es-ES" sz="3200" dirty="0">
              <a:solidFill>
                <a:schemeClr val="tx1"/>
              </a:solidFill>
              <a:latin typeface="Arial" panose="020B0604020202020204" pitchFamily="34" charset="0"/>
              <a:cs typeface="Arial" panose="020B0604020202020204" pitchFamily="34" charset="0"/>
            </a:endParaRPr>
          </a:p>
          <a:p>
            <a:pPr algn="just"/>
            <a:r>
              <a:rPr lang="es-ES" sz="3200" dirty="0">
                <a:solidFill>
                  <a:schemeClr val="tx1"/>
                </a:solidFill>
                <a:latin typeface="Arial" panose="020B0604020202020204" pitchFamily="34" charset="0"/>
                <a:cs typeface="Arial" panose="020B0604020202020204" pitchFamily="34" charset="0"/>
              </a:rPr>
              <a:t>Las funciones tradicionales que realizaba la Cruz Roja  en este proceso de cambio inicia su desarrollo gradual.</a:t>
            </a:r>
          </a:p>
        </p:txBody>
      </p:sp>
    </p:spTree>
    <p:extLst>
      <p:ext uri="{BB962C8B-B14F-4D97-AF65-F5344CB8AC3E}">
        <p14:creationId xmlns:p14="http://schemas.microsoft.com/office/powerpoint/2010/main" val="147118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C99460D6-F02C-4E5D-B3D8-FB845EF0A085}"/>
              </a:ext>
            </a:extLst>
          </p:cNvPr>
          <p:cNvSpPr/>
          <p:nvPr/>
        </p:nvSpPr>
        <p:spPr>
          <a:xfrm>
            <a:off x="198783" y="251792"/>
            <a:ext cx="11728174" cy="2107096"/>
          </a:xfrm>
          <a:prstGeom prst="downArrow">
            <a:avLst/>
          </a:prstGeom>
          <a:solidFill>
            <a:srgbClr val="FF000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b="1" dirty="0">
                <a:solidFill>
                  <a:schemeClr val="tx1"/>
                </a:solidFill>
                <a:latin typeface="Arial" panose="020B0604020202020204" pitchFamily="34" charset="0"/>
                <a:cs typeface="Arial" panose="020B0604020202020204" pitchFamily="34" charset="0"/>
              </a:rPr>
              <a:t>Misiones y tareas en las que ha participado la Cruz Roja cubana:</a:t>
            </a:r>
          </a:p>
        </p:txBody>
      </p:sp>
      <p:sp>
        <p:nvSpPr>
          <p:cNvPr id="5" name="Placa 4">
            <a:extLst>
              <a:ext uri="{FF2B5EF4-FFF2-40B4-BE49-F238E27FC236}">
                <a16:creationId xmlns:a16="http://schemas.microsoft.com/office/drawing/2014/main" id="{54836933-414E-448D-B7F6-006196107482}"/>
              </a:ext>
            </a:extLst>
          </p:cNvPr>
          <p:cNvSpPr/>
          <p:nvPr/>
        </p:nvSpPr>
        <p:spPr>
          <a:xfrm>
            <a:off x="198783" y="2557671"/>
            <a:ext cx="11807687" cy="470451"/>
          </a:xfrm>
          <a:prstGeom prst="plaque">
            <a:avLst/>
          </a:prstGeom>
          <a:solidFill>
            <a:schemeClr val="accent4">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s-ES_tradnl" sz="3200" dirty="0">
                <a:solidFill>
                  <a:schemeClr val="tx1"/>
                </a:solidFill>
                <a:latin typeface="Arial" panose="020B0604020202020204" pitchFamily="34" charset="0"/>
                <a:ea typeface="Times New Roman" panose="02020603050405020304" pitchFamily="18" charset="0"/>
              </a:rPr>
              <a:t>-el auxilio a las víctimas de La</a:t>
            </a:r>
            <a:r>
              <a:rPr lang="es-ES_tradnl" sz="3200" i="1" dirty="0">
                <a:solidFill>
                  <a:schemeClr val="tx1"/>
                </a:solidFill>
                <a:latin typeface="Arial" panose="020B0604020202020204" pitchFamily="34" charset="0"/>
                <a:ea typeface="Times New Roman" panose="02020603050405020304" pitchFamily="18" charset="0"/>
              </a:rPr>
              <a:t> Coubre</a:t>
            </a:r>
            <a:r>
              <a:rPr lang="es-ES_tradnl" sz="3200" dirty="0">
                <a:solidFill>
                  <a:schemeClr val="tx1"/>
                </a:solidFill>
                <a:latin typeface="Arial" panose="020B0604020202020204" pitchFamily="34" charset="0"/>
                <a:ea typeface="Times New Roman" panose="02020603050405020304" pitchFamily="18" charset="0"/>
              </a:rPr>
              <a:t>;</a:t>
            </a:r>
            <a:endParaRPr lang="es-ES" sz="3200" dirty="0">
              <a:solidFill>
                <a:schemeClr val="tx1"/>
              </a:solidFill>
              <a:latin typeface="Times New Roman" panose="02020603050405020304" pitchFamily="18" charset="0"/>
              <a:ea typeface="Times New Roman" panose="02020603050405020304" pitchFamily="18" charset="0"/>
            </a:endParaRPr>
          </a:p>
        </p:txBody>
      </p:sp>
      <p:sp>
        <p:nvSpPr>
          <p:cNvPr id="6" name="Placa 5">
            <a:extLst>
              <a:ext uri="{FF2B5EF4-FFF2-40B4-BE49-F238E27FC236}">
                <a16:creationId xmlns:a16="http://schemas.microsoft.com/office/drawing/2014/main" id="{EA0EA40B-43AC-4880-852B-F4DC7F941679}"/>
              </a:ext>
            </a:extLst>
          </p:cNvPr>
          <p:cNvSpPr/>
          <p:nvPr/>
        </p:nvSpPr>
        <p:spPr>
          <a:xfrm>
            <a:off x="198783" y="3226906"/>
            <a:ext cx="11728174" cy="470451"/>
          </a:xfrm>
          <a:prstGeom prst="plaque">
            <a:avLst/>
          </a:prstGeom>
          <a:solidFill>
            <a:schemeClr val="accent4">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3200" dirty="0">
                <a:solidFill>
                  <a:schemeClr val="tx1"/>
                </a:solidFill>
                <a:latin typeface="Arial" panose="020B0604020202020204" pitchFamily="34" charset="0"/>
                <a:ea typeface="Times New Roman" panose="02020603050405020304" pitchFamily="18" charset="0"/>
              </a:rPr>
              <a:t>-la primera campaña antipolio en las montañas; </a:t>
            </a:r>
            <a:endParaRPr lang="es-ES" sz="3200" dirty="0">
              <a:solidFill>
                <a:schemeClr val="tx1"/>
              </a:solidFill>
            </a:endParaRPr>
          </a:p>
        </p:txBody>
      </p:sp>
      <p:sp>
        <p:nvSpPr>
          <p:cNvPr id="7" name="Placa 6">
            <a:extLst>
              <a:ext uri="{FF2B5EF4-FFF2-40B4-BE49-F238E27FC236}">
                <a16:creationId xmlns:a16="http://schemas.microsoft.com/office/drawing/2014/main" id="{8EAA6E04-544C-42BD-B9C5-678A2CB50C1A}"/>
              </a:ext>
            </a:extLst>
          </p:cNvPr>
          <p:cNvSpPr/>
          <p:nvPr/>
        </p:nvSpPr>
        <p:spPr>
          <a:xfrm>
            <a:off x="198783" y="3896142"/>
            <a:ext cx="11807687" cy="470452"/>
          </a:xfrm>
          <a:prstGeom prst="plaque">
            <a:avLst/>
          </a:prstGeom>
          <a:solidFill>
            <a:schemeClr val="accent4">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3200" dirty="0">
                <a:solidFill>
                  <a:schemeClr val="tx1"/>
                </a:solidFill>
                <a:latin typeface="Arial" panose="020B0604020202020204" pitchFamily="34" charset="0"/>
                <a:ea typeface="Times New Roman" panose="02020603050405020304" pitchFamily="18" charset="0"/>
              </a:rPr>
              <a:t>-en la lucha contra bandidos en el Escambray; </a:t>
            </a:r>
            <a:endParaRPr lang="es-ES" sz="3200" dirty="0">
              <a:solidFill>
                <a:schemeClr val="tx1"/>
              </a:solidFill>
            </a:endParaRPr>
          </a:p>
        </p:txBody>
      </p:sp>
      <p:sp>
        <p:nvSpPr>
          <p:cNvPr id="8" name="Placa 7">
            <a:extLst>
              <a:ext uri="{FF2B5EF4-FFF2-40B4-BE49-F238E27FC236}">
                <a16:creationId xmlns:a16="http://schemas.microsoft.com/office/drawing/2014/main" id="{0384E4B1-CEFF-4B66-80A3-2F3C4FD814F7}"/>
              </a:ext>
            </a:extLst>
          </p:cNvPr>
          <p:cNvSpPr/>
          <p:nvPr/>
        </p:nvSpPr>
        <p:spPr>
          <a:xfrm>
            <a:off x="198783" y="4638261"/>
            <a:ext cx="11728174" cy="470452"/>
          </a:xfrm>
          <a:prstGeom prst="plaque">
            <a:avLst/>
          </a:prstGeom>
          <a:solidFill>
            <a:schemeClr val="accent4">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2800" dirty="0">
                <a:solidFill>
                  <a:schemeClr val="tx1"/>
                </a:solidFill>
                <a:latin typeface="Arial" panose="020B0604020202020204" pitchFamily="34" charset="0"/>
                <a:ea typeface="Times New Roman" panose="02020603050405020304" pitchFamily="18" charset="0"/>
              </a:rPr>
              <a:t>-en Girón, una de sus ambulancias fue destruida por los invasores, </a:t>
            </a:r>
            <a:endParaRPr lang="es-ES" sz="2800" dirty="0">
              <a:solidFill>
                <a:schemeClr val="tx1"/>
              </a:solidFill>
            </a:endParaRPr>
          </a:p>
        </p:txBody>
      </p:sp>
      <p:sp>
        <p:nvSpPr>
          <p:cNvPr id="10" name="Placa 9">
            <a:extLst>
              <a:ext uri="{FF2B5EF4-FFF2-40B4-BE49-F238E27FC236}">
                <a16:creationId xmlns:a16="http://schemas.microsoft.com/office/drawing/2014/main" id="{A9228EE6-B5FA-499F-8AAE-2A9A1B213954}"/>
              </a:ext>
            </a:extLst>
          </p:cNvPr>
          <p:cNvSpPr/>
          <p:nvPr/>
        </p:nvSpPr>
        <p:spPr>
          <a:xfrm>
            <a:off x="198783" y="5380380"/>
            <a:ext cx="11807687" cy="1311968"/>
          </a:xfrm>
          <a:prstGeom prst="plaque">
            <a:avLst/>
          </a:prstGeom>
          <a:solidFill>
            <a:schemeClr val="accent4">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800" dirty="0">
                <a:solidFill>
                  <a:schemeClr val="tx1"/>
                </a:solidFill>
                <a:latin typeface="Arial" panose="020B0604020202020204" pitchFamily="34" charset="0"/>
                <a:cs typeface="Arial" panose="020B0604020202020204" pitchFamily="34" charset="0"/>
              </a:rPr>
              <a:t>-la Cruz Roja participó en la supervisión y control de los alimentos para niños que fueron canjeados por los mercenarios de la derrotada invasión.</a:t>
            </a:r>
          </a:p>
        </p:txBody>
      </p:sp>
    </p:spTree>
    <p:extLst>
      <p:ext uri="{BB962C8B-B14F-4D97-AF65-F5344CB8AC3E}">
        <p14:creationId xmlns:p14="http://schemas.microsoft.com/office/powerpoint/2010/main" val="2497249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71C07ACB-9DCA-4FF1-9F3B-0F2FF5AC2B90}"/>
              </a:ext>
            </a:extLst>
          </p:cNvPr>
          <p:cNvSpPr/>
          <p:nvPr/>
        </p:nvSpPr>
        <p:spPr>
          <a:xfrm>
            <a:off x="251790" y="2676939"/>
            <a:ext cx="11767931" cy="1842052"/>
          </a:xfrm>
          <a:prstGeom prst="plaque">
            <a:avLst/>
          </a:prstGeom>
          <a:solidFill>
            <a:schemeClr val="accent4">
              <a:lumMod val="20000"/>
              <a:lumOff val="80000"/>
            </a:schemeClr>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3200" dirty="0">
                <a:solidFill>
                  <a:schemeClr val="tx1"/>
                </a:solidFill>
                <a:latin typeface="Arial" panose="020B0604020202020204" pitchFamily="34" charset="0"/>
                <a:cs typeface="Arial" panose="020B0604020202020204" pitchFamily="34" charset="0"/>
              </a:rPr>
              <a:t>En tiempo de guerra se incorpora a la sanidad militar y/o desempeña actividades a favor de la población civil. </a:t>
            </a:r>
            <a:endParaRPr lang="es-ES" sz="3200" dirty="0">
              <a:solidFill>
                <a:schemeClr val="tx1"/>
              </a:solidFill>
              <a:latin typeface="Arial" panose="020B0604020202020204" pitchFamily="34" charset="0"/>
              <a:cs typeface="Arial" panose="020B0604020202020204" pitchFamily="34" charset="0"/>
            </a:endParaRPr>
          </a:p>
        </p:txBody>
      </p:sp>
      <p:sp>
        <p:nvSpPr>
          <p:cNvPr id="6" name="Cruz 5">
            <a:extLst>
              <a:ext uri="{FF2B5EF4-FFF2-40B4-BE49-F238E27FC236}">
                <a16:creationId xmlns:a16="http://schemas.microsoft.com/office/drawing/2014/main" id="{40AEE4DA-23B8-44F5-94A9-FE0D9440D0D9}"/>
              </a:ext>
            </a:extLst>
          </p:cNvPr>
          <p:cNvSpPr/>
          <p:nvPr/>
        </p:nvSpPr>
        <p:spPr>
          <a:xfrm>
            <a:off x="4147929" y="251793"/>
            <a:ext cx="2809461" cy="2199859"/>
          </a:xfrm>
          <a:prstGeom prst="plus">
            <a:avLst/>
          </a:prstGeom>
          <a:solidFill>
            <a:srgbClr val="FF000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a:latin typeface="Arial" panose="020B0604020202020204" pitchFamily="34" charset="0"/>
                <a:cs typeface="Arial" panose="020B0604020202020204" pitchFamily="34" charset="0"/>
              </a:rPr>
              <a:t>Cruz</a:t>
            </a:r>
          </a:p>
          <a:p>
            <a:pPr algn="ctr"/>
            <a:r>
              <a:rPr lang="es-ES" sz="3600" dirty="0">
                <a:latin typeface="Arial" panose="020B0604020202020204" pitchFamily="34" charset="0"/>
                <a:cs typeface="Arial" panose="020B0604020202020204" pitchFamily="34" charset="0"/>
              </a:rPr>
              <a:t>Roja</a:t>
            </a:r>
          </a:p>
          <a:p>
            <a:pPr algn="ctr"/>
            <a:r>
              <a:rPr lang="es-ES" sz="3600" dirty="0">
                <a:latin typeface="Arial" panose="020B0604020202020204" pitchFamily="34" charset="0"/>
                <a:cs typeface="Arial" panose="020B0604020202020204" pitchFamily="34" charset="0"/>
              </a:rPr>
              <a:t> cubana</a:t>
            </a:r>
          </a:p>
        </p:txBody>
      </p:sp>
      <p:sp>
        <p:nvSpPr>
          <p:cNvPr id="7" name="Placa 6">
            <a:extLst>
              <a:ext uri="{FF2B5EF4-FFF2-40B4-BE49-F238E27FC236}">
                <a16:creationId xmlns:a16="http://schemas.microsoft.com/office/drawing/2014/main" id="{7870FDE3-CB09-4C23-B053-67EF1B290542}"/>
              </a:ext>
            </a:extLst>
          </p:cNvPr>
          <p:cNvSpPr/>
          <p:nvPr/>
        </p:nvSpPr>
        <p:spPr>
          <a:xfrm>
            <a:off x="251791" y="4664765"/>
            <a:ext cx="11767931" cy="1941442"/>
          </a:xfrm>
          <a:prstGeom prst="plaque">
            <a:avLst/>
          </a:prstGeom>
          <a:solidFill>
            <a:schemeClr val="accent4">
              <a:lumMod val="20000"/>
              <a:lumOff val="80000"/>
            </a:schemeClr>
          </a:solidFill>
          <a:ln>
            <a:solidFill>
              <a:schemeClr val="tx1"/>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a:t> </a:t>
            </a:r>
            <a:r>
              <a:rPr lang="es-ES" sz="3200" dirty="0">
                <a:solidFill>
                  <a:schemeClr val="tx1"/>
                </a:solidFill>
                <a:latin typeface="Arial" panose="020B0604020202020204" pitchFamily="34" charset="0"/>
                <a:cs typeface="Arial" panose="020B0604020202020204" pitchFamily="34" charset="0"/>
              </a:rPr>
              <a:t>En tiempo de paz participa en los desastres naturales y catástrofes junto a la Defensa Civil en funciones de asistencia, evacuación, rescate, </a:t>
            </a:r>
            <a:r>
              <a:rPr lang="es-ES" sz="3200" dirty="0" err="1">
                <a:solidFill>
                  <a:schemeClr val="tx1"/>
                </a:solidFill>
                <a:latin typeface="Arial" panose="020B0604020202020204" pitchFamily="34" charset="0"/>
                <a:cs typeface="Arial" panose="020B0604020202020204" pitchFamily="34" charset="0"/>
              </a:rPr>
              <a:t>albergamiento</a:t>
            </a:r>
            <a:r>
              <a:rPr lang="es-ES" sz="3200" dirty="0">
                <a:solidFill>
                  <a:schemeClr val="tx1"/>
                </a:solidFill>
                <a:latin typeface="Arial" panose="020B0604020202020204" pitchFamily="34" charset="0"/>
                <a:cs typeface="Arial" panose="020B0604020202020204" pitchFamily="34" charset="0"/>
              </a:rPr>
              <a:t> y recuperación. </a:t>
            </a:r>
          </a:p>
        </p:txBody>
      </p:sp>
    </p:spTree>
    <p:extLst>
      <p:ext uri="{BB962C8B-B14F-4D97-AF65-F5344CB8AC3E}">
        <p14:creationId xmlns:p14="http://schemas.microsoft.com/office/powerpoint/2010/main" val="350175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diagonales redondeadas 3">
            <a:extLst>
              <a:ext uri="{FF2B5EF4-FFF2-40B4-BE49-F238E27FC236}">
                <a16:creationId xmlns:a16="http://schemas.microsoft.com/office/drawing/2014/main" id="{CA4D75D1-79D8-4D44-A286-4E46581AA414}"/>
              </a:ext>
            </a:extLst>
          </p:cNvPr>
          <p:cNvSpPr/>
          <p:nvPr/>
        </p:nvSpPr>
        <p:spPr>
          <a:xfrm>
            <a:off x="444590" y="457200"/>
            <a:ext cx="11078817" cy="5943600"/>
          </a:xfrm>
          <a:prstGeom prst="round2DiagRect">
            <a:avLst/>
          </a:prstGeom>
          <a:solidFill>
            <a:schemeClr val="accent6">
              <a:lumMod val="20000"/>
              <a:lumOff val="8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3200" b="1" dirty="0">
                <a:solidFill>
                  <a:schemeClr val="tx1"/>
                </a:solidFill>
                <a:latin typeface="Arial" panose="020B0604020202020204" pitchFamily="34" charset="0"/>
                <a:cs typeface="Arial" panose="020B0604020202020204" pitchFamily="34" charset="0"/>
              </a:rPr>
              <a:t> Conclusiones</a:t>
            </a:r>
            <a:endParaRPr lang="es-ES" sz="3200" dirty="0">
              <a:solidFill>
                <a:schemeClr val="tx1"/>
              </a:solidFill>
              <a:latin typeface="Arial" panose="020B0604020202020204" pitchFamily="34" charset="0"/>
              <a:cs typeface="Arial" panose="020B0604020202020204" pitchFamily="34" charset="0"/>
            </a:endParaRPr>
          </a:p>
          <a:p>
            <a:pPr algn="just"/>
            <a:r>
              <a:rPr lang="es-MX" sz="3200" dirty="0">
                <a:solidFill>
                  <a:schemeClr val="tx1"/>
                </a:solidFill>
                <a:latin typeface="Arial" panose="020B0604020202020204" pitchFamily="34" charset="0"/>
                <a:cs typeface="Arial" panose="020B0604020202020204" pitchFamily="34" charset="0"/>
              </a:rPr>
              <a:t>De gran importancia en el proceso del DIH son las labores que realizan los sanitarios y médicos como abanderados de las normas que en él se establecen. </a:t>
            </a:r>
            <a:r>
              <a:rPr lang="es-ES_tradnl" sz="3200" dirty="0">
                <a:solidFill>
                  <a:schemeClr val="tx1"/>
                </a:solidFill>
                <a:latin typeface="Arial" panose="020B0604020202020204" pitchFamily="34" charset="0"/>
                <a:cs typeface="Arial" panose="020B0604020202020204" pitchFamily="34" charset="0"/>
              </a:rPr>
              <a:t> </a:t>
            </a:r>
            <a:endParaRPr lang="es-ES" sz="3200" dirty="0">
              <a:solidFill>
                <a:schemeClr val="tx1"/>
              </a:solidFill>
              <a:latin typeface="Arial" panose="020B0604020202020204" pitchFamily="34" charset="0"/>
              <a:cs typeface="Arial" panose="020B0604020202020204" pitchFamily="34" charset="0"/>
            </a:endParaRPr>
          </a:p>
          <a:p>
            <a:pPr algn="just"/>
            <a:r>
              <a:rPr lang="es-ES_tradnl" sz="3200" dirty="0">
                <a:solidFill>
                  <a:schemeClr val="tx1"/>
                </a:solidFill>
                <a:latin typeface="Arial" panose="020B0604020202020204" pitchFamily="34" charset="0"/>
                <a:cs typeface="Arial" panose="020B0604020202020204" pitchFamily="34" charset="0"/>
              </a:rPr>
              <a:t>-Se realizan preguntas de comprobación.</a:t>
            </a:r>
            <a:endParaRPr lang="es-ES" sz="3200" dirty="0">
              <a:solidFill>
                <a:schemeClr val="tx1"/>
              </a:solidFill>
              <a:latin typeface="Arial" panose="020B0604020202020204" pitchFamily="34" charset="0"/>
              <a:cs typeface="Arial" panose="020B0604020202020204" pitchFamily="34" charset="0"/>
            </a:endParaRPr>
          </a:p>
          <a:p>
            <a:pPr algn="just"/>
            <a:r>
              <a:rPr lang="es-ES_tradnl" sz="3200" dirty="0">
                <a:solidFill>
                  <a:schemeClr val="tx1"/>
                </a:solidFill>
                <a:latin typeface="Arial" panose="020B0604020202020204" pitchFamily="34" charset="0"/>
                <a:cs typeface="Arial" panose="020B0604020202020204" pitchFamily="34" charset="0"/>
              </a:rPr>
              <a:t>1-¿Qué prohíbe el DIH?.</a:t>
            </a:r>
          </a:p>
          <a:p>
            <a:pPr algn="just"/>
            <a:r>
              <a:rPr lang="es-ES_tradnl" sz="3200" dirty="0">
                <a:solidFill>
                  <a:schemeClr val="tx1"/>
                </a:solidFill>
                <a:latin typeface="Arial" panose="020B0604020202020204" pitchFamily="34" charset="0"/>
                <a:cs typeface="Arial" panose="020B0604020202020204" pitchFamily="34" charset="0"/>
              </a:rPr>
              <a:t>2-Argumente el papel de la Cruz Roja y La Media Luna Roja en los conflictos armados. </a:t>
            </a:r>
            <a:endParaRPr lang="es-ES" sz="3200" dirty="0">
              <a:solidFill>
                <a:schemeClr val="tx1"/>
              </a:solidFill>
              <a:latin typeface="Arial" panose="020B0604020202020204" pitchFamily="34" charset="0"/>
              <a:cs typeface="Arial" panose="020B0604020202020204" pitchFamily="34" charset="0"/>
            </a:endParaRPr>
          </a:p>
          <a:p>
            <a:pPr algn="just"/>
            <a:endParaRPr lang="es-ES_tradnl" sz="3200" dirty="0">
              <a:solidFill>
                <a:schemeClr val="tx1"/>
              </a:solidFill>
              <a:latin typeface="Arial" panose="020B0604020202020204" pitchFamily="34" charset="0"/>
              <a:cs typeface="Arial" panose="020B0604020202020204" pitchFamily="34" charset="0"/>
            </a:endParaRPr>
          </a:p>
          <a:p>
            <a:pPr algn="just"/>
            <a:r>
              <a:rPr lang="es-ES_tradnl" sz="3200" dirty="0">
                <a:solidFill>
                  <a:schemeClr val="tx1"/>
                </a:solidFill>
                <a:latin typeface="Arial" panose="020B0604020202020204" pitchFamily="34" charset="0"/>
                <a:cs typeface="Arial" panose="020B0604020202020204" pitchFamily="34" charset="0"/>
              </a:rPr>
              <a:t>Se orienta actividades para la autopreparación.</a:t>
            </a:r>
            <a:endParaRPr lang="es-ES"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235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7A0E241C-7E48-4A05-8045-E62AC38EA95C}"/>
              </a:ext>
            </a:extLst>
          </p:cNvPr>
          <p:cNvSpPr/>
          <p:nvPr/>
        </p:nvSpPr>
        <p:spPr>
          <a:xfrm>
            <a:off x="365761" y="422032"/>
            <a:ext cx="11366694" cy="6091310"/>
          </a:xfrm>
          <a:prstGeom prst="plaque">
            <a:avLst/>
          </a:prstGeom>
          <a:solidFill>
            <a:schemeClr val="bg2"/>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3600" b="1" dirty="0">
                <a:solidFill>
                  <a:schemeClr val="tx1"/>
                </a:solidFill>
                <a:latin typeface="Arial" panose="020B0604020202020204" pitchFamily="34" charset="0"/>
                <a:cs typeface="Arial" panose="020B0604020202020204" pitchFamily="34" charset="0"/>
              </a:rPr>
              <a:t>   Método:</a:t>
            </a:r>
            <a:r>
              <a:rPr lang="es-ES_tradnl" sz="3600" dirty="0">
                <a:solidFill>
                  <a:schemeClr val="tx1"/>
                </a:solidFill>
                <a:latin typeface="Arial" panose="020B0604020202020204" pitchFamily="34" charset="0"/>
                <a:cs typeface="Arial" panose="020B0604020202020204" pitchFamily="34" charset="0"/>
              </a:rPr>
              <a:t> Expositivo ilustrativo. </a:t>
            </a:r>
            <a:endParaRPr lang="es-ES" sz="3600" dirty="0">
              <a:solidFill>
                <a:schemeClr val="tx1"/>
              </a:solidFill>
              <a:latin typeface="Arial" panose="020B0604020202020204" pitchFamily="34" charset="0"/>
              <a:cs typeface="Arial" panose="020B0604020202020204" pitchFamily="34" charset="0"/>
            </a:endParaRPr>
          </a:p>
          <a:p>
            <a:pPr algn="just"/>
            <a:r>
              <a:rPr lang="es-ES_tradnl" sz="3600" b="1" dirty="0">
                <a:solidFill>
                  <a:schemeClr val="tx1"/>
                </a:solidFill>
                <a:latin typeface="Arial" panose="020B0604020202020204" pitchFamily="34" charset="0"/>
                <a:cs typeface="Arial" panose="020B0604020202020204" pitchFamily="34" charset="0"/>
              </a:rPr>
              <a:t>Medios: </a:t>
            </a:r>
            <a:r>
              <a:rPr lang="es-ES_tradnl" sz="3600" dirty="0">
                <a:solidFill>
                  <a:schemeClr val="tx1"/>
                </a:solidFill>
                <a:latin typeface="Arial" panose="020B0604020202020204" pitchFamily="34" charset="0"/>
                <a:cs typeface="Arial" panose="020B0604020202020204" pitchFamily="34" charset="0"/>
              </a:rPr>
              <a:t>Pizarrón, láminas.</a:t>
            </a:r>
            <a:endParaRPr lang="es-ES" sz="3600" dirty="0">
              <a:solidFill>
                <a:schemeClr val="tx1"/>
              </a:solidFill>
              <a:latin typeface="Arial" panose="020B0604020202020204" pitchFamily="34" charset="0"/>
              <a:cs typeface="Arial" panose="020B0604020202020204" pitchFamily="34" charset="0"/>
            </a:endParaRPr>
          </a:p>
          <a:p>
            <a:pPr algn="just"/>
            <a:r>
              <a:rPr lang="es-ES_tradnl" sz="3600" b="1" dirty="0">
                <a:solidFill>
                  <a:schemeClr val="tx1"/>
                </a:solidFill>
                <a:latin typeface="Arial" panose="020B0604020202020204" pitchFamily="34" charset="0"/>
                <a:cs typeface="Arial" panose="020B0604020202020204" pitchFamily="34" charset="0"/>
              </a:rPr>
              <a:t>Tiempo:</a:t>
            </a:r>
            <a:r>
              <a:rPr lang="es-ES_tradnl" sz="3600" dirty="0">
                <a:solidFill>
                  <a:schemeClr val="tx1"/>
                </a:solidFill>
                <a:latin typeface="Arial" panose="020B0604020202020204" pitchFamily="34" charset="0"/>
                <a:cs typeface="Arial" panose="020B0604020202020204" pitchFamily="34" charset="0"/>
              </a:rPr>
              <a:t> 90 minutos.</a:t>
            </a:r>
            <a:endParaRPr lang="es-ES" sz="3600" dirty="0">
              <a:solidFill>
                <a:schemeClr val="tx1"/>
              </a:solidFill>
              <a:latin typeface="Arial" panose="020B0604020202020204" pitchFamily="34" charset="0"/>
              <a:cs typeface="Arial" panose="020B0604020202020204" pitchFamily="34" charset="0"/>
            </a:endParaRPr>
          </a:p>
          <a:p>
            <a:pPr algn="just"/>
            <a:r>
              <a:rPr lang="es-ES_tradnl" sz="3600" b="1" dirty="0">
                <a:solidFill>
                  <a:schemeClr val="tx1"/>
                </a:solidFill>
                <a:latin typeface="Arial" panose="020B0604020202020204" pitchFamily="34" charset="0"/>
                <a:cs typeface="Arial" panose="020B0604020202020204" pitchFamily="34" charset="0"/>
              </a:rPr>
              <a:t>Lugar:</a:t>
            </a:r>
            <a:r>
              <a:rPr lang="es-ES_tradnl" sz="3600" dirty="0">
                <a:solidFill>
                  <a:schemeClr val="tx1"/>
                </a:solidFill>
                <a:latin typeface="Arial" panose="020B0604020202020204" pitchFamily="34" charset="0"/>
                <a:cs typeface="Arial" panose="020B0604020202020204" pitchFamily="34" charset="0"/>
              </a:rPr>
              <a:t> Aula.</a:t>
            </a:r>
            <a:endParaRPr lang="es-ES" sz="3600" dirty="0">
              <a:solidFill>
                <a:schemeClr val="tx1"/>
              </a:solidFill>
              <a:latin typeface="Arial" panose="020B0604020202020204" pitchFamily="34" charset="0"/>
              <a:cs typeface="Arial" panose="020B0604020202020204" pitchFamily="34" charset="0"/>
            </a:endParaRPr>
          </a:p>
          <a:p>
            <a:pPr algn="just"/>
            <a:r>
              <a:rPr lang="pt-BR" sz="3600" b="1" dirty="0">
                <a:solidFill>
                  <a:schemeClr val="tx1"/>
                </a:solidFill>
                <a:latin typeface="Arial" panose="020B0604020202020204" pitchFamily="34" charset="0"/>
                <a:cs typeface="Arial" panose="020B0604020202020204" pitchFamily="34" charset="0"/>
              </a:rPr>
              <a:t>Tipo de </a:t>
            </a:r>
            <a:r>
              <a:rPr lang="pt-BR" sz="3600" b="1" dirty="0" err="1">
                <a:solidFill>
                  <a:schemeClr val="tx1"/>
                </a:solidFill>
                <a:latin typeface="Arial" panose="020B0604020202020204" pitchFamily="34" charset="0"/>
                <a:cs typeface="Arial" panose="020B0604020202020204" pitchFamily="34" charset="0"/>
              </a:rPr>
              <a:t>Clase</a:t>
            </a:r>
            <a:r>
              <a:rPr lang="pt-BR" sz="3600" b="1" dirty="0">
                <a:solidFill>
                  <a:schemeClr val="tx1"/>
                </a:solidFill>
                <a:latin typeface="Arial" panose="020B0604020202020204" pitchFamily="34" charset="0"/>
                <a:cs typeface="Arial" panose="020B0604020202020204" pitchFamily="34" charset="0"/>
              </a:rPr>
              <a:t>:</a:t>
            </a:r>
            <a:r>
              <a:rPr lang="pt-BR" sz="3600" dirty="0">
                <a:solidFill>
                  <a:schemeClr val="tx1"/>
                </a:solidFill>
                <a:latin typeface="Arial" panose="020B0604020202020204" pitchFamily="34" charset="0"/>
                <a:cs typeface="Arial" panose="020B0604020202020204" pitchFamily="34" charset="0"/>
              </a:rPr>
              <a:t> Conferencia. </a:t>
            </a:r>
            <a:endParaRPr lang="es-ES" sz="3600" dirty="0">
              <a:solidFill>
                <a:schemeClr val="tx1"/>
              </a:solidFill>
              <a:latin typeface="Arial" panose="020B0604020202020204" pitchFamily="34" charset="0"/>
              <a:cs typeface="Arial" panose="020B0604020202020204" pitchFamily="34" charset="0"/>
            </a:endParaRPr>
          </a:p>
          <a:p>
            <a:pPr algn="just"/>
            <a:r>
              <a:rPr lang="es-ES_tradnl" sz="3600" b="1" dirty="0">
                <a:solidFill>
                  <a:schemeClr val="tx1"/>
                </a:solidFill>
                <a:latin typeface="Arial" panose="020B0604020202020204" pitchFamily="34" charset="0"/>
                <a:cs typeface="Arial" panose="020B0604020202020204" pitchFamily="34" charset="0"/>
              </a:rPr>
              <a:t>Bibliografía:</a:t>
            </a:r>
            <a:r>
              <a:rPr lang="es-MX" sz="3600" dirty="0">
                <a:solidFill>
                  <a:schemeClr val="tx1"/>
                </a:solidFill>
                <a:latin typeface="Arial" panose="020B0604020202020204" pitchFamily="34" charset="0"/>
                <a:cs typeface="Arial" panose="020B0604020202020204" pitchFamily="34" charset="0"/>
              </a:rPr>
              <a:t> Texto básico. 2004 pág. 182-201. </a:t>
            </a:r>
            <a:endParaRPr lang="es-ES" sz="3600" dirty="0">
              <a:solidFill>
                <a:schemeClr val="tx1"/>
              </a:solidFill>
              <a:latin typeface="Arial" panose="020B0604020202020204" pitchFamily="34" charset="0"/>
              <a:cs typeface="Arial" panose="020B0604020202020204" pitchFamily="34" charset="0"/>
            </a:endParaRPr>
          </a:p>
          <a:p>
            <a:pPr algn="just"/>
            <a:r>
              <a:rPr lang="es-ES_tradnl" sz="3600" dirty="0">
                <a:solidFill>
                  <a:schemeClr val="tx1"/>
                </a:solidFill>
                <a:latin typeface="Arial" panose="020B0604020202020204" pitchFamily="34" charset="0"/>
                <a:cs typeface="Arial" panose="020B0604020202020204" pitchFamily="34" charset="0"/>
              </a:rPr>
              <a:t>Folleto Derecho Internacional Humanitario y la profesión médica. Autor: Ramón S. Novoa    Rebollar pág. 29-48.</a:t>
            </a:r>
            <a:endParaRPr lang="es-ES" sz="3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1676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AF12CF7C-6A54-48EF-BD08-D7B4CE4D879F}"/>
              </a:ext>
            </a:extLst>
          </p:cNvPr>
          <p:cNvSpPr/>
          <p:nvPr/>
        </p:nvSpPr>
        <p:spPr>
          <a:xfrm>
            <a:off x="239151" y="436098"/>
            <a:ext cx="11704320" cy="6049108"/>
          </a:xfrm>
          <a:prstGeom prst="plaque">
            <a:avLst/>
          </a:prstGeom>
          <a:solidFill>
            <a:schemeClr val="bg2"/>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2800" b="1" dirty="0">
                <a:solidFill>
                  <a:schemeClr val="tx1"/>
                </a:solidFill>
                <a:latin typeface="Arial" panose="020B0604020202020204" pitchFamily="34" charset="0"/>
                <a:cs typeface="Arial" panose="020B0604020202020204" pitchFamily="34" charset="0"/>
              </a:rPr>
              <a:t>    Introducción</a:t>
            </a:r>
            <a:r>
              <a:rPr lang="es-ES_tradnl" sz="2800" dirty="0">
                <a:solidFill>
                  <a:schemeClr val="tx1"/>
                </a:solidFill>
                <a:latin typeface="Arial" panose="020B0604020202020204" pitchFamily="34" charset="0"/>
                <a:cs typeface="Arial" panose="020B0604020202020204" pitchFamily="34" charset="0"/>
              </a:rPr>
              <a:t>. </a:t>
            </a:r>
            <a:endParaRPr lang="es-ES" sz="2800" dirty="0">
              <a:solidFill>
                <a:schemeClr val="tx1"/>
              </a:solidFill>
              <a:latin typeface="Arial" panose="020B0604020202020204" pitchFamily="34" charset="0"/>
              <a:cs typeface="Arial" panose="020B0604020202020204" pitchFamily="34" charset="0"/>
            </a:endParaRPr>
          </a:p>
          <a:p>
            <a:pPr algn="just"/>
            <a:r>
              <a:rPr lang="es-ES_tradnl" sz="2800" dirty="0">
                <a:solidFill>
                  <a:schemeClr val="tx1"/>
                </a:solidFill>
                <a:latin typeface="Arial" panose="020B0604020202020204" pitchFamily="34" charset="0"/>
                <a:cs typeface="Arial" panose="020B0604020202020204" pitchFamily="34" charset="0"/>
              </a:rPr>
              <a:t> -Se recibe a los estudiantes, se saluda, controla asistencia, uso correcto del uniforme y medios para clase.</a:t>
            </a:r>
            <a:endParaRPr lang="es-ES" sz="2800" dirty="0">
              <a:solidFill>
                <a:schemeClr val="tx1"/>
              </a:solidFill>
              <a:latin typeface="Arial" panose="020B0604020202020204" pitchFamily="34" charset="0"/>
              <a:cs typeface="Arial" panose="020B0604020202020204" pitchFamily="34" charset="0"/>
            </a:endParaRPr>
          </a:p>
          <a:p>
            <a:pPr algn="just"/>
            <a:r>
              <a:rPr lang="es-ES_tradnl" sz="2800" dirty="0">
                <a:solidFill>
                  <a:schemeClr val="tx1"/>
                </a:solidFill>
                <a:latin typeface="Arial" panose="020B0604020202020204" pitchFamily="34" charset="0"/>
                <a:cs typeface="Arial" panose="020B0604020202020204" pitchFamily="34" charset="0"/>
              </a:rPr>
              <a:t>-Tratamiento de efemérides y acontecer nacional e internacional.</a:t>
            </a:r>
            <a:endParaRPr lang="es-ES" sz="2800" dirty="0">
              <a:solidFill>
                <a:schemeClr val="tx1"/>
              </a:solidFill>
              <a:latin typeface="Arial" panose="020B0604020202020204" pitchFamily="34" charset="0"/>
              <a:cs typeface="Arial" panose="020B0604020202020204" pitchFamily="34" charset="0"/>
            </a:endParaRPr>
          </a:p>
          <a:p>
            <a:pPr algn="just"/>
            <a:r>
              <a:rPr lang="es-ES_tradnl" sz="2800" dirty="0">
                <a:solidFill>
                  <a:schemeClr val="tx1"/>
                </a:solidFill>
                <a:latin typeface="Arial" panose="020B0604020202020204" pitchFamily="34" charset="0"/>
                <a:cs typeface="Arial" panose="020B0604020202020204" pitchFamily="34" charset="0"/>
              </a:rPr>
              <a:t>-Se rememoran los contenidos más importantes del tema anterior.</a:t>
            </a:r>
            <a:endParaRPr lang="es-ES" sz="2800" dirty="0">
              <a:solidFill>
                <a:schemeClr val="tx1"/>
              </a:solidFill>
              <a:latin typeface="Arial" panose="020B0604020202020204" pitchFamily="34" charset="0"/>
              <a:cs typeface="Arial" panose="020B0604020202020204" pitchFamily="34" charset="0"/>
            </a:endParaRPr>
          </a:p>
          <a:p>
            <a:pPr algn="just"/>
            <a:r>
              <a:rPr lang="es-ES_tradnl" sz="2800" dirty="0">
                <a:solidFill>
                  <a:schemeClr val="tx1"/>
                </a:solidFill>
                <a:latin typeface="Arial" panose="020B0604020202020204" pitchFamily="34" charset="0"/>
                <a:cs typeface="Arial" panose="020B0604020202020204" pitchFamily="34" charset="0"/>
              </a:rPr>
              <a:t>-Se hace la introducción del tema. Tema V. El DIH Total 6h/c, 2 conferencia, 4 clase taller.</a:t>
            </a:r>
            <a:endParaRPr lang="es-ES" sz="2800" dirty="0">
              <a:solidFill>
                <a:schemeClr val="tx1"/>
              </a:solidFill>
              <a:latin typeface="Arial" panose="020B0604020202020204" pitchFamily="34" charset="0"/>
              <a:cs typeface="Arial" panose="020B0604020202020204" pitchFamily="34" charset="0"/>
            </a:endParaRPr>
          </a:p>
          <a:p>
            <a:pPr algn="just"/>
            <a:r>
              <a:rPr lang="es-ES_tradnl" sz="2800" dirty="0">
                <a:solidFill>
                  <a:schemeClr val="tx1"/>
                </a:solidFill>
                <a:latin typeface="Arial" panose="020B0604020202020204" pitchFamily="34" charset="0"/>
                <a:cs typeface="Arial" panose="020B0604020202020204" pitchFamily="34" charset="0"/>
              </a:rPr>
              <a:t>-Se motiva la clase a través de la interrogante siguiente. ¿Qué papel juega el profesional de la salud en el cumplimiento de las normas del DIH?</a:t>
            </a:r>
            <a:endParaRPr lang="es-ES" sz="2800" dirty="0">
              <a:solidFill>
                <a:schemeClr val="tx1"/>
              </a:solidFill>
              <a:latin typeface="Arial" panose="020B0604020202020204" pitchFamily="34" charset="0"/>
              <a:cs typeface="Arial" panose="020B0604020202020204" pitchFamily="34" charset="0"/>
            </a:endParaRPr>
          </a:p>
          <a:p>
            <a:pPr algn="just"/>
            <a:r>
              <a:rPr lang="es-ES_tradnl" sz="2800" dirty="0">
                <a:solidFill>
                  <a:schemeClr val="tx1"/>
                </a:solidFill>
                <a:latin typeface="Arial" panose="020B0604020202020204" pitchFamily="34" charset="0"/>
                <a:cs typeface="Arial" panose="020B0604020202020204" pitchFamily="34" charset="0"/>
              </a:rPr>
              <a:t> -Se orienta hacia el objetivo de la clase.</a:t>
            </a:r>
            <a:endParaRPr lang="es-ES" sz="2800" dirty="0">
              <a:solidFill>
                <a:schemeClr val="tx1"/>
              </a:solidFill>
              <a:latin typeface="Arial" panose="020B0604020202020204" pitchFamily="34" charset="0"/>
              <a:cs typeface="Arial" panose="020B0604020202020204" pitchFamily="34" charset="0"/>
            </a:endParaRPr>
          </a:p>
          <a:p>
            <a:pPr algn="just"/>
            <a:r>
              <a:rPr lang="es-ES_tradnl" sz="2800" dirty="0">
                <a:solidFill>
                  <a:schemeClr val="tx1"/>
                </a:solidFill>
                <a:latin typeface="Arial" panose="020B0604020202020204" pitchFamily="34" charset="0"/>
                <a:cs typeface="Arial" panose="020B0604020202020204" pitchFamily="34" charset="0"/>
              </a:rPr>
              <a:t>   -Se da a conocer el tema y su contenido.</a:t>
            </a:r>
            <a:endParaRPr lang="es-E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996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AA05C2E0-39A9-4C45-8030-75DAB02A154D}"/>
              </a:ext>
            </a:extLst>
          </p:cNvPr>
          <p:cNvSpPr/>
          <p:nvPr/>
        </p:nvSpPr>
        <p:spPr>
          <a:xfrm>
            <a:off x="2335237" y="323557"/>
            <a:ext cx="7624689" cy="1434905"/>
          </a:xfrm>
          <a:prstGeom prst="plaque">
            <a:avLst/>
          </a:prstGeom>
          <a:solidFill>
            <a:schemeClr val="bg2"/>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3600" b="1" dirty="0">
                <a:solidFill>
                  <a:schemeClr val="tx1"/>
                </a:solidFill>
                <a:latin typeface="Arial" panose="020B0604020202020204" pitchFamily="34" charset="0"/>
                <a:cs typeface="Arial" panose="020B0604020202020204" pitchFamily="34" charset="0"/>
              </a:rPr>
              <a:t>Breve reseña histórica sobre su surgimiento y desarrollo del DIH</a:t>
            </a:r>
            <a:endParaRPr lang="es-ES" sz="3600" dirty="0">
              <a:solidFill>
                <a:schemeClr val="tx1"/>
              </a:solidFill>
              <a:latin typeface="Arial" panose="020B0604020202020204" pitchFamily="34" charset="0"/>
              <a:cs typeface="Arial" panose="020B0604020202020204" pitchFamily="34" charset="0"/>
            </a:endParaRPr>
          </a:p>
        </p:txBody>
      </p:sp>
      <p:sp>
        <p:nvSpPr>
          <p:cNvPr id="5" name="Rectángulo: esquinas diagonales redondeadas 4">
            <a:extLst>
              <a:ext uri="{FF2B5EF4-FFF2-40B4-BE49-F238E27FC236}">
                <a16:creationId xmlns:a16="http://schemas.microsoft.com/office/drawing/2014/main" id="{F10ADF8A-91BB-4F2C-8205-761655C5C706}"/>
              </a:ext>
            </a:extLst>
          </p:cNvPr>
          <p:cNvSpPr/>
          <p:nvPr/>
        </p:nvSpPr>
        <p:spPr>
          <a:xfrm>
            <a:off x="464234" y="2180491"/>
            <a:ext cx="11211951" cy="4178105"/>
          </a:xfrm>
          <a:prstGeom prst="round2DiagRect">
            <a:avLst/>
          </a:prstGeom>
          <a:solidFill>
            <a:schemeClr val="accent5">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No fue hasta el siglo XIX, bajo la impresión de guerras en las cuales combatían grandes ejércitos nacionales que utilizaban armas nuevas y más mortíferas que causaban un número espantoso de heridos,  abandonados sin socorro alguno en los campos de batalla, cuando se trabajó con empeño en la elaboración de un Derecho de la Guerra refrendado por convenios multilaterales. </a:t>
            </a:r>
          </a:p>
        </p:txBody>
      </p:sp>
    </p:spTree>
    <p:extLst>
      <p:ext uri="{BB962C8B-B14F-4D97-AF65-F5344CB8AC3E}">
        <p14:creationId xmlns:p14="http://schemas.microsoft.com/office/powerpoint/2010/main" val="307358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esquinas diagonales redondeadas 4">
            <a:extLst>
              <a:ext uri="{FF2B5EF4-FFF2-40B4-BE49-F238E27FC236}">
                <a16:creationId xmlns:a16="http://schemas.microsoft.com/office/drawing/2014/main" id="{8A390D80-56FC-4930-89FF-0C93DEA3BB52}"/>
              </a:ext>
            </a:extLst>
          </p:cNvPr>
          <p:cNvSpPr/>
          <p:nvPr/>
        </p:nvSpPr>
        <p:spPr>
          <a:xfrm>
            <a:off x="576775" y="436098"/>
            <a:ext cx="10958733" cy="5795891"/>
          </a:xfrm>
          <a:prstGeom prst="round2DiagRect">
            <a:avLst/>
          </a:prstGeom>
          <a:solidFill>
            <a:schemeClr val="bg2"/>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b="1" dirty="0">
                <a:solidFill>
                  <a:schemeClr val="tx1"/>
                </a:solidFill>
                <a:latin typeface="Arial" panose="020B0604020202020204" pitchFamily="34" charset="0"/>
                <a:cs typeface="Arial" panose="020B0604020202020204" pitchFamily="34" charset="0"/>
              </a:rPr>
              <a:t>El 24 de junio de 1859</a:t>
            </a:r>
            <a:r>
              <a:rPr lang="es-ES" sz="3200" dirty="0">
                <a:solidFill>
                  <a:schemeClr val="tx1"/>
                </a:solidFill>
                <a:latin typeface="Arial" panose="020B0604020202020204" pitchFamily="34" charset="0"/>
                <a:cs typeface="Arial" panose="020B0604020202020204" pitchFamily="34" charset="0"/>
              </a:rPr>
              <a:t>, durante la guerra por la unidad italiana, </a:t>
            </a:r>
            <a:r>
              <a:rPr lang="es-ES" sz="3200" b="1" dirty="0">
                <a:solidFill>
                  <a:schemeClr val="tx1"/>
                </a:solidFill>
                <a:latin typeface="Arial" panose="020B0604020202020204" pitchFamily="34" charset="0"/>
                <a:cs typeface="Arial" panose="020B0604020202020204" pitchFamily="34" charset="0"/>
              </a:rPr>
              <a:t>Henry Dunant </a:t>
            </a:r>
            <a:r>
              <a:rPr lang="es-ES" sz="3200" dirty="0">
                <a:solidFill>
                  <a:schemeClr val="tx1"/>
                </a:solidFill>
                <a:latin typeface="Arial" panose="020B0604020202020204" pitchFamily="34" charset="0"/>
                <a:cs typeface="Arial" panose="020B0604020202020204" pitchFamily="34" charset="0"/>
              </a:rPr>
              <a:t>describe la batalla y  la situación de los heridos y, posteriormente, concluye su relato con una pregunta: "¿no se podrá, durante un periodo de paz y de tranquilidad, fundar sociedades de socorro cuya finalidad sea prestar o hacer que se preste, en tiempo de guerra, asistencia a los heridos, mediante voluntarios dedicados, abnegados y bien calificados para semejante obra?" De esta pregunta surgió la institución de la Cruz Roja. </a:t>
            </a:r>
          </a:p>
        </p:txBody>
      </p:sp>
    </p:spTree>
    <p:extLst>
      <p:ext uri="{BB962C8B-B14F-4D97-AF65-F5344CB8AC3E}">
        <p14:creationId xmlns:p14="http://schemas.microsoft.com/office/powerpoint/2010/main" val="129009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diagonales redondeadas 3">
            <a:extLst>
              <a:ext uri="{FF2B5EF4-FFF2-40B4-BE49-F238E27FC236}">
                <a16:creationId xmlns:a16="http://schemas.microsoft.com/office/drawing/2014/main" id="{06EC042A-375E-4084-BA73-69964F84AB61}"/>
              </a:ext>
            </a:extLst>
          </p:cNvPr>
          <p:cNvSpPr/>
          <p:nvPr/>
        </p:nvSpPr>
        <p:spPr>
          <a:xfrm>
            <a:off x="267286" y="267286"/>
            <a:ext cx="11633982" cy="2869809"/>
          </a:xfrm>
          <a:prstGeom prst="round2DiagRect">
            <a:avLst/>
          </a:prstGeom>
          <a:solidFill>
            <a:schemeClr val="accent5">
              <a:lumMod val="40000"/>
              <a:lumOff val="6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El primer instrumento del DIH, así como la Cruz Roja, tienen el mismo origen y surgieron de la iniciativa de Henry Dunant tras  haber presenciado los horrores resultantes de los cruentos combates de la batalla de Solferino, en el verano de 1859. </a:t>
            </a:r>
          </a:p>
        </p:txBody>
      </p:sp>
      <p:sp>
        <p:nvSpPr>
          <p:cNvPr id="5" name="Rectángulo: esquinas diagonales redondeadas 4">
            <a:extLst>
              <a:ext uri="{FF2B5EF4-FFF2-40B4-BE49-F238E27FC236}">
                <a16:creationId xmlns:a16="http://schemas.microsoft.com/office/drawing/2014/main" id="{50B1A326-A6FE-42F4-9BBC-BFF82B5B9665}"/>
              </a:ext>
            </a:extLst>
          </p:cNvPr>
          <p:cNvSpPr/>
          <p:nvPr/>
        </p:nvSpPr>
        <p:spPr>
          <a:xfrm>
            <a:off x="253218" y="3429001"/>
            <a:ext cx="11648050" cy="3084342"/>
          </a:xfrm>
          <a:prstGeom prst="round2DiagRect">
            <a:avLst/>
          </a:prstGeom>
          <a:solidFill>
            <a:schemeClr val="accent5">
              <a:lumMod val="40000"/>
              <a:lumOff val="6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r>
              <a:rPr lang="es-ES" sz="2800" b="1" dirty="0">
                <a:solidFill>
                  <a:schemeClr val="tx1"/>
                </a:solidFill>
                <a:latin typeface="Arial" panose="020B0604020202020204" pitchFamily="34" charset="0"/>
                <a:ea typeface="Times New Roman" panose="02020603050405020304" pitchFamily="18" charset="0"/>
                <a:cs typeface="Arial" panose="020B0604020202020204" pitchFamily="34" charset="0"/>
              </a:rPr>
              <a:t>Primera evidencia legal del DIH.  </a:t>
            </a:r>
            <a:endParaRPr lang="es-ES" sz="28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r>
              <a:rPr lang="es-E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El Convenio de Ginebra de 1864 para mejorar la suerte que corren los militares heridos   en campaña, constituyó un hito en el progreso decisivo del DIH.</a:t>
            </a:r>
          </a:p>
          <a:p>
            <a:pPr algn="just">
              <a:spcAft>
                <a:spcPts val="0"/>
              </a:spcAft>
            </a:pPr>
            <a:r>
              <a:rPr lang="es-ES" sz="2800" dirty="0">
                <a:solidFill>
                  <a:schemeClr val="tx1"/>
                </a:solidFill>
                <a:latin typeface="Arial" panose="020B0604020202020204" pitchFamily="34" charset="0"/>
                <a:ea typeface="Times New Roman" panose="02020603050405020304" pitchFamily="18" charset="0"/>
                <a:cs typeface="Arial" panose="020B0604020202020204" pitchFamily="34" charset="0"/>
              </a:rPr>
              <a:t>Se expresó claramente en el mismo un principio de aplicación general que obliga, a los Estados contratantes, a tratar de la misma manera a los heridos propios y a los heridos enemigos. </a:t>
            </a:r>
          </a:p>
        </p:txBody>
      </p:sp>
    </p:spTree>
    <p:extLst>
      <p:ext uri="{BB962C8B-B14F-4D97-AF65-F5344CB8AC3E}">
        <p14:creationId xmlns:p14="http://schemas.microsoft.com/office/powerpoint/2010/main" val="1001131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ca 3">
            <a:extLst>
              <a:ext uri="{FF2B5EF4-FFF2-40B4-BE49-F238E27FC236}">
                <a16:creationId xmlns:a16="http://schemas.microsoft.com/office/drawing/2014/main" id="{F2F78ECF-6952-478B-9C66-9AB56E847DC0}"/>
              </a:ext>
            </a:extLst>
          </p:cNvPr>
          <p:cNvSpPr/>
          <p:nvPr/>
        </p:nvSpPr>
        <p:spPr>
          <a:xfrm>
            <a:off x="604912" y="337625"/>
            <a:ext cx="11057206" cy="844062"/>
          </a:xfrm>
          <a:prstGeom prst="plaque">
            <a:avLst/>
          </a:prstGeom>
          <a:solidFill>
            <a:srgbClr val="00B0F0"/>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3200" b="1" dirty="0">
                <a:solidFill>
                  <a:schemeClr val="tx1"/>
                </a:solidFill>
                <a:latin typeface="Arial" panose="020B0604020202020204" pitchFamily="34" charset="0"/>
                <a:cs typeface="Arial" panose="020B0604020202020204" pitchFamily="34" charset="0"/>
              </a:rPr>
              <a:t>Concepto de Derecho Internacional Humanitario (DIH).</a:t>
            </a:r>
            <a:endParaRPr lang="es-ES" sz="3200" b="1" dirty="0">
              <a:solidFill>
                <a:schemeClr val="tx1"/>
              </a:solidFill>
              <a:latin typeface="Arial" panose="020B0604020202020204" pitchFamily="34" charset="0"/>
              <a:cs typeface="Arial" panose="020B0604020202020204" pitchFamily="34" charset="0"/>
            </a:endParaRPr>
          </a:p>
        </p:txBody>
      </p:sp>
      <p:sp>
        <p:nvSpPr>
          <p:cNvPr id="5" name="Rectángulo: esquinas diagonales redondeadas 4">
            <a:extLst>
              <a:ext uri="{FF2B5EF4-FFF2-40B4-BE49-F238E27FC236}">
                <a16:creationId xmlns:a16="http://schemas.microsoft.com/office/drawing/2014/main" id="{D2905908-FDD5-4E5C-84FF-8DE8C1103461}"/>
              </a:ext>
            </a:extLst>
          </p:cNvPr>
          <p:cNvSpPr/>
          <p:nvPr/>
        </p:nvSpPr>
        <p:spPr>
          <a:xfrm>
            <a:off x="604912" y="1484243"/>
            <a:ext cx="11057205" cy="5036131"/>
          </a:xfrm>
          <a:prstGeom prst="round2DiagRect">
            <a:avLst/>
          </a:prstGeom>
          <a:solidFill>
            <a:schemeClr val="accent5">
              <a:lumMod val="40000"/>
              <a:lumOff val="60000"/>
            </a:schemeClr>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3200" dirty="0">
                <a:solidFill>
                  <a:schemeClr val="tx1"/>
                </a:solidFill>
                <a:latin typeface="Arial" panose="020B0604020202020204" pitchFamily="34" charset="0"/>
                <a:cs typeface="Arial" panose="020B0604020202020204" pitchFamily="34" charset="0"/>
              </a:rPr>
              <a:t>Es el conjunto de normas que, por razones humanitarias, trata de</a:t>
            </a:r>
          </a:p>
          <a:p>
            <a:pPr algn="just"/>
            <a:r>
              <a:rPr lang="es-ES" sz="3200" dirty="0">
                <a:solidFill>
                  <a:schemeClr val="tx1"/>
                </a:solidFill>
                <a:latin typeface="Arial" panose="020B0604020202020204" pitchFamily="34" charset="0"/>
                <a:cs typeface="Arial" panose="020B0604020202020204" pitchFamily="34" charset="0"/>
              </a:rPr>
              <a:t> limitar los efectos de los conflictos armados.</a:t>
            </a:r>
          </a:p>
          <a:p>
            <a:pPr algn="just"/>
            <a:r>
              <a:rPr lang="es-ES" sz="3200" dirty="0">
                <a:solidFill>
                  <a:schemeClr val="tx1"/>
                </a:solidFill>
                <a:latin typeface="Arial" panose="020B0604020202020204" pitchFamily="34" charset="0"/>
                <a:cs typeface="Arial" panose="020B0604020202020204" pitchFamily="34" charset="0"/>
              </a:rPr>
              <a:t> Protege a las personas que no participan o han dejado de participar en las acciones combativas y</a:t>
            </a:r>
          </a:p>
          <a:p>
            <a:pPr algn="just"/>
            <a:r>
              <a:rPr lang="es-ES" sz="3200" dirty="0">
                <a:solidFill>
                  <a:schemeClr val="tx1"/>
                </a:solidFill>
                <a:latin typeface="Arial" panose="020B0604020202020204" pitchFamily="34" charset="0"/>
                <a:cs typeface="Arial" panose="020B0604020202020204" pitchFamily="34" charset="0"/>
              </a:rPr>
              <a:t> limita los medios y métodos de hacer la guerra.</a:t>
            </a:r>
          </a:p>
          <a:p>
            <a:pPr algn="just"/>
            <a:r>
              <a:rPr lang="es-ES" sz="3200" dirty="0">
                <a:solidFill>
                  <a:schemeClr val="tx1"/>
                </a:solidFill>
                <a:latin typeface="Arial" panose="020B0604020202020204" pitchFamily="34" charset="0"/>
                <a:cs typeface="Arial" panose="020B0604020202020204" pitchFamily="34" charset="0"/>
              </a:rPr>
              <a:t> </a:t>
            </a:r>
          </a:p>
          <a:p>
            <a:pPr algn="just"/>
            <a:r>
              <a:rPr lang="es-ES" sz="3200" dirty="0">
                <a:solidFill>
                  <a:schemeClr val="tx1"/>
                </a:solidFill>
                <a:latin typeface="Arial" panose="020B0604020202020204" pitchFamily="34" charset="0"/>
                <a:cs typeface="Arial" panose="020B0604020202020204" pitchFamily="34" charset="0"/>
              </a:rPr>
              <a:t>El Derecho Internacional Humanitario es parte del Derecho Internacional, que regula las relaciones entre los estados. </a:t>
            </a:r>
          </a:p>
        </p:txBody>
      </p:sp>
    </p:spTree>
    <p:extLst>
      <p:ext uri="{BB962C8B-B14F-4D97-AF65-F5344CB8AC3E}">
        <p14:creationId xmlns:p14="http://schemas.microsoft.com/office/powerpoint/2010/main" val="245142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hacia abajo 3">
            <a:extLst>
              <a:ext uri="{FF2B5EF4-FFF2-40B4-BE49-F238E27FC236}">
                <a16:creationId xmlns:a16="http://schemas.microsoft.com/office/drawing/2014/main" id="{C313E79A-439D-4F8E-94BC-8F9B02684313}"/>
              </a:ext>
            </a:extLst>
          </p:cNvPr>
          <p:cNvSpPr/>
          <p:nvPr/>
        </p:nvSpPr>
        <p:spPr>
          <a:xfrm>
            <a:off x="1055077" y="190221"/>
            <a:ext cx="9931791" cy="710927"/>
          </a:xfrm>
          <a:prstGeom prst="downArrow">
            <a:avLst/>
          </a:prstGeom>
          <a:solidFill>
            <a:srgbClr val="00B0F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3600" b="1" dirty="0">
                <a:solidFill>
                  <a:schemeClr val="tx1"/>
                </a:solidFill>
                <a:latin typeface="Arial" panose="020B0604020202020204" pitchFamily="34" charset="0"/>
                <a:cs typeface="Arial" panose="020B0604020202020204" pitchFamily="34" charset="0"/>
              </a:rPr>
              <a:t>Principios del DIH:</a:t>
            </a:r>
            <a:endParaRPr lang="es-ES" sz="3600" dirty="0">
              <a:solidFill>
                <a:schemeClr val="tx1"/>
              </a:solidFill>
              <a:latin typeface="Arial" panose="020B0604020202020204" pitchFamily="34" charset="0"/>
              <a:cs typeface="Arial" panose="020B0604020202020204" pitchFamily="34" charset="0"/>
            </a:endParaRPr>
          </a:p>
        </p:txBody>
      </p:sp>
      <p:sp>
        <p:nvSpPr>
          <p:cNvPr id="5" name="Placa 4">
            <a:extLst>
              <a:ext uri="{FF2B5EF4-FFF2-40B4-BE49-F238E27FC236}">
                <a16:creationId xmlns:a16="http://schemas.microsoft.com/office/drawing/2014/main" id="{6254D435-6E55-4C6C-BCAF-019D3665B272}"/>
              </a:ext>
            </a:extLst>
          </p:cNvPr>
          <p:cNvSpPr/>
          <p:nvPr/>
        </p:nvSpPr>
        <p:spPr>
          <a:xfrm>
            <a:off x="262598" y="1106867"/>
            <a:ext cx="11666806" cy="886265"/>
          </a:xfrm>
          <a:prstGeom prst="plaque">
            <a:avLst/>
          </a:prstGeom>
          <a:solidFill>
            <a:schemeClr val="accent5">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spcAft>
                <a:spcPts val="0"/>
              </a:spcAft>
              <a:tabLst>
                <a:tab pos="457200" algn="l"/>
              </a:tabLst>
            </a:pPr>
            <a:r>
              <a:rPr lang="es-ES_tradnl" sz="2800" b="1" dirty="0">
                <a:solidFill>
                  <a:schemeClr val="tx1"/>
                </a:solidFill>
                <a:latin typeface="Arial" panose="020B0604020202020204" pitchFamily="34" charset="0"/>
                <a:ea typeface="Times New Roman" panose="02020603050405020304" pitchFamily="18" charset="0"/>
              </a:rPr>
              <a:t>1-Limitación:</a:t>
            </a:r>
            <a:r>
              <a:rPr lang="es-ES_tradnl" sz="2800" dirty="0">
                <a:solidFill>
                  <a:schemeClr val="tx1"/>
                </a:solidFill>
                <a:latin typeface="Arial" panose="020B0604020202020204" pitchFamily="34" charset="0"/>
                <a:ea typeface="Times New Roman" panose="02020603050405020304" pitchFamily="18" charset="0"/>
              </a:rPr>
              <a:t> Las partes en conflicto no tienen derecho ilimitado en cuanto a la elección de los métodos y medios de hacer la guerra,</a:t>
            </a:r>
            <a:endParaRPr lang="es-ES" sz="2800" dirty="0">
              <a:solidFill>
                <a:schemeClr val="tx1"/>
              </a:solidFill>
              <a:latin typeface="Times New Roman" panose="02020603050405020304" pitchFamily="18" charset="0"/>
              <a:ea typeface="Times New Roman" panose="02020603050405020304" pitchFamily="18" charset="0"/>
            </a:endParaRPr>
          </a:p>
        </p:txBody>
      </p:sp>
      <p:sp>
        <p:nvSpPr>
          <p:cNvPr id="6" name="Placa 5">
            <a:extLst>
              <a:ext uri="{FF2B5EF4-FFF2-40B4-BE49-F238E27FC236}">
                <a16:creationId xmlns:a16="http://schemas.microsoft.com/office/drawing/2014/main" id="{554BBD95-94D9-44DE-AC56-16C8F8BAEFAA}"/>
              </a:ext>
            </a:extLst>
          </p:cNvPr>
          <p:cNvSpPr/>
          <p:nvPr/>
        </p:nvSpPr>
        <p:spPr>
          <a:xfrm>
            <a:off x="262598" y="2240440"/>
            <a:ext cx="11666806" cy="1258137"/>
          </a:xfrm>
          <a:prstGeom prst="plaque">
            <a:avLst/>
          </a:prstGeom>
          <a:solidFill>
            <a:schemeClr val="accent5">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ES_tradnl" sz="2800" b="1" dirty="0">
                <a:solidFill>
                  <a:schemeClr val="tx1"/>
                </a:solidFill>
                <a:latin typeface="Arial" panose="020B0604020202020204" pitchFamily="34" charset="0"/>
                <a:cs typeface="Arial" panose="020B0604020202020204" pitchFamily="34" charset="0"/>
              </a:rPr>
              <a:t>2-Proporcionalidad:</a:t>
            </a:r>
            <a:r>
              <a:rPr lang="es-ES_tradnl" sz="2800" dirty="0">
                <a:solidFill>
                  <a:schemeClr val="tx1"/>
                </a:solidFill>
                <a:latin typeface="Arial" panose="020B0604020202020204" pitchFamily="34" charset="0"/>
                <a:cs typeface="Arial" panose="020B0604020202020204" pitchFamily="34" charset="0"/>
              </a:rPr>
              <a:t> Una acción es proporcionada cuando no causa víctimas, ni daños civiles excesivos en relación con el resultado global esperado,</a:t>
            </a:r>
            <a:endParaRPr lang="es-ES" sz="2800" dirty="0">
              <a:solidFill>
                <a:schemeClr val="tx1"/>
              </a:solidFill>
              <a:latin typeface="Arial" panose="020B0604020202020204" pitchFamily="34" charset="0"/>
              <a:cs typeface="Arial" panose="020B0604020202020204" pitchFamily="34" charset="0"/>
            </a:endParaRPr>
          </a:p>
        </p:txBody>
      </p:sp>
      <p:sp>
        <p:nvSpPr>
          <p:cNvPr id="7" name="Placa 6">
            <a:extLst>
              <a:ext uri="{FF2B5EF4-FFF2-40B4-BE49-F238E27FC236}">
                <a16:creationId xmlns:a16="http://schemas.microsoft.com/office/drawing/2014/main" id="{FE1ABF12-EF66-42D8-B9AB-83034DF54E22}"/>
              </a:ext>
            </a:extLst>
          </p:cNvPr>
          <p:cNvSpPr/>
          <p:nvPr/>
        </p:nvSpPr>
        <p:spPr>
          <a:xfrm>
            <a:off x="262598" y="3742219"/>
            <a:ext cx="11666806" cy="564747"/>
          </a:xfrm>
          <a:prstGeom prst="plaque">
            <a:avLst/>
          </a:prstGeom>
          <a:solidFill>
            <a:schemeClr val="accent1">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_tradnl" sz="2800" b="1" dirty="0">
                <a:solidFill>
                  <a:schemeClr val="tx1"/>
                </a:solidFill>
                <a:latin typeface="Arial" panose="020B0604020202020204" pitchFamily="34" charset="0"/>
                <a:cs typeface="Arial" panose="020B0604020202020204" pitchFamily="34" charset="0"/>
              </a:rPr>
              <a:t>3-Distinción:</a:t>
            </a:r>
            <a:r>
              <a:rPr lang="es-ES_tradnl" sz="2800" dirty="0">
                <a:solidFill>
                  <a:schemeClr val="tx1"/>
                </a:solidFill>
                <a:latin typeface="Arial" panose="020B0604020202020204" pitchFamily="34" charset="0"/>
                <a:cs typeface="Arial" panose="020B0604020202020204" pitchFamily="34" charset="0"/>
              </a:rPr>
              <a:t> Entre el ámbito militar y el civil,</a:t>
            </a:r>
            <a:endParaRPr lang="es-ES" sz="2800" dirty="0">
              <a:solidFill>
                <a:schemeClr val="tx1"/>
              </a:solidFill>
              <a:latin typeface="Arial" panose="020B0604020202020204" pitchFamily="34" charset="0"/>
              <a:cs typeface="Arial" panose="020B0604020202020204" pitchFamily="34" charset="0"/>
            </a:endParaRPr>
          </a:p>
        </p:txBody>
      </p:sp>
      <p:sp>
        <p:nvSpPr>
          <p:cNvPr id="8" name="Placa 7">
            <a:extLst>
              <a:ext uri="{FF2B5EF4-FFF2-40B4-BE49-F238E27FC236}">
                <a16:creationId xmlns:a16="http://schemas.microsoft.com/office/drawing/2014/main" id="{B6008354-10C9-4F0C-A55A-5AE700072731}"/>
              </a:ext>
            </a:extLst>
          </p:cNvPr>
          <p:cNvSpPr/>
          <p:nvPr/>
        </p:nvSpPr>
        <p:spPr>
          <a:xfrm>
            <a:off x="262598" y="5727998"/>
            <a:ext cx="11666806" cy="935502"/>
          </a:xfrm>
          <a:prstGeom prst="plaque">
            <a:avLst/>
          </a:prstGeom>
          <a:solidFill>
            <a:schemeClr val="accent1">
              <a:lumMod val="40000"/>
              <a:lumOff val="60000"/>
            </a:schemeClr>
          </a:solid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spcAft>
                <a:spcPts val="0"/>
              </a:spcAft>
              <a:tabLst>
                <a:tab pos="457200" algn="l"/>
              </a:tabLst>
            </a:pPr>
            <a:r>
              <a:rPr lang="es-ES_tradnl" sz="2800" b="1" dirty="0">
                <a:solidFill>
                  <a:schemeClr val="tx1"/>
                </a:solidFill>
                <a:latin typeface="Arial" panose="020B0604020202020204" pitchFamily="34" charset="0"/>
                <a:ea typeface="Times New Roman" panose="02020603050405020304" pitchFamily="18" charset="0"/>
              </a:rPr>
              <a:t>5-Sostenibilidad medioambiental:</a:t>
            </a:r>
            <a:r>
              <a:rPr lang="es-ES_tradnl" sz="2800" dirty="0">
                <a:solidFill>
                  <a:schemeClr val="tx1"/>
                </a:solidFill>
                <a:latin typeface="Arial" panose="020B0604020202020204" pitchFamily="34" charset="0"/>
                <a:ea typeface="Times New Roman" panose="02020603050405020304" pitchFamily="18" charset="0"/>
              </a:rPr>
              <a:t> Prevé efectos que causen daños extensos, duraderos y graves al medio ambiente.     </a:t>
            </a:r>
            <a:endParaRPr lang="es-ES" sz="2800" dirty="0">
              <a:solidFill>
                <a:schemeClr val="tx1"/>
              </a:solidFill>
              <a:latin typeface="Times New Roman" panose="02020603050405020304" pitchFamily="18" charset="0"/>
              <a:ea typeface="Times New Roman" panose="02020603050405020304" pitchFamily="18" charset="0"/>
            </a:endParaRPr>
          </a:p>
        </p:txBody>
      </p:sp>
      <p:sp>
        <p:nvSpPr>
          <p:cNvPr id="2" name="Placa 1">
            <a:extLst>
              <a:ext uri="{FF2B5EF4-FFF2-40B4-BE49-F238E27FC236}">
                <a16:creationId xmlns:a16="http://schemas.microsoft.com/office/drawing/2014/main" id="{77D01575-87A6-46D4-9AB7-EE7745F248B3}"/>
              </a:ext>
            </a:extLst>
          </p:cNvPr>
          <p:cNvSpPr/>
          <p:nvPr/>
        </p:nvSpPr>
        <p:spPr>
          <a:xfrm>
            <a:off x="262598" y="4550899"/>
            <a:ext cx="11666806" cy="935502"/>
          </a:xfrm>
          <a:prstGeom prst="plaque">
            <a:avLst/>
          </a:prstGeom>
          <a:solidFill>
            <a:schemeClr val="accent1">
              <a:lumMod val="40000"/>
              <a:lumOff val="60000"/>
            </a:schemeClr>
          </a:solidFill>
          <a:ln>
            <a:solidFill>
              <a:schemeClr val="accent5">
                <a:lumMod val="50000"/>
              </a:schemeClr>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800" b="1" dirty="0">
                <a:solidFill>
                  <a:schemeClr val="tx1"/>
                </a:solidFill>
                <a:latin typeface="Arial" panose="020B0604020202020204" pitchFamily="34" charset="0"/>
                <a:cs typeface="Arial" panose="020B0604020202020204" pitchFamily="34" charset="0"/>
              </a:rPr>
              <a:t>4-Necesidad militar: </a:t>
            </a:r>
            <a:r>
              <a:rPr lang="es-ES" sz="2800" dirty="0">
                <a:solidFill>
                  <a:schemeClr val="tx1"/>
                </a:solidFill>
                <a:latin typeface="Arial" panose="020B0604020202020204" pitchFamily="34" charset="0"/>
                <a:cs typeface="Arial" panose="020B0604020202020204" pitchFamily="34" charset="0"/>
              </a:rPr>
              <a:t>Justifica las medidas para vencer al enemigo y que no estén prohibida por el DIH. </a:t>
            </a:r>
          </a:p>
        </p:txBody>
      </p:sp>
    </p:spTree>
    <p:extLst>
      <p:ext uri="{BB962C8B-B14F-4D97-AF65-F5344CB8AC3E}">
        <p14:creationId xmlns:p14="http://schemas.microsoft.com/office/powerpoint/2010/main" val="76435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circle(in)">
                                      <p:cBhvr>
                                        <p:cTn id="3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2"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349</TotalTime>
  <Words>1749</Words>
  <Application>Microsoft Office PowerPoint</Application>
  <PresentationFormat>Panorámica</PresentationFormat>
  <Paragraphs>129</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dc:creator>
  <cp:lastModifiedBy>Acer</cp:lastModifiedBy>
  <cp:revision>36</cp:revision>
  <dcterms:created xsi:type="dcterms:W3CDTF">2019-01-23T14:56:57Z</dcterms:created>
  <dcterms:modified xsi:type="dcterms:W3CDTF">2024-06-13T12:30:41Z</dcterms:modified>
</cp:coreProperties>
</file>