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0"/>
  </p:notesMasterIdLst>
  <p:sldIdLst>
    <p:sldId id="274" r:id="rId3"/>
    <p:sldId id="275" r:id="rId4"/>
    <p:sldId id="309" r:id="rId5"/>
    <p:sldId id="276" r:id="rId6"/>
    <p:sldId id="278" r:id="rId7"/>
    <p:sldId id="279" r:id="rId8"/>
    <p:sldId id="280" r:id="rId9"/>
    <p:sldId id="300" r:id="rId10"/>
    <p:sldId id="282" r:id="rId11"/>
    <p:sldId id="303" r:id="rId12"/>
    <p:sldId id="281" r:id="rId13"/>
    <p:sldId id="284" r:id="rId14"/>
    <p:sldId id="283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306" r:id="rId25"/>
    <p:sldId id="307" r:id="rId26"/>
    <p:sldId id="294" r:id="rId27"/>
    <p:sldId id="302" r:id="rId28"/>
    <p:sldId id="295" r:id="rId2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o" initials="" lastIdx="1" clrIdx="0"/>
  <p:cmAuthor id="2" name="Usuario desconocido1" initials="Usuario desconocido1" lastIdx="5" clrIdx="1"/>
  <p:cmAuthor id="3" name="FCMSAGUA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E4CD5-5C45-4B31-8A3F-6A45E247532C}" type="datetimeFigureOut">
              <a:rPr lang="x-none" smtClean="0"/>
              <a:t>15/9/2025</a:t>
            </a:fld>
            <a:endParaRPr lang="x-non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x-non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D64D5-F4FF-4650-B74F-D23F61174061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967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27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*comparten un mismo programa de estudios: la enseñanza de las siete artes liberales: el trivio (gramática, retórica y dialéctica) y el cuadrivio (aritmética, geometría, astronomía y música</a:t>
            </a:r>
            <a:endParaRPr kumimoji="0" lang="x-non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017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127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2302510" algn="l"/>
              </a:tabLst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UNIVERSUS-A-UM ("todo”, “entero", "universal"), derivado a la vez de UNUS-A-UM ("uno"). En el latín medieval UNIVERSITAS se empleó originariamente para designar cualquier comunidad o corporación considerada en su aspecto colectivo. Cuando se usaba en su sentido moderno denotando un cuerpo dedicado a la enseñanza y a la educación requería la adicción de un complemento para redondear su significado "UNIVERSITAS MAGISTRORUM ET SCHOLARIUM", por ejemplo: «Ayuntamiento de maestros et de escolares que es fecho en algún logar con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voluntat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et con entendimiento de aprender los saberes»</a:t>
            </a:r>
            <a:endParaRPr kumimoji="0" lang="x-non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-127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2302510" algn="l"/>
              </a:tabLst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endParaRPr kumimoji="0" lang="x-non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-127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2302510" algn="l"/>
              </a:tabLst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endParaRPr kumimoji="0" lang="x-non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-127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2302510" algn="l"/>
              </a:tabLst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Toda universidad admitía estudiantes y maestros de las distintas naciones y aspiraba a dar títulos que fueran universalmente valederos. Esta necesidad de universalidad hace que se recurra a autoridades universales como los papas y reyes para que expidan las “licencias</a:t>
            </a:r>
            <a:endParaRPr kumimoji="0" lang="x-non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-127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>
                <a:tab pos="2302510" algn="l"/>
              </a:tabLst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 </a:t>
            </a:r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05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5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0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7032F65-0C20-45FC-BD19-43F3D71464E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4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857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835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215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945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15/09/2025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362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15/09/2025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428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15/09/2025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83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77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121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15/09/2025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777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4025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04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4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6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6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1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0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8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4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15/09/2025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9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15/09/2025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65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A75920F-EEAA-4DCC-823E-1F2045CF5D26}"/>
              </a:ext>
            </a:extLst>
          </p:cNvPr>
          <p:cNvSpPr txBox="1"/>
          <p:nvPr/>
        </p:nvSpPr>
        <p:spPr>
          <a:xfrm>
            <a:off x="644395" y="1853016"/>
            <a:ext cx="2471353" cy="20758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-127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1200" kern="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.</a:t>
            </a:r>
            <a:endParaRPr lang="x-none" sz="1100" b="1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indent="-127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1200" b="1" kern="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 </a:t>
            </a:r>
            <a:r>
              <a:rPr lang="es-ES" sz="2400" b="1" i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  <a:t>Pregunta </a:t>
            </a:r>
            <a:r>
              <a:rPr lang="es-ES" sz="2400" b="1" i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  <a:t>para estudio </a:t>
            </a:r>
            <a:r>
              <a:rPr lang="es-ES" sz="2400" b="1" i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  <a:t>independiente  </a:t>
            </a:r>
            <a:endParaRPr lang="x-none" sz="2400" b="1" i="1" spc="5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Arial"/>
            </a:endParaRPr>
          </a:p>
          <a:p>
            <a:pPr indent="-127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400" kern="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 </a:t>
            </a:r>
            <a:endParaRPr lang="x-none" sz="2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B1D49D2-29EE-4A8B-AFF2-F5CF6DC853FC}"/>
              </a:ext>
            </a:extLst>
          </p:cNvPr>
          <p:cNvSpPr txBox="1"/>
          <p:nvPr/>
        </p:nvSpPr>
        <p:spPr>
          <a:xfrm>
            <a:off x="945777" y="208449"/>
            <a:ext cx="10941422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/>
            <a:r>
              <a:rPr lang="es-ES" sz="3200" b="1" i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Tiempo electivo La </a:t>
            </a:r>
            <a:r>
              <a:rPr lang="es-ES" sz="3200" b="1" i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religión en el mundo contemporáneo, </a:t>
            </a:r>
          </a:p>
          <a:p>
            <a:pPr lvl="0" algn="ctr"/>
            <a:r>
              <a:rPr lang="es-ES" sz="3200" b="1" i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relación con el proceso salud-enfermedad”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65816CE-1A16-4AA4-97FA-7F9E8D9AD57A}"/>
              </a:ext>
            </a:extLst>
          </p:cNvPr>
          <p:cNvSpPr txBox="1"/>
          <p:nvPr/>
        </p:nvSpPr>
        <p:spPr>
          <a:xfrm>
            <a:off x="3213848" y="1853016"/>
            <a:ext cx="8452021" cy="37809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3200" b="1" i="1" spc="50" dirty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  <a:t>Argumente el siguiente planteamiento :”la relación entre la inquisición y las ciencias médicas fue compleja, de inhibición y control pero también de coexistencia forzada</a:t>
            </a:r>
            <a:r>
              <a:rPr lang="es-ES" sz="3200" b="1" i="1" spc="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  <a:t>”. Ejemplifique con una obra de arte que avale esta afirmación.</a:t>
            </a:r>
            <a:endParaRPr lang="x-none" sz="3200" b="1" i="1" spc="5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2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BEA4013-85BE-4DE1-B60C-5576B0CFD305}"/>
              </a:ext>
            </a:extLst>
          </p:cNvPr>
          <p:cNvSpPr txBox="1"/>
          <p:nvPr/>
        </p:nvSpPr>
        <p:spPr>
          <a:xfrm>
            <a:off x="1956263" y="1178457"/>
            <a:ext cx="5619403" cy="847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endParaRPr lang="x-none" sz="11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endParaRPr lang="x-none" sz="11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12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 </a:t>
            </a:r>
            <a:endParaRPr lang="x-none" sz="11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86F40BB8-C192-4EB8-9FA1-B68509E2AD59}"/>
              </a:ext>
            </a:extLst>
          </p:cNvPr>
          <p:cNvSpPr txBox="1"/>
          <p:nvPr/>
        </p:nvSpPr>
        <p:spPr>
          <a:xfrm>
            <a:off x="5946451" y="3029950"/>
            <a:ext cx="5799284" cy="35974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inion Pro"/>
              </a:rPr>
              <a:t>Artículo 32, “….se defiende la identidad y la cultura cubana…de lo que se trata es que el sistema educacional contribuya con eficacia a la formación de ciudadanas y ciudadanos en el respeto hacia las diferencias, sean por el color de la piel, 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Minion Pro"/>
              </a:rPr>
              <a:t>las creencias religiosas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inion Pro"/>
              </a:rPr>
              <a:t>, el género, el grupo social de pertenencia, preferencia sexual u otra. </a:t>
            </a:r>
            <a:endParaRPr lang="es-ES" sz="2400" dirty="0">
              <a:solidFill>
                <a:srgbClr val="000000"/>
              </a:solidFill>
              <a:latin typeface="Minion Pro"/>
              <a:ea typeface="Calibri" panose="020F0502020204030204" pitchFamily="34" charset="0"/>
              <a:cs typeface="Minion Pro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FCF11AAB-1A71-4580-B4DE-562B5D1079E1}"/>
              </a:ext>
            </a:extLst>
          </p:cNvPr>
          <p:cNvSpPr txBox="1"/>
          <p:nvPr/>
        </p:nvSpPr>
        <p:spPr>
          <a:xfrm>
            <a:off x="287188" y="1729951"/>
            <a:ext cx="4924479" cy="3785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inion Pro"/>
              </a:rPr>
              <a:t>Artículo 54: “el Estado reconoce, respeta y garantiza a las personas la libertad de pensamiento, conciencia y expresión”, consigna que “la objeción de conciencia 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Minion Pro"/>
              </a:rPr>
              <a:t>no puede invocarse con el propósito de evadir el cumplimiento de la ley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Minion Pro"/>
              </a:rPr>
              <a:t>o impedir a otro su cumplimiento o el ejercicio de sus derechos”. </a:t>
            </a:r>
            <a:endParaRPr lang="es-ES" sz="2400" dirty="0">
              <a:solidFill>
                <a:srgbClr val="000000"/>
              </a:solidFill>
              <a:effectLst/>
              <a:latin typeface="Minion Pro"/>
              <a:ea typeface="Calibri" panose="020F0502020204030204" pitchFamily="34" charset="0"/>
              <a:cs typeface="Minion Pro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392A465D-D5CF-4F9C-A344-ABA82DDF8F44}"/>
              </a:ext>
            </a:extLst>
          </p:cNvPr>
          <p:cNvSpPr txBox="1"/>
          <p:nvPr/>
        </p:nvSpPr>
        <p:spPr>
          <a:xfrm>
            <a:off x="1754794" y="597464"/>
            <a:ext cx="8383313" cy="58099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SIGLO XXI CONSTITUCIÓN DE 2019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4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0D0279C-B1ED-43BD-8EF2-37A83BB60AC2}"/>
              </a:ext>
            </a:extLst>
          </p:cNvPr>
          <p:cNvSpPr txBox="1"/>
          <p:nvPr/>
        </p:nvSpPr>
        <p:spPr>
          <a:xfrm>
            <a:off x="280219" y="2374491"/>
            <a:ext cx="11710219" cy="3835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CAPITULO IV</a:t>
            </a:r>
          </a:p>
          <a:p>
            <a:pPr>
              <a:buClr>
                <a:srgbClr val="000000"/>
              </a:buClr>
            </a:pPr>
            <a:r>
              <a:rPr lang="es-E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DE LA ASISTENCIA</a:t>
            </a:r>
            <a:endParaRPr lang="x-none" sz="2000" b="1" kern="0" dirty="0">
              <a:solidFill>
                <a:srgbClr val="000000"/>
              </a:solidFill>
              <a:latin typeface="Calibri" panose="020F0502020204030204" pitchFamily="34" charset="0"/>
              <a:cs typeface="Arial"/>
              <a:sym typeface="Arial"/>
            </a:endParaRPr>
          </a:p>
          <a:p>
            <a:pPr algn="just">
              <a:buClr>
                <a:srgbClr val="000000"/>
              </a:buClr>
            </a:pPr>
            <a:r>
              <a:rPr lang="es-MX" sz="16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lang="es-MX" sz="24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Artículo 63. El decano de la facultad o el director del centro universitario </a:t>
            </a:r>
            <a:r>
              <a:rPr lang="es-MX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municípal</a:t>
            </a:r>
            <a:r>
              <a:rPr lang="es-MX" sz="24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o filial analiza las inasistencias provocadas por las causas contempladas en el Artículo 62 del presente Reglamento, así como </a:t>
            </a:r>
            <a:r>
              <a:rPr lang="es-MX" sz="2400" kern="0" dirty="0">
                <a:solidFill>
                  <a:schemeClr val="tx2"/>
                </a:solidFill>
                <a:latin typeface="Arial" panose="020B0604020202020204" pitchFamily="34" charset="0"/>
                <a:cs typeface="Arial"/>
                <a:sym typeface="Arial"/>
              </a:rPr>
              <a:t>por otras causas </a:t>
            </a:r>
            <a:r>
              <a:rPr lang="es-MX" sz="24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que se consideren de suficiente peso, y valorar si procede o no la autorización para presentarse al acto de evaluación final de las asignaturas en las convocatorias establecidas o recibir la calificación final en aquellas que no tienen previsto acto de evaluación final. Debe tener en cuenta los criterios del colectivo de año académico y de las organizaciones estudiantiles, o del 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sindicato si procede.</a:t>
            </a:r>
          </a:p>
          <a:p>
            <a:pPr marR="302260"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endParaRPr lang="x-none" sz="11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30A0B2C-1A80-4766-BD3A-9CC9EB7BFD10}"/>
              </a:ext>
            </a:extLst>
          </p:cNvPr>
          <p:cNvSpPr txBox="1"/>
          <p:nvPr/>
        </p:nvSpPr>
        <p:spPr>
          <a:xfrm>
            <a:off x="914400" y="423587"/>
            <a:ext cx="10323871" cy="980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R="302260"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x-none" sz="18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x-none" sz="28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INFLUENCIA DE LOS SISTEMAS DE CREENCIAS RELIGIOSAS  EN LA EDUCACIÓN EN CUBA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9791A73-8AC7-4808-80BD-AB90EFD30048}"/>
              </a:ext>
            </a:extLst>
          </p:cNvPr>
          <p:cNvSpPr txBox="1"/>
          <p:nvPr/>
        </p:nvSpPr>
        <p:spPr>
          <a:xfrm>
            <a:off x="914401" y="1869624"/>
            <a:ext cx="243348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x-none" sz="2400" b="1" kern="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Resolución 47/22 </a:t>
            </a:r>
          </a:p>
        </p:txBody>
      </p:sp>
    </p:spTree>
    <p:extLst>
      <p:ext uri="{BB962C8B-B14F-4D97-AF65-F5344CB8AC3E}">
        <p14:creationId xmlns:p14="http://schemas.microsoft.com/office/powerpoint/2010/main" val="11370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8787" y="1047149"/>
            <a:ext cx="10972800" cy="1143000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3600" b="1" smtClean="0">
                <a:latin typeface="Arial" panose="020B0604020202020204" pitchFamily="34" charset="0"/>
                <a:cs typeface="Arial" panose="020B0604020202020204" pitchFamily="34" charset="0"/>
              </a:rPr>
              <a:t> tema 3 CUADRO  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RELIGIOSO CUBANO ACTUAL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9091" y="2695903"/>
            <a:ext cx="10657488" cy="3506461"/>
          </a:xfr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dirty="0"/>
              <a:t> 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Catolicismo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 Denominaciones  evangélicas o protestantes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 La religión Yoruba o santería, la Regla     Congo     o Palo Monte, Sociedad Secreta Abakuá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El espiritismo en tres vertientes fundamentales y el judaísmo  entre otras</a:t>
            </a:r>
            <a:r>
              <a:rPr lang="es-ES" sz="2400" dirty="0"/>
              <a:t>    </a:t>
            </a:r>
            <a:endParaRPr lang="es-E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5B0752B-B444-4EBA-9056-62C41C6994FE}"/>
              </a:ext>
            </a:extLst>
          </p:cNvPr>
          <p:cNvSpPr txBox="1"/>
          <p:nvPr/>
        </p:nvSpPr>
        <p:spPr>
          <a:xfrm>
            <a:off x="409903" y="646385"/>
            <a:ext cx="11477297" cy="12146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-1270">
              <a:lnSpc>
                <a:spcPct val="107000"/>
              </a:lnSpc>
              <a:spcAft>
                <a:spcPts val="1400"/>
              </a:spcAft>
              <a:buClr>
                <a:srgbClr val="000000"/>
              </a:buClr>
            </a:pPr>
            <a:endParaRPr lang="x-none" sz="11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indent="-1270" algn="just">
              <a:lnSpc>
                <a:spcPct val="107000"/>
              </a:lnSpc>
              <a:spcAft>
                <a:spcPts val="1400"/>
              </a:spcAft>
              <a:buClr>
                <a:srgbClr val="000000"/>
              </a:buClr>
            </a:pP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Cuba se reconoce como un </a:t>
            </a:r>
            <a:r>
              <a:rPr lang="es-E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país mayoritariamente católico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(60%) con una gran influencia de las creencias africanas (11%)</a:t>
            </a:r>
            <a:endParaRPr lang="x-none" sz="24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F75210A-7628-409F-9DE7-09955B106B0C}"/>
              </a:ext>
            </a:extLst>
          </p:cNvPr>
          <p:cNvSpPr txBox="1"/>
          <p:nvPr/>
        </p:nvSpPr>
        <p:spPr>
          <a:xfrm>
            <a:off x="1889761" y="3158836"/>
            <a:ext cx="7431577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just">
              <a:lnSpc>
                <a:spcPct val="107000"/>
              </a:lnSpc>
              <a:spcAft>
                <a:spcPts val="1400"/>
              </a:spcAft>
              <a:buClr>
                <a:srgbClr val="000000"/>
              </a:buClr>
              <a:defRPr/>
            </a:pPr>
            <a:r>
              <a:rPr lang="es-ES" sz="2400" kern="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  <a:sym typeface="Arial"/>
              </a:rPr>
              <a:t>,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F7262670-6E7A-4617-933A-95B6590816C3}"/>
              </a:ext>
            </a:extLst>
          </p:cNvPr>
          <p:cNvSpPr txBox="1"/>
          <p:nvPr/>
        </p:nvSpPr>
        <p:spPr>
          <a:xfrm>
            <a:off x="352330" y="3737300"/>
            <a:ext cx="4596938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just">
              <a:lnSpc>
                <a:spcPct val="107000"/>
              </a:lnSpc>
              <a:spcAft>
                <a:spcPts val="1400"/>
              </a:spcAft>
              <a:buClr>
                <a:srgbClr val="000000"/>
              </a:buClr>
              <a:defRPr/>
            </a:pPr>
            <a:r>
              <a:rPr lang="es-ES" sz="2000" b="1" kern="0" dirty="0">
                <a:solidFill>
                  <a:srgbClr val="7030A0"/>
                </a:solidFill>
                <a:latin typeface="Arial"/>
                <a:ea typeface="Arial" panose="020B0604020202020204" pitchFamily="34" charset="0"/>
                <a:cs typeface="Arial"/>
                <a:sym typeface="Arial"/>
              </a:rPr>
              <a:t>TESTIGOS DE JEHOVÁ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807CE231-480C-4DE3-A81D-28FCF6374564}"/>
              </a:ext>
            </a:extLst>
          </p:cNvPr>
          <p:cNvSpPr txBox="1"/>
          <p:nvPr/>
        </p:nvSpPr>
        <p:spPr>
          <a:xfrm>
            <a:off x="3772594" y="3118155"/>
            <a:ext cx="1708265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just">
              <a:lnSpc>
                <a:spcPct val="107000"/>
              </a:lnSpc>
              <a:spcAft>
                <a:spcPts val="1400"/>
              </a:spcAft>
              <a:buClr>
                <a:srgbClr val="000000"/>
              </a:buClr>
              <a:defRPr/>
            </a:pPr>
            <a:r>
              <a:rPr lang="es-ES" sz="2000" b="1" kern="0" dirty="0">
                <a:solidFill>
                  <a:srgbClr val="C00000"/>
                </a:solidFill>
                <a:latin typeface="Arial"/>
                <a:ea typeface="Arial" panose="020B0604020202020204" pitchFamily="34" charset="0"/>
                <a:cs typeface="Arial"/>
                <a:sym typeface="Arial"/>
              </a:rPr>
              <a:t>BAUTISTAS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FBCC5B8-BB7B-4811-97DA-B9CE7AD3E865}"/>
              </a:ext>
            </a:extLst>
          </p:cNvPr>
          <p:cNvSpPr txBox="1"/>
          <p:nvPr/>
        </p:nvSpPr>
        <p:spPr>
          <a:xfrm>
            <a:off x="5618016" y="3254331"/>
            <a:ext cx="20740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s-ES" sz="2000" b="1" kern="0" dirty="0">
                <a:solidFill>
                  <a:srgbClr val="F79646"/>
                </a:solidFill>
                <a:latin typeface="Arial"/>
                <a:ea typeface="Arial" panose="020B0604020202020204" pitchFamily="34" charset="0"/>
                <a:cs typeface="Arial"/>
                <a:sym typeface="Arial"/>
              </a:rPr>
              <a:t>ADVENTISTAS DEL SÉPTIMO DÍA</a:t>
            </a:r>
            <a:endParaRPr lang="x-none" sz="2000" b="1" kern="0" dirty="0">
              <a:solidFill>
                <a:srgbClr val="F79646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F754CA53-BD85-4B38-8FEC-32439E2EC4C9}"/>
              </a:ext>
            </a:extLst>
          </p:cNvPr>
          <p:cNvSpPr txBox="1"/>
          <p:nvPr/>
        </p:nvSpPr>
        <p:spPr>
          <a:xfrm>
            <a:off x="1810791" y="3254330"/>
            <a:ext cx="189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s-ES" sz="2000" b="1" kern="0" dirty="0">
                <a:solidFill>
                  <a:srgbClr val="FF0000"/>
                </a:solidFill>
                <a:latin typeface="Arial"/>
                <a:ea typeface="Arial" panose="020B0604020202020204" pitchFamily="34" charset="0"/>
                <a:cs typeface="Arial"/>
                <a:sym typeface="Arial"/>
              </a:rPr>
              <a:t>METODISTAS</a:t>
            </a:r>
            <a:endParaRPr lang="x-none" sz="20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3AA978DE-571E-428A-BC4F-38432D30B868}"/>
              </a:ext>
            </a:extLst>
          </p:cNvPr>
          <p:cNvSpPr txBox="1"/>
          <p:nvPr/>
        </p:nvSpPr>
        <p:spPr>
          <a:xfrm>
            <a:off x="7808422" y="2859579"/>
            <a:ext cx="25270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s-ES" sz="1400" kern="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s-ES" sz="2000" b="1" kern="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  <a:sym typeface="Arial"/>
              </a:rPr>
              <a:t>PRESBITERIANOS</a:t>
            </a:r>
            <a:endParaRPr lang="x-none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8A863970-5D6D-4217-A081-F63EC29F3404}"/>
              </a:ext>
            </a:extLst>
          </p:cNvPr>
          <p:cNvSpPr txBox="1"/>
          <p:nvPr/>
        </p:nvSpPr>
        <p:spPr>
          <a:xfrm>
            <a:off x="8124305" y="3852844"/>
            <a:ext cx="2161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s-ES" sz="2000" b="1" kern="0" dirty="0">
                <a:solidFill>
                  <a:srgbClr val="FF0000"/>
                </a:solidFill>
                <a:latin typeface="Arial"/>
                <a:ea typeface="Arial" panose="020B0604020202020204" pitchFamily="34" charset="0"/>
                <a:cs typeface="Arial"/>
                <a:sym typeface="Arial"/>
              </a:rPr>
              <a:t>EPISCOPALES</a:t>
            </a:r>
            <a:endParaRPr lang="x-none" sz="20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86ACDC45-ECDD-4DBA-8599-7E2275FB04AB}"/>
              </a:ext>
            </a:extLst>
          </p:cNvPr>
          <p:cNvSpPr txBox="1"/>
          <p:nvPr/>
        </p:nvSpPr>
        <p:spPr>
          <a:xfrm>
            <a:off x="2490952" y="6155818"/>
            <a:ext cx="77780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s-ES" sz="20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" panose="020B0604020202020204" pitchFamily="34" charset="0"/>
                <a:cs typeface="Arial"/>
                <a:sym typeface="Arial"/>
              </a:rPr>
              <a:t>LA IGLESIA DE JESUCRISTO DE LOS SANTOS DE LOS ÚLTIMOS DÍAS</a:t>
            </a:r>
            <a:endParaRPr lang="x-none" sz="2000" b="1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="" xmlns:a16="http://schemas.microsoft.com/office/drawing/2014/main" id="{DD65C496-33F2-4E9B-BC06-8B49ECA7F2E9}"/>
              </a:ext>
            </a:extLst>
          </p:cNvPr>
          <p:cNvSpPr txBox="1"/>
          <p:nvPr/>
        </p:nvSpPr>
        <p:spPr>
          <a:xfrm>
            <a:off x="3772593" y="5681645"/>
            <a:ext cx="45969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s-ES" sz="2000" b="1" kern="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  <a:sym typeface="Arial"/>
              </a:rPr>
              <a:t>LOS MUSULMANES</a:t>
            </a:r>
            <a:endParaRPr lang="x-none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D5F3A3F7-832A-46BD-8386-B3F23D1FC6AE}"/>
              </a:ext>
            </a:extLst>
          </p:cNvPr>
          <p:cNvSpPr txBox="1"/>
          <p:nvPr/>
        </p:nvSpPr>
        <p:spPr>
          <a:xfrm>
            <a:off x="2432519" y="5083129"/>
            <a:ext cx="2722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s-ES" sz="2000" b="1" kern="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  <a:sym typeface="Arial"/>
              </a:rPr>
              <a:t>BAHAIS</a:t>
            </a:r>
            <a:endParaRPr lang="x-none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BFBB034C-E503-4DB0-8900-D198E912B467}"/>
              </a:ext>
            </a:extLst>
          </p:cNvPr>
          <p:cNvSpPr txBox="1"/>
          <p:nvPr/>
        </p:nvSpPr>
        <p:spPr>
          <a:xfrm>
            <a:off x="1661162" y="4401484"/>
            <a:ext cx="45969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s-ES" sz="2000" b="1" kern="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  <a:sym typeface="Arial"/>
              </a:rPr>
              <a:t>LA IGLESIA ORTODOXA RUSA</a:t>
            </a:r>
            <a:endParaRPr lang="x-none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74E5E5ED-2962-45A6-B9C7-00D2EC7B361C}"/>
              </a:ext>
            </a:extLst>
          </p:cNvPr>
          <p:cNvSpPr txBox="1"/>
          <p:nvPr/>
        </p:nvSpPr>
        <p:spPr>
          <a:xfrm>
            <a:off x="7531667" y="5232760"/>
            <a:ext cx="45969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s-ES" sz="2000" b="1" kern="0" dirty="0">
                <a:solidFill>
                  <a:srgbClr val="FF0000"/>
                </a:solidFill>
                <a:latin typeface="Arial"/>
                <a:ea typeface="Arial" panose="020B0604020202020204" pitchFamily="34" charset="0"/>
                <a:cs typeface="Arial"/>
                <a:sym typeface="Arial"/>
              </a:rPr>
              <a:t>IGLESIA ORTODOXA GRIEGA</a:t>
            </a:r>
            <a:endParaRPr lang="x-none" sz="2000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="" xmlns:a16="http://schemas.microsoft.com/office/drawing/2014/main" id="{BB860A19-E1E7-4953-B626-90B61090747B}"/>
              </a:ext>
            </a:extLst>
          </p:cNvPr>
          <p:cNvSpPr txBox="1"/>
          <p:nvPr/>
        </p:nvSpPr>
        <p:spPr>
          <a:xfrm>
            <a:off x="6366164" y="4551113"/>
            <a:ext cx="1342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s-ES" sz="2000" b="1" kern="0" dirty="0">
                <a:solidFill>
                  <a:srgbClr val="0070C0"/>
                </a:solidFill>
                <a:latin typeface="Arial"/>
                <a:ea typeface="Arial" panose="020B0604020202020204" pitchFamily="34" charset="0"/>
                <a:cs typeface="Arial"/>
                <a:sym typeface="Arial"/>
              </a:rPr>
              <a:t>JUDÍOS</a:t>
            </a:r>
            <a:endParaRPr lang="x-none" sz="2000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AC562062-5919-40F6-8EC6-C5B57C995753}"/>
              </a:ext>
            </a:extLst>
          </p:cNvPr>
          <p:cNvSpPr txBox="1"/>
          <p:nvPr/>
        </p:nvSpPr>
        <p:spPr>
          <a:xfrm>
            <a:off x="581077" y="5847901"/>
            <a:ext cx="16085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s-ES" sz="2000" b="1" kern="0" dirty="0">
                <a:solidFill>
                  <a:srgbClr val="C0504D"/>
                </a:solidFill>
                <a:latin typeface="Arial"/>
                <a:ea typeface="Arial" panose="020B0604020202020204" pitchFamily="34" charset="0"/>
                <a:cs typeface="Arial"/>
                <a:sym typeface="Arial"/>
              </a:rPr>
              <a:t>BUDISTAS</a:t>
            </a:r>
            <a:endParaRPr lang="x-none" sz="2000" b="1" kern="0" dirty="0">
              <a:solidFill>
                <a:srgbClr val="C0504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EA733056-444D-4CD2-BB81-04D51840E0CB}"/>
              </a:ext>
            </a:extLst>
          </p:cNvPr>
          <p:cNvSpPr txBox="1"/>
          <p:nvPr/>
        </p:nvSpPr>
        <p:spPr>
          <a:xfrm>
            <a:off x="8174183" y="4472247"/>
            <a:ext cx="23275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s-ES" sz="2000" b="1" kern="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  <a:sym typeface="Arial"/>
              </a:rPr>
              <a:t>ANGLICANOS</a:t>
            </a:r>
            <a:endParaRPr lang="x-none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C9613A1A-BAC2-4F3D-AB1E-08687AD576C8}"/>
              </a:ext>
            </a:extLst>
          </p:cNvPr>
          <p:cNvSpPr txBox="1"/>
          <p:nvPr/>
        </p:nvSpPr>
        <p:spPr>
          <a:xfrm>
            <a:off x="756745" y="2159877"/>
            <a:ext cx="8375431" cy="4676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-1270" algn="just">
              <a:lnSpc>
                <a:spcPct val="107000"/>
              </a:lnSpc>
              <a:spcAft>
                <a:spcPts val="1400"/>
              </a:spcAft>
              <a:buClr>
                <a:srgbClr val="000000"/>
              </a:buClr>
            </a:pPr>
            <a:r>
              <a:rPr lang="es-E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Representación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E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están las iglesias protestantes</a:t>
            </a:r>
            <a:endParaRPr lang="es-ES" sz="2400" kern="0" dirty="0">
              <a:solidFill>
                <a:srgbClr val="000000"/>
              </a:solidFill>
              <a:latin typeface="Calibri"/>
              <a:ea typeface="Arial" panose="020B0604020202020204" pitchFamily="34" charset="0"/>
              <a:cs typeface="Arial"/>
              <a:sym typeface="Arial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="" xmlns:a16="http://schemas.microsoft.com/office/drawing/2014/main" id="{E2F93A2B-C3AE-47C2-BA89-3E3E0E07CE28}"/>
              </a:ext>
            </a:extLst>
          </p:cNvPr>
          <p:cNvCxnSpPr>
            <a:cxnSpLocks/>
          </p:cNvCxnSpPr>
          <p:nvPr/>
        </p:nvCxnSpPr>
        <p:spPr>
          <a:xfrm>
            <a:off x="6637283" y="2695903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="" xmlns:a16="http://schemas.microsoft.com/office/drawing/2014/main" id="{BECB559F-F387-497A-8822-B940CC4AF3E3}"/>
              </a:ext>
            </a:extLst>
          </p:cNvPr>
          <p:cNvCxnSpPr>
            <a:cxnSpLocks/>
          </p:cNvCxnSpPr>
          <p:nvPr/>
        </p:nvCxnSpPr>
        <p:spPr>
          <a:xfrm>
            <a:off x="2501462" y="275371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r 12">
            <a:extLst>
              <a:ext uri="{FF2B5EF4-FFF2-40B4-BE49-F238E27FC236}">
                <a16:creationId xmlns="" xmlns:a16="http://schemas.microsoft.com/office/drawing/2014/main" id="{21565CFD-CFF5-4968-84F2-56A0F677CBDF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7803931" y="2475186"/>
            <a:ext cx="1268026" cy="38439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="" xmlns:a16="http://schemas.microsoft.com/office/drawing/2014/main" id="{81E07DE7-FE2D-4582-BB1D-401AB2160F65}"/>
              </a:ext>
            </a:extLst>
          </p:cNvPr>
          <p:cNvCxnSpPr>
            <a:cxnSpLocks/>
          </p:cNvCxnSpPr>
          <p:nvPr/>
        </p:nvCxnSpPr>
        <p:spPr>
          <a:xfrm>
            <a:off x="4803227" y="2680138"/>
            <a:ext cx="0" cy="409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3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83860" y="914400"/>
            <a:ext cx="5988423" cy="572846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s-ES" sz="3200" b="1" spc="50" dirty="0">
                <a:ln w="1143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SINCRETISMO RELIGIOSO</a:t>
            </a:r>
            <a:endParaRPr lang="es-MX" sz="3200" b="1" spc="50" dirty="0">
              <a:ln w="1143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23616" y="3086281"/>
            <a:ext cx="8976144" cy="2550459"/>
          </a:xfrm>
          <a:solidFill>
            <a:schemeClr val="bg1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Se corresponde en  la </a:t>
            </a:r>
            <a:r>
              <a:rPr lang="es-ES" sz="2800" u="sng" dirty="0">
                <a:latin typeface="Arial" panose="020B0604020202020204" pitchFamily="34" charset="0"/>
                <a:cs typeface="Arial" panose="020B0604020202020204" pitchFamily="34" charset="0"/>
              </a:rPr>
              <a:t>trasposición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de nombres de santos, materiales, rezos del panteón africano al cristianismo</a:t>
            </a:r>
          </a:p>
          <a:p>
            <a:pPr marL="0" indent="0" algn="ctr"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Resulta curioso que dicho sincretismo noes exclusivo de estas creencias 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5643282" y="1719175"/>
            <a:ext cx="936812" cy="1143000"/>
          </a:xfrm>
          <a:prstGeom prst="downArrow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548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848375"/>
              </p:ext>
            </p:extLst>
          </p:nvPr>
        </p:nvGraphicFramePr>
        <p:xfrm>
          <a:off x="1324303" y="975360"/>
          <a:ext cx="9695793" cy="508298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2319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19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319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82988">
                <a:tc>
                  <a:txBody>
                    <a:bodyPr/>
                    <a:lstStyle/>
                    <a:p>
                      <a:pPr algn="ctr"/>
                      <a:r>
                        <a:rPr lang="es-ES" sz="2800" u="sng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CONGO</a:t>
                      </a:r>
                      <a:r>
                        <a:rPr lang="es-E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s-E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Baluande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Adonque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Luleno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-Siete Rayos</a:t>
                      </a: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Sambia</a:t>
                      </a:r>
                      <a:endParaRPr lang="es-E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Sarabanda</a:t>
                      </a:r>
                      <a:endParaRPr lang="es-E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-Tiembla tierra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s-E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Shola</a:t>
                      </a:r>
                      <a:endParaRPr kumimoji="0" lang="es-MX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Kisimba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u="sng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YORUBA</a:t>
                      </a:r>
                    </a:p>
                    <a:p>
                      <a:pPr algn="ctr"/>
                      <a:endParaRPr lang="es-E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Yemayá</a:t>
                      </a:r>
                      <a:endParaRPr lang="es-E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Oyá</a:t>
                      </a:r>
                      <a:endParaRPr lang="es-E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Babalú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Ayé</a:t>
                      </a:r>
                      <a:endParaRPr lang="es-E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-Chango</a:t>
                      </a: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Olofi</a:t>
                      </a:r>
                      <a:r>
                        <a:rPr lang="es-E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E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Oggún</a:t>
                      </a:r>
                      <a:endParaRPr lang="es-ES" sz="2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Obatalá</a:t>
                      </a:r>
                      <a:endParaRPr lang="es-ES" sz="2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Ochún</a:t>
                      </a:r>
                      <a:r>
                        <a:rPr lang="es-E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E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Orula</a:t>
                      </a:r>
                      <a:endParaRPr lang="es-MX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u="sng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CATOLICISMO</a:t>
                      </a:r>
                      <a:r>
                        <a:rPr lang="es-ES" sz="2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s-ES" sz="24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E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-Virgen de regla</a:t>
                      </a:r>
                    </a:p>
                    <a:p>
                      <a:pPr algn="ctr"/>
                      <a:r>
                        <a:rPr lang="es-E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-Virgen de la Candelaria</a:t>
                      </a:r>
                    </a:p>
                    <a:p>
                      <a:pPr algn="ctr"/>
                      <a:r>
                        <a:rPr lang="es-E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-San Lázaro</a:t>
                      </a: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-Santa Bárbara</a:t>
                      </a: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-Dios</a:t>
                      </a: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-San Pedro</a:t>
                      </a: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-Virgen de las Mercedes</a:t>
                      </a:r>
                    </a:p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-Virgen</a:t>
                      </a:r>
                      <a:r>
                        <a:rPr lang="es-E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Caridad</a:t>
                      </a:r>
                    </a:p>
                    <a:p>
                      <a:pPr algn="ctr"/>
                      <a:r>
                        <a:rPr lang="es-E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-San </a:t>
                      </a:r>
                      <a:r>
                        <a:rPr lang="es-E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Fco</a:t>
                      </a:r>
                      <a:r>
                        <a:rPr lang="es-ES" sz="2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s-ES" sz="24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Asis</a:t>
                      </a:r>
                      <a:endParaRPr lang="es-E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6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48152" y="107058"/>
            <a:ext cx="5129048" cy="76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sz="3200" b="1" u="sng" spc="50" dirty="0">
                <a:ln w="11430"/>
                <a:latin typeface="Arial" pitchFamily="34" charset="0"/>
                <a:ea typeface="+mn-ea"/>
                <a:cs typeface="Arial" pitchFamily="34" charset="0"/>
              </a:rPr>
              <a:t>Transculturación </a:t>
            </a:r>
            <a:endParaRPr lang="es-MX" sz="3200" b="1" u="sng" spc="50" dirty="0">
              <a:ln w="11430"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2966" y="2493138"/>
            <a:ext cx="11256579" cy="3497779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Vocablo 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transculturación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expresa mejor las diferentes fases del </a:t>
            </a:r>
            <a:r>
              <a:rPr lang="es-ES" sz="2800" b="1" spc="50" dirty="0">
                <a:ln w="1143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proceso transitivo de una cultura a otra</a:t>
            </a:r>
            <a:r>
              <a:rPr lang="es-E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b="1" spc="50" dirty="0">
                <a:ln w="11430"/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sino que el proceso implica también necesariamente la pérdida o desarraigo de una cultura precedente</a:t>
            </a:r>
            <a:r>
              <a:rPr lang="es-ES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lo que pudiera decirse una </a:t>
            </a:r>
            <a:r>
              <a:rPr lang="es-E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desculturación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, creación de nuevos fenómenos culturales que pudieran denominarse de </a:t>
            </a:r>
            <a:r>
              <a:rPr lang="es-E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neoculturación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4729656" y="923241"/>
            <a:ext cx="1454447" cy="1268166"/>
          </a:xfrm>
          <a:prstGeom prst="down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96001" y="947887"/>
            <a:ext cx="3098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Fernando Ortiz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69690" y="525361"/>
            <a:ext cx="8229600" cy="1020762"/>
          </a:xfrm>
          <a:solidFill>
            <a:schemeClr val="bg1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Grupos Religiosos Africanos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0400" y="1600200"/>
            <a:ext cx="6019800" cy="1905000"/>
          </a:xfrm>
        </p:spPr>
        <p:txBody>
          <a:bodyPr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Yoruba o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lucumí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Congos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bantues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Sociedad secreta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abakúa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227" y="3480618"/>
            <a:ext cx="3352799" cy="306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1246"/>
          <a:stretch/>
        </p:blipFill>
        <p:spPr>
          <a:xfrm>
            <a:off x="5947208" y="3583859"/>
            <a:ext cx="3653992" cy="294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54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90155" y="220371"/>
            <a:ext cx="196399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YORUBA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69860" y="1101437"/>
            <a:ext cx="227337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CATÓLICA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91136" y="1052729"/>
            <a:ext cx="200888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CONGOS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68484" y="160425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Olofi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2028726" y="2014063"/>
            <a:ext cx="446895" cy="727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524000" y="2809406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Odduma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3305989" y="2014063"/>
            <a:ext cx="621380" cy="795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215932" y="2823360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Olodumare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1984885" y="3232933"/>
            <a:ext cx="556274" cy="758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H="1">
            <a:off x="3305990" y="3323851"/>
            <a:ext cx="541390" cy="667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 flipH="1">
            <a:off x="2315500" y="4014559"/>
            <a:ext cx="144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Orichas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509886" y="3674662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Padre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774940" y="451548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Hijo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074334" y="464074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Espíritu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339968" y="560311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Santos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2" name="Conector recto 31"/>
          <p:cNvCxnSpPr/>
          <p:nvPr/>
        </p:nvCxnSpPr>
        <p:spPr>
          <a:xfrm>
            <a:off x="5078712" y="5022101"/>
            <a:ext cx="431175" cy="581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>
            <a:stCxn id="29" idx="2"/>
          </p:cNvCxnSpPr>
          <p:nvPr/>
        </p:nvCxnSpPr>
        <p:spPr>
          <a:xfrm flipH="1">
            <a:off x="6356242" y="5102411"/>
            <a:ext cx="403892" cy="501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>
            <a:endCxn id="29" idx="0"/>
          </p:cNvCxnSpPr>
          <p:nvPr/>
        </p:nvCxnSpPr>
        <p:spPr>
          <a:xfrm>
            <a:off x="6356242" y="4124386"/>
            <a:ext cx="403893" cy="516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>
            <a:endCxn id="28" idx="0"/>
          </p:cNvCxnSpPr>
          <p:nvPr/>
        </p:nvCxnSpPr>
        <p:spPr>
          <a:xfrm flipH="1">
            <a:off x="5157416" y="4099133"/>
            <a:ext cx="382476" cy="416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8758338" y="2526352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Olorun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7961505" y="3389908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Obatalá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9527946" y="3410603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Oddúa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51" name="Conector recto 50"/>
          <p:cNvCxnSpPr/>
          <p:nvPr/>
        </p:nvCxnSpPr>
        <p:spPr>
          <a:xfrm flipH="1">
            <a:off x="8612529" y="3012604"/>
            <a:ext cx="246405" cy="440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9749375" y="2993754"/>
            <a:ext cx="307905" cy="440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echa abajo 54"/>
          <p:cNvSpPr/>
          <p:nvPr/>
        </p:nvSpPr>
        <p:spPr>
          <a:xfrm>
            <a:off x="5924529" y="1795550"/>
            <a:ext cx="530059" cy="184015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65" name="Flecha abajo 64"/>
          <p:cNvSpPr/>
          <p:nvPr/>
        </p:nvSpPr>
        <p:spPr>
          <a:xfrm>
            <a:off x="2910270" y="860765"/>
            <a:ext cx="478389" cy="719965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66" name="Flecha abajo 65"/>
          <p:cNvSpPr/>
          <p:nvPr/>
        </p:nvSpPr>
        <p:spPr>
          <a:xfrm>
            <a:off x="9246325" y="1726983"/>
            <a:ext cx="489347" cy="8638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4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94993" y="381001"/>
            <a:ext cx="3029607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   Etnias Africanas</a:t>
            </a:r>
          </a:p>
        </p:txBody>
      </p:sp>
      <p:pic>
        <p:nvPicPr>
          <p:cNvPr id="5" name="Picture 2" descr="C:\Users\Norma\Desktop\250px-Kwarastatedrumm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380592" cy="644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>
            <a:off x="5176345" y="990600"/>
            <a:ext cx="5029200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Aportan a nuestra cultura no solo el mestizaje de etnias, sino elementos religiosos, artísticos, lingüísticos  y sociales. </a:t>
            </a:r>
            <a:endParaRPr lang="es-ES" dirty="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733800" y="2819400"/>
            <a:ext cx="22860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Sudanesa</a:t>
            </a:r>
          </a:p>
        </p:txBody>
      </p:sp>
      <p:sp>
        <p:nvSpPr>
          <p:cNvPr id="8" name="7 Elipse"/>
          <p:cNvSpPr/>
          <p:nvPr/>
        </p:nvSpPr>
        <p:spPr>
          <a:xfrm>
            <a:off x="7848600" y="2819400"/>
            <a:ext cx="22860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Bantú</a:t>
            </a:r>
          </a:p>
        </p:txBody>
      </p:sp>
      <p:sp>
        <p:nvSpPr>
          <p:cNvPr id="9" name="8 Elipse"/>
          <p:cNvSpPr/>
          <p:nvPr/>
        </p:nvSpPr>
        <p:spPr>
          <a:xfrm>
            <a:off x="2971800" y="4419600"/>
            <a:ext cx="3733800" cy="9144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Yoruba o </a:t>
            </a:r>
            <a:r>
              <a:rPr lang="es-E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Lucumí</a:t>
            </a:r>
            <a:endParaRPr lang="es-ES" sz="24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4343400" y="3810000"/>
            <a:ext cx="990600" cy="609600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8458200" y="3810000"/>
            <a:ext cx="990600" cy="609600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39159" y="6170730"/>
            <a:ext cx="536948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Ritos de la Santería ,el fon o Arará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719993" y="4495800"/>
            <a:ext cx="4009551" cy="193899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Congos</a:t>
            </a: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 o Paleros y </a:t>
            </a:r>
            <a:r>
              <a:rPr lang="es-E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Efik</a:t>
            </a: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 de la sociedad secreta </a:t>
            </a:r>
            <a:r>
              <a:rPr lang="es-E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Abakúa</a:t>
            </a:r>
            <a:r>
              <a:rPr lang="es-E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/>
              </a:rPr>
              <a:t>( Traída por los carabalíes del Sur de Nigeria </a:t>
            </a:r>
          </a:p>
        </p:txBody>
      </p:sp>
      <p:sp>
        <p:nvSpPr>
          <p:cNvPr id="14" name="13 Flecha abajo"/>
          <p:cNvSpPr/>
          <p:nvPr/>
        </p:nvSpPr>
        <p:spPr>
          <a:xfrm>
            <a:off x="4343400" y="5410200"/>
            <a:ext cx="990600" cy="738352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s-ES">
              <a:solidFill>
                <a:prstClr val="black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2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2FFB427E-2D21-4EDF-B699-A8860DDE17BB}"/>
              </a:ext>
            </a:extLst>
          </p:cNvPr>
          <p:cNvSpPr txBox="1"/>
          <p:nvPr/>
        </p:nvSpPr>
        <p:spPr>
          <a:xfrm>
            <a:off x="3421117" y="1860022"/>
            <a:ext cx="8529145" cy="450270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0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SIGLO XI </a:t>
            </a:r>
            <a:r>
              <a:rPr lang="es-ES" sz="2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aparecen en Europa las escuelas de la iglesia: monásticas (los monasterios) y catedrales (guiadas por un obispo). *  </a:t>
            </a:r>
            <a:endParaRPr lang="x-none" sz="20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indent="-127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0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SIGLO XI </a:t>
            </a:r>
            <a:r>
              <a:rPr lang="es-ES" sz="2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(Alta edad Media) las escuelas catedralicias –únicos centros de enseñanza en ese período </a:t>
            </a:r>
            <a:endParaRPr lang="x-none" sz="20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0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SIGLO XII </a:t>
            </a:r>
            <a:r>
              <a:rPr lang="es-ES" sz="2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comienzan a enseñar maestros no relacionados con la religión. Surge la movilidad estudiantil. Los nuevos centros, serán fomentados y protegidos por Papas y Reyes</a:t>
            </a:r>
            <a:endParaRPr lang="x-none" sz="20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000" b="1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SIGLO XII</a:t>
            </a:r>
            <a:r>
              <a:rPr lang="es-ES" sz="2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, Nuevos centros surgidos, se imparten todas las disciplinas y abiertos a estudiantes de todas las nacionalidades</a:t>
            </a:r>
            <a:endParaRPr lang="x-none" sz="20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0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SIGLO XIII</a:t>
            </a:r>
            <a:r>
              <a:rPr lang="es-ES" sz="2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, la figura del maestro se denomina de esa forma  del “magíster </a:t>
            </a:r>
            <a:r>
              <a:rPr lang="es-ES" sz="2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scolarum</a:t>
            </a:r>
            <a:r>
              <a:rPr lang="es-ES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”</a:t>
            </a:r>
          </a:p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endParaRPr lang="es-ES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120E2508-2D60-46CD-85DF-0277C6EF9D1A}"/>
              </a:ext>
            </a:extLst>
          </p:cNvPr>
          <p:cNvSpPr txBox="1"/>
          <p:nvPr/>
        </p:nvSpPr>
        <p:spPr>
          <a:xfrm>
            <a:off x="2079813" y="208449"/>
            <a:ext cx="819374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s-ES" sz="3200" kern="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Influencia de los sistemas de creencias en la educación  a lo largo de la historia</a:t>
            </a:r>
            <a:endParaRPr lang="x-none" sz="3200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59E38EB-5B0B-4785-8905-7C22508C6E43}"/>
              </a:ext>
            </a:extLst>
          </p:cNvPr>
          <p:cNvSpPr txBox="1"/>
          <p:nvPr/>
        </p:nvSpPr>
        <p:spPr>
          <a:xfrm>
            <a:off x="834028" y="3494574"/>
            <a:ext cx="2348753" cy="592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000" dir="5400000" sy="-100000" algn="bl" rotWithShape="0"/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-127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defRPr/>
            </a:pPr>
            <a:r>
              <a:rPr lang="es-ES" sz="32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Edad media </a:t>
            </a:r>
            <a:endParaRPr lang="x-none" sz="32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3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1571" y="590521"/>
            <a:ext cx="3733800" cy="639762"/>
          </a:xfrm>
          <a:solidFill>
            <a:schemeClr val="bg1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Yoruba o 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lucumí</a:t>
            </a:r>
            <a:endParaRPr lang="es-E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06634" y="1363286"/>
            <a:ext cx="9103104" cy="2436203"/>
          </a:xfrm>
          <a:solidFill>
            <a:schemeClr val="bg1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Sistema religioso con aspectos similares al santoral católico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Su culto es a los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Orichas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(mayor importancia a los guerreros)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También se les denomina complejo </a:t>
            </a:r>
            <a:r>
              <a:rPr lang="es-ES" sz="2600" dirty="0" err="1">
                <a:latin typeface="Arial" panose="020B0604020202020204" pitchFamily="34" charset="0"/>
                <a:cs typeface="Arial" panose="020B0604020202020204" pitchFamily="34" charset="0"/>
              </a:rPr>
              <a:t>Ocha-Ifá</a:t>
            </a:r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s-MX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E403AF9-C421-4504-9A1E-C61CDC76EB2F}"/>
              </a:ext>
            </a:extLst>
          </p:cNvPr>
          <p:cNvSpPr txBox="1"/>
          <p:nvPr/>
        </p:nvSpPr>
        <p:spPr>
          <a:xfrm>
            <a:off x="2506718" y="4048876"/>
            <a:ext cx="9412014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El de mayor desarrollo</a:t>
            </a:r>
          </a:p>
          <a:p>
            <a:pPr algn="just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Utilizan la casa templo(presencia del </a:t>
            </a:r>
            <a:r>
              <a:rPr lang="es-ES" sz="2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Elegguá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Representación del santo (jícaras, soperas, muñecas)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Proceso de iniciación complejo</a:t>
            </a:r>
          </a:p>
          <a:p>
            <a:pPr>
              <a:buClr>
                <a:srgbClr val="000000"/>
              </a:buClr>
            </a:pPr>
            <a:endParaRPr lang="es-E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2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2640" y="906405"/>
            <a:ext cx="5586154" cy="1143000"/>
          </a:xfrm>
          <a:solidFill>
            <a:schemeClr val="bg1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Congos</a:t>
            </a: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–Regla de </a:t>
            </a:r>
            <a:r>
              <a:rPr lang="es-E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ocha</a:t>
            </a:r>
            <a:endParaRPr lang="es-MX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24304" y="2460567"/>
            <a:ext cx="9727324" cy="3408219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Base fundamental animista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 le conoce como paleros(objeto de culto es el palo de monte) , brujeros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Tienen tres reglas: Mayombe,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Kimbisa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Briyumba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Deidades:(Zarabanda, Siete Rayos,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Asambia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Shola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Mama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canata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….)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Objeto de culto la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Nganga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22269" y="673649"/>
            <a:ext cx="7115695" cy="1143000"/>
          </a:xfrm>
          <a:solidFill>
            <a:schemeClr val="bg1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 secreta </a:t>
            </a:r>
            <a:r>
              <a:rPr lang="es-E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Abakúa</a:t>
            </a:r>
            <a:endParaRPr lang="es-MX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96413" y="1981200"/>
            <a:ext cx="10500852" cy="3920836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Objeto de culto la palma real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Tienen requisitos para pertenecer a la misma.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Membresía limitada(Tienen trece plazas.)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Solidaridad cómplice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Justicia por cuenta propia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Su ceremonia de iniciación es parecida al bautizo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84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-tema del diplomado 22 de abril\IMG-20250610-WA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388" y="318101"/>
            <a:ext cx="5541065" cy="54013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572539" y="6226169"/>
            <a:ext cx="577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11/3/1958  -  21/4/2025</a:t>
            </a:r>
            <a:endParaRPr lang="es-MX" sz="3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286388" y="5719441"/>
            <a:ext cx="6060558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rial Black" pitchFamily="34" charset="0"/>
                <a:cs typeface="Arial" pitchFamily="34" charset="0"/>
              </a:rPr>
              <a:t>      Jorge Mario </a:t>
            </a:r>
            <a:r>
              <a:rPr lang="es-MX" sz="2800" dirty="0" err="1">
                <a:latin typeface="Arial Black" pitchFamily="34" charset="0"/>
                <a:cs typeface="Arial" pitchFamily="34" charset="0"/>
              </a:rPr>
              <a:t>B</a:t>
            </a:r>
            <a:r>
              <a:rPr lang="es-MX" sz="2800" dirty="0" err="1" smtClean="0">
                <a:latin typeface="Arial Black" pitchFamily="34" charset="0"/>
                <a:cs typeface="Arial" pitchFamily="34" charset="0"/>
              </a:rPr>
              <a:t>ergoglio</a:t>
            </a:r>
            <a:r>
              <a:rPr lang="es-MX" sz="2800" dirty="0" smtClean="0">
                <a:latin typeface="Arial Black" pitchFamily="34" charset="0"/>
                <a:cs typeface="Arial" pitchFamily="34" charset="0"/>
              </a:rPr>
              <a:t>   </a:t>
            </a:r>
            <a:endParaRPr lang="es-MX" sz="2800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744" y="189578"/>
            <a:ext cx="10972800" cy="11430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s-MX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Apuntes sobre la religión católica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567" y="1127051"/>
            <a:ext cx="11568223" cy="5730949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Con el “descubrimiento”, la conquista y la colonización, los españoles impusieron a los aborígenes su civilización, su lengua, cultura y la religión católica.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Iglesia Católica en Cuba era española. Incluso los obispos eran nombrados por la Corona.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Iglesia edita y distribuye en el país alrededor de 50 publicaciones de diferente formato.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Vínculos con la Santa Sede.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Las relaciones diplomáticas entre Cuba y la Ciudad del Vaticano se iniciaron en 1935</a:t>
            </a:r>
          </a:p>
        </p:txBody>
      </p:sp>
    </p:spTree>
    <p:extLst>
      <p:ext uri="{BB962C8B-B14F-4D97-AF65-F5344CB8AC3E}">
        <p14:creationId xmlns:p14="http://schemas.microsoft.com/office/powerpoint/2010/main" val="19146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5A0DA0F5-4893-4F1B-B593-3E72FBE9F6C4}"/>
              </a:ext>
            </a:extLst>
          </p:cNvPr>
          <p:cNvSpPr txBox="1"/>
          <p:nvPr/>
        </p:nvSpPr>
        <p:spPr>
          <a:xfrm>
            <a:off x="740979" y="5310225"/>
            <a:ext cx="11114690" cy="114890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-127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endParaRPr lang="x-none" sz="11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R="30226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La Iglesia jugó un rol central, si no exclusivo, en el establecimiento</a:t>
            </a:r>
            <a:r>
              <a:rPr lang="x-none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y el aliento de la universidad</a:t>
            </a:r>
            <a:endParaRPr lang="x-none" sz="24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C22EFC5-05E3-47B2-83E6-6F80B557DD90}"/>
              </a:ext>
            </a:extLst>
          </p:cNvPr>
          <p:cNvSpPr txBox="1"/>
          <p:nvPr/>
        </p:nvSpPr>
        <p:spPr>
          <a:xfrm>
            <a:off x="2870663" y="400325"/>
            <a:ext cx="7165571" cy="592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-127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defRPr/>
            </a:pPr>
            <a:r>
              <a:rPr lang="es-ES" sz="3200" b="1" kern="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     CONSIDERACIONES FINALES</a:t>
            </a:r>
            <a:endParaRPr lang="x-none" sz="3200" b="1" kern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3188E0BF-E8D4-4CC6-B5BA-94E5F60C774E}"/>
              </a:ext>
            </a:extLst>
          </p:cNvPr>
          <p:cNvSpPr txBox="1"/>
          <p:nvPr/>
        </p:nvSpPr>
        <p:spPr>
          <a:xfrm>
            <a:off x="677917" y="3137338"/>
            <a:ext cx="11225049" cy="1746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R="30226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La religión es una dimensión de lo humano que se relaciona con lo social, lo cultural y lo histórico </a:t>
            </a:r>
            <a:endParaRPr lang="x-none" sz="24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R="30226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Cuba es un complejo cultural, una mezcla de raíces fusionadas. </a:t>
            </a:r>
            <a:r>
              <a:rPr lang="es-E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Y las creencias religiosas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E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son un rasgo que caracteriza a los cubanos</a:t>
            </a:r>
            <a:endParaRPr lang="x-none" sz="24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F598DC88-F9B3-499A-82D0-8F76A9563F40}"/>
              </a:ext>
            </a:extLst>
          </p:cNvPr>
          <p:cNvSpPr txBox="1"/>
          <p:nvPr/>
        </p:nvSpPr>
        <p:spPr>
          <a:xfrm>
            <a:off x="1040524" y="1481959"/>
            <a:ext cx="10846676" cy="12603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En la edad antigua, media y moderna la Edad Nueva y Edad Moderna, la  historia de la Iglesia y Universidad será paralela, semejante, igual, y en</a:t>
            </a:r>
            <a:r>
              <a:rPr lang="x-none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algunos casos distante </a:t>
            </a:r>
            <a:endParaRPr lang="x-none" sz="24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6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49DFB4D-E8EF-44D3-A743-494912E77D39}"/>
              </a:ext>
            </a:extLst>
          </p:cNvPr>
          <p:cNvSpPr txBox="1"/>
          <p:nvPr/>
        </p:nvSpPr>
        <p:spPr>
          <a:xfrm>
            <a:off x="867103" y="2921169"/>
            <a:ext cx="10594428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 educación es una institución fundamental del sistema social, clave para formar profesionales en diversas áreas del conocimiento y hoy  sus docentes deben ser responsables de  formar auténticos ciudadanos comprometidos con los aspectos estéticos, éticos, políticos o sociológicos donde se incluye la religión que es parte de la sociedad que nos rodea</a:t>
            </a:r>
          </a:p>
          <a:p>
            <a:pPr algn="just"/>
            <a:endParaRPr lang="x-none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309124F4-735A-4868-892E-BFBD7F62233C}"/>
              </a:ext>
            </a:extLst>
          </p:cNvPr>
          <p:cNvSpPr txBox="1"/>
          <p:nvPr/>
        </p:nvSpPr>
        <p:spPr>
          <a:xfrm>
            <a:off x="1057629" y="1929580"/>
            <a:ext cx="7165571" cy="592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-127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defRPr/>
            </a:pPr>
            <a:r>
              <a:rPr lang="es-ES" sz="3200" b="1" kern="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     CONSIDERACIONES FINALES</a:t>
            </a:r>
            <a:endParaRPr lang="x-none" sz="3200" b="1" kern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00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FDA403D-9AC1-4408-BFC7-8D51FD8968BD}"/>
              </a:ext>
            </a:extLst>
          </p:cNvPr>
          <p:cNvSpPr txBox="1"/>
          <p:nvPr/>
        </p:nvSpPr>
        <p:spPr>
          <a:xfrm>
            <a:off x="339214" y="1729048"/>
            <a:ext cx="11164528" cy="310854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Minion Pro"/>
                <a:ea typeface="Calibri" panose="020F0502020204030204" pitchFamily="34" charset="0"/>
                <a:cs typeface="Minion Pro"/>
              </a:rPr>
              <a:t> </a:t>
            </a:r>
            <a:endParaRPr lang="es-ES" sz="3200" dirty="0">
              <a:solidFill>
                <a:srgbClr val="000000"/>
              </a:solidFill>
              <a:latin typeface="Minion Pro"/>
              <a:ea typeface="Calibri" panose="020F0502020204030204" pitchFamily="34" charset="0"/>
              <a:cs typeface="Minion Pro"/>
            </a:endParaRPr>
          </a:p>
          <a:p>
            <a:pPr algn="just">
              <a:spcAft>
                <a:spcPts val="0"/>
              </a:spcAft>
            </a:pPr>
            <a:r>
              <a:rPr lang="es-ES" sz="2800" dirty="0">
                <a:solidFill>
                  <a:srgbClr val="000000"/>
                </a:solidFill>
                <a:latin typeface="Minion Pro"/>
                <a:ea typeface="Calibri" panose="020F0502020204030204" pitchFamily="34" charset="0"/>
                <a:cs typeface="Minion Pro"/>
              </a:rPr>
              <a:t>…..no separar a los cubanos (…) por su manera de pensar en materias espirituales, siempre tratar de juntarlos, siempre tratar de limar las asperezas que puedan existir y las lógicas diferencias de un pensamiento que pueda haber (…) entre un católico y un protestante o una persona sin religión, no acentuar las diferencias, sino acentuar los puntos de contactos </a:t>
            </a:r>
            <a:r>
              <a:rPr lang="es-ES" sz="2800" dirty="0" smtClean="0">
                <a:solidFill>
                  <a:srgbClr val="000000"/>
                </a:solidFill>
                <a:latin typeface="Minion Pro"/>
                <a:ea typeface="Calibri" panose="020F0502020204030204" pitchFamily="34" charset="0"/>
                <a:cs typeface="Minion Pro"/>
              </a:rPr>
              <a:t>(…)”</a:t>
            </a:r>
            <a:endParaRPr lang="es-ES" sz="3200" dirty="0">
              <a:solidFill>
                <a:srgbClr val="000000"/>
              </a:solidFill>
              <a:effectLst/>
              <a:latin typeface="Minion Pro"/>
              <a:ea typeface="Calibri" panose="020F0502020204030204" pitchFamily="34" charset="0"/>
              <a:cs typeface="Minion Pro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C227096C-4EFF-47E7-89FE-48A690335A5F}"/>
              </a:ext>
            </a:extLst>
          </p:cNvPr>
          <p:cNvSpPr txBox="1"/>
          <p:nvPr/>
        </p:nvSpPr>
        <p:spPr>
          <a:xfrm>
            <a:off x="5921478" y="5061807"/>
            <a:ext cx="5348659" cy="455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400" b="1" kern="0" dirty="0" smtClean="0">
                <a:solidFill>
                  <a:srgbClr val="000000"/>
                </a:solidFill>
                <a:latin typeface="Century" panose="02040604050505020304" pitchFamily="18" charset="0"/>
                <a:ea typeface="Gill Sans"/>
                <a:cs typeface="Arial" panose="020B0604020202020204" pitchFamily="34" charset="0"/>
                <a:sym typeface="Arial"/>
              </a:rPr>
              <a:t>Fidel Castro Ruz 1997</a:t>
            </a:r>
            <a:endParaRPr lang="x-none" sz="2400" kern="0" dirty="0">
              <a:solidFill>
                <a:srgbClr val="000000"/>
              </a:solidFill>
              <a:latin typeface="Century" panose="020406040505050203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21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3FFEB797-B1C1-4810-BD88-3D5F06570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75657"/>
              </p:ext>
            </p:extLst>
          </p:nvPr>
        </p:nvGraphicFramePr>
        <p:xfrm>
          <a:off x="2916622" y="173421"/>
          <a:ext cx="8907514" cy="6712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8496">
                  <a:extLst>
                    <a:ext uri="{9D8B030D-6E8A-4147-A177-3AD203B41FA5}">
                      <a16:colId xmlns="" xmlns:a16="http://schemas.microsoft.com/office/drawing/2014/main" val="1711166698"/>
                    </a:ext>
                  </a:extLst>
                </a:gridCol>
                <a:gridCol w="3318727">
                  <a:extLst>
                    <a:ext uri="{9D8B030D-6E8A-4147-A177-3AD203B41FA5}">
                      <a16:colId xmlns="" xmlns:a16="http://schemas.microsoft.com/office/drawing/2014/main" val="713535711"/>
                    </a:ext>
                  </a:extLst>
                </a:gridCol>
                <a:gridCol w="3320291">
                  <a:extLst>
                    <a:ext uri="{9D8B030D-6E8A-4147-A177-3AD203B41FA5}">
                      <a16:colId xmlns="" xmlns:a16="http://schemas.microsoft.com/office/drawing/2014/main" val="2081757586"/>
                    </a:ext>
                  </a:extLst>
                </a:gridCol>
              </a:tblGrid>
              <a:tr h="544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</a:t>
                      </a: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Fundación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x-non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certificación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pontificia</a:t>
                      </a:r>
                      <a:endParaRPr lang="x-non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extLst>
                  <a:ext uri="{0D108BD9-81ED-4DB2-BD59-A6C34878D82A}">
                    <a16:rowId xmlns="" xmlns:a16="http://schemas.microsoft.com/office/drawing/2014/main" val="304875627"/>
                  </a:ext>
                </a:extLst>
              </a:tr>
              <a:tr h="633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Bolonia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1088 -1189 </a:t>
                      </a: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 Clemente III</a:t>
                      </a: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extLst>
                  <a:ext uri="{0D108BD9-81ED-4DB2-BD59-A6C34878D82A}">
                    <a16:rowId xmlns="" xmlns:a16="http://schemas.microsoft.com/office/drawing/2014/main" val="771009512"/>
                  </a:ext>
                </a:extLst>
              </a:tr>
              <a:tr h="633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París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1045- 1215 </a:t>
                      </a: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 Inocencio III</a:t>
                      </a: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extLst>
                  <a:ext uri="{0D108BD9-81ED-4DB2-BD59-A6C34878D82A}">
                    <a16:rowId xmlns="" xmlns:a16="http://schemas.microsoft.com/office/drawing/2014/main" val="3475599486"/>
                  </a:ext>
                </a:extLst>
              </a:tr>
              <a:tr h="633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Oxford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1096 1254  </a:t>
                      </a: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 Inocencio IV</a:t>
                      </a: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extLst>
                  <a:ext uri="{0D108BD9-81ED-4DB2-BD59-A6C34878D82A}">
                    <a16:rowId xmlns="" xmlns:a16="http://schemas.microsoft.com/office/drawing/2014/main" val="2101344457"/>
                  </a:ext>
                </a:extLst>
              </a:tr>
              <a:tr h="633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Cambridge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1209 -1318 </a:t>
                      </a: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 Juan XXII</a:t>
                      </a: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extLst>
                  <a:ext uri="{0D108BD9-81ED-4DB2-BD59-A6C34878D82A}">
                    <a16:rowId xmlns="" xmlns:a16="http://schemas.microsoft.com/office/drawing/2014/main" val="3657856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Salamanca</a:t>
                      </a: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1218 -1254 </a:t>
                      </a: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 Alejandro IV</a:t>
                      </a:r>
                      <a:endParaRPr lang="x-none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extLst>
                  <a:ext uri="{0D108BD9-81ED-4DB2-BD59-A6C34878D82A}">
                    <a16:rowId xmlns="" xmlns:a16="http://schemas.microsoft.com/office/drawing/2014/main" val="1222697215"/>
                  </a:ext>
                </a:extLst>
              </a:tr>
              <a:tr h="633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Siena</a:t>
                      </a:r>
                      <a:endParaRPr lang="x-none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1240 -1252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 Inocencio IV</a:t>
                      </a: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extLst>
                  <a:ext uri="{0D108BD9-81ED-4DB2-BD59-A6C34878D82A}">
                    <a16:rowId xmlns="" xmlns:a16="http://schemas.microsoft.com/office/drawing/2014/main" val="2464432741"/>
                  </a:ext>
                </a:extLst>
              </a:tr>
              <a:tr h="633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x-non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Valladolid</a:t>
                      </a: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1241 -1346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 Clemente VI</a:t>
                      </a: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extLst>
                  <a:ext uri="{0D108BD9-81ED-4DB2-BD59-A6C34878D82A}">
                    <a16:rowId xmlns="" xmlns:a16="http://schemas.microsoft.com/office/drawing/2014/main" val="384217042"/>
                  </a:ext>
                </a:extLst>
              </a:tr>
              <a:tr h="633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Macerata</a:t>
                      </a: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1290 </a:t>
                      </a: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Fundada por el Papa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Nicolás IV</a:t>
                      </a:r>
                    </a:p>
                  </a:txBody>
                  <a:tcPr marL="56747" marR="56747" marT="0" marB="0"/>
                </a:tc>
                <a:extLst>
                  <a:ext uri="{0D108BD9-81ED-4DB2-BD59-A6C34878D82A}">
                    <a16:rowId xmlns="" xmlns:a16="http://schemas.microsoft.com/office/drawing/2014/main" val="1346084482"/>
                  </a:ext>
                </a:extLst>
              </a:tr>
              <a:tr h="633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Sapieza</a:t>
                      </a: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Roma</a:t>
                      </a: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1303 </a:t>
                      </a: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Fundada por el Papa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Bonifacio VIII)</a:t>
                      </a:r>
                    </a:p>
                  </a:txBody>
                  <a:tcPr marL="56747" marR="56747" marT="0" marB="0"/>
                </a:tc>
                <a:extLst>
                  <a:ext uri="{0D108BD9-81ED-4DB2-BD59-A6C34878D82A}">
                    <a16:rowId xmlns="" xmlns:a16="http://schemas.microsoft.com/office/drawing/2014/main" val="475187277"/>
                  </a:ext>
                </a:extLst>
              </a:tr>
              <a:tr h="633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Perugia</a:t>
                      </a: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1308 </a:t>
                      </a:r>
                      <a:endParaRPr lang="x-none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747" marR="56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(Fundada por el Papa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x-non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Clemente V)</a:t>
                      </a:r>
                    </a:p>
                  </a:txBody>
                  <a:tcPr marL="56747" marR="56747" marT="0" marB="0"/>
                </a:tc>
                <a:extLst>
                  <a:ext uri="{0D108BD9-81ED-4DB2-BD59-A6C34878D82A}">
                    <a16:rowId xmlns="" xmlns:a16="http://schemas.microsoft.com/office/drawing/2014/main" val="4448320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6BAE6DE-0CB4-4E57-8EE4-6A7986D524E5}"/>
              </a:ext>
            </a:extLst>
          </p:cNvPr>
          <p:cNvSpPr txBox="1"/>
          <p:nvPr/>
        </p:nvSpPr>
        <p:spPr>
          <a:xfrm>
            <a:off x="693682" y="2175641"/>
            <a:ext cx="2074232" cy="26776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diez </a:t>
            </a:r>
            <a:r>
              <a:rPr lang="es-E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universidades 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antiguas del mundo fundadas por la Iglesia Católica</a:t>
            </a:r>
            <a:endParaRPr lang="x-none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82D22C8-4AB2-4B4B-9D97-E416CE8D0E14}"/>
              </a:ext>
            </a:extLst>
          </p:cNvPr>
          <p:cNvSpPr txBox="1"/>
          <p:nvPr/>
        </p:nvSpPr>
        <p:spPr>
          <a:xfrm>
            <a:off x="709447" y="3484179"/>
            <a:ext cx="11146221" cy="295177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SIGLO XVI 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-Desarrollo de centros de la  Compañía de Jesús, fundada por el religioso español San Ignacio de Loyola en 1540, con la aprobación del papa Pablo III.</a:t>
            </a:r>
            <a:endParaRPr lang="x-none" sz="2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SIGLO XVI 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- Los jesuitas, como se conoce a los miembros de la congregación, promovieron un sistema de escuelas que ha tenido un papel preponderante en el desarrollo de la educación católica en muchos países desde el siglo XVI</a:t>
            </a:r>
          </a:p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endParaRPr lang="x-none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7A96956-1F5F-47AE-B388-4F55FB877A3A}"/>
              </a:ext>
            </a:extLst>
          </p:cNvPr>
          <p:cNvSpPr txBox="1"/>
          <p:nvPr/>
        </p:nvSpPr>
        <p:spPr>
          <a:xfrm>
            <a:off x="1024759" y="208449"/>
            <a:ext cx="10326413" cy="10772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s-ES" sz="3200" kern="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Influencia de los sistemas de creencias en la educación  a lo largo de la historia</a:t>
            </a:r>
            <a:endParaRPr lang="x-none" sz="3200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2BEA850-23A4-49D4-84F1-BDA10A08B68D}"/>
              </a:ext>
            </a:extLst>
          </p:cNvPr>
          <p:cNvSpPr txBox="1"/>
          <p:nvPr/>
        </p:nvSpPr>
        <p:spPr>
          <a:xfrm>
            <a:off x="725214" y="1625831"/>
            <a:ext cx="10893972" cy="8651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SIGLO XIV Y XV, </a:t>
            </a:r>
            <a:r>
              <a:rPr lang="es-ES" sz="2400" kern="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Arial"/>
                <a:sym typeface="Arial"/>
              </a:rPr>
              <a:t>se cuenta ya con algún estatuto de estudiantes. Los </a:t>
            </a:r>
            <a:r>
              <a:rPr lang="es-ES" sz="2400" kern="0" dirty="0" err="1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Arial"/>
                <a:sym typeface="Arial"/>
              </a:rPr>
              <a:t>studium</a:t>
            </a:r>
            <a:r>
              <a:rPr lang="es-ES" sz="2400" kern="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s-ES" sz="2400" kern="0" dirty="0" err="1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Arial"/>
                <a:sym typeface="Arial"/>
              </a:rPr>
              <a:t>generale</a:t>
            </a:r>
            <a:r>
              <a:rPr lang="es-ES" sz="2400" kern="0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Arial"/>
                <a:sym typeface="Arial"/>
              </a:rPr>
              <a:t> (estudio general) fueron sustituyendo, poco a poco, las escuelas monásticas.</a:t>
            </a:r>
          </a:p>
        </p:txBody>
      </p:sp>
    </p:spTree>
    <p:extLst>
      <p:ext uri="{BB962C8B-B14F-4D97-AF65-F5344CB8AC3E}">
        <p14:creationId xmlns:p14="http://schemas.microsoft.com/office/powerpoint/2010/main" val="6088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0E4CEFF-615F-4A2A-9D75-F4E86B60DD16}"/>
              </a:ext>
            </a:extLst>
          </p:cNvPr>
          <p:cNvSpPr txBox="1"/>
          <p:nvPr/>
        </p:nvSpPr>
        <p:spPr>
          <a:xfrm>
            <a:off x="740979" y="2279914"/>
            <a:ext cx="11051628" cy="19445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-127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- </a:t>
            </a:r>
            <a:r>
              <a:rPr lang="es-ES" sz="12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 </a:t>
            </a:r>
            <a:endParaRPr lang="x-none" sz="11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400" b="1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SIGLO XVIII 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La institución como tal recibe diversos nombres en la  documentación, - pero el más recurrido es el de </a:t>
            </a:r>
            <a:r>
              <a:rPr lang="es-E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studium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s-E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generale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”. Los más competentes, los mejores, se transformarían en </a:t>
            </a:r>
            <a:r>
              <a:rPr lang="es-ES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universitas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(universidades)  Fueron autónomas jurídicamente</a:t>
            </a:r>
            <a:endParaRPr lang="x-none" sz="24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9D715ABA-D75F-4C78-8D38-8E145D394DDE}"/>
              </a:ext>
            </a:extLst>
          </p:cNvPr>
          <p:cNvSpPr txBox="1"/>
          <p:nvPr/>
        </p:nvSpPr>
        <p:spPr>
          <a:xfrm>
            <a:off x="1261241" y="626178"/>
            <a:ext cx="10231821" cy="10772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Influencia de los sistemas de creencias en la educación  a lo largo de la historia</a:t>
            </a:r>
            <a:endParaRPr kumimoji="0" lang="x-none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56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1AA1672-9C55-46C6-B078-003B99EE518D}"/>
              </a:ext>
            </a:extLst>
          </p:cNvPr>
          <p:cNvSpPr txBox="1"/>
          <p:nvPr/>
        </p:nvSpPr>
        <p:spPr>
          <a:xfrm>
            <a:off x="693683" y="1277431"/>
            <a:ext cx="11114689" cy="38418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-127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12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 </a:t>
            </a:r>
            <a:endParaRPr lang="x-none" sz="11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Esta época se caracterizó por la apertura de varias universidades en Italia, España y otros países, con estudiantes que viajaban libremente de una institución a otra.</a:t>
            </a:r>
            <a:endParaRPr lang="x-none" sz="2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341630" indent="-34290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Creciente influencia del protestantismo, y dentro del espíritu de la Contrarreforma, el catolicismo amplió su radio de influencia en educación.</a:t>
            </a:r>
            <a:endParaRPr lang="x-none" sz="2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Notable influencia sobre el campo de la educación corresponde a la Masonería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endParaRPr lang="x-none" sz="2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41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0D0279C-B1ED-43BD-8EF2-37A83BB60AC2}"/>
              </a:ext>
            </a:extLst>
          </p:cNvPr>
          <p:cNvSpPr txBox="1"/>
          <p:nvPr/>
        </p:nvSpPr>
        <p:spPr>
          <a:xfrm>
            <a:off x="299545" y="1970685"/>
            <a:ext cx="11256579" cy="4109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R="302260"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x-none" sz="11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endParaRPr lang="x-none" sz="11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400" b="1" kern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SIGLO XV </a:t>
            </a:r>
            <a:r>
              <a:rPr lang="es-ES" sz="2400" kern="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-</a:t>
            </a:r>
            <a:r>
              <a:rPr lang="es-ES" sz="2400" b="1" kern="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Con la conquista de Cuba en el siglo se produjo</a:t>
            </a:r>
            <a:r>
              <a:rPr lang="es-ES" sz="2400" kern="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la defensa de la enseñanza del </a:t>
            </a:r>
            <a:r>
              <a:rPr lang="es-ES" sz="2400" b="1" kern="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catolicismo 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como manifestación de la colonización  </a:t>
            </a:r>
          </a:p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MX" sz="2400" b="1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SIGLO XVIII  </a:t>
            </a:r>
            <a:r>
              <a:rPr lang="es-MX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Se funda el 5 de enero de 1728 (por los padres dominicos) la </a:t>
            </a:r>
            <a:r>
              <a:rPr lang="es-MX" sz="2400" b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Real y Pontificia </a:t>
            </a:r>
            <a:r>
              <a:rPr lang="es-MX" sz="24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Universidad de San Gerónimo de la Habana y su Facultad mayor de Medicina .Respondía a la iglesia y monarquía española </a:t>
            </a:r>
            <a:endParaRPr lang="x-none" sz="24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-SIGLO XIX 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En el contexto de ocupación estadounidense fue establecido el sistema de instrucción pública .Se proclamó constitucionalmente la libertad de enseñanza pero </a:t>
            </a:r>
            <a:r>
              <a:rPr lang="es-ES" sz="2400" b="1" kern="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no se otorgó derechos ni libertades  al carácter laico 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en instituciones públicas o privadas</a:t>
            </a:r>
            <a:endParaRPr lang="x-none" sz="24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33BE155-7E26-41DD-8526-E99E61CB27BB}"/>
              </a:ext>
            </a:extLst>
          </p:cNvPr>
          <p:cNvSpPr txBox="1"/>
          <p:nvPr/>
        </p:nvSpPr>
        <p:spPr>
          <a:xfrm>
            <a:off x="867103" y="504491"/>
            <a:ext cx="10499835" cy="9541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x-none" sz="28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INFLUENCIA DE LOS SISTEMAS DE CREENCIAS RELIGIOSAS  EN LA EDUCACIÓN EN CUBA 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3370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0D0279C-B1ED-43BD-8EF2-37A83BB60AC2}"/>
              </a:ext>
            </a:extLst>
          </p:cNvPr>
          <p:cNvSpPr txBox="1"/>
          <p:nvPr/>
        </p:nvSpPr>
        <p:spPr>
          <a:xfrm>
            <a:off x="867103" y="1589597"/>
            <a:ext cx="8380438" cy="1738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-127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SIGLO XX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Con la aprobación de la Constitución de 1940, se refrendó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el carácter laico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de la educación, aunque circunscrito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a su sector público 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.Se proclamo la libertad de</a:t>
            </a:r>
            <a:r>
              <a:rPr kumimoji="0" 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enseñanza religiosa en los planteles privados, constituyó un retroceso en orden de la regulación este tipo de enseñanza</a:t>
            </a: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.</a:t>
            </a:r>
            <a:endParaRPr kumimoji="0" lang="x-non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A33BE155-7E26-41DD-8526-E99E61CB27BB}"/>
              </a:ext>
            </a:extLst>
          </p:cNvPr>
          <p:cNvSpPr txBox="1"/>
          <p:nvPr/>
        </p:nvSpPr>
        <p:spPr>
          <a:xfrm>
            <a:off x="867103" y="504491"/>
            <a:ext cx="10499835" cy="9541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INFLUENCIA DE LOS SISTEMAS DE CREENCIAS RELIGIOSAS  EN LA EDUCACION EN CUBA </a:t>
            </a:r>
            <a:endParaRPr kumimoji="0" lang="x-non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98806" y="5747527"/>
            <a:ext cx="11447967" cy="8539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defRPr/>
            </a:pPr>
            <a:r>
              <a:rPr lang="es-MX" sz="2000" b="1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SIGLO XX Y XXI </a:t>
            </a:r>
            <a:r>
              <a:rPr lang="es-MX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Desarrollo de Documento programáticos como parte de la política educacional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49782" y="3752247"/>
            <a:ext cx="9117156" cy="15122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defRPr/>
            </a:pPr>
            <a:r>
              <a:rPr lang="es-ES" sz="2000" b="1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SIGLO XX </a:t>
            </a:r>
            <a:r>
              <a:rPr lang="es-ES" sz="2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Al triunfar la Revolución., fue nacionalizado el sector privado de la educación en Cuba.</a:t>
            </a:r>
            <a:endParaRPr lang="x-none" sz="2000" ker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Arial"/>
              <a:sym typeface="Arial"/>
            </a:endParaRPr>
          </a:p>
          <a:p>
            <a:pPr lvl="0"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defRPr/>
            </a:pPr>
            <a:r>
              <a:rPr lang="es-ES" sz="2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Constitución de 1976: “[…] la enseñanza es función del Estado.</a:t>
            </a:r>
            <a:r>
              <a:rPr lang="x-none" sz="2000" ker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s-ES" sz="2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En consecuencia los centros docentes son estatales”.</a:t>
            </a:r>
          </a:p>
        </p:txBody>
      </p:sp>
      <p:cxnSp>
        <p:nvCxnSpPr>
          <p:cNvPr id="7" name="6 Conector angular"/>
          <p:cNvCxnSpPr/>
          <p:nvPr/>
        </p:nvCxnSpPr>
        <p:spPr>
          <a:xfrm rot="16200000" flipH="1">
            <a:off x="9197874" y="2224456"/>
            <a:ext cx="1577458" cy="1478124"/>
          </a:xfrm>
          <a:prstGeom prst="bentConnector3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BEA4013-85BE-4DE1-B60C-5576B0CFD305}"/>
              </a:ext>
            </a:extLst>
          </p:cNvPr>
          <p:cNvSpPr txBox="1"/>
          <p:nvPr/>
        </p:nvSpPr>
        <p:spPr>
          <a:xfrm>
            <a:off x="1956263" y="1178457"/>
            <a:ext cx="5619403" cy="847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endParaRPr lang="x-none" sz="11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endParaRPr lang="x-none" sz="11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12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 </a:t>
            </a:r>
            <a:endParaRPr lang="x-none" sz="11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52FA09A-9468-4F72-9771-E5CD1C396DCE}"/>
              </a:ext>
            </a:extLst>
          </p:cNvPr>
          <p:cNvSpPr txBox="1"/>
          <p:nvPr/>
        </p:nvSpPr>
        <p:spPr>
          <a:xfrm>
            <a:off x="354725" y="3363571"/>
            <a:ext cx="5145196" cy="1257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000" b="1" kern="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ARTÍCULO15</a:t>
            </a:r>
            <a:r>
              <a:rPr lang="es-ES" sz="2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. 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El Estado reconoce, respeta</a:t>
            </a:r>
            <a:r>
              <a:rPr lang="x-none" sz="2400" kern="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Arial"/>
                <a:sym typeface="Arial"/>
              </a:rPr>
              <a:t> </a:t>
            </a:r>
            <a:r>
              <a:rPr lang="es-ES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y garantiza la libertad religiosa</a:t>
            </a:r>
            <a:endParaRPr lang="x-none" sz="2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86F40BB8-C192-4EB8-9FA1-B68509E2AD59}"/>
              </a:ext>
            </a:extLst>
          </p:cNvPr>
          <p:cNvSpPr txBox="1"/>
          <p:nvPr/>
        </p:nvSpPr>
        <p:spPr>
          <a:xfrm>
            <a:off x="6053960" y="2806262"/>
            <a:ext cx="5864770" cy="274087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000" b="1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CAPITULO II  DERECHO </a:t>
            </a:r>
            <a:endParaRPr lang="x-none" sz="2000" b="1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8350250" indent="-835025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defRPr/>
            </a:pPr>
            <a:r>
              <a:rPr lang="es-ES" sz="2000" b="1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ARTÍCULO 57. </a:t>
            </a:r>
            <a:r>
              <a:rPr lang="es-ES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Toda persona tiene derecho</a:t>
            </a:r>
            <a:endParaRPr lang="x-none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8350250" indent="-835025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defRPr/>
            </a:pPr>
            <a:r>
              <a:rPr lang="es-ES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a profesar o no creencias religiosas, a cambiarlas</a:t>
            </a:r>
            <a:endParaRPr lang="x-none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8350250" indent="-835025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defRPr/>
            </a:pPr>
            <a:r>
              <a:rPr lang="es-ES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y a practicar la religión de su preferencia,</a:t>
            </a:r>
            <a:endParaRPr lang="x-none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8350250" indent="-835025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defRPr/>
            </a:pPr>
            <a:r>
              <a:rPr lang="es-ES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con el debido respeto a las demás y de conformidad</a:t>
            </a:r>
            <a:endParaRPr lang="x-none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8350250" indent="-835025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defRPr/>
            </a:pPr>
            <a:r>
              <a:rPr lang="es-ES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con la ley</a:t>
            </a:r>
            <a:endParaRPr lang="x-none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indent="-127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endParaRPr lang="x-none" sz="12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FCF11AAB-1A71-4580-B4DE-562B5D1079E1}"/>
              </a:ext>
            </a:extLst>
          </p:cNvPr>
          <p:cNvSpPr txBox="1"/>
          <p:nvPr/>
        </p:nvSpPr>
        <p:spPr>
          <a:xfrm>
            <a:off x="559676" y="2025933"/>
            <a:ext cx="4940245" cy="8539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indent="-127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es-E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CAPÍTULO II</a:t>
            </a:r>
            <a:r>
              <a:rPr lang="x-none" sz="24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ES" sz="2400" b="1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rPr>
              <a:t>RELACIONES INTERNACIONALES</a:t>
            </a:r>
            <a:endParaRPr lang="x-none" sz="24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392A465D-D5CF-4F9C-A344-ABA82DDF8F44}"/>
              </a:ext>
            </a:extLst>
          </p:cNvPr>
          <p:cNvSpPr txBox="1"/>
          <p:nvPr/>
        </p:nvSpPr>
        <p:spPr>
          <a:xfrm>
            <a:off x="1102734" y="844621"/>
            <a:ext cx="8383313" cy="58099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MX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rPr>
              <a:t>SIGLO XXI CONSTITUCIÓN DE 2019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8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1739</Words>
  <Application>Microsoft Office PowerPoint</Application>
  <PresentationFormat>Panorámica</PresentationFormat>
  <Paragraphs>237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Century</vt:lpstr>
      <vt:lpstr>Gill Sans</vt:lpstr>
      <vt:lpstr>Minion Pro</vt:lpstr>
      <vt:lpstr>Times New Roman</vt:lpstr>
      <vt:lpstr>Wingdings</vt:lpstr>
      <vt:lpstr>2_Tema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tema 3 CUADRO  RELIGIOSO CUBANO ACTUAL  </vt:lpstr>
      <vt:lpstr>Presentación de PowerPoint</vt:lpstr>
      <vt:lpstr>SINCRETISMO RELIGIOSO</vt:lpstr>
      <vt:lpstr>Presentación de PowerPoint</vt:lpstr>
      <vt:lpstr>Transculturación </vt:lpstr>
      <vt:lpstr>Principales Grupos Religiosos Africanos.</vt:lpstr>
      <vt:lpstr>Presentación de PowerPoint</vt:lpstr>
      <vt:lpstr>Presentación de PowerPoint</vt:lpstr>
      <vt:lpstr>Yoruba o lucumí</vt:lpstr>
      <vt:lpstr>Congos –Regla de ocha</vt:lpstr>
      <vt:lpstr>Sociedad secreta Abakúa</vt:lpstr>
      <vt:lpstr>Presentación de PowerPoint</vt:lpstr>
      <vt:lpstr>Apuntes sobre la religión católica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Diplomado Temas de cultura general integral para docentes de las Ciencias Médicas</dc:title>
  <dc:creator>Acer</dc:creator>
  <cp:lastModifiedBy>FCMSAGUA</cp:lastModifiedBy>
  <cp:revision>43</cp:revision>
  <dcterms:created xsi:type="dcterms:W3CDTF">2024-04-09T18:55:21Z</dcterms:created>
  <dcterms:modified xsi:type="dcterms:W3CDTF">2025-09-15T14:07:38Z</dcterms:modified>
</cp:coreProperties>
</file>