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378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52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03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2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49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76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6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67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09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3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72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6AF13-156D-4FE5-9386-FF36FCDBD944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6A4E8-7025-4841-A6B8-3A7F3F4656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13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8946" y="1495850"/>
            <a:ext cx="10049814" cy="2387600"/>
          </a:xfrm>
        </p:spPr>
        <p:txBody>
          <a:bodyPr>
            <a:normAutofit/>
          </a:bodyPr>
          <a:lstStyle/>
          <a:p>
            <a:r>
              <a:rPr lang="es-ES" dirty="0"/>
              <a:t>Reconocimiento del </a:t>
            </a:r>
            <a:r>
              <a:rPr lang="es-ES" dirty="0" smtClean="0"/>
              <a:t>lesionado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83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12948"/>
          </a:xfrm>
        </p:spPr>
        <p:txBody>
          <a:bodyPr>
            <a:normAutofit fontScale="90000"/>
          </a:bodyPr>
          <a:lstStyle/>
          <a:p>
            <a:r>
              <a:rPr lang="es-ES" dirty="0"/>
              <a:t>Al llegar la lesionado el sanitario realiza el reconocimiento de urgencia, el cual se debe ejecutar:</a:t>
            </a:r>
            <a:br>
              <a:rPr lang="es-ES" dirty="0"/>
            </a:br>
            <a:r>
              <a:rPr lang="es-ES" dirty="0" smtClean="0"/>
              <a:t>-De </a:t>
            </a:r>
            <a:r>
              <a:rPr lang="es-ES" dirty="0"/>
              <a:t>la cabeza a los pies o sea céfalo caudal (cabeza, cara, cuello, tórax, abdomen y extremidades)</a:t>
            </a:r>
            <a:br>
              <a:rPr lang="es-ES" dirty="0"/>
            </a:br>
            <a:r>
              <a:rPr lang="es-ES" dirty="0" smtClean="0"/>
              <a:t>-Primero </a:t>
            </a:r>
            <a:r>
              <a:rPr lang="es-ES" dirty="0"/>
              <a:t>decúbito supino (boca arriba) y después decúbito prono (boca abajo)</a:t>
            </a:r>
            <a:br>
              <a:rPr lang="es-ES" dirty="0"/>
            </a:br>
            <a:r>
              <a:rPr lang="es-ES" dirty="0" smtClean="0"/>
              <a:t>-Si </a:t>
            </a:r>
            <a:r>
              <a:rPr lang="es-ES" dirty="0"/>
              <a:t>el afectado está vomitando o tiene sangramiento bucal volverle la cabeza de lado para evitar la bronca </a:t>
            </a:r>
            <a:r>
              <a:rPr lang="es-ES" dirty="0" smtClean="0"/>
              <a:t>aspiración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221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1585"/>
          </a:xfrm>
        </p:spPr>
        <p:txBody>
          <a:bodyPr>
            <a:normAutofit fontScale="90000"/>
          </a:bodyPr>
          <a:lstStyle/>
          <a:p>
            <a:r>
              <a:rPr lang="es-ES" dirty="0"/>
              <a:t>El reconocimiento se hará a la búsqueda de lesiones que puedan comprometer la vida, su prioridad será:</a:t>
            </a:r>
            <a:br>
              <a:rPr lang="es-ES" dirty="0"/>
            </a:br>
            <a:r>
              <a:rPr lang="es-ES" dirty="0" smtClean="0"/>
              <a:t>-Compromiso </a:t>
            </a:r>
            <a:r>
              <a:rPr lang="es-ES" dirty="0"/>
              <a:t>respiratorio (comprobar si respira)</a:t>
            </a:r>
            <a:br>
              <a:rPr lang="es-ES" dirty="0"/>
            </a:br>
            <a:r>
              <a:rPr lang="es-ES" dirty="0" smtClean="0"/>
              <a:t>-Hemorragia </a:t>
            </a:r>
            <a:r>
              <a:rPr lang="es-ES" dirty="0"/>
              <a:t>externa aguda (determinar si hay sangramiento arterial o venoso)</a:t>
            </a:r>
            <a:br>
              <a:rPr lang="es-ES" dirty="0"/>
            </a:br>
            <a:r>
              <a:rPr lang="es-ES" dirty="0" smtClean="0"/>
              <a:t>-Heridas </a:t>
            </a:r>
            <a:r>
              <a:rPr lang="es-ES" dirty="0"/>
              <a:t>y quemaduras (comprobar tamaño y profundidad)</a:t>
            </a:r>
            <a:br>
              <a:rPr lang="es-ES" dirty="0"/>
            </a:br>
            <a:r>
              <a:rPr lang="es-ES" dirty="0" smtClean="0"/>
              <a:t>-Fracturas</a:t>
            </a:r>
            <a:r>
              <a:rPr lang="es-ES" dirty="0"/>
              <a:t>, luxaciones y esguince.</a:t>
            </a:r>
            <a:br>
              <a:rPr lang="es-ES" dirty="0"/>
            </a:br>
            <a:r>
              <a:rPr lang="es-ES" dirty="0" smtClean="0"/>
              <a:t>- Shock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9336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5573" y="139657"/>
            <a:ext cx="11611627" cy="699587"/>
          </a:xfrm>
        </p:spPr>
        <p:txBody>
          <a:bodyPr/>
          <a:lstStyle/>
          <a:p>
            <a:pPr algn="ctr"/>
            <a:r>
              <a:rPr lang="es-ES" b="1" dirty="0" smtClean="0"/>
              <a:t>Esquema de clasificación para víctimas múltiples</a:t>
            </a:r>
            <a:endParaRPr lang="es-ES" b="1" dirty="0"/>
          </a:p>
        </p:txBody>
      </p:sp>
      <p:sp>
        <p:nvSpPr>
          <p:cNvPr id="3" name="Rectángulo 2"/>
          <p:cNvSpPr/>
          <p:nvPr/>
        </p:nvSpPr>
        <p:spPr>
          <a:xfrm>
            <a:off x="2835059" y="789140"/>
            <a:ext cx="2154476" cy="563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EVALUAR LA ESCENA</a:t>
            </a:r>
            <a:endParaRPr lang="es-ES" b="1" dirty="0"/>
          </a:p>
        </p:txBody>
      </p:sp>
      <p:sp>
        <p:nvSpPr>
          <p:cNvPr id="4" name="Rectángulo 3"/>
          <p:cNvSpPr/>
          <p:nvPr/>
        </p:nvSpPr>
        <p:spPr>
          <a:xfrm>
            <a:off x="676407" y="1495557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Puede caminar </a:t>
            </a: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4559473" y="1478070"/>
            <a:ext cx="2470759" cy="563671"/>
          </a:xfrm>
          <a:prstGeom prst="rect">
            <a:avLst/>
          </a:prstGeom>
          <a:solidFill>
            <a:srgbClr val="3333FF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EVALUAR RESPIRACIÓN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2517732" y="1693884"/>
            <a:ext cx="200416" cy="23994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6338171" y="2184225"/>
            <a:ext cx="2668044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Respira</a:t>
            </a:r>
            <a:r>
              <a:rPr lang="es-ES" dirty="0" smtClean="0"/>
              <a:t>, medir frecuencia respiratoria (FR)</a:t>
            </a: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1263043" y="2177175"/>
            <a:ext cx="3471797" cy="7839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No respira</a:t>
            </a:r>
            <a:r>
              <a:rPr lang="es-ES" dirty="0" smtClean="0"/>
              <a:t>, hay que reposicionar la víctima, para abrir la vía aérea</a:t>
            </a:r>
            <a:endParaRPr lang="es-ES" dirty="0"/>
          </a:p>
        </p:txBody>
      </p:sp>
      <p:sp>
        <p:nvSpPr>
          <p:cNvPr id="9" name="Rectángulo 8"/>
          <p:cNvSpPr/>
          <p:nvPr/>
        </p:nvSpPr>
        <p:spPr>
          <a:xfrm>
            <a:off x="1919616" y="3038207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Todavía no respira </a:t>
            </a:r>
            <a:endParaRPr lang="es-ES" dirty="0"/>
          </a:p>
        </p:txBody>
      </p:sp>
      <p:sp>
        <p:nvSpPr>
          <p:cNvPr id="10" name="Elipse 9"/>
          <p:cNvSpPr/>
          <p:nvPr/>
        </p:nvSpPr>
        <p:spPr>
          <a:xfrm>
            <a:off x="3748047" y="3246326"/>
            <a:ext cx="180009" cy="1628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4849999" y="2883072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FR</a:t>
            </a:r>
            <a:r>
              <a:rPr lang="es-ES" dirty="0" smtClean="0"/>
              <a:t> &gt; 10 y &lt; 30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8630434" y="2868326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FR</a:t>
            </a:r>
            <a:r>
              <a:rPr lang="es-ES" dirty="0" smtClean="0"/>
              <a:t> &lt; 10 o &gt; 30</a:t>
            </a:r>
            <a:endParaRPr lang="es-ES" dirty="0"/>
          </a:p>
        </p:txBody>
      </p:sp>
      <p:sp>
        <p:nvSpPr>
          <p:cNvPr id="13" name="Rectángulo 12"/>
          <p:cNvSpPr/>
          <p:nvPr/>
        </p:nvSpPr>
        <p:spPr>
          <a:xfrm>
            <a:off x="4647156" y="3563391"/>
            <a:ext cx="2480154" cy="563671"/>
          </a:xfrm>
          <a:prstGeom prst="rect">
            <a:avLst/>
          </a:prstGeom>
          <a:solidFill>
            <a:srgbClr val="0066FF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EVALUAR CIRCULACIÓN</a:t>
            </a:r>
          </a:p>
          <a:p>
            <a:pPr algn="ctr"/>
            <a:r>
              <a:rPr lang="es-ES" dirty="0" smtClean="0">
                <a:solidFill>
                  <a:schemeClr val="bg1"/>
                </a:solidFill>
              </a:rPr>
              <a:t>(Pulso)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8657574" y="3551911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Resuelva rápido </a:t>
            </a:r>
            <a:endParaRPr lang="es-ES" dirty="0"/>
          </a:p>
        </p:txBody>
      </p:sp>
      <p:sp>
        <p:nvSpPr>
          <p:cNvPr id="15" name="Elipse 14"/>
          <p:cNvSpPr/>
          <p:nvPr/>
        </p:nvSpPr>
        <p:spPr>
          <a:xfrm>
            <a:off x="10330845" y="3709115"/>
            <a:ext cx="253650" cy="2363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/>
          <p:cNvSpPr/>
          <p:nvPr/>
        </p:nvSpPr>
        <p:spPr>
          <a:xfrm>
            <a:off x="2517733" y="4256234"/>
            <a:ext cx="294361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Pulso radial no determinable </a:t>
            </a:r>
            <a:r>
              <a:rPr lang="es-ES" b="1" dirty="0" smtClean="0"/>
              <a:t>(Estado shock)</a:t>
            </a:r>
            <a:endParaRPr lang="es-ES" b="1" dirty="0"/>
          </a:p>
        </p:txBody>
      </p:sp>
      <p:sp>
        <p:nvSpPr>
          <p:cNvPr id="17" name="Rectángulo 16"/>
          <p:cNvSpPr/>
          <p:nvPr/>
        </p:nvSpPr>
        <p:spPr>
          <a:xfrm>
            <a:off x="6216042" y="4243707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Pulso radial determinable</a:t>
            </a:r>
            <a:endParaRPr lang="es-ES" dirty="0"/>
          </a:p>
        </p:txBody>
      </p:sp>
      <p:sp>
        <p:nvSpPr>
          <p:cNvPr id="18" name="Rectángulo 17"/>
          <p:cNvSpPr/>
          <p:nvPr/>
        </p:nvSpPr>
        <p:spPr>
          <a:xfrm>
            <a:off x="2912303" y="5666976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Resuelva rápido</a:t>
            </a:r>
            <a:endParaRPr lang="es-ES" dirty="0"/>
          </a:p>
        </p:txBody>
      </p:sp>
      <p:sp>
        <p:nvSpPr>
          <p:cNvPr id="19" name="Rectángulo 18"/>
          <p:cNvSpPr/>
          <p:nvPr/>
        </p:nvSpPr>
        <p:spPr>
          <a:xfrm>
            <a:off x="2912303" y="4961605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Búsqueda y control de hemorragias</a:t>
            </a:r>
            <a:endParaRPr lang="es-ES" dirty="0"/>
          </a:p>
        </p:txBody>
      </p:sp>
      <p:sp>
        <p:nvSpPr>
          <p:cNvPr id="20" name="Elipse 19"/>
          <p:cNvSpPr/>
          <p:nvPr/>
        </p:nvSpPr>
        <p:spPr>
          <a:xfrm>
            <a:off x="4647156" y="5874177"/>
            <a:ext cx="228601" cy="20094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/>
          <p:cNvSpPr/>
          <p:nvPr/>
        </p:nvSpPr>
        <p:spPr>
          <a:xfrm>
            <a:off x="7293280" y="4945164"/>
            <a:ext cx="2414391" cy="563671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EVALUAR CONCIENCIA</a:t>
            </a:r>
          </a:p>
          <a:p>
            <a:pPr algn="ctr"/>
            <a:r>
              <a:rPr lang="es-ES" dirty="0" smtClean="0">
                <a:solidFill>
                  <a:schemeClr val="bg1"/>
                </a:solidFill>
              </a:rPr>
              <a:t>(Responde, obedece)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5952995" y="5606433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 responde adecuadamente</a:t>
            </a:r>
            <a:endParaRPr lang="es-ES" dirty="0"/>
          </a:p>
        </p:txBody>
      </p:sp>
      <p:sp>
        <p:nvSpPr>
          <p:cNvPr id="23" name="Rectángulo 22"/>
          <p:cNvSpPr/>
          <p:nvPr/>
        </p:nvSpPr>
        <p:spPr>
          <a:xfrm>
            <a:off x="9006215" y="5606432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Responde adecuadamente</a:t>
            </a:r>
            <a:endParaRPr lang="es-ES" dirty="0"/>
          </a:p>
        </p:txBody>
      </p:sp>
      <p:sp>
        <p:nvSpPr>
          <p:cNvPr id="24" name="Rectángulo 23"/>
          <p:cNvSpPr/>
          <p:nvPr/>
        </p:nvSpPr>
        <p:spPr>
          <a:xfrm>
            <a:off x="5952995" y="6255690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Resuelva rápido </a:t>
            </a:r>
            <a:endParaRPr lang="es-ES" dirty="0"/>
          </a:p>
        </p:txBody>
      </p:sp>
      <p:sp>
        <p:nvSpPr>
          <p:cNvPr id="25" name="Rectángulo 24"/>
          <p:cNvSpPr/>
          <p:nvPr/>
        </p:nvSpPr>
        <p:spPr>
          <a:xfrm>
            <a:off x="9006215" y="6265346"/>
            <a:ext cx="2154476" cy="563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Elipse 25"/>
          <p:cNvSpPr/>
          <p:nvPr/>
        </p:nvSpPr>
        <p:spPr>
          <a:xfrm>
            <a:off x="7672193" y="6451151"/>
            <a:ext cx="219204" cy="2087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>
            <a:off x="9594937" y="6451151"/>
            <a:ext cx="225468" cy="208764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Elipse 27"/>
          <p:cNvSpPr/>
          <p:nvPr/>
        </p:nvSpPr>
        <p:spPr>
          <a:xfrm>
            <a:off x="10330844" y="6451151"/>
            <a:ext cx="225468" cy="2087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0" name="Conector recto de flecha 29"/>
          <p:cNvCxnSpPr/>
          <p:nvPr/>
        </p:nvCxnSpPr>
        <p:spPr>
          <a:xfrm flipH="1">
            <a:off x="1919616" y="1070975"/>
            <a:ext cx="798532" cy="2818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>
            <a:off x="5066779" y="1070975"/>
            <a:ext cx="632563" cy="2963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/>
          <p:nvPr/>
        </p:nvCxnSpPr>
        <p:spPr>
          <a:xfrm flipH="1">
            <a:off x="3356976" y="1759905"/>
            <a:ext cx="1089762" cy="2875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/>
          <p:nvPr/>
        </p:nvCxnSpPr>
        <p:spPr>
          <a:xfrm>
            <a:off x="7127310" y="1799316"/>
            <a:ext cx="751562" cy="2993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/>
          <p:nvPr/>
        </p:nvCxnSpPr>
        <p:spPr>
          <a:xfrm flipH="1">
            <a:off x="5812078" y="2466060"/>
            <a:ext cx="403964" cy="2792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>
            <a:off x="9006215" y="2466060"/>
            <a:ext cx="588722" cy="2792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/>
          <p:nvPr/>
        </p:nvCxnSpPr>
        <p:spPr>
          <a:xfrm flipH="1">
            <a:off x="3826703" y="3845227"/>
            <a:ext cx="657615" cy="2818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7293280" y="3945434"/>
            <a:ext cx="378913" cy="181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/>
          <p:nvPr/>
        </p:nvCxnSpPr>
        <p:spPr>
          <a:xfrm>
            <a:off x="9857983" y="5243440"/>
            <a:ext cx="398746" cy="2035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/>
          <p:nvPr/>
        </p:nvCxnSpPr>
        <p:spPr>
          <a:xfrm>
            <a:off x="8517699" y="4525542"/>
            <a:ext cx="488516" cy="2943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/>
          <p:nvPr/>
        </p:nvCxnSpPr>
        <p:spPr>
          <a:xfrm flipH="1">
            <a:off x="6789108" y="5243440"/>
            <a:ext cx="403964" cy="2653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79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84160"/>
          </a:xfrm>
        </p:spPr>
        <p:txBody>
          <a:bodyPr>
            <a:normAutofit/>
          </a:bodyPr>
          <a:lstStyle/>
          <a:p>
            <a:r>
              <a:rPr lang="es-ES" b="1" dirty="0" smtClean="0"/>
              <a:t>Evaluar el compromiso respiratorio (evaluar si respira):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-Determinar cual es la causa que impide la respiración (asfixia)</a:t>
            </a:r>
            <a:br>
              <a:rPr lang="es-ES" dirty="0" smtClean="0"/>
            </a:br>
            <a:r>
              <a:rPr lang="es-ES" dirty="0" smtClean="0"/>
              <a:t>-Eliminar la causa (atragantamiento, inmersión, intoxicación)</a:t>
            </a:r>
            <a:br>
              <a:rPr lang="es-ES" dirty="0" smtClean="0"/>
            </a:br>
            <a:r>
              <a:rPr lang="es-ES" dirty="0" smtClean="0"/>
              <a:t>-Medir la frecuencia respiratoria (normal: </a:t>
            </a:r>
            <a:r>
              <a:rPr lang="es-ES" dirty="0" smtClean="0"/>
              <a:t>&gt; 10 y &lt; 30, alterada: &lt; 10 o &gt; 30)</a:t>
            </a:r>
            <a:br>
              <a:rPr lang="es-ES" dirty="0" smtClean="0"/>
            </a:br>
            <a:r>
              <a:rPr lang="es-ES" dirty="0" smtClean="0"/>
              <a:t>-Aplicar las técnicas de respiración artificial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664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5675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Hemorragia externa aguda (determinar si hay sangramiento arterial o venoso)</a:t>
            </a:r>
            <a:br>
              <a:rPr lang="es-ES" b="1" dirty="0" smtClean="0"/>
            </a:br>
            <a:r>
              <a:rPr lang="es-ES" dirty="0" smtClean="0"/>
              <a:t>-Determinar la causa y el sitio de la hemorragia</a:t>
            </a:r>
            <a:br>
              <a:rPr lang="es-ES" dirty="0" smtClean="0"/>
            </a:br>
            <a:r>
              <a:rPr lang="es-ES" dirty="0" smtClean="0"/>
              <a:t>-Aplicar compresión digital o palmar</a:t>
            </a:r>
            <a:br>
              <a:rPr lang="es-ES" dirty="0" smtClean="0"/>
            </a:br>
            <a:r>
              <a:rPr lang="es-ES" dirty="0" smtClean="0"/>
              <a:t>-Si continua sangramiento aplicar un apósito compresivo</a:t>
            </a:r>
            <a:br>
              <a:rPr lang="es-ES" dirty="0" smtClean="0"/>
            </a:br>
            <a:r>
              <a:rPr lang="es-ES" dirty="0" smtClean="0"/>
              <a:t>-</a:t>
            </a:r>
            <a:r>
              <a:rPr lang="es-ES" dirty="0" smtClean="0"/>
              <a:t>Pulso radial no determinable (Estado shock)</a:t>
            </a:r>
            <a:br>
              <a:rPr lang="es-ES" dirty="0" smtClean="0"/>
            </a:br>
            <a:r>
              <a:rPr lang="es-ES" dirty="0" smtClean="0"/>
              <a:t>-Medidas para eliminarlo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-Si esas medidas no son efectivas aplicar torniquete y preparar para traslado inmediato al centro de salud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6901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7190"/>
          </a:xfrm>
        </p:spPr>
        <p:txBody>
          <a:bodyPr/>
          <a:lstStyle/>
          <a:p>
            <a:r>
              <a:rPr lang="es-ES" b="1" dirty="0" smtClean="0"/>
              <a:t>Heridas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</a:t>
            </a:r>
            <a:r>
              <a:rPr lang="es-ES" dirty="0"/>
              <a:t>C</a:t>
            </a:r>
            <a:r>
              <a:rPr lang="es-ES" dirty="0" smtClean="0"/>
              <a:t>omprobar tamaño y profundidad</a:t>
            </a:r>
            <a:br>
              <a:rPr lang="es-ES" dirty="0" smtClean="0"/>
            </a:br>
            <a:r>
              <a:rPr lang="es-ES" dirty="0" smtClean="0"/>
              <a:t>-</a:t>
            </a:r>
            <a:r>
              <a:rPr lang="es-ES" dirty="0" smtClean="0"/>
              <a:t>Determinar la causa y el sitio de la herida</a:t>
            </a:r>
            <a:br>
              <a:rPr lang="es-ES" dirty="0" smtClean="0"/>
            </a:br>
            <a:r>
              <a:rPr lang="es-ES" dirty="0" smtClean="0"/>
              <a:t>-Aplicar compresión digital o palmar</a:t>
            </a:r>
            <a:br>
              <a:rPr lang="es-ES" dirty="0" smtClean="0"/>
            </a:br>
            <a:r>
              <a:rPr lang="es-ES" dirty="0" smtClean="0"/>
              <a:t>-Limpiar la herida de ser posible</a:t>
            </a:r>
            <a:br>
              <a:rPr lang="es-ES" dirty="0" smtClean="0"/>
            </a:br>
            <a:r>
              <a:rPr lang="es-ES" dirty="0" smtClean="0"/>
              <a:t>-Si continua sangramiento aplicar un apósito compresivo y vendaje rústico</a:t>
            </a:r>
            <a:br>
              <a:rPr lang="es-ES" dirty="0" smtClean="0"/>
            </a:br>
            <a:r>
              <a:rPr lang="es-ES" dirty="0" smtClean="0"/>
              <a:t>-</a:t>
            </a:r>
            <a:r>
              <a:rPr lang="es-ES" dirty="0"/>
              <a:t>P</a:t>
            </a:r>
            <a:r>
              <a:rPr lang="es-ES" dirty="0" smtClean="0"/>
              <a:t>reparar para traslado inmediato al centro de salud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5393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2644"/>
          </a:xfrm>
        </p:spPr>
        <p:txBody>
          <a:bodyPr/>
          <a:lstStyle/>
          <a:p>
            <a:r>
              <a:rPr lang="es-ES" b="1" dirty="0" smtClean="0"/>
              <a:t>Quemaduras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-Si hay presencia de fuego, apagarlo con una manta o agua</a:t>
            </a:r>
            <a:br>
              <a:rPr lang="es-ES" dirty="0" smtClean="0"/>
            </a:br>
            <a:r>
              <a:rPr lang="es-ES" dirty="0" smtClean="0"/>
              <a:t>-No retire de la quemadura ningún pedazo de tela</a:t>
            </a:r>
            <a:br>
              <a:rPr lang="es-ES" dirty="0" smtClean="0"/>
            </a:br>
            <a:r>
              <a:rPr lang="es-ES" dirty="0" smtClean="0"/>
              <a:t>-Cúbrala con una venda y </a:t>
            </a:r>
            <a:r>
              <a:rPr lang="es-ES" dirty="0" err="1" smtClean="0"/>
              <a:t>humezcala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-prepara su traslado de inmediato al centro de salud</a:t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5536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64464"/>
          </a:xfrm>
        </p:spPr>
        <p:txBody>
          <a:bodyPr/>
          <a:lstStyle/>
          <a:p>
            <a:r>
              <a:rPr lang="es-ES" b="1" dirty="0" smtClean="0"/>
              <a:t>Fracturas, luxaciones y esguince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</a:t>
            </a:r>
            <a:r>
              <a:rPr lang="es-ES" dirty="0" smtClean="0"/>
              <a:t>Determinar la causa y el sitio de la lesión</a:t>
            </a:r>
            <a:br>
              <a:rPr lang="es-ES" dirty="0" smtClean="0"/>
            </a:br>
            <a:r>
              <a:rPr lang="es-ES" dirty="0" smtClean="0"/>
              <a:t>-No intentar llevar el hueso a su lugar</a:t>
            </a:r>
            <a:br>
              <a:rPr lang="es-ES" dirty="0" smtClean="0"/>
            </a:br>
            <a:r>
              <a:rPr lang="es-ES" dirty="0" smtClean="0"/>
              <a:t>-Inmovilizar con los medios locales</a:t>
            </a:r>
            <a:br>
              <a:rPr lang="es-ES" dirty="0" smtClean="0"/>
            </a:br>
            <a:r>
              <a:rPr lang="es-ES" dirty="0" smtClean="0"/>
              <a:t>-Vendar si la fractura se acompaña de herida</a:t>
            </a:r>
            <a:br>
              <a:rPr lang="es-ES" dirty="0" smtClean="0"/>
            </a:br>
            <a:r>
              <a:rPr lang="es-ES" dirty="0" smtClean="0"/>
              <a:t>-Preparar para su traslado inmediato a un centro de salud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8355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157</Words>
  <Application>Microsoft Office PowerPoint</Application>
  <PresentationFormat>Panorámica</PresentationFormat>
  <Paragraphs>29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Reconocimiento del lesionado</vt:lpstr>
      <vt:lpstr>Al llegar la lesionado el sanitario realiza el reconocimiento de urgencia, el cual se debe ejecutar: -De la cabeza a los pies o sea céfalo caudal (cabeza, cara, cuello, tórax, abdomen y extremidades) -Primero decúbito supino (boca arriba) y después decúbito prono (boca abajo) -Si el afectado está vomitando o tiene sangramiento bucal volverle la cabeza de lado para evitar la bronca aspiración</vt:lpstr>
      <vt:lpstr>El reconocimiento se hará a la búsqueda de lesiones que puedan comprometer la vida, su prioridad será: -Compromiso respiratorio (comprobar si respira) -Hemorragia externa aguda (determinar si hay sangramiento arterial o venoso) -Heridas y quemaduras (comprobar tamaño y profundidad) -Fracturas, luxaciones y esguince. - Shock</vt:lpstr>
      <vt:lpstr>Esquema de clasificación para víctimas múltiples</vt:lpstr>
      <vt:lpstr>Evaluar el compromiso respiratorio (evaluar si respira): -Determinar cual es la causa que impide la respiración (asfixia) -Eliminar la causa (atragantamiento, inmersión, intoxicación) -Medir la frecuencia respiratoria (normal: &gt; 10 y &lt; 30, alterada: &lt; 10 o &gt; 30) -Aplicar las técnicas de respiración artificial </vt:lpstr>
      <vt:lpstr>Hemorragia externa aguda (determinar si hay sangramiento arterial o venoso) -Determinar la causa y el sitio de la hemorragia -Aplicar compresión digital o palmar -Si continua sangramiento aplicar un apósito compresivo -Pulso radial no determinable (Estado shock) -Medidas para eliminarlo -Si esas medidas no son efectivas aplicar torniquete y preparar para traslado inmediato al centro de salud</vt:lpstr>
      <vt:lpstr>Heridas -Comprobar tamaño y profundidad -Determinar la causa y el sitio de la herida -Aplicar compresión digital o palmar -Limpiar la herida de ser posible -Si continua sangramiento aplicar un apósito compresivo y vendaje rústico -Preparar para traslado inmediato al centro de salud</vt:lpstr>
      <vt:lpstr>Quemaduras -Si hay presencia de fuego, apagarlo con una manta o agua -No retire de la quemadura ningún pedazo de tela -Cúbrala con una venda y humezcala -prepara su traslado de inmediato al centro de salud </vt:lpstr>
      <vt:lpstr>Fracturas, luxaciones y esguince -Determinar la causa y el sitio de la lesión -No intentar llevar el hueso a su lugar -Inmovilizar con los medios locales -Vendar si la fractura se acompaña de herida -Preparar para su traslado inmediato a un centro de salud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Reconocimiento del lesionado</dc:title>
  <dc:creator>user</dc:creator>
  <cp:lastModifiedBy>user</cp:lastModifiedBy>
  <cp:revision>7</cp:revision>
  <dcterms:created xsi:type="dcterms:W3CDTF">2019-07-29T20:13:36Z</dcterms:created>
  <dcterms:modified xsi:type="dcterms:W3CDTF">2019-07-31T14:59:13Z</dcterms:modified>
</cp:coreProperties>
</file>