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3" r:id="rId5"/>
    <p:sldId id="259" r:id="rId6"/>
    <p:sldId id="262" r:id="rId7"/>
    <p:sldId id="260" r:id="rId8"/>
    <p:sldId id="261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C021-E8D9-4D8D-8B9E-6526F5A43F21}" type="datetimeFigureOut">
              <a:rPr lang="es-ES" smtClean="0"/>
              <a:pPr/>
              <a:t>12/04/2016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8AB4038-91DD-44B0-BB70-A705F756DC3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C021-E8D9-4D8D-8B9E-6526F5A43F21}" type="datetimeFigureOut">
              <a:rPr lang="es-ES" smtClean="0"/>
              <a:pPr/>
              <a:t>12/04/2016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B4038-91DD-44B0-BB70-A705F756DC3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8AB4038-91DD-44B0-BB70-A705F756DC3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C021-E8D9-4D8D-8B9E-6526F5A43F21}" type="datetimeFigureOut">
              <a:rPr lang="es-ES" smtClean="0"/>
              <a:pPr/>
              <a:t>12/04/2016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C021-E8D9-4D8D-8B9E-6526F5A43F21}" type="datetimeFigureOut">
              <a:rPr lang="es-ES" smtClean="0"/>
              <a:pPr/>
              <a:t>12/04/2016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8AB4038-91DD-44B0-BB70-A705F756DC3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C021-E8D9-4D8D-8B9E-6526F5A43F21}" type="datetimeFigureOut">
              <a:rPr lang="es-ES" smtClean="0"/>
              <a:pPr/>
              <a:t>12/04/2016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8AB4038-91DD-44B0-BB70-A705F756DC3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DD3C021-E8D9-4D8D-8B9E-6526F5A43F21}" type="datetimeFigureOut">
              <a:rPr lang="es-ES" smtClean="0"/>
              <a:pPr/>
              <a:t>12/04/2016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B4038-91DD-44B0-BB70-A705F756DC3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C021-E8D9-4D8D-8B9E-6526F5A43F21}" type="datetimeFigureOut">
              <a:rPr lang="es-ES" smtClean="0"/>
              <a:pPr/>
              <a:t>12/04/2016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8AB4038-91DD-44B0-BB70-A705F756DC3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C021-E8D9-4D8D-8B9E-6526F5A43F21}" type="datetimeFigureOut">
              <a:rPr lang="es-ES" smtClean="0"/>
              <a:pPr/>
              <a:t>12/04/2016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8AB4038-91DD-44B0-BB70-A705F756DC3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C021-E8D9-4D8D-8B9E-6526F5A43F21}" type="datetimeFigureOut">
              <a:rPr lang="es-ES" smtClean="0"/>
              <a:pPr/>
              <a:t>12/04/2016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AB4038-91DD-44B0-BB70-A705F756DC3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8AB4038-91DD-44B0-BB70-A705F756DC3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C021-E8D9-4D8D-8B9E-6526F5A43F21}" type="datetimeFigureOut">
              <a:rPr lang="es-ES" smtClean="0"/>
              <a:pPr/>
              <a:t>12/04/2016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8AB4038-91DD-44B0-BB70-A705F756DC3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DD3C021-E8D9-4D8D-8B9E-6526F5A43F21}" type="datetimeFigureOut">
              <a:rPr lang="es-ES" smtClean="0"/>
              <a:pPr/>
              <a:t>12/04/2016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DD3C021-E8D9-4D8D-8B9E-6526F5A43F21}" type="datetimeFigureOut">
              <a:rPr lang="es-ES" smtClean="0"/>
              <a:pPr/>
              <a:t>12/04/2016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8AB4038-91DD-44B0-BB70-A705F756DC3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4797152"/>
            <a:ext cx="6656453" cy="504056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Dra. Lazara M. Ortega Figueroa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Profesora Auxiliar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476673"/>
            <a:ext cx="6912768" cy="1368151"/>
          </a:xfrm>
        </p:spPr>
        <p:txBody>
          <a:bodyPr/>
          <a:lstStyle/>
          <a:p>
            <a:r>
              <a:rPr lang="es-ES" sz="2800" dirty="0" smtClean="0"/>
              <a:t>Riesgo Preconcepcional</a:t>
            </a:r>
            <a:endParaRPr lang="es-ES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842" y="1988840"/>
            <a:ext cx="2336784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Concepto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Conjunto de intervenciones que tienen como propósito identificar y modificar factores de riesgo cuando sea posible</a:t>
            </a:r>
          </a:p>
          <a:p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Es la probabilidad que tienen , tanto la mujer en edad fértil ( no gestante) , su pareja , así como su producto potencial , de sufrir daño durante el proceso de la reproducción .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Importancia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95536" y="1700808"/>
            <a:ext cx="8291264" cy="4713387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ES" sz="200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La mayoría de los factores de riesgo están presentes antes de la concepción.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es-ES" sz="20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ES" sz="200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Existe en el país una alta tasa de embarazos en adolescentes y de embarazos no deseados.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es-ES" sz="20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ES" sz="200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Existen intervenciones que tienen mayor impacto cuando son realizadas antes del</a:t>
            </a:r>
            <a:endParaRPr lang="es-ES" sz="20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s-ES" sz="200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   embarazo.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es-ES" sz="20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r>
              <a:rPr lang="es-ES" sz="200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Existen intervenciones que no pueden ser aplicadas durante el embarazo.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¿</a:t>
            </a:r>
            <a:r>
              <a:rPr lang="es-ES" sz="2200" dirty="0" smtClean="0">
                <a:latin typeface="Arial" pitchFamily="34" charset="0"/>
                <a:cs typeface="Arial" pitchFamily="34" charset="0"/>
              </a:rPr>
              <a:t>Cómo evaluar y determinar el riesgo preconcepcional?</a:t>
            </a:r>
            <a:endParaRPr lang="es-E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114300" indent="0" algn="just">
              <a:buNone/>
            </a:pPr>
            <a:endParaRPr lang="es-ES" sz="1600" dirty="0" smtClean="0">
              <a:latin typeface="Arial" pitchFamily="34" charset="0"/>
              <a:cs typeface="Arial" pitchFamily="34" charset="0"/>
            </a:endParaRPr>
          </a:p>
          <a:p>
            <a:pPr marL="114300" indent="0" algn="just">
              <a:buNone/>
            </a:pPr>
            <a:r>
              <a:rPr lang="es-ES" sz="1600" dirty="0" smtClean="0">
                <a:latin typeface="Arial" pitchFamily="34" charset="0"/>
                <a:cs typeface="Arial" pitchFamily="34" charset="0"/>
              </a:rPr>
              <a:t>En TODOS los casos en que una mujer con posibilidad de embarazarse tiene contacto con el servicio de salud o en una consulta preconcepcional de deben evaluar y determinar SIGNOS DE RIESGO ANTES DE LA GESTACIÓN .</a:t>
            </a:r>
          </a:p>
          <a:p>
            <a:pPr algn="just"/>
            <a:endParaRPr lang="es-ES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cap="none" dirty="0" smtClean="0"/>
              <a:t>Clasificación</a:t>
            </a:r>
            <a:endParaRPr lang="es-ES" cap="non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No se recomienda el embarazo o</a:t>
            </a:r>
          </a:p>
          <a:p>
            <a:pPr marL="114300" indent="0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  se recomienda posponer el    </a:t>
            </a:r>
          </a:p>
          <a:p>
            <a:pPr marL="114300" indent="0">
              <a:buNone/>
            </a:pPr>
            <a:r>
              <a:rPr lang="es-ES" dirty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embarazo</a:t>
            </a:r>
          </a:p>
          <a:p>
            <a:pPr marL="114300" indent="0"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En condiciones de embarazarse con factores de riesgo </a:t>
            </a:r>
          </a:p>
          <a:p>
            <a:pPr marL="114300" indent="0"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En condiciones de embarazarse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15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cap="none" dirty="0" smtClean="0"/>
              <a:t>Factores de Riesgo</a:t>
            </a:r>
            <a:endParaRPr lang="es-ES" cap="non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>
                <a:latin typeface="Times New Roman"/>
                <a:ea typeface="Times New Roman"/>
              </a:rPr>
              <a:t>Es toda característica o circunstancia observable en una persona, asociada con una probabilidad incrementada de experimentar un daño a su salud. La importancia mayor de los factores de riesgo consiste en que son observables o identificables antes de la ocurrencia del hecho que </a:t>
            </a:r>
            <a:r>
              <a:rPr lang="es-ES" dirty="0" smtClean="0">
                <a:latin typeface="Times New Roman"/>
                <a:ea typeface="Times New Roman"/>
              </a:rPr>
              <a:t>predicen.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6898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FACTORES DE RIESGOS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219256" cy="4569371"/>
          </a:xfrm>
        </p:spPr>
        <p:txBody>
          <a:bodyPr>
            <a:normAutofit/>
          </a:bodyPr>
          <a:lstStyle/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LA EDAD DE LA MUJER</a:t>
            </a:r>
          </a:p>
          <a:p>
            <a:r>
              <a:rPr lang="es-ES" sz="1800" dirty="0">
                <a:latin typeface="Arial" pitchFamily="34" charset="0"/>
                <a:cs typeface="Arial" pitchFamily="34" charset="0"/>
              </a:rPr>
              <a:t>EL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PESO</a:t>
            </a:r>
          </a:p>
          <a:p>
            <a:r>
              <a:rPr lang="es-ES" sz="1800" dirty="0">
                <a:latin typeface="Arial" pitchFamily="34" charset="0"/>
                <a:cs typeface="Arial" pitchFamily="34" charset="0"/>
              </a:rPr>
              <a:t>EMBARAZOS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ANTERIORES</a:t>
            </a:r>
          </a:p>
          <a:p>
            <a:r>
              <a:rPr lang="es-ES" sz="1800" dirty="0">
                <a:latin typeface="Arial" pitchFamily="34" charset="0"/>
                <a:cs typeface="Arial" pitchFamily="34" charset="0"/>
              </a:rPr>
              <a:t>PARTOS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PRETERMINOS</a:t>
            </a:r>
          </a:p>
          <a:p>
            <a:r>
              <a:rPr lang="es-ES" sz="1800" dirty="0">
                <a:latin typeface="Arial" pitchFamily="34" charset="0"/>
                <a:cs typeface="Arial" pitchFamily="34" charset="0"/>
              </a:rPr>
              <a:t>FETOS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MACROSOMICOS</a:t>
            </a:r>
          </a:p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MULTIPARIDAD</a:t>
            </a:r>
          </a:p>
          <a:p>
            <a:r>
              <a:rPr lang="es-ES" sz="1800" dirty="0">
                <a:latin typeface="Arial" pitchFamily="34" charset="0"/>
                <a:cs typeface="Arial" pitchFamily="34" charset="0"/>
              </a:rPr>
              <a:t>ENFERMEDAD HEMOLITICA EN EMBARAZOS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PREVIOS</a:t>
            </a:r>
          </a:p>
          <a:p>
            <a:r>
              <a:rPr lang="es-ES" sz="1800" dirty="0">
                <a:latin typeface="Arial" pitchFamily="34" charset="0"/>
                <a:cs typeface="Arial" pitchFamily="34" charset="0"/>
              </a:rPr>
              <a:t>HIPERTENSION DURANTE EL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EMBARAZO</a:t>
            </a:r>
          </a:p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MALFORMACIONES</a:t>
            </a:r>
          </a:p>
          <a:p>
            <a:r>
              <a:rPr lang="es-ES" sz="1800" dirty="0">
                <a:latin typeface="Arial" pitchFamily="34" charset="0"/>
                <a:cs typeface="Arial" pitchFamily="34" charset="0"/>
              </a:rPr>
              <a:t>MALFORMACIONES EXTRUCTURALES DE LA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MADRE</a:t>
            </a:r>
          </a:p>
          <a:p>
            <a:r>
              <a:rPr lang="es-ES" sz="1800" dirty="0">
                <a:latin typeface="Arial" pitchFamily="34" charset="0"/>
                <a:cs typeface="Arial" pitchFamily="34" charset="0"/>
              </a:rPr>
              <a:t>ENFERMEDADES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PREVIAS</a:t>
            </a:r>
          </a:p>
          <a:p>
            <a:endParaRPr lang="es-ES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18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Factores de </a:t>
            </a:r>
            <a:r>
              <a:rPr lang="es-ES" sz="3100" dirty="0" smtClean="0">
                <a:latin typeface="Arial" pitchFamily="34" charset="0"/>
                <a:cs typeface="Arial" pitchFamily="34" charset="0"/>
              </a:rPr>
              <a:t>riesgo</a:t>
            </a:r>
            <a:endParaRPr lang="es-E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s-ES" u="sng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u="sng" dirty="0">
                <a:latin typeface="Arial" pitchFamily="34" charset="0"/>
                <a:cs typeface="Arial" pitchFamily="34" charset="0"/>
              </a:rPr>
              <a:t>relación de factor de riesgo </a:t>
            </a:r>
            <a:r>
              <a:rPr lang="es-ES" u="sng" smtClean="0">
                <a:latin typeface="Arial" pitchFamily="34" charset="0"/>
                <a:cs typeface="Arial" pitchFamily="34" charset="0"/>
              </a:rPr>
              <a:t>con daño  pueden </a:t>
            </a:r>
            <a:r>
              <a:rPr lang="es-ES" u="sng" dirty="0" smtClean="0">
                <a:latin typeface="Arial" pitchFamily="34" charset="0"/>
                <a:cs typeface="Arial" pitchFamily="34" charset="0"/>
              </a:rPr>
              <a:t>ser:</a:t>
            </a:r>
          </a:p>
          <a:p>
            <a:pPr marL="114300" indent="0" algn="just">
              <a:buNone/>
            </a:pPr>
            <a:endParaRPr lang="es-ES" b="1" u="sng" dirty="0">
              <a:latin typeface="Arial" pitchFamily="34" charset="0"/>
              <a:cs typeface="Arial" pitchFamily="34" charset="0"/>
            </a:endParaRPr>
          </a:p>
          <a:p>
            <a:pPr marL="114300" indent="0" algn="just">
              <a:buNone/>
            </a:pPr>
            <a:r>
              <a:rPr lang="es-ES" b="1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es-ES" sz="2200" u="sng" dirty="0" smtClean="0">
                <a:latin typeface="Arial" pitchFamily="34" charset="0"/>
                <a:cs typeface="Arial" pitchFamily="34" charset="0"/>
              </a:rPr>
              <a:t>Relación </a:t>
            </a:r>
            <a:r>
              <a:rPr lang="es-ES" sz="2200" u="sng" dirty="0">
                <a:latin typeface="Arial" pitchFamily="34" charset="0"/>
                <a:cs typeface="Arial" pitchFamily="34" charset="0"/>
              </a:rPr>
              <a:t>causal</a:t>
            </a:r>
            <a:r>
              <a:rPr lang="es-ES" sz="2200" dirty="0" smtClean="0">
                <a:latin typeface="Arial" pitchFamily="34" charset="0"/>
                <a:cs typeface="Arial" pitchFamily="34" charset="0"/>
              </a:rPr>
              <a:t>: el </a:t>
            </a:r>
            <a:r>
              <a:rPr lang="es-ES" sz="2200" dirty="0">
                <a:latin typeface="Arial" pitchFamily="34" charset="0"/>
                <a:cs typeface="Arial" pitchFamily="34" charset="0"/>
              </a:rPr>
              <a:t>factor de riesgo desencadena el proceso morboso. Ej.: la placenta previa origina la muerte fetal por anoxia; la rubeola durante el primer trimestre del embarazo causa malformaciones congénitas. </a:t>
            </a:r>
            <a:endParaRPr lang="es-ES" sz="2200" dirty="0" smtClean="0">
              <a:latin typeface="Arial" pitchFamily="34" charset="0"/>
              <a:cs typeface="Arial" pitchFamily="34" charset="0"/>
            </a:endParaRPr>
          </a:p>
          <a:p>
            <a:pPr marL="114300" indent="0" algn="just">
              <a:buNone/>
            </a:pPr>
            <a:endParaRPr lang="es-ES" sz="2200" dirty="0">
              <a:latin typeface="Arial" pitchFamily="34" charset="0"/>
              <a:cs typeface="Arial" pitchFamily="34" charset="0"/>
            </a:endParaRPr>
          </a:p>
          <a:p>
            <a:pPr marL="114300" indent="0" algn="just">
              <a:buNone/>
            </a:pPr>
            <a:r>
              <a:rPr lang="es-ES" sz="2200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es-ES" sz="2200" u="sng" dirty="0" smtClean="0">
                <a:latin typeface="Arial" pitchFamily="34" charset="0"/>
                <a:cs typeface="Arial" pitchFamily="34" charset="0"/>
              </a:rPr>
              <a:t>Relación </a:t>
            </a:r>
            <a:r>
              <a:rPr lang="es-ES" sz="2200" u="sng" dirty="0">
                <a:latin typeface="Arial" pitchFamily="34" charset="0"/>
                <a:cs typeface="Arial" pitchFamily="34" charset="0"/>
              </a:rPr>
              <a:t>favorecedora</a:t>
            </a:r>
            <a:r>
              <a:rPr lang="es-ES" sz="2200" dirty="0">
                <a:latin typeface="Arial" pitchFamily="34" charset="0"/>
                <a:cs typeface="Arial" pitchFamily="34" charset="0"/>
              </a:rPr>
              <a:t>: en ella existe una franca relación entre el factor de riesgo y la evolución del proceso (pero no es la causa directa). Ej.: la gran multiparidad favorece la situación transversa y ésta el prolapso del cordón umbilical. </a:t>
            </a:r>
            <a:endParaRPr lang="es-ES" sz="2200" dirty="0" smtClean="0">
              <a:latin typeface="Arial" pitchFamily="34" charset="0"/>
              <a:cs typeface="Arial" pitchFamily="34" charset="0"/>
            </a:endParaRPr>
          </a:p>
          <a:p>
            <a:pPr marL="114300" indent="0" algn="just">
              <a:buNone/>
            </a:pPr>
            <a:endParaRPr lang="es-ES" sz="2200" dirty="0">
              <a:latin typeface="Arial" pitchFamily="34" charset="0"/>
              <a:cs typeface="Arial" pitchFamily="34" charset="0"/>
            </a:endParaRPr>
          </a:p>
          <a:p>
            <a:pPr marL="114300" indent="0" algn="just">
              <a:buNone/>
            </a:pPr>
            <a:r>
              <a:rPr lang="es-ES" sz="2200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es-ES" sz="2200" u="sng" dirty="0" smtClean="0">
                <a:latin typeface="Arial" pitchFamily="34" charset="0"/>
                <a:cs typeface="Arial" pitchFamily="34" charset="0"/>
              </a:rPr>
              <a:t>Relación </a:t>
            </a:r>
            <a:r>
              <a:rPr lang="es-ES" sz="2200" u="sng" dirty="0">
                <a:latin typeface="Arial" pitchFamily="34" charset="0"/>
                <a:cs typeface="Arial" pitchFamily="34" charset="0"/>
              </a:rPr>
              <a:t>predictiva o asociativa</a:t>
            </a:r>
            <a:r>
              <a:rPr lang="es-ES" sz="2200" dirty="0">
                <a:latin typeface="Arial" pitchFamily="34" charset="0"/>
                <a:cs typeface="Arial" pitchFamily="34" charset="0"/>
              </a:rPr>
              <a:t>. Se expresa en sentido estadístico, pero no se conoce la naturaleza de esa relación. Ej.: la mujer que ha perdido ya un feto o un recién nacido corre más peligro de perder su próximo hijo. </a:t>
            </a:r>
          </a:p>
          <a:p>
            <a:pPr marL="114300" indent="0" algn="just">
              <a:buNone/>
            </a:pPr>
            <a:endParaRPr lang="es-ES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23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290</TotalTime>
  <Words>418</Words>
  <Application>Microsoft Office PowerPoint</Application>
  <PresentationFormat>Presentación en pantalla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Civil</vt:lpstr>
      <vt:lpstr>Riesgo Preconcepcional</vt:lpstr>
      <vt:lpstr>Concepto</vt:lpstr>
      <vt:lpstr>Importancia</vt:lpstr>
      <vt:lpstr>¿Cómo evaluar y determinar el riesgo preconcepcional?</vt:lpstr>
      <vt:lpstr>Clasificación</vt:lpstr>
      <vt:lpstr>Factores de Riesgo</vt:lpstr>
      <vt:lpstr>FACTORES DE RIESGOS</vt:lpstr>
      <vt:lpstr>Factores de riesgo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Riesgo Preconcepcional</dc:title>
  <dc:creator>LAZARA</dc:creator>
  <cp:lastModifiedBy>SCecre-Docente</cp:lastModifiedBy>
  <cp:revision>22</cp:revision>
  <cp:lastPrinted>2016-04-11T21:43:07Z</cp:lastPrinted>
  <dcterms:created xsi:type="dcterms:W3CDTF">2016-04-06T04:01:43Z</dcterms:created>
  <dcterms:modified xsi:type="dcterms:W3CDTF">2016-04-12T13:40:07Z</dcterms:modified>
</cp:coreProperties>
</file>