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AA5898-4CB3-440B-8287-EF4A7AE42614}" type="datetimeFigureOut">
              <a:rPr lang="es-MX" smtClean="0"/>
              <a:t>08/05/2019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F4CF7C-063D-401A-A45B-246978E36056}" type="slidenum">
              <a:rPr lang="es-MX" smtClean="0"/>
              <a:t>‹Nº›</a:t>
            </a:fld>
            <a:endParaRPr lang="es-MX"/>
          </a:p>
        </p:txBody>
      </p:sp>
    </p:spTree>
    <p:extLst>
      <p:ext uri="{BB962C8B-B14F-4D97-AF65-F5344CB8AC3E}">
        <p14:creationId xmlns:p14="http://schemas.microsoft.com/office/powerpoint/2010/main" val="869333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59F4CF7C-063D-401A-A45B-246978E36056}" type="slidenum">
              <a:rPr lang="es-MX" smtClean="0"/>
              <a:t>7</a:t>
            </a:fld>
            <a:endParaRPr lang="es-MX"/>
          </a:p>
        </p:txBody>
      </p:sp>
    </p:spTree>
    <p:extLst>
      <p:ext uri="{BB962C8B-B14F-4D97-AF65-F5344CB8AC3E}">
        <p14:creationId xmlns:p14="http://schemas.microsoft.com/office/powerpoint/2010/main" val="1795463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8AD6FCE7-5818-4EC2-B8D3-03C20ED5D7DF}" type="datetimeFigureOut">
              <a:rPr lang="es-MX" smtClean="0"/>
              <a:t>08/05/2019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1E3405A-2F62-4FFF-AEFA-4B371D81E5A4}" type="slidenum">
              <a:rPr lang="es-MX" smtClean="0"/>
              <a:t>‹Nº›</a:t>
            </a:fld>
            <a:endParaRPr lang="es-MX"/>
          </a:p>
        </p:txBody>
      </p:sp>
    </p:spTree>
    <p:extLst>
      <p:ext uri="{BB962C8B-B14F-4D97-AF65-F5344CB8AC3E}">
        <p14:creationId xmlns:p14="http://schemas.microsoft.com/office/powerpoint/2010/main" val="2906997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AD6FCE7-5818-4EC2-B8D3-03C20ED5D7DF}" type="datetimeFigureOut">
              <a:rPr lang="es-MX" smtClean="0"/>
              <a:t>08/05/2019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1E3405A-2F62-4FFF-AEFA-4B371D81E5A4}" type="slidenum">
              <a:rPr lang="es-MX" smtClean="0"/>
              <a:t>‹Nº›</a:t>
            </a:fld>
            <a:endParaRPr lang="es-MX"/>
          </a:p>
        </p:txBody>
      </p:sp>
    </p:spTree>
    <p:extLst>
      <p:ext uri="{BB962C8B-B14F-4D97-AF65-F5344CB8AC3E}">
        <p14:creationId xmlns:p14="http://schemas.microsoft.com/office/powerpoint/2010/main" val="1944021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AD6FCE7-5818-4EC2-B8D3-03C20ED5D7DF}" type="datetimeFigureOut">
              <a:rPr lang="es-MX" smtClean="0"/>
              <a:t>08/05/2019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1E3405A-2F62-4FFF-AEFA-4B371D81E5A4}" type="slidenum">
              <a:rPr lang="es-MX" smtClean="0"/>
              <a:t>‹Nº›</a:t>
            </a:fld>
            <a:endParaRPr lang="es-MX"/>
          </a:p>
        </p:txBody>
      </p:sp>
    </p:spTree>
    <p:extLst>
      <p:ext uri="{BB962C8B-B14F-4D97-AF65-F5344CB8AC3E}">
        <p14:creationId xmlns:p14="http://schemas.microsoft.com/office/powerpoint/2010/main" val="425994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AD6FCE7-5818-4EC2-B8D3-03C20ED5D7DF}" type="datetimeFigureOut">
              <a:rPr lang="es-MX" smtClean="0"/>
              <a:t>08/05/2019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1E3405A-2F62-4FFF-AEFA-4B371D81E5A4}" type="slidenum">
              <a:rPr lang="es-MX" smtClean="0"/>
              <a:t>‹Nº›</a:t>
            </a:fld>
            <a:endParaRPr lang="es-MX"/>
          </a:p>
        </p:txBody>
      </p:sp>
    </p:spTree>
    <p:extLst>
      <p:ext uri="{BB962C8B-B14F-4D97-AF65-F5344CB8AC3E}">
        <p14:creationId xmlns:p14="http://schemas.microsoft.com/office/powerpoint/2010/main" val="3111657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AD6FCE7-5818-4EC2-B8D3-03C20ED5D7DF}" type="datetimeFigureOut">
              <a:rPr lang="es-MX" smtClean="0"/>
              <a:t>08/05/2019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1E3405A-2F62-4FFF-AEFA-4B371D81E5A4}" type="slidenum">
              <a:rPr lang="es-MX" smtClean="0"/>
              <a:t>‹Nº›</a:t>
            </a:fld>
            <a:endParaRPr lang="es-MX"/>
          </a:p>
        </p:txBody>
      </p:sp>
    </p:spTree>
    <p:extLst>
      <p:ext uri="{BB962C8B-B14F-4D97-AF65-F5344CB8AC3E}">
        <p14:creationId xmlns:p14="http://schemas.microsoft.com/office/powerpoint/2010/main" val="2174533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8AD6FCE7-5818-4EC2-B8D3-03C20ED5D7DF}" type="datetimeFigureOut">
              <a:rPr lang="es-MX" smtClean="0"/>
              <a:t>08/05/2019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1E3405A-2F62-4FFF-AEFA-4B371D81E5A4}" type="slidenum">
              <a:rPr lang="es-MX" smtClean="0"/>
              <a:t>‹Nº›</a:t>
            </a:fld>
            <a:endParaRPr lang="es-MX"/>
          </a:p>
        </p:txBody>
      </p:sp>
    </p:spTree>
    <p:extLst>
      <p:ext uri="{BB962C8B-B14F-4D97-AF65-F5344CB8AC3E}">
        <p14:creationId xmlns:p14="http://schemas.microsoft.com/office/powerpoint/2010/main" val="3869047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8AD6FCE7-5818-4EC2-B8D3-03C20ED5D7DF}" type="datetimeFigureOut">
              <a:rPr lang="es-MX" smtClean="0"/>
              <a:t>08/05/2019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1E3405A-2F62-4FFF-AEFA-4B371D81E5A4}" type="slidenum">
              <a:rPr lang="es-MX" smtClean="0"/>
              <a:t>‹Nº›</a:t>
            </a:fld>
            <a:endParaRPr lang="es-MX"/>
          </a:p>
        </p:txBody>
      </p:sp>
    </p:spTree>
    <p:extLst>
      <p:ext uri="{BB962C8B-B14F-4D97-AF65-F5344CB8AC3E}">
        <p14:creationId xmlns:p14="http://schemas.microsoft.com/office/powerpoint/2010/main" val="2047610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8AD6FCE7-5818-4EC2-B8D3-03C20ED5D7DF}" type="datetimeFigureOut">
              <a:rPr lang="es-MX" smtClean="0"/>
              <a:t>08/05/2019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1E3405A-2F62-4FFF-AEFA-4B371D81E5A4}" type="slidenum">
              <a:rPr lang="es-MX" smtClean="0"/>
              <a:t>‹Nº›</a:t>
            </a:fld>
            <a:endParaRPr lang="es-MX"/>
          </a:p>
        </p:txBody>
      </p:sp>
    </p:spTree>
    <p:extLst>
      <p:ext uri="{BB962C8B-B14F-4D97-AF65-F5344CB8AC3E}">
        <p14:creationId xmlns:p14="http://schemas.microsoft.com/office/powerpoint/2010/main" val="637960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D6FCE7-5818-4EC2-B8D3-03C20ED5D7DF}" type="datetimeFigureOut">
              <a:rPr lang="es-MX" smtClean="0"/>
              <a:t>08/05/2019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1E3405A-2F62-4FFF-AEFA-4B371D81E5A4}" type="slidenum">
              <a:rPr lang="es-MX" smtClean="0"/>
              <a:t>‹Nº›</a:t>
            </a:fld>
            <a:endParaRPr lang="es-MX"/>
          </a:p>
        </p:txBody>
      </p:sp>
    </p:spTree>
    <p:extLst>
      <p:ext uri="{BB962C8B-B14F-4D97-AF65-F5344CB8AC3E}">
        <p14:creationId xmlns:p14="http://schemas.microsoft.com/office/powerpoint/2010/main" val="1854587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AD6FCE7-5818-4EC2-B8D3-03C20ED5D7DF}" type="datetimeFigureOut">
              <a:rPr lang="es-MX" smtClean="0"/>
              <a:t>08/05/2019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1E3405A-2F62-4FFF-AEFA-4B371D81E5A4}" type="slidenum">
              <a:rPr lang="es-MX" smtClean="0"/>
              <a:t>‹Nº›</a:t>
            </a:fld>
            <a:endParaRPr lang="es-MX"/>
          </a:p>
        </p:txBody>
      </p:sp>
    </p:spTree>
    <p:extLst>
      <p:ext uri="{BB962C8B-B14F-4D97-AF65-F5344CB8AC3E}">
        <p14:creationId xmlns:p14="http://schemas.microsoft.com/office/powerpoint/2010/main" val="55534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AD6FCE7-5818-4EC2-B8D3-03C20ED5D7DF}" type="datetimeFigureOut">
              <a:rPr lang="es-MX" smtClean="0"/>
              <a:t>08/05/2019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1E3405A-2F62-4FFF-AEFA-4B371D81E5A4}" type="slidenum">
              <a:rPr lang="es-MX" smtClean="0"/>
              <a:t>‹Nº›</a:t>
            </a:fld>
            <a:endParaRPr lang="es-MX"/>
          </a:p>
        </p:txBody>
      </p:sp>
    </p:spTree>
    <p:extLst>
      <p:ext uri="{BB962C8B-B14F-4D97-AF65-F5344CB8AC3E}">
        <p14:creationId xmlns:p14="http://schemas.microsoft.com/office/powerpoint/2010/main" val="258042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6FCE7-5818-4EC2-B8D3-03C20ED5D7DF}" type="datetimeFigureOut">
              <a:rPr lang="es-MX" smtClean="0"/>
              <a:t>08/05/2019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E3405A-2F62-4FFF-AEFA-4B371D81E5A4}" type="slidenum">
              <a:rPr lang="es-MX" smtClean="0"/>
              <a:t>‹Nº›</a:t>
            </a:fld>
            <a:endParaRPr lang="es-MX"/>
          </a:p>
        </p:txBody>
      </p:sp>
    </p:spTree>
    <p:extLst>
      <p:ext uri="{BB962C8B-B14F-4D97-AF65-F5344CB8AC3E}">
        <p14:creationId xmlns:p14="http://schemas.microsoft.com/office/powerpoint/2010/main" val="2995038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20689"/>
            <a:ext cx="7772400" cy="2979762"/>
          </a:xfrm>
        </p:spPr>
        <p:txBody>
          <a:bodyPr/>
          <a:lstStyle/>
          <a:p>
            <a:r>
              <a:rPr lang="es-ES_tradnl" b="1" dirty="0"/>
              <a:t>Manifestación e influencia de la política de los gobiernos de EE.UU. en la seguridad nacional cubana.</a:t>
            </a:r>
            <a:endParaRPr lang="es-MX" dirty="0"/>
          </a:p>
        </p:txBody>
      </p:sp>
      <p:sp>
        <p:nvSpPr>
          <p:cNvPr id="3" name="2 Subtítulo"/>
          <p:cNvSpPr>
            <a:spLocks noGrp="1"/>
          </p:cNvSpPr>
          <p:nvPr>
            <p:ph type="subTitle" idx="1"/>
          </p:nvPr>
        </p:nvSpPr>
        <p:spPr>
          <a:xfrm>
            <a:off x="683568" y="3886200"/>
            <a:ext cx="7992888" cy="2279104"/>
          </a:xfrm>
        </p:spPr>
        <p:txBody>
          <a:bodyPr>
            <a:noAutofit/>
          </a:bodyPr>
          <a:lstStyle/>
          <a:p>
            <a:r>
              <a:rPr lang="es-ES_tradnl" sz="2400" b="1" dirty="0">
                <a:solidFill>
                  <a:schemeClr val="tx1"/>
                </a:solidFill>
              </a:rPr>
              <a:t>Objetivos:</a:t>
            </a:r>
            <a:endParaRPr lang="es-MX" sz="2400" dirty="0">
              <a:solidFill>
                <a:schemeClr val="tx1"/>
              </a:solidFill>
            </a:endParaRPr>
          </a:p>
          <a:p>
            <a:pPr lvl="0"/>
            <a:r>
              <a:rPr lang="es-ES" sz="2400" dirty="0">
                <a:solidFill>
                  <a:schemeClr val="tx1"/>
                </a:solidFill>
              </a:rPr>
              <a:t>Analizar la hegemonía norteamericana desde su surgimiento como nación.</a:t>
            </a:r>
            <a:endParaRPr lang="es-MX" sz="2400" dirty="0">
              <a:solidFill>
                <a:schemeClr val="tx1"/>
              </a:solidFill>
            </a:endParaRPr>
          </a:p>
          <a:p>
            <a:pPr lvl="0"/>
            <a:r>
              <a:rPr lang="es-ES" sz="2400" dirty="0">
                <a:solidFill>
                  <a:schemeClr val="tx1"/>
                </a:solidFill>
              </a:rPr>
              <a:t> Identificar las causas y esencia de la política de los EEUU hacia Cuba y los peligros provenientes de ella</a:t>
            </a:r>
            <a:r>
              <a:rPr lang="es-ES" sz="2400" dirty="0"/>
              <a:t> </a:t>
            </a:r>
            <a:endParaRPr lang="es-MX" sz="2400" dirty="0"/>
          </a:p>
        </p:txBody>
      </p:sp>
    </p:spTree>
    <p:extLst>
      <p:ext uri="{BB962C8B-B14F-4D97-AF65-F5344CB8AC3E}">
        <p14:creationId xmlns:p14="http://schemas.microsoft.com/office/powerpoint/2010/main" val="1041623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8928992" cy="6394722"/>
          </a:xfrm>
        </p:spPr>
        <p:txBody>
          <a:bodyPr>
            <a:noAutofit/>
          </a:bodyPr>
          <a:lstStyle/>
          <a:p>
            <a:r>
              <a:rPr lang="es-ES_tradnl" sz="2400" dirty="0">
                <a:solidFill>
                  <a:srgbClr val="FF0000"/>
                </a:solidFill>
              </a:rPr>
              <a:t>La Base Naval de Guantánamo</a:t>
            </a:r>
            <a:r>
              <a:rPr lang="es-ES_tradnl" sz="2400" dirty="0"/>
              <a:t>, establecida en Cuba desde hace más de cien años mediante un convenio confuso y pérfidamente redactado, en virtud del cual a Estados Unidos le arriendan el territorio que ocupa la base </a:t>
            </a:r>
            <a:r>
              <a:rPr lang="es-ES_tradnl" sz="2400" dirty="0">
                <a:solidFill>
                  <a:srgbClr val="FF0000"/>
                </a:solidFill>
              </a:rPr>
              <a:t>“por el tiempo que la necesitaren</a:t>
            </a:r>
            <a:r>
              <a:rPr lang="es-ES_tradnl" sz="2400" dirty="0"/>
              <a:t>", sin una cláusula que garantizara el pleno derecho de nuestra soberanía sobre dicho territorio, ha sido utilizada por Estados Unidos como un instrumento de su política agresiva contra nuestro país y fue convertida en un activo centro de subversión y provocaciones. </a:t>
            </a:r>
            <a:r>
              <a:rPr lang="es-ES_tradnl" sz="2400" dirty="0" smtClean="0"/>
              <a:t/>
            </a:r>
            <a:br>
              <a:rPr lang="es-ES_tradnl" sz="2400" dirty="0" smtClean="0"/>
            </a:br>
            <a:r>
              <a:rPr lang="es-ES_tradnl" sz="2400" dirty="0" smtClean="0"/>
              <a:t>De </a:t>
            </a:r>
            <a:r>
              <a:rPr lang="es-ES_tradnl" sz="2400" dirty="0"/>
              <a:t>tal forma, el peligro real de una  agresión militar directa contra nuestro país, siempre ha estado presente y ha exigido prepararnos para una confrontación de gran envergadura contra el principal enemigo de la Revolución, el imperialismo norteamericano. Precisamente, </a:t>
            </a:r>
            <a:r>
              <a:rPr lang="es-ES_tradnl" sz="2400" b="1" dirty="0"/>
              <a:t>desde los primeros  años</a:t>
            </a:r>
            <a:r>
              <a:rPr lang="es-ES_tradnl" sz="2400" dirty="0"/>
              <a:t> de construcción revolucionaria, nuestro Comandante en Jefe avizoró la necesidad de preparar al pueblo para hacer frente al enemigo</a:t>
            </a:r>
            <a:endParaRPr lang="es-MX" sz="2400" dirty="0"/>
          </a:p>
        </p:txBody>
      </p:sp>
    </p:spTree>
    <p:extLst>
      <p:ext uri="{BB962C8B-B14F-4D97-AF65-F5344CB8AC3E}">
        <p14:creationId xmlns:p14="http://schemas.microsoft.com/office/powerpoint/2010/main" val="1272866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856984" cy="6322714"/>
          </a:xfrm>
        </p:spPr>
        <p:txBody>
          <a:bodyPr>
            <a:noAutofit/>
          </a:bodyPr>
          <a:lstStyle/>
          <a:p>
            <a:pPr lvl="0" algn="l"/>
            <a:r>
              <a:rPr lang="es-ES_tradnl" sz="1600" b="1" dirty="0"/>
              <a:t>A</a:t>
            </a:r>
            <a:r>
              <a:rPr lang="es-ES_tradnl" sz="1600" b="1" dirty="0" smtClean="0"/>
              <a:t>spectos </a:t>
            </a:r>
            <a:r>
              <a:rPr lang="es-ES_tradnl" sz="1600" b="1" dirty="0"/>
              <a:t>esenciales de las  Estrategias de Seguridad Nacional, Defensa Nacional y Estrategia Militar Nacional de EE.UU.  en la actualidad   tales como:</a:t>
            </a:r>
            <a:r>
              <a:rPr lang="es-MX" sz="1600" b="1" dirty="0"/>
              <a:t/>
            </a:r>
            <a:br>
              <a:rPr lang="es-MX" sz="1600" b="1" dirty="0"/>
            </a:br>
            <a:r>
              <a:rPr lang="es-ES_tradnl" sz="1600" dirty="0"/>
              <a:t>Las particularidades del escenario internacional según la visión del actual gobierno de los EEUU. Y sus enfoques sobre cómo mantener el liderazgo (hegemonía) sobre el resto del mundo.</a:t>
            </a:r>
            <a:r>
              <a:rPr lang="es-MX" sz="1600" dirty="0"/>
              <a:t/>
            </a:r>
            <a:br>
              <a:rPr lang="es-MX" sz="1600" dirty="0"/>
            </a:br>
            <a:r>
              <a:rPr lang="es-ES_tradnl" sz="1600" dirty="0"/>
              <a:t>Los nuevos conceptos sobre el uso de sus fuerzas armadas, que contempla la reducción del gasto militar y del componente terrestre (fuerzas convencionales), mientras se incrementan las fuerzas de operaciones especiales, lo que les permite desarrollar</a:t>
            </a:r>
            <a:r>
              <a:rPr lang="es-ES" sz="1600" dirty="0"/>
              <a:t> enfoques de bajo costo, y que sólo requieran una presencia militar reducida</a:t>
            </a:r>
            <a:r>
              <a:rPr lang="es-ES" sz="1600" b="1" i="1" dirty="0"/>
              <a:t>.</a:t>
            </a:r>
            <a:r>
              <a:rPr lang="es-MX" sz="1600" dirty="0"/>
              <a:t/>
            </a:r>
            <a:br>
              <a:rPr lang="es-MX" sz="1600" dirty="0"/>
            </a:br>
            <a:r>
              <a:rPr lang="es-ES_tradnl" sz="1600" dirty="0"/>
              <a:t>Mantener la superioridad  militar de los Estados Unidos a partir de la agilidad de sus fuerzas armadas, de su flexibilidad y de sus altos niveles de disposición combativa.</a:t>
            </a:r>
            <a:r>
              <a:rPr lang="es-MX" sz="1600" dirty="0"/>
              <a:t/>
            </a:r>
            <a:br>
              <a:rPr lang="es-MX" sz="1600" dirty="0"/>
            </a:br>
            <a:r>
              <a:rPr lang="es-ES" sz="1600" dirty="0"/>
              <a:t>Da a entender que EEUU mantendrá una conducta internacional menos activa y más ajustada a sus intereses básicos (para el uso de la fuerza).</a:t>
            </a:r>
            <a:r>
              <a:rPr lang="es-ES_tradnl" sz="1600" dirty="0"/>
              <a:t> </a:t>
            </a:r>
            <a:r>
              <a:rPr lang="es-MX" sz="1600" dirty="0"/>
              <a:t/>
            </a:r>
            <a:br>
              <a:rPr lang="es-MX" sz="1600" dirty="0"/>
            </a:br>
            <a:r>
              <a:rPr lang="es-ES" sz="1600" dirty="0"/>
              <a:t>Plantea continuar apoyándose en las asociaciones y alianzas más importantes como la OTAN, así como un reenfoque estratégico hacia la región Asia Pacífico.</a:t>
            </a:r>
            <a:r>
              <a:rPr lang="es-MX" sz="1600" dirty="0"/>
              <a:t/>
            </a:r>
            <a:br>
              <a:rPr lang="es-MX" sz="1600" dirty="0"/>
            </a:br>
            <a:r>
              <a:rPr lang="es-ES" sz="1600" dirty="0"/>
              <a:t>Se abandona la planificación estratégica para dos guerras que predominó desde el fin de la “Guerra Fría”. </a:t>
            </a:r>
            <a:r>
              <a:rPr lang="es-MX" sz="1600" dirty="0"/>
              <a:t/>
            </a:r>
            <a:br>
              <a:rPr lang="es-MX" sz="1600" dirty="0"/>
            </a:br>
            <a:r>
              <a:rPr lang="es-ES" sz="1600" dirty="0"/>
              <a:t>Plantea que las FFAA de EEUU </a:t>
            </a:r>
            <a:r>
              <a:rPr lang="es-ES" sz="1600" u="sng" dirty="0"/>
              <a:t>NO</a:t>
            </a:r>
            <a:r>
              <a:rPr lang="es-ES" sz="1600" dirty="0"/>
              <a:t> estarán diseñadas para “llevar a cabo operaciones de Estabilización (Pacificación) en gran escala por tiempo prolongado”.</a:t>
            </a:r>
            <a:r>
              <a:rPr lang="es-MX" sz="1600" dirty="0"/>
              <a:t/>
            </a:r>
            <a:br>
              <a:rPr lang="es-MX" sz="1600" dirty="0"/>
            </a:br>
            <a:r>
              <a:rPr lang="es-ES" sz="1600" dirty="0"/>
              <a:t>Establece que las FFAA continuarán atacando directamente a los grupos e individuos “más peligrosos” (asesinatos selectivos).</a:t>
            </a:r>
            <a:r>
              <a:rPr lang="es-MX" sz="1600" dirty="0"/>
              <a:t/>
            </a:r>
            <a:br>
              <a:rPr lang="es-MX" sz="1600" dirty="0"/>
            </a:br>
            <a:r>
              <a:rPr lang="es-ES_tradnl" sz="1600" dirty="0"/>
              <a:t>La Estrategia de Seguridad Nacional, la Estrategia de Defensa Nacional y la Estrategia Militar Nacional persiguen mantener el lugar de EEUU en el orden mundial y transformarlo en función de sus intereses. </a:t>
            </a:r>
            <a:r>
              <a:rPr lang="es-MX" sz="1600" dirty="0"/>
              <a:t/>
            </a:r>
            <a:br>
              <a:rPr lang="es-MX" sz="1600" dirty="0"/>
            </a:br>
            <a:r>
              <a:rPr lang="es-ES" sz="1600" dirty="0"/>
              <a:t>Todas las estrategias, proveen los argumentos para el empleo de la fuerza por EEUU en aras del logro de sus intereses</a:t>
            </a:r>
            <a:endParaRPr lang="es-MX" sz="1600" dirty="0"/>
          </a:p>
        </p:txBody>
      </p:sp>
    </p:spTree>
    <p:extLst>
      <p:ext uri="{BB962C8B-B14F-4D97-AF65-F5344CB8AC3E}">
        <p14:creationId xmlns:p14="http://schemas.microsoft.com/office/powerpoint/2010/main" val="2878361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lstStyle/>
          <a:p>
            <a:r>
              <a:rPr lang="es-ES_tradnl" dirty="0"/>
              <a:t>Surgimiento de la hegemonía Norteamericana. </a:t>
            </a:r>
            <a:r>
              <a:rPr lang="es-ES_tradnl" dirty="0" smtClean="0"/>
              <a:t/>
            </a:r>
            <a:br>
              <a:rPr lang="es-ES_tradnl" dirty="0" smtClean="0"/>
            </a:br>
            <a:r>
              <a:rPr lang="es-ES_tradnl" dirty="0" smtClean="0"/>
              <a:t>El </a:t>
            </a:r>
            <a:r>
              <a:rPr lang="es-ES_tradnl" dirty="0"/>
              <a:t>expansionismo y racismo </a:t>
            </a:r>
            <a:r>
              <a:rPr lang="es-ES_tradnl" dirty="0" smtClean="0"/>
              <a:t>(mesianismo</a:t>
            </a:r>
            <a:r>
              <a:rPr lang="es-ES_tradnl" dirty="0"/>
              <a:t>) como pilares de la política exterior. </a:t>
            </a:r>
            <a:r>
              <a:rPr lang="es-ES_tradnl" dirty="0" smtClean="0"/>
              <a:t/>
            </a:r>
            <a:br>
              <a:rPr lang="es-ES_tradnl" dirty="0" smtClean="0"/>
            </a:br>
            <a:r>
              <a:rPr lang="es-ES_tradnl" dirty="0" smtClean="0"/>
              <a:t>Métodos </a:t>
            </a:r>
            <a:r>
              <a:rPr lang="es-ES_tradnl" dirty="0"/>
              <a:t>y mecanismos empleados para ejercer su dominación</a:t>
            </a:r>
            <a:endParaRPr lang="es-MX" dirty="0"/>
          </a:p>
        </p:txBody>
      </p:sp>
    </p:spTree>
    <p:extLst>
      <p:ext uri="{BB962C8B-B14F-4D97-AF65-F5344CB8AC3E}">
        <p14:creationId xmlns:p14="http://schemas.microsoft.com/office/powerpoint/2010/main" val="977737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fontScale="90000"/>
          </a:bodyPr>
          <a:lstStyle/>
          <a:p>
            <a:r>
              <a:rPr lang="es-ES_tradnl" i="1" u="sng" dirty="0"/>
              <a:t>Antecedentes, bases del pensamiento político norteamericano (1767- 1878).</a:t>
            </a:r>
            <a:r>
              <a:rPr lang="es-MX" dirty="0"/>
              <a:t/>
            </a:r>
            <a:br>
              <a:rPr lang="es-MX" dirty="0"/>
            </a:br>
            <a:r>
              <a:rPr lang="es-ES_tradnl" dirty="0"/>
              <a:t>En 1767, una década antes de que las Trece Colonias inglesas declararan su independencia, Benjamín Franklin, uno de sus padres fundadores, escribió acerca de la necesidad de colonizar el valle del Mississippi:”... para ser usado contra Cuba o México </a:t>
            </a:r>
            <a:r>
              <a:rPr lang="es-ES_tradnl"/>
              <a:t>mismo </a:t>
            </a:r>
            <a:r>
              <a:rPr lang="es-ES_tradnl" smtClean="0"/>
              <a:t>(...)”.</a:t>
            </a:r>
            <a:endParaRPr lang="es-MX"/>
          </a:p>
        </p:txBody>
      </p:sp>
    </p:spTree>
    <p:extLst>
      <p:ext uri="{BB962C8B-B14F-4D97-AF65-F5344CB8AC3E}">
        <p14:creationId xmlns:p14="http://schemas.microsoft.com/office/powerpoint/2010/main" val="2539605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94722"/>
          </a:xfrm>
        </p:spPr>
        <p:txBody>
          <a:bodyPr>
            <a:noAutofit/>
          </a:bodyPr>
          <a:lstStyle/>
          <a:p>
            <a:r>
              <a:rPr lang="es-ES" sz="2000" dirty="0"/>
              <a:t>Un examen de su historia evidencia el contenido ilegal y la falta de ética que ha caracterizado su política y accionar para con otros estados, en franca contradicción con la letra y el </a:t>
            </a:r>
            <a:r>
              <a:rPr lang="es-ES" sz="2000" dirty="0">
                <a:solidFill>
                  <a:srgbClr val="FF0000"/>
                </a:solidFill>
              </a:rPr>
              <a:t>espíritu de su Declaración de Independencia</a:t>
            </a:r>
            <a:r>
              <a:rPr lang="es-ES" sz="2000" dirty="0"/>
              <a:t>, tanto en lo relativo a las relaciones interestatales como a la esencia misma de la democracia dentro de cada país.</a:t>
            </a:r>
            <a:r>
              <a:rPr lang="es-MX" sz="2000" dirty="0"/>
              <a:t/>
            </a:r>
            <a:br>
              <a:rPr lang="es-MX" sz="2000" dirty="0"/>
            </a:br>
            <a:r>
              <a:rPr lang="es-ES" sz="2000" dirty="0"/>
              <a:t>Ya antes de la </a:t>
            </a:r>
            <a:r>
              <a:rPr lang="es-ES" sz="2000" dirty="0">
                <a:solidFill>
                  <a:srgbClr val="FF0000"/>
                </a:solidFill>
              </a:rPr>
              <a:t>Guerra de Independencia </a:t>
            </a:r>
            <a:r>
              <a:rPr lang="es-ES" sz="2000" dirty="0"/>
              <a:t>muchas tribus de la costa del Atlántico habían sido aplastadas, vencidas y prácticamente exterminadas debido, en lo fundamental, a la falta de unidad entre ellas y a la superior fuerza de los blancos. Fueron empleados varios métodos para conseguirlo, como por ejemplo: propiciar rivalidades que les debilitasen entre sí para después aniquilarlas con mas facilidad; hacerlas firmar tratados mediante engaños, en los cuales renunciaban a sus tierras o las cedían por sumas ridículas, que luego les eran pagadas con baratijas.</a:t>
            </a:r>
            <a:r>
              <a:rPr lang="es-MX" sz="2000" dirty="0"/>
              <a:t/>
            </a:r>
            <a:br>
              <a:rPr lang="es-MX" sz="2000" dirty="0"/>
            </a:br>
            <a:r>
              <a:rPr lang="es-ES_tradnl" sz="2000" dirty="0"/>
              <a:t>Recién constituido el Estado, se puso de manifiesto su vocación creciente por la expansión, hasta el punto de que, en 1778, </a:t>
            </a:r>
            <a:r>
              <a:rPr lang="es-ES_tradnl" sz="2000" dirty="0">
                <a:solidFill>
                  <a:srgbClr val="FF0000"/>
                </a:solidFill>
              </a:rPr>
              <a:t>John Adams</a:t>
            </a:r>
            <a:r>
              <a:rPr lang="es-ES_tradnl" sz="2000" dirty="0"/>
              <a:t>, importante figura de la guerra de independencia y segundo presidente de ese país, </a:t>
            </a:r>
            <a:r>
              <a:rPr lang="es-ES_tradnl" sz="2000" dirty="0">
                <a:solidFill>
                  <a:srgbClr val="FF0000"/>
                </a:solidFill>
              </a:rPr>
              <a:t>exigió la conquista de Canadá, Nueva Escocia y Florida</a:t>
            </a:r>
            <a:r>
              <a:rPr lang="es-ES_tradnl" sz="2000" dirty="0"/>
              <a:t>, y manifestó: </a:t>
            </a:r>
            <a:r>
              <a:rPr lang="es-ES_tradnl" sz="2000" dirty="0">
                <a:solidFill>
                  <a:srgbClr val="FF0000"/>
                </a:solidFill>
              </a:rPr>
              <a:t>“Nuestra posición no será nunca sólida hasta que Gran Bretaña no nos ceda lo que la naturaleza nos destinó a nosotros o hasta que nosotros mismos no le arranquemos esas posiciones...”.</a:t>
            </a:r>
            <a:r>
              <a:rPr lang="es-MX" sz="2000" dirty="0"/>
              <a:t/>
            </a:r>
            <a:br>
              <a:rPr lang="es-MX" sz="2000" dirty="0"/>
            </a:br>
            <a:r>
              <a:rPr lang="es-ES" sz="2000" dirty="0"/>
              <a:t>Así quedó expresada la </a:t>
            </a:r>
            <a:r>
              <a:rPr lang="es-ES" sz="2000" dirty="0">
                <a:solidFill>
                  <a:srgbClr val="FF0000"/>
                </a:solidFill>
              </a:rPr>
              <a:t>doctrina del “derecho natural”</a:t>
            </a:r>
            <a:r>
              <a:rPr lang="es-ES" sz="2000" dirty="0"/>
              <a:t> que, presente  en los derechos contenidos en la Declaración de Independencia, sirvió para justificar el </a:t>
            </a:r>
            <a:r>
              <a:rPr lang="es-ES" sz="2000" dirty="0">
                <a:solidFill>
                  <a:srgbClr val="FF0000"/>
                </a:solidFill>
              </a:rPr>
              <a:t>expansionismo </a:t>
            </a:r>
            <a:r>
              <a:rPr lang="es-ES" sz="2000" dirty="0"/>
              <a:t>dictado por el </a:t>
            </a:r>
            <a:r>
              <a:rPr lang="es-ES" sz="2000" dirty="0">
                <a:solidFill>
                  <a:srgbClr val="FF0000"/>
                </a:solidFill>
              </a:rPr>
              <a:t>Destino </a:t>
            </a:r>
            <a:r>
              <a:rPr lang="es-ES" sz="2000" dirty="0" smtClean="0">
                <a:solidFill>
                  <a:srgbClr val="FF0000"/>
                </a:solidFill>
              </a:rPr>
              <a:t>Manifiesto</a:t>
            </a:r>
            <a:r>
              <a:rPr lang="es-ES" sz="2000" dirty="0"/>
              <a:t>.</a:t>
            </a:r>
            <a:endParaRPr lang="es-MX" sz="2000" dirty="0"/>
          </a:p>
        </p:txBody>
      </p:sp>
    </p:spTree>
    <p:extLst>
      <p:ext uri="{BB962C8B-B14F-4D97-AF65-F5344CB8AC3E}">
        <p14:creationId xmlns:p14="http://schemas.microsoft.com/office/powerpoint/2010/main" val="3306032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22714"/>
          </a:xfrm>
        </p:spPr>
        <p:txBody>
          <a:bodyPr>
            <a:noAutofit/>
          </a:bodyPr>
          <a:lstStyle/>
          <a:p>
            <a:r>
              <a:rPr lang="es-ES" sz="2800" dirty="0"/>
              <a:t>En las décadas finales del siglo XVIII y prácticamente durante todo el XIX, el territorio continental fue el principal teatro de las </a:t>
            </a:r>
            <a:r>
              <a:rPr lang="es-ES" sz="2800" dirty="0">
                <a:solidFill>
                  <a:srgbClr val="FF0000"/>
                </a:solidFill>
              </a:rPr>
              <a:t>guerras de anexión desarrolladas por Estados Unidos</a:t>
            </a:r>
            <a:r>
              <a:rPr lang="es-ES" sz="2800" dirty="0"/>
              <a:t>, el cual venció la resistencia de las tribus aborígenes y de los vecinos de economías débiles, como </a:t>
            </a:r>
            <a:r>
              <a:rPr lang="es-ES" sz="2800" dirty="0">
                <a:solidFill>
                  <a:srgbClr val="FF0000"/>
                </a:solidFill>
              </a:rPr>
              <a:t>México</a:t>
            </a:r>
            <a:r>
              <a:rPr lang="es-ES" sz="2800" dirty="0"/>
              <a:t>, donde primero obtuvo a </a:t>
            </a:r>
            <a:r>
              <a:rPr lang="es-ES" sz="2800" dirty="0">
                <a:solidFill>
                  <a:srgbClr val="FF0000"/>
                </a:solidFill>
              </a:rPr>
              <a:t>Texas, en 1845</a:t>
            </a:r>
            <a:r>
              <a:rPr lang="es-ES" sz="2800" dirty="0"/>
              <a:t>, y tres años después otra gran porción de territorio.</a:t>
            </a:r>
            <a:r>
              <a:rPr lang="es-MX" sz="2800" dirty="0"/>
              <a:t/>
            </a:r>
            <a:br>
              <a:rPr lang="es-MX" sz="2800" dirty="0"/>
            </a:br>
            <a:r>
              <a:rPr lang="es-ES_tradnl" sz="2800" dirty="0"/>
              <a:t>De ese modo, los gobernantes norteamericanos incorporaron a su país 945 millas cuadradas de </a:t>
            </a:r>
            <a:r>
              <a:rPr lang="es-ES_tradnl" sz="2800" dirty="0">
                <a:solidFill>
                  <a:srgbClr val="FF0000"/>
                </a:solidFill>
              </a:rPr>
              <a:t>tierra azteca</a:t>
            </a:r>
            <a:r>
              <a:rPr lang="es-ES_tradnl" sz="2800" dirty="0"/>
              <a:t>, en una vasta región que comprende los actuales estados de </a:t>
            </a:r>
            <a:r>
              <a:rPr lang="es-ES_tradnl" sz="2800" dirty="0">
                <a:solidFill>
                  <a:srgbClr val="FF0000"/>
                </a:solidFill>
              </a:rPr>
              <a:t>Texas, Arizona, Nuevo México, California, Nevada, Utah y parte de Wyoming</a:t>
            </a:r>
            <a:r>
              <a:rPr lang="es-ES_tradnl" sz="2800" dirty="0"/>
              <a:t>; y luego de apropiárselas sin el menor derecho, pagó por ellas 26,8 millones de dólares, como si de ese modo se legitimara su actuación</a:t>
            </a:r>
            <a:endParaRPr lang="es-MX" sz="2800" dirty="0"/>
          </a:p>
        </p:txBody>
      </p:sp>
    </p:spTree>
    <p:extLst>
      <p:ext uri="{BB962C8B-B14F-4D97-AF65-F5344CB8AC3E}">
        <p14:creationId xmlns:p14="http://schemas.microsoft.com/office/powerpoint/2010/main" val="535383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94722"/>
          </a:xfrm>
        </p:spPr>
        <p:txBody>
          <a:bodyPr>
            <a:normAutofit fontScale="90000"/>
          </a:bodyPr>
          <a:lstStyle/>
          <a:p>
            <a:r>
              <a:rPr lang="es-ES" dirty="0" smtClean="0"/>
              <a:t/>
            </a:r>
            <a:br>
              <a:rPr lang="es-ES" dirty="0" smtClean="0"/>
            </a:br>
            <a:r>
              <a:rPr lang="es-ES" dirty="0" smtClean="0"/>
              <a:t>Las </a:t>
            </a:r>
            <a:r>
              <a:rPr lang="es-ES" dirty="0"/>
              <a:t>ideas hegemónicas se manifestaron en el ambicioso nombre dado a esa nación: </a:t>
            </a:r>
            <a:r>
              <a:rPr lang="es-ES" dirty="0">
                <a:solidFill>
                  <a:srgbClr val="FF0000"/>
                </a:solidFill>
              </a:rPr>
              <a:t>Estados Unidos de América</a:t>
            </a:r>
            <a:r>
              <a:rPr lang="es-ES" dirty="0"/>
              <a:t>. Ningún otro país del hemisferio ha intentado monopolizar el nombre del continente. </a:t>
            </a:r>
            <a:r>
              <a:rPr lang="es-ES" dirty="0" smtClean="0"/>
              <a:t/>
            </a:r>
            <a:br>
              <a:rPr lang="es-ES" dirty="0" smtClean="0"/>
            </a:br>
            <a:r>
              <a:rPr lang="es-ES" dirty="0" smtClean="0"/>
              <a:t>Si </a:t>
            </a:r>
            <a:r>
              <a:rPr lang="es-ES" dirty="0"/>
              <a:t>recordamos la frase empleada por los pueblos para expresar la esencia de la </a:t>
            </a:r>
            <a:r>
              <a:rPr lang="es-ES" b="1" dirty="0"/>
              <a:t>Doctrina Monroe</a:t>
            </a:r>
            <a:r>
              <a:rPr lang="es-ES" dirty="0"/>
              <a:t>: </a:t>
            </a:r>
            <a:r>
              <a:rPr lang="es-ES" dirty="0">
                <a:solidFill>
                  <a:srgbClr val="FF0000"/>
                </a:solidFill>
              </a:rPr>
              <a:t>“América para los americanos”</a:t>
            </a:r>
            <a:r>
              <a:rPr lang="es-ES" dirty="0"/>
              <a:t>, entenderemos mejora la lógica imperialista.</a:t>
            </a:r>
            <a:r>
              <a:rPr lang="es-MX" dirty="0"/>
              <a:t/>
            </a:r>
            <a:br>
              <a:rPr lang="es-MX" dirty="0"/>
            </a:br>
            <a:endParaRPr lang="es-MX" dirty="0"/>
          </a:p>
        </p:txBody>
      </p:sp>
    </p:spTree>
    <p:extLst>
      <p:ext uri="{BB962C8B-B14F-4D97-AF65-F5344CB8AC3E}">
        <p14:creationId xmlns:p14="http://schemas.microsoft.com/office/powerpoint/2010/main" val="2816305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Autofit/>
          </a:bodyPr>
          <a:lstStyle/>
          <a:p>
            <a:r>
              <a:rPr lang="es-ES_tradnl" sz="3200" dirty="0"/>
              <a:t>L</a:t>
            </a:r>
            <a:r>
              <a:rPr lang="es-ES" sz="3200" dirty="0"/>
              <a:t>a  política  exterior norteamericana  es un reflejo de  la </a:t>
            </a:r>
            <a:r>
              <a:rPr lang="es-ES" sz="3200" dirty="0">
                <a:solidFill>
                  <a:srgbClr val="FF0000"/>
                </a:solidFill>
              </a:rPr>
              <a:t>Estrategia  de  la Seguridad  Nacional de  los EE.UU</a:t>
            </a:r>
            <a:r>
              <a:rPr lang="es-ES" sz="3200" dirty="0"/>
              <a:t>, pues esta estrategia guía los lineamientos y actividad de la política exterior y de seguridad de los Estados Unidos. </a:t>
            </a:r>
            <a:r>
              <a:rPr lang="es-MX" sz="3200" dirty="0"/>
              <a:t/>
            </a:r>
            <a:br>
              <a:rPr lang="es-MX" sz="3200" dirty="0"/>
            </a:br>
            <a:r>
              <a:rPr lang="es-ES" sz="3200" dirty="0"/>
              <a:t>La administración del presidente </a:t>
            </a:r>
            <a:r>
              <a:rPr lang="es-ES" sz="3200" dirty="0" smtClean="0"/>
              <a:t>Donald </a:t>
            </a:r>
            <a:r>
              <a:rPr lang="es-ES" sz="3200" dirty="0" err="1" smtClean="0"/>
              <a:t>Trump</a:t>
            </a:r>
            <a:r>
              <a:rPr lang="es-ES" sz="3200" dirty="0" smtClean="0"/>
              <a:t>, </a:t>
            </a:r>
            <a:r>
              <a:rPr lang="es-ES" sz="3200" dirty="0"/>
              <a:t>en su política exterior contra Cuba no presenta cambios respecto a su antecesor </a:t>
            </a:r>
            <a:r>
              <a:rPr lang="es-ES" sz="3200" dirty="0" smtClean="0"/>
              <a:t>Barak Obama, </a:t>
            </a:r>
            <a:r>
              <a:rPr lang="es-ES" sz="3200" dirty="0"/>
              <a:t>sólo emplea otro </a:t>
            </a:r>
            <a:r>
              <a:rPr lang="es-ES" sz="3200" dirty="0" smtClean="0">
                <a:solidFill>
                  <a:srgbClr val="FF0000"/>
                </a:solidFill>
              </a:rPr>
              <a:t>lenguaje más </a:t>
            </a:r>
            <a:r>
              <a:rPr lang="es-ES" sz="3200" dirty="0" err="1" smtClean="0">
                <a:solidFill>
                  <a:srgbClr val="FF0000"/>
                </a:solidFill>
              </a:rPr>
              <a:t>agrasivo</a:t>
            </a:r>
            <a:r>
              <a:rPr lang="es-ES" sz="3200" dirty="0" smtClean="0">
                <a:solidFill>
                  <a:srgbClr val="FF0000"/>
                </a:solidFill>
              </a:rPr>
              <a:t> </a:t>
            </a:r>
            <a:r>
              <a:rPr lang="es-ES" sz="3200" dirty="0">
                <a:solidFill>
                  <a:srgbClr val="FF0000"/>
                </a:solidFill>
              </a:rPr>
              <a:t>y otros medios para lograr los mismos objetivos</a:t>
            </a:r>
            <a:r>
              <a:rPr lang="es-ES" sz="3200" dirty="0"/>
              <a:t>, destruir la Revolución Cubana y su ejemplo ante otros países</a:t>
            </a:r>
            <a:r>
              <a:rPr lang="es-ES" sz="3200" dirty="0" smtClean="0"/>
              <a:t>.</a:t>
            </a:r>
            <a:endParaRPr lang="es-MX" sz="3200" dirty="0"/>
          </a:p>
        </p:txBody>
      </p:sp>
    </p:spTree>
    <p:extLst>
      <p:ext uri="{BB962C8B-B14F-4D97-AF65-F5344CB8AC3E}">
        <p14:creationId xmlns:p14="http://schemas.microsoft.com/office/powerpoint/2010/main" val="694419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pPr fontAlgn="base"/>
            <a:r>
              <a:rPr lang="es-ES" sz="3200" dirty="0"/>
              <a:t>Los EE.UU. están  comprometidos con las </a:t>
            </a:r>
            <a:r>
              <a:rPr lang="es-ES_tradnl" sz="3200" dirty="0"/>
              <a:t>“</a:t>
            </a:r>
            <a:r>
              <a:rPr lang="es-ES" sz="3200" dirty="0"/>
              <a:t>sociedades civiles” y las “oposiciones pacíficas”. </a:t>
            </a:r>
            <a:r>
              <a:rPr lang="es-ES" sz="3200" b="1" dirty="0"/>
              <a:t>¿Hasta dónde llega ese compromiso y en qué países?</a:t>
            </a:r>
            <a:r>
              <a:rPr lang="es-MX" sz="3200" dirty="0"/>
              <a:t/>
            </a:r>
            <a:br>
              <a:rPr lang="es-MX" sz="3200" dirty="0"/>
            </a:br>
            <a:r>
              <a:rPr lang="es-ES" sz="3200" dirty="0"/>
              <a:t>“reconocer legitimidad” de los “movimientos democráticos pacifistas</a:t>
            </a:r>
            <a:r>
              <a:rPr lang="es-ES" sz="3200" dirty="0" smtClean="0"/>
              <a:t>” </a:t>
            </a:r>
            <a:r>
              <a:rPr lang="es-ES" sz="3200" b="1" dirty="0" smtClean="0"/>
              <a:t>¿</a:t>
            </a:r>
            <a:r>
              <a:rPr lang="es-ES" sz="3200" b="1" dirty="0"/>
              <a:t>Cuáles, los grupúsculos contrarrevolucionarios (“disidentes Cubanos”), la oposición venezolana y boliviana?, ¿es igual con los golpistas y gobiernos </a:t>
            </a:r>
            <a:r>
              <a:rPr lang="es-ES" sz="3200" b="1" dirty="0" err="1"/>
              <a:t>proimperialisras</a:t>
            </a:r>
            <a:r>
              <a:rPr lang="es-ES" sz="3200" b="1" dirty="0"/>
              <a:t>?</a:t>
            </a:r>
            <a:r>
              <a:rPr lang="es-MX" sz="3200" dirty="0"/>
              <a:t/>
            </a:r>
            <a:br>
              <a:rPr lang="es-MX" sz="3200" dirty="0"/>
            </a:br>
            <a:r>
              <a:rPr lang="es-ES" sz="3200" dirty="0"/>
              <a:t>El reflejo de esta política les justifica el apoyo a la subversión interna que quieren construir en Cuba</a:t>
            </a:r>
            <a:r>
              <a:rPr lang="es-ES" sz="3200" dirty="0" smtClean="0"/>
              <a:t>.</a:t>
            </a:r>
            <a:endParaRPr lang="es-MX" sz="3200" dirty="0"/>
          </a:p>
        </p:txBody>
      </p:sp>
    </p:spTree>
    <p:extLst>
      <p:ext uri="{BB962C8B-B14F-4D97-AF65-F5344CB8AC3E}">
        <p14:creationId xmlns:p14="http://schemas.microsoft.com/office/powerpoint/2010/main" val="1867001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60648"/>
            <a:ext cx="8856984" cy="6408712"/>
          </a:xfrm>
        </p:spPr>
        <p:txBody>
          <a:bodyPr>
            <a:noAutofit/>
          </a:bodyPr>
          <a:lstStyle/>
          <a:p>
            <a:pPr lvl="0"/>
            <a:r>
              <a:rPr lang="es-ES_tradnl" sz="1400" b="1" dirty="0"/>
              <a:t>Respecto a la política hacia Cuba se mantiene </a:t>
            </a:r>
            <a:r>
              <a:rPr lang="es-MX" sz="1400" b="1" dirty="0"/>
              <a:t/>
            </a:r>
            <a:br>
              <a:rPr lang="es-MX" sz="1400" b="1" dirty="0"/>
            </a:br>
            <a:r>
              <a:rPr lang="es-ES_tradnl" sz="1400" dirty="0"/>
              <a:t>Declara</a:t>
            </a:r>
            <a:r>
              <a:rPr lang="es-ES" sz="1400" dirty="0"/>
              <a:t> que los EE.UU. están  comprometidos con las </a:t>
            </a:r>
            <a:r>
              <a:rPr lang="es-ES_tradnl" sz="1400" dirty="0"/>
              <a:t>«</a:t>
            </a:r>
            <a:r>
              <a:rPr lang="es-ES" sz="1400" dirty="0"/>
              <a:t>sociedades civiles» y las «oposiciones pacíficas»</a:t>
            </a:r>
            <a:r>
              <a:rPr lang="es-MX" sz="1400" dirty="0"/>
              <a:t/>
            </a:r>
            <a:br>
              <a:rPr lang="es-MX" sz="1400" dirty="0"/>
            </a:br>
            <a:r>
              <a:rPr lang="es-ES" sz="1400" dirty="0"/>
              <a:t>Esta política les justifica el apoyo a la subversión interna que  continúan estimulando en Cuba, ahora con mayor énfasis en la búsqueda de nuevos líderes con capacidad de convocatoria entre los jóvenes, el sector no estatal, así como entre las organizaciones no gubernamentales, fundamentalmente culturales y religiosas. En estas acciones, que son dirigidas por la oficina de intereses de los EEU (SINA) y representaciones diplomáticas de algunos países europeos, juegan un papel de importancia creciente las nuevas tecnologías de la informática y las comunicaciones.</a:t>
            </a:r>
            <a:r>
              <a:rPr lang="es-MX" sz="1400" dirty="0"/>
              <a:t/>
            </a:r>
            <a:br>
              <a:rPr lang="es-MX" sz="1400" dirty="0"/>
            </a:br>
            <a:r>
              <a:rPr lang="es-ES" sz="1400" dirty="0"/>
              <a:t>Se incrementa la participación de los llamados contratistas que actúa por encargo de supuestas agencias no gubernamentales como la NED y la USAID las cuales son financiadas y responden a los intereses del gobierno y de la CIA. </a:t>
            </a:r>
            <a:r>
              <a:rPr lang="es-MX" sz="1400" dirty="0"/>
              <a:t/>
            </a:r>
            <a:br>
              <a:rPr lang="es-MX" sz="1400" dirty="0"/>
            </a:br>
            <a:r>
              <a:rPr lang="es-ES" sz="1400" dirty="0"/>
              <a:t>Se compromete a “hacer avanzar la democracia y la inclusión social, garantizando la tranquilidad ciudadana… y defender los valores universales de las personas «del hemisferio» y de los Estados Unidos.</a:t>
            </a:r>
            <a:r>
              <a:rPr lang="es-MX" sz="1400" dirty="0"/>
              <a:t/>
            </a:r>
            <a:br>
              <a:rPr lang="es-MX" sz="1400" dirty="0"/>
            </a:br>
            <a:r>
              <a:rPr lang="es-ES" sz="1400" dirty="0"/>
              <a:t>Plantea que Washington debe estar preparado para ejercer un «fuerte liderazgo» en función de ayudar a enfrentar necesidades humanitarias críticas.</a:t>
            </a:r>
            <a:r>
              <a:rPr lang="es-MX" sz="1400" dirty="0"/>
              <a:t/>
            </a:r>
            <a:br>
              <a:rPr lang="es-MX" sz="1400" dirty="0"/>
            </a:br>
            <a:r>
              <a:rPr lang="es-ES" sz="1400" dirty="0"/>
              <a:t>Se compromete a “mantener la superioridad militar que ha asegurado a nuestro país, y ha apoyado la seguridad mundial durante décadas…” y dice que “…nuestras fuerzas armadas siempre serán la piedra fundamental de nuestra seguridad”. </a:t>
            </a:r>
            <a:r>
              <a:rPr lang="es-MX" sz="1400" dirty="0"/>
              <a:t/>
            </a:r>
            <a:br>
              <a:rPr lang="es-MX" sz="1400" dirty="0"/>
            </a:br>
            <a:r>
              <a:rPr lang="es-ES" sz="1400" dirty="0"/>
              <a:t>Plantea una nueva concepción estratégica: El «poder inteligente» que combina los «instrumentos tradicionales» o «poder duro» (poder militar y coerción económica), con la del «poder blando» (apoyo a la subversión, guerras mediáticas, promover su identidad cultural, etc.)</a:t>
            </a:r>
            <a:r>
              <a:rPr lang="es-MX" sz="1400" dirty="0"/>
              <a:t/>
            </a:r>
            <a:br>
              <a:rPr lang="es-MX" sz="1400" dirty="0"/>
            </a:br>
            <a:r>
              <a:rPr lang="es-ES" sz="1400" dirty="0"/>
              <a:t>Además reactivan la cuarta flota en el Caribe, crean nuevas bases militares, crean el «</a:t>
            </a:r>
            <a:r>
              <a:rPr lang="es-ES" sz="1400" dirty="0" err="1"/>
              <a:t>Cibercomando</a:t>
            </a:r>
            <a:r>
              <a:rPr lang="es-ES" sz="1400" dirty="0"/>
              <a:t> militar» dirigido por W. Bush (15 abril 2010) el cual es de carácter </a:t>
            </a:r>
            <a:r>
              <a:rPr lang="es-ES" sz="1400" u="sng" dirty="0"/>
              <a:t>defensivo y ofensivo</a:t>
            </a:r>
            <a:r>
              <a:rPr lang="es-ES" sz="1400" dirty="0"/>
              <a:t>, destinado a responder ataques con </a:t>
            </a:r>
            <a:r>
              <a:rPr lang="es-ES" sz="1400" u="sng" dirty="0"/>
              <a:t>misiones secretas </a:t>
            </a:r>
            <a:r>
              <a:rPr lang="es-ES" sz="1400" dirty="0"/>
              <a:t>y </a:t>
            </a:r>
            <a:r>
              <a:rPr lang="es-ES" sz="1400" u="sng" dirty="0"/>
              <a:t>medidas preventivas si son necesarias</a:t>
            </a:r>
            <a:r>
              <a:rPr lang="es-ES" sz="1400" dirty="0"/>
              <a:t>, pudiendo realizar ataques cibernéticos pero también de carácter militar tradicional sin contar con nadie, luego se prevén golpes sorpresivos aunque no lo expresen.</a:t>
            </a:r>
            <a:r>
              <a:rPr lang="es-MX" sz="1400" dirty="0"/>
              <a:t/>
            </a:r>
            <a:br>
              <a:rPr lang="es-MX" sz="1400" dirty="0"/>
            </a:br>
            <a:r>
              <a:rPr lang="es-ES_tradnl" sz="1400" dirty="0"/>
              <a:t>En resumen,  </a:t>
            </a:r>
            <a:r>
              <a:rPr lang="es-ES" sz="1400" dirty="0"/>
              <a:t>nos da la apariencia de no priorizar o prestar poca atención a nuestro país </a:t>
            </a:r>
            <a:r>
              <a:rPr lang="es-ES_tradnl" sz="1400" dirty="0"/>
              <a:t>;</a:t>
            </a:r>
            <a:r>
              <a:rPr lang="es-ES" sz="1400" dirty="0"/>
              <a:t> pero en su actuación refleja todo lo contrario; no existe «atenuación» ni «cambio» alguno en los riesgos, amenazas y agresiones de su política    exterior la que sigue dirigida a destruir nuestros intereses y objetivos nacionales y por consiguiente la Revolución Cubana.</a:t>
            </a:r>
            <a:r>
              <a:rPr lang="es-MX" sz="1400" dirty="0"/>
              <a:t/>
            </a:r>
            <a:br>
              <a:rPr lang="es-MX" sz="1400" dirty="0"/>
            </a:br>
            <a:r>
              <a:rPr lang="es-ES" sz="1400" dirty="0"/>
              <a:t>Debe quedar claro que l</a:t>
            </a:r>
            <a:r>
              <a:rPr lang="es-ES_tradnl" sz="1400" i="1" dirty="0"/>
              <a:t>a Estrategia de Seguridad Nacional fundamenta la política de EEUU hacia Cuba y la posibilidad de una agresión militar. </a:t>
            </a:r>
            <a:r>
              <a:rPr lang="es-ES" sz="1400" dirty="0"/>
              <a:t>  </a:t>
            </a:r>
            <a:endParaRPr lang="es-MX" sz="1400" dirty="0"/>
          </a:p>
        </p:txBody>
      </p:sp>
    </p:spTree>
    <p:extLst>
      <p:ext uri="{BB962C8B-B14F-4D97-AF65-F5344CB8AC3E}">
        <p14:creationId xmlns:p14="http://schemas.microsoft.com/office/powerpoint/2010/main" val="3396747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normAutofit fontScale="90000"/>
          </a:bodyPr>
          <a:lstStyle/>
          <a:p>
            <a:pPr algn="l"/>
            <a:r>
              <a:rPr lang="es-ES" sz="3600" b="1" dirty="0"/>
              <a:t>Sumario:</a:t>
            </a:r>
            <a:r>
              <a:rPr lang="es-MX" sz="3600" dirty="0"/>
              <a:t/>
            </a:r>
            <a:br>
              <a:rPr lang="es-MX" sz="3600" dirty="0"/>
            </a:br>
            <a:r>
              <a:rPr lang="es-MX" sz="3600" dirty="0" smtClean="0"/>
              <a:t>-</a:t>
            </a:r>
            <a:r>
              <a:rPr lang="es-ES_tradnl" sz="3600" dirty="0" smtClean="0"/>
              <a:t>Relaciones  </a:t>
            </a:r>
            <a:r>
              <a:rPr lang="es-ES_tradnl" sz="3600" dirty="0"/>
              <a:t>EE.UU-Cuba. </a:t>
            </a:r>
            <a:r>
              <a:rPr lang="es-MX" sz="3600" dirty="0"/>
              <a:t/>
            </a:r>
            <a:br>
              <a:rPr lang="es-MX" sz="3600" dirty="0"/>
            </a:br>
            <a:r>
              <a:rPr lang="es-MX" sz="3600" dirty="0" smtClean="0"/>
              <a:t>-</a:t>
            </a:r>
            <a:r>
              <a:rPr lang="es-ES_tradnl" sz="3600" dirty="0" smtClean="0"/>
              <a:t>Surgimiento </a:t>
            </a:r>
            <a:r>
              <a:rPr lang="es-ES_tradnl" sz="3600" dirty="0"/>
              <a:t>de la hegemonía Norteamericana. </a:t>
            </a:r>
            <a:r>
              <a:rPr lang="es-ES_tradnl" sz="3600" dirty="0" smtClean="0"/>
              <a:t>-El </a:t>
            </a:r>
            <a:r>
              <a:rPr lang="es-ES_tradnl" sz="3600" dirty="0"/>
              <a:t>expansionismo y racismo (Mesianismo) como pilares de la política exterior. Métodos y mecanismos empleados para ejercer su dominación.  </a:t>
            </a:r>
            <a:r>
              <a:rPr lang="es-MX" sz="3600" dirty="0"/>
              <a:t/>
            </a:r>
            <a:br>
              <a:rPr lang="es-MX" sz="3600" dirty="0"/>
            </a:br>
            <a:r>
              <a:rPr lang="es-MX" sz="3600" dirty="0" smtClean="0"/>
              <a:t>-</a:t>
            </a:r>
            <a:r>
              <a:rPr lang="es-ES_tradnl" sz="3600" dirty="0" smtClean="0"/>
              <a:t>Peligros </a:t>
            </a:r>
            <a:r>
              <a:rPr lang="es-ES_tradnl" sz="3600" dirty="0"/>
              <a:t>para la seguridad nacional de Cuba provenientes de la política aplicada por los Estados Unidos de América.</a:t>
            </a:r>
            <a:r>
              <a:rPr lang="es-MX" sz="3600" dirty="0"/>
              <a:t/>
            </a:r>
            <a:br>
              <a:rPr lang="es-MX" sz="3600" dirty="0"/>
            </a:br>
            <a:r>
              <a:rPr lang="es-MX" sz="3600" dirty="0" smtClean="0"/>
              <a:t>-</a:t>
            </a:r>
            <a:r>
              <a:rPr lang="es-ES_tradnl" sz="3600" dirty="0" smtClean="0"/>
              <a:t>Las </a:t>
            </a:r>
            <a:r>
              <a:rPr lang="es-ES_tradnl" sz="3600" dirty="0"/>
              <a:t>causas y la esencia   de la política de los EE.UU hacia Cuba y los retos que implica para la Seguridad Nacional de Cuba</a:t>
            </a:r>
            <a:r>
              <a:rPr lang="es-ES_tradnl" sz="3600" dirty="0" smtClean="0"/>
              <a:t>.</a:t>
            </a:r>
            <a:endParaRPr lang="es-MX" dirty="0"/>
          </a:p>
        </p:txBody>
      </p:sp>
    </p:spTree>
    <p:extLst>
      <p:ext uri="{BB962C8B-B14F-4D97-AF65-F5344CB8AC3E}">
        <p14:creationId xmlns:p14="http://schemas.microsoft.com/office/powerpoint/2010/main" val="833198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noAutofit/>
          </a:bodyPr>
          <a:lstStyle/>
          <a:p>
            <a:pPr lvl="0"/>
            <a:r>
              <a:rPr lang="es-ES" sz="2400" dirty="0"/>
              <a:t>Las pretensiones anexionistas de los gobernantes norteamericanos antes del surgimiento de la nación cubana (siglo XVII, XVIII y XIX)</a:t>
            </a:r>
            <a:r>
              <a:rPr lang="es-MX" sz="2400" dirty="0"/>
              <a:t/>
            </a:r>
            <a:br>
              <a:rPr lang="es-MX" sz="2400" dirty="0"/>
            </a:br>
            <a:r>
              <a:rPr lang="es-ES" sz="2400" dirty="0"/>
              <a:t> </a:t>
            </a:r>
            <a:r>
              <a:rPr lang="es-ES" sz="2400" dirty="0" smtClean="0"/>
              <a:t>Cuando </a:t>
            </a:r>
            <a:r>
              <a:rPr lang="es-ES" sz="2400" dirty="0"/>
              <a:t>la nación norteamericana surgió no había nacido aun la cubana. Por esos años la población en Cuba evolucionaba hacia el </a:t>
            </a:r>
            <a:r>
              <a:rPr lang="es-ES" sz="2400" dirty="0">
                <a:solidFill>
                  <a:srgbClr val="FF0000"/>
                </a:solidFill>
              </a:rPr>
              <a:t>“criollismo”, </a:t>
            </a:r>
            <a:r>
              <a:rPr lang="es-ES" sz="2400" dirty="0"/>
              <a:t>centrado, fundamentalmente, en la transformación de los descendientes de españoles y africanos naturales de la Isla en criollos*. Su existencia se hizo patente a inicios del siglo XVII (1603-1608), cuando se consolidó la evolución en desarrollo desde mediados del XVI, que prevaleció hasta finales del XVIII y, en algunos aspectos, hasta el XIX.</a:t>
            </a:r>
            <a:r>
              <a:rPr lang="es-MX" sz="2400" dirty="0"/>
              <a:t/>
            </a:r>
            <a:br>
              <a:rPr lang="es-MX" sz="2400" dirty="0"/>
            </a:br>
            <a:r>
              <a:rPr lang="es-ES" sz="2400" dirty="0"/>
              <a:t>La guerra de las Trece Colonias estimuló la economía criolla al florecer con rapidez el comercio de los rebeldes norteamericanos con Cuba. En 1779 se estableció en La Habana el primer agente especial de Estados Unidos en América Latina, Robert Smith, con la misión de cooperar con los corsarios norteamericanos e interceder por ellos ante las autoridades españolas en caso necesario</a:t>
            </a:r>
            <a:r>
              <a:rPr lang="es-ES" sz="2400" dirty="0" smtClean="0"/>
              <a:t>.</a:t>
            </a:r>
            <a:endParaRPr lang="es-MX" sz="2400" dirty="0"/>
          </a:p>
        </p:txBody>
      </p:sp>
    </p:spTree>
    <p:extLst>
      <p:ext uri="{BB962C8B-B14F-4D97-AF65-F5344CB8AC3E}">
        <p14:creationId xmlns:p14="http://schemas.microsoft.com/office/powerpoint/2010/main" val="1774365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pPr lvl="0"/>
            <a:r>
              <a:rPr lang="es-ES" sz="2800" i="1" dirty="0"/>
              <a:t>Esencia de la doctrina de “la fruta madura”</a:t>
            </a:r>
            <a:r>
              <a:rPr lang="es-MX" sz="2800" dirty="0"/>
              <a:t/>
            </a:r>
            <a:br>
              <a:rPr lang="es-MX" sz="2800" dirty="0"/>
            </a:br>
            <a:r>
              <a:rPr lang="es-ES" sz="2800" dirty="0"/>
              <a:t> </a:t>
            </a:r>
            <a:r>
              <a:rPr lang="es-MX" sz="2800" dirty="0"/>
              <a:t/>
            </a:r>
            <a:br>
              <a:rPr lang="es-MX" sz="2800" dirty="0"/>
            </a:br>
            <a:r>
              <a:rPr lang="es-ES" sz="2800" dirty="0"/>
              <a:t>El autor de la teoría de la “fruta madura” señaló mas adelante:</a:t>
            </a:r>
            <a:r>
              <a:rPr lang="es-MX" sz="2800" dirty="0"/>
              <a:t/>
            </a:r>
            <a:br>
              <a:rPr lang="es-MX" sz="2800" dirty="0"/>
            </a:br>
            <a:r>
              <a:rPr lang="es-ES_tradnl" sz="2800" dirty="0"/>
              <a:t>“Pero hay leyes de gravitación política como las hay de gravitación física, y así como una fruta separada de su árbol por la fuerza del viento no puede, aunque quiera, dejar de caer en el suelo, así Cuba, una vez separada de España y rota la conexión artificial que la liga con ella, e incapaz de sostenerse por si sola, tiene que gravitar, necesariamente hacia la Unión Norteamericana, y hacia ella exclusivamente, mientras que a la Unión misma, en virtud de la propia ley, le será imposible dejar de admitirla en su seno</a:t>
            </a:r>
            <a:endParaRPr lang="es-MX" sz="2800" dirty="0"/>
          </a:p>
        </p:txBody>
      </p:sp>
    </p:spTree>
    <p:extLst>
      <p:ext uri="{BB962C8B-B14F-4D97-AF65-F5344CB8AC3E}">
        <p14:creationId xmlns:p14="http://schemas.microsoft.com/office/powerpoint/2010/main" val="40340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pPr lvl="0"/>
            <a:r>
              <a:rPr lang="es-ES" sz="3200" i="1" dirty="0"/>
              <a:t>“El fatalismo geográfico” como doctrina </a:t>
            </a:r>
            <a:r>
              <a:rPr lang="es-MX" sz="3200" dirty="0"/>
              <a:t/>
            </a:r>
            <a:br>
              <a:rPr lang="es-MX" sz="3200" dirty="0"/>
            </a:br>
            <a:r>
              <a:rPr lang="es-ES" sz="3200" i="1" dirty="0"/>
              <a:t> </a:t>
            </a:r>
            <a:r>
              <a:rPr lang="es-MX" sz="3200" dirty="0"/>
              <a:t/>
            </a:r>
            <a:br>
              <a:rPr lang="es-MX" sz="3200" dirty="0"/>
            </a:br>
            <a:r>
              <a:rPr lang="es-ES" sz="3200" dirty="0"/>
              <a:t>La estrategia formulada por él originó la tesis del “fatalismo geografico2 y representó la esencia de lo que ocho meses después de la nota de Adams, el 2 de diciembre de 1823, el presidente James Monroe dio a conocer en su séptimo mensaje anual al Congreso, conocido en la historia con el nombre de </a:t>
            </a:r>
            <a:r>
              <a:rPr lang="es-ES" sz="3200" b="1" dirty="0"/>
              <a:t>Doctrina Monroe.  </a:t>
            </a:r>
            <a:r>
              <a:rPr lang="es-ES" sz="3200" dirty="0"/>
              <a:t>Fue el futuro de Cuba la causa directa del surgimiento de ese instrumento geopolítico que advertía a las potencias europeas no intentar “meter sus manos” en América</a:t>
            </a:r>
            <a:r>
              <a:rPr lang="es-ES" sz="3200" dirty="0" smtClean="0"/>
              <a:t>.</a:t>
            </a:r>
            <a:endParaRPr lang="es-MX" sz="3200" dirty="0"/>
          </a:p>
        </p:txBody>
      </p:sp>
    </p:spTree>
    <p:extLst>
      <p:ext uri="{BB962C8B-B14F-4D97-AF65-F5344CB8AC3E}">
        <p14:creationId xmlns:p14="http://schemas.microsoft.com/office/powerpoint/2010/main" val="3857758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Autofit/>
          </a:bodyPr>
          <a:lstStyle/>
          <a:p>
            <a:pPr lvl="0"/>
            <a:r>
              <a:rPr lang="es-ES" sz="2400" i="1" dirty="0"/>
              <a:t>“La doctrina Monroe”, esencia y significado </a:t>
            </a:r>
            <a:r>
              <a:rPr lang="es-MX" sz="2400" dirty="0"/>
              <a:t/>
            </a:r>
            <a:br>
              <a:rPr lang="es-MX" sz="2400" dirty="0"/>
            </a:br>
            <a:r>
              <a:rPr lang="es-ES" sz="2400" dirty="0"/>
              <a:t> </a:t>
            </a:r>
            <a:r>
              <a:rPr lang="es-MX" sz="2400" dirty="0"/>
              <a:t/>
            </a:r>
            <a:br>
              <a:rPr lang="es-MX" sz="2400" dirty="0"/>
            </a:br>
            <a:r>
              <a:rPr lang="es-ES" sz="2400" dirty="0"/>
              <a:t>Realmente, el mensaje estaba dedicado en su mayor parte a problemas internos de Estados Unidos y se recurría al termino de </a:t>
            </a:r>
            <a:r>
              <a:rPr lang="es-ES" sz="2400" b="1" dirty="0"/>
              <a:t>Doctrina Monroe</a:t>
            </a:r>
            <a:r>
              <a:rPr lang="es-ES" sz="2400" dirty="0"/>
              <a:t> para designar solo dos fragmentos referidos a los problemas internacionales:</a:t>
            </a:r>
            <a:r>
              <a:rPr lang="es-MX" sz="2400" dirty="0"/>
              <a:t/>
            </a:r>
            <a:br>
              <a:rPr lang="es-MX" sz="2400" dirty="0"/>
            </a:br>
            <a:r>
              <a:rPr lang="es-ES" sz="2400" dirty="0"/>
              <a:t>”Los continentes americanos, por la libre e independiente condición que han asumido y que mantienen, no deberán ser considerados ya como susceptibles de futura colonización por cualquiera de las potencias europeas”.</a:t>
            </a:r>
            <a:r>
              <a:rPr lang="es-MX" sz="2400" dirty="0"/>
              <a:t/>
            </a:r>
            <a:br>
              <a:rPr lang="es-MX" sz="2400" dirty="0"/>
            </a:br>
            <a:r>
              <a:rPr lang="es-ES" sz="2400" dirty="0"/>
              <a:t>Para entender cabalmente la esencia de la referida doctrina debe tenerse en cuenta que Estados Unidos anunció esos principios eludiendo la propuesta del premier inglés, </a:t>
            </a:r>
            <a:r>
              <a:rPr lang="es-ES" sz="2400" dirty="0" err="1"/>
              <a:t>Canning</a:t>
            </a:r>
            <a:r>
              <a:rPr lang="es-ES" sz="2400" dirty="0"/>
              <a:t>, de hacer una declaración conjunta al respecto. El gobierno norteamericano actuó con rapidez y decisión para dejar a Inglaterra al margen, teniendo en cuenta las perspectivas de ampliar los vínculos comerciales con América Latina y eliminar las ventajas comerciales inglesas en el continente</a:t>
            </a:r>
            <a:r>
              <a:rPr lang="es-ES" sz="2400" dirty="0" smtClean="0"/>
              <a:t>.</a:t>
            </a:r>
            <a:endParaRPr lang="es-MX" sz="2400" dirty="0"/>
          </a:p>
        </p:txBody>
      </p:sp>
    </p:spTree>
    <p:extLst>
      <p:ext uri="{BB962C8B-B14F-4D97-AF65-F5344CB8AC3E}">
        <p14:creationId xmlns:p14="http://schemas.microsoft.com/office/powerpoint/2010/main" val="1768068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r>
              <a:rPr lang="es-ES_tradnl" sz="3600" dirty="0"/>
              <a:t>La principal amenaza a la seguridad nacional de Cuba ha sido la invariable intención de las administraciones estadounidenses de conquistar a Cuba, ahora con el propósito de aplastar la Revolución e imponer un régimen de franco carácter anexionista, para lo cual no ha vacilado en el empleo de cualquier vía o método, sin observar principio ético alguno, con absoluto desprecio a nuestra identidad y soberanía nacional </a:t>
            </a:r>
            <a:endParaRPr lang="es-MX" sz="3600" dirty="0"/>
          </a:p>
        </p:txBody>
      </p:sp>
    </p:spTree>
    <p:extLst>
      <p:ext uri="{BB962C8B-B14F-4D97-AF65-F5344CB8AC3E}">
        <p14:creationId xmlns:p14="http://schemas.microsoft.com/office/powerpoint/2010/main" val="1921406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856984" cy="6394722"/>
          </a:xfrm>
        </p:spPr>
        <p:txBody>
          <a:bodyPr>
            <a:noAutofit/>
          </a:bodyPr>
          <a:lstStyle/>
          <a:p>
            <a:pPr algn="l"/>
            <a:r>
              <a:rPr lang="es-ES" sz="2400" b="1" dirty="0" smtClean="0"/>
              <a:t>Prestar especial atención a los </a:t>
            </a:r>
            <a:r>
              <a:rPr lang="es-ES" sz="2400" b="1" smtClean="0"/>
              <a:t>siguientes aspectos</a:t>
            </a:r>
            <a:r>
              <a:rPr lang="es-MX" sz="2400" dirty="0"/>
              <a:t/>
            </a:r>
            <a:br>
              <a:rPr lang="es-MX" sz="2400" dirty="0"/>
            </a:br>
            <a:r>
              <a:rPr lang="es-ES_tradnl" sz="2400" dirty="0"/>
              <a:t>Los elementos que caracterizan a las relaciones  EE.UU-Cuba. </a:t>
            </a:r>
            <a:r>
              <a:rPr lang="es-MX" sz="2400" dirty="0"/>
              <a:t/>
            </a:r>
            <a:br>
              <a:rPr lang="es-MX" sz="2400" dirty="0"/>
            </a:br>
            <a:r>
              <a:rPr lang="es-ES_tradnl" sz="2400" dirty="0"/>
              <a:t>Los antecedentes históricos del surgimiento de la hegemonía norteamericana. </a:t>
            </a:r>
            <a:r>
              <a:rPr lang="es-MX" sz="2400" dirty="0"/>
              <a:t/>
            </a:r>
            <a:br>
              <a:rPr lang="es-MX" sz="2400" dirty="0"/>
            </a:br>
            <a:r>
              <a:rPr lang="es-ES_tradnl" sz="2400" dirty="0"/>
              <a:t>El expansionismo y racismo (Mesianismo) como pilares de la política exterior. </a:t>
            </a:r>
            <a:r>
              <a:rPr lang="es-MX" sz="2400" dirty="0"/>
              <a:t/>
            </a:r>
            <a:br>
              <a:rPr lang="es-MX" sz="2400" dirty="0"/>
            </a:br>
            <a:r>
              <a:rPr lang="es-ES_tradnl" sz="2400" dirty="0"/>
              <a:t>Los métodos y mecanismos empleados para ejercer su dominación.  </a:t>
            </a:r>
            <a:r>
              <a:rPr lang="es-MX" sz="2400" dirty="0"/>
              <a:t/>
            </a:r>
            <a:br>
              <a:rPr lang="es-MX" sz="2400" dirty="0"/>
            </a:br>
            <a:r>
              <a:rPr lang="es-ES_tradnl" sz="2400" dirty="0"/>
              <a:t>Los peligros para la Seguridad Nacional de Cuba provenientes de la política aplicada por los Estados Unidos de América.</a:t>
            </a:r>
            <a:r>
              <a:rPr lang="es-MX" sz="2400" dirty="0"/>
              <a:t/>
            </a:r>
            <a:br>
              <a:rPr lang="es-MX" sz="2400" dirty="0"/>
            </a:br>
            <a:r>
              <a:rPr lang="es-ES_tradnl" sz="2400" dirty="0"/>
              <a:t>Las causas y la esencia   de la política de los EE.UU hacia Cuba. </a:t>
            </a:r>
            <a:r>
              <a:rPr lang="es-MX" sz="2400" dirty="0"/>
              <a:t/>
            </a:r>
            <a:br>
              <a:rPr lang="es-MX" sz="2400" dirty="0"/>
            </a:br>
            <a:r>
              <a:rPr lang="es-ES" sz="2400" dirty="0"/>
              <a:t>L</a:t>
            </a:r>
            <a:r>
              <a:rPr lang="es-ES_tradnl" sz="2400" dirty="0"/>
              <a:t>os retos que implican para la Seguridad Nacional de Cuba, la política de los EE.UU</a:t>
            </a:r>
            <a:endParaRPr lang="es-MX" sz="2400" dirty="0"/>
          </a:p>
        </p:txBody>
      </p:sp>
    </p:spTree>
    <p:extLst>
      <p:ext uri="{BB962C8B-B14F-4D97-AF65-F5344CB8AC3E}">
        <p14:creationId xmlns:p14="http://schemas.microsoft.com/office/powerpoint/2010/main" val="3379230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lstStyle/>
          <a:p>
            <a:r>
              <a:rPr lang="es-ES_tradnl" b="1" dirty="0"/>
              <a:t>Relaciones  EE.UU-Cuba</a:t>
            </a:r>
            <a:endParaRPr lang="es-MX" dirty="0"/>
          </a:p>
        </p:txBody>
      </p:sp>
    </p:spTree>
    <p:extLst>
      <p:ext uri="{BB962C8B-B14F-4D97-AF65-F5344CB8AC3E}">
        <p14:creationId xmlns:p14="http://schemas.microsoft.com/office/powerpoint/2010/main" val="3010062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Autofit/>
          </a:bodyPr>
          <a:lstStyle/>
          <a:p>
            <a:r>
              <a:rPr lang="es-ES_tradnl" sz="2400" dirty="0"/>
              <a:t>Desde el triunfo de la Revolución </a:t>
            </a:r>
            <a:r>
              <a:rPr lang="es-ES_tradnl" sz="2400" dirty="0" smtClean="0"/>
              <a:t>Cubana, </a:t>
            </a:r>
            <a:r>
              <a:rPr lang="es-ES_tradnl" sz="2400" dirty="0"/>
              <a:t>Estados Unidos ha venido desatando una permanente agresión contra  Cuba , concebida ésta como política de Estado, manifestándose en una variedad de agresiones económicas, políticas, militares, biológicas, diplomáticas, psicológicas, propagandísticas, de espionaje, actos terroristas y de sabotaje, la organización y apoyo logístico a las bandas armadas y grupos mercenarios clandestinos, en el aliento a la deserción y emigración (sobre todo ilegal) y los intentos de liquidar físicamente a los líderes de la Revolución. Otro elemento considerado es   el cambio climático y su influencia en los desastres.</a:t>
            </a:r>
            <a:r>
              <a:rPr lang="es-MX" sz="2400" dirty="0"/>
              <a:t/>
            </a:r>
            <a:br>
              <a:rPr lang="es-MX" sz="2400" dirty="0"/>
            </a:br>
            <a:r>
              <a:rPr lang="es-ES_tradnl" sz="2400" dirty="0"/>
              <a:t> Las apetencia de dominar a Cuba por los Estados Unidos de Norteamérica tiene raíces históricas aspecto que tuvo su manifestación desde su constitución como nación, pero con el triunfo de la Revolución Cubana, al no poder conseguir sus objetivos ha empleado todas sus potencialidades para  destruir, el proceso que se lo impide y sus actores principales que son sus dirigentes y el pueblo que constituye su sostén</a:t>
            </a:r>
            <a:r>
              <a:rPr lang="es-ES_tradnl" sz="2400" dirty="0" smtClean="0"/>
              <a:t>.</a:t>
            </a:r>
            <a:endParaRPr lang="es-MX" sz="2400" dirty="0"/>
          </a:p>
        </p:txBody>
      </p:sp>
    </p:spTree>
    <p:extLst>
      <p:ext uri="{BB962C8B-B14F-4D97-AF65-F5344CB8AC3E}">
        <p14:creationId xmlns:p14="http://schemas.microsoft.com/office/powerpoint/2010/main" val="3171058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94722"/>
          </a:xfrm>
        </p:spPr>
        <p:txBody>
          <a:bodyPr>
            <a:noAutofit/>
          </a:bodyPr>
          <a:lstStyle/>
          <a:p>
            <a:r>
              <a:rPr lang="es-ES_tradnl" sz="2000" dirty="0"/>
              <a:t>Prueba de esto es el conocido </a:t>
            </a:r>
            <a:r>
              <a:rPr lang="es-ES_tradnl" sz="2000" dirty="0">
                <a:solidFill>
                  <a:srgbClr val="FF0000"/>
                </a:solidFill>
              </a:rPr>
              <a:t>“Programa de Acción encubierta contra el Régimen de Castro”, </a:t>
            </a:r>
            <a:r>
              <a:rPr lang="es-ES_tradnl" sz="2000" dirty="0"/>
              <a:t>aprobado el 17 de marzo de 1960 por el Presidente de los Estados Unidos, Dwight D. Eisenhower y el </a:t>
            </a:r>
            <a:r>
              <a:rPr lang="es-ES_tradnl" sz="2000" dirty="0">
                <a:solidFill>
                  <a:srgbClr val="FF0000"/>
                </a:solidFill>
              </a:rPr>
              <a:t>“Proyecto Cuba” </a:t>
            </a:r>
            <a:r>
              <a:rPr lang="es-ES_tradnl" sz="2000" dirty="0"/>
              <a:t>presentado el 18 de enero de 1962 por el general de brigada E. </a:t>
            </a:r>
            <a:r>
              <a:rPr lang="es-ES_tradnl" sz="2000" dirty="0" err="1"/>
              <a:t>Lansdale</a:t>
            </a:r>
            <a:r>
              <a:rPr lang="es-ES_tradnl" sz="2000" dirty="0"/>
              <a:t> a las más altas autoridades del gobierno de los Estados Unidos  y al grupo especial ampliado del Consejo de Seguridad Nacional de ese país, el cual contiene la relación de 32 tareas de guerra encubierta que debían ser ejecutadas por los departamentos y agencias participantes en la llamada </a:t>
            </a:r>
            <a:r>
              <a:rPr lang="es-ES_tradnl" sz="2000" dirty="0">
                <a:solidFill>
                  <a:srgbClr val="FF0000"/>
                </a:solidFill>
              </a:rPr>
              <a:t>Operación Mangosta</a:t>
            </a:r>
            <a:r>
              <a:rPr lang="es-ES_tradnl" sz="2000" dirty="0"/>
              <a:t>.</a:t>
            </a:r>
            <a:r>
              <a:rPr lang="es-MX" sz="2000" dirty="0"/>
              <a:t/>
            </a:r>
            <a:br>
              <a:rPr lang="es-MX" sz="2000" dirty="0"/>
            </a:br>
            <a:r>
              <a:rPr lang="es-ES_tradnl" sz="2000" dirty="0"/>
              <a:t>Las medidas de </a:t>
            </a:r>
            <a:r>
              <a:rPr lang="es-ES_tradnl" sz="2000" b="1" dirty="0">
                <a:solidFill>
                  <a:srgbClr val="FF0000"/>
                </a:solidFill>
              </a:rPr>
              <a:t>agresión económica</a:t>
            </a:r>
            <a:r>
              <a:rPr lang="es-ES_tradnl" sz="2000" dirty="0">
                <a:solidFill>
                  <a:srgbClr val="FF0000"/>
                </a:solidFill>
              </a:rPr>
              <a:t> </a:t>
            </a:r>
            <a:r>
              <a:rPr lang="es-ES_tradnl" sz="2000" dirty="0"/>
              <a:t>de Estados Unidos contra Cuba,  comenzaron en el año 1959, cuando la administración Eisenhower redujo las ventas de petróleo, equipos industriales y otras mercancías, incluidos los productos alimenticios y farmacéuticos que nos exportaba. Después se produjo la eliminación total del suministro de petróleo y la negativa a refinar en las  plantas  norteamericanas el crudo que nuestro país adquiría en la Unión Soviética, y  posteriormente la supresión de la cuota azucarera, principal rubro cubano, del cual exportaba a Estados Unidos un tercio de su producción.</a:t>
            </a:r>
            <a:r>
              <a:rPr lang="es-MX" sz="2000" dirty="0"/>
              <a:t/>
            </a:r>
            <a:br>
              <a:rPr lang="es-MX" sz="2000" dirty="0"/>
            </a:br>
            <a:r>
              <a:rPr lang="es-ES_tradnl" sz="2000" dirty="0"/>
              <a:t>La implantación por la administración Kennedy, mediante el Decreto 3447, de un férreo bloqueo contra Cuba, efectivo a partir del 7 de febrero de 1962, ha causado enormes dificultades. Con la imposición de la llamada </a:t>
            </a:r>
            <a:r>
              <a:rPr lang="es-ES_tradnl" sz="2000" dirty="0">
                <a:solidFill>
                  <a:srgbClr val="FF0000"/>
                </a:solidFill>
              </a:rPr>
              <a:t>“Ley Torricelli” </a:t>
            </a:r>
            <a:r>
              <a:rPr lang="es-ES_tradnl" sz="2000" dirty="0"/>
              <a:t>y posteriormente de la </a:t>
            </a:r>
            <a:r>
              <a:rPr lang="es-ES_tradnl" sz="2000" dirty="0">
                <a:solidFill>
                  <a:srgbClr val="FF0000"/>
                </a:solidFill>
              </a:rPr>
              <a:t>“Helms-Burton”, </a:t>
            </a:r>
            <a:r>
              <a:rPr lang="es-ES_tradnl" sz="2000" dirty="0"/>
              <a:t>el bloqueo económico se recrudeció, para tratar de asfixiar al pueblo cubano  por hambre, aislarlo y obligarlo a rendir sus banderas</a:t>
            </a:r>
            <a:endParaRPr lang="es-MX" sz="2000" dirty="0"/>
          </a:p>
        </p:txBody>
      </p:sp>
    </p:spTree>
    <p:extLst>
      <p:ext uri="{BB962C8B-B14F-4D97-AF65-F5344CB8AC3E}">
        <p14:creationId xmlns:p14="http://schemas.microsoft.com/office/powerpoint/2010/main" val="2608051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4638"/>
            <a:ext cx="8640960" cy="6394722"/>
          </a:xfrm>
        </p:spPr>
        <p:txBody>
          <a:bodyPr>
            <a:noAutofit/>
          </a:bodyPr>
          <a:lstStyle/>
          <a:p>
            <a:r>
              <a:rPr lang="es-ES_tradnl" sz="2400" dirty="0"/>
              <a:t>Paralelamente con la agresión económica, Estados Unidos también puso en práctica </a:t>
            </a:r>
            <a:r>
              <a:rPr lang="es-ES_tradnl" sz="2400" b="1" dirty="0">
                <a:solidFill>
                  <a:srgbClr val="FF0000"/>
                </a:solidFill>
              </a:rPr>
              <a:t>la agresión política</a:t>
            </a:r>
            <a:r>
              <a:rPr lang="es-ES_tradnl" sz="2400" dirty="0">
                <a:solidFill>
                  <a:srgbClr val="FF0000"/>
                </a:solidFill>
              </a:rPr>
              <a:t> </a:t>
            </a:r>
            <a:r>
              <a:rPr lang="es-ES_tradnl" sz="2400" dirty="0"/>
              <a:t>contra Cuba. Las medidas de agresión política contra Cuba se han mantenido, con más o menos intensidad, en la agenda de todas y cada una de las administraciones estadounidenses. </a:t>
            </a:r>
            <a:r>
              <a:rPr lang="es-ES_tradnl" sz="2400" dirty="0" smtClean="0"/>
              <a:t/>
            </a:r>
            <a:br>
              <a:rPr lang="es-ES_tradnl" sz="2400" dirty="0" smtClean="0"/>
            </a:br>
            <a:r>
              <a:rPr lang="es-ES_tradnl" sz="2400" dirty="0" smtClean="0"/>
              <a:t>El </a:t>
            </a:r>
            <a:r>
              <a:rPr lang="es-ES_tradnl" sz="2400" dirty="0"/>
              <a:t>31 de enero de 1962, Estados Unidos logró expulsar a Cuba de la Organización de Estados Americanos (OEA) y aislarla políticamente del resto de los gobiernos latinoamericanos, excepto México. A finales de la década del 70, éstas se  incrementaron, cuando fue publicado el documento </a:t>
            </a:r>
            <a:r>
              <a:rPr lang="es-ES_tradnl" sz="2400" dirty="0">
                <a:solidFill>
                  <a:srgbClr val="FF0000"/>
                </a:solidFill>
              </a:rPr>
              <a:t>“Una Nueva Política Interamericana para la Década del 80”</a:t>
            </a:r>
            <a:r>
              <a:rPr lang="es-ES_tradnl" sz="2400" dirty="0"/>
              <a:t>, elaborado por el llamado “Comité de Santa Fe”, que recogía diferentes propuestas de sanciones y otras acciones agresivas, entre ellas, el establecimiento de una emisora de radio anticubana, acción que realizaron el 20 de mayo de 1985 y continúa en nuestros días</a:t>
            </a:r>
            <a:r>
              <a:rPr lang="es-ES_tradnl" sz="2400" dirty="0" smtClean="0"/>
              <a:t>.</a:t>
            </a:r>
            <a:endParaRPr lang="es-MX" sz="2800" dirty="0"/>
          </a:p>
        </p:txBody>
      </p:sp>
    </p:spTree>
    <p:extLst>
      <p:ext uri="{BB962C8B-B14F-4D97-AF65-F5344CB8AC3E}">
        <p14:creationId xmlns:p14="http://schemas.microsoft.com/office/powerpoint/2010/main" val="2417614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Autofit/>
          </a:bodyPr>
          <a:lstStyle/>
          <a:p>
            <a:r>
              <a:rPr lang="es-ES_tradnl" sz="2800" dirty="0"/>
              <a:t>Después de los grandes cambios ocurridos en el mundo al final de la década de los años 80, el gobierno de Estados Unidos comenzó las </a:t>
            </a:r>
            <a:r>
              <a:rPr lang="es-ES_tradnl" sz="2800" dirty="0">
                <a:solidFill>
                  <a:srgbClr val="FF0000"/>
                </a:solidFill>
              </a:rPr>
              <a:t>transmisiones de la televisión anticubana</a:t>
            </a:r>
            <a:r>
              <a:rPr lang="es-ES_tradnl" sz="2800" dirty="0"/>
              <a:t>, como una nueva medida de intensificación de la propaganda contra Cuba, enfatizando en las campañas por las supuestas violaciones de los derechos humanos y la falta de democracia en el país, entre otras. </a:t>
            </a:r>
            <a:r>
              <a:rPr lang="es-ES_tradnl" sz="2800" dirty="0" smtClean="0"/>
              <a:t/>
            </a:r>
            <a:br>
              <a:rPr lang="es-ES_tradnl" sz="2800" dirty="0" smtClean="0"/>
            </a:br>
            <a:r>
              <a:rPr lang="es-ES_tradnl" sz="2800" dirty="0" smtClean="0"/>
              <a:t>Durante </a:t>
            </a:r>
            <a:r>
              <a:rPr lang="es-ES_tradnl" sz="2800" dirty="0"/>
              <a:t>todos estos años de Revolución, las acciones agresivas del Gobierno de Estados Unidos han afectado de manera significativa la salud de nuestro pueblo. </a:t>
            </a:r>
            <a:r>
              <a:rPr lang="es-ES_tradnl" sz="2800" dirty="0" smtClean="0"/>
              <a:t/>
            </a:r>
            <a:br>
              <a:rPr lang="es-ES_tradnl" sz="2800" dirty="0" smtClean="0"/>
            </a:br>
            <a:r>
              <a:rPr lang="es-ES_tradnl" sz="2800" dirty="0" smtClean="0"/>
              <a:t>Esta </a:t>
            </a:r>
            <a:r>
              <a:rPr lang="es-ES_tradnl" sz="2800" dirty="0"/>
              <a:t>política criminal ha estado encaminada a entorpecer y obstaculizar los impresionantes logros que la política social cubana ha conquistado. Para ello se ha empleado, entre otras vías, </a:t>
            </a:r>
            <a:r>
              <a:rPr lang="es-ES_tradnl" sz="2800" b="1" dirty="0">
                <a:solidFill>
                  <a:srgbClr val="FF0000"/>
                </a:solidFill>
              </a:rPr>
              <a:t>la agresión biológica</a:t>
            </a:r>
            <a:r>
              <a:rPr lang="es-ES_tradnl" sz="2800" b="1" dirty="0"/>
              <a:t>,</a:t>
            </a:r>
            <a:r>
              <a:rPr lang="es-ES_tradnl" sz="2800" dirty="0"/>
              <a:t> que ha costado valiosas vidas humanas</a:t>
            </a:r>
            <a:r>
              <a:rPr lang="es-ES_tradnl" sz="2800" dirty="0" smtClean="0"/>
              <a:t>.</a:t>
            </a:r>
            <a:endParaRPr lang="es-MX" sz="2800" dirty="0"/>
          </a:p>
        </p:txBody>
      </p:sp>
    </p:spTree>
    <p:extLst>
      <p:ext uri="{BB962C8B-B14F-4D97-AF65-F5344CB8AC3E}">
        <p14:creationId xmlns:p14="http://schemas.microsoft.com/office/powerpoint/2010/main" val="4213340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r>
              <a:rPr lang="es-ES_tradnl" sz="2000" dirty="0"/>
              <a:t>Conjuntamente con las </a:t>
            </a:r>
            <a:r>
              <a:rPr lang="es-ES_tradnl" sz="2000" dirty="0">
                <a:solidFill>
                  <a:srgbClr val="FF0000"/>
                </a:solidFill>
              </a:rPr>
              <a:t>medidas de agresión económica, política y biológica  </a:t>
            </a:r>
            <a:r>
              <a:rPr lang="es-ES_tradnl" sz="2000" dirty="0"/>
              <a:t>Estados Unidos también puso en práctica diversas medidas de </a:t>
            </a:r>
            <a:r>
              <a:rPr lang="es-ES_tradnl" sz="2000" b="1" dirty="0">
                <a:solidFill>
                  <a:srgbClr val="FF0000"/>
                </a:solidFill>
              </a:rPr>
              <a:t>agresión militar</a:t>
            </a:r>
            <a:r>
              <a:rPr lang="es-ES_tradnl" sz="2000" b="1" dirty="0"/>
              <a:t> </a:t>
            </a:r>
            <a:r>
              <a:rPr lang="es-ES_tradnl" sz="2000" dirty="0"/>
              <a:t>de diferentes tipos contra Cuba. Las operaciones encubiertas organizadas desde Washington contra Cuba comenzaron en el verano de 1959, algunas semanas después de la firma de la </a:t>
            </a:r>
            <a:r>
              <a:rPr lang="es-ES_tradnl" sz="2000" dirty="0">
                <a:solidFill>
                  <a:srgbClr val="FF0000"/>
                </a:solidFill>
              </a:rPr>
              <a:t>Ley de Reforma Agraria </a:t>
            </a:r>
            <a:r>
              <a:rPr lang="es-ES_tradnl" sz="2000" dirty="0"/>
              <a:t>el 17 de mayo de ese año.</a:t>
            </a:r>
            <a:r>
              <a:rPr lang="es-MX" sz="2000" dirty="0"/>
              <a:t/>
            </a:r>
            <a:br>
              <a:rPr lang="es-MX" sz="2000" dirty="0"/>
            </a:br>
            <a:r>
              <a:rPr lang="es-ES_tradnl" sz="2000" dirty="0"/>
              <a:t>Da inicio por aquellos días la campaña de vuelos sobre territorio cubano de pequeños aviones procedentes de territorio norteamericano, con misiones tales como la infiltración de agentes, armas y otros medios, y la realización de actos de sabotaje, bombardeos y otras acciones terroristas. </a:t>
            </a:r>
            <a:r>
              <a:rPr lang="es-ES_tradnl" sz="2000" dirty="0" smtClean="0"/>
              <a:t/>
            </a:r>
            <a:br>
              <a:rPr lang="es-ES_tradnl" sz="2000" dirty="0" smtClean="0"/>
            </a:br>
            <a:r>
              <a:rPr lang="es-ES_tradnl" sz="2000" dirty="0" smtClean="0"/>
              <a:t>Quince </a:t>
            </a:r>
            <a:r>
              <a:rPr lang="es-ES_tradnl" sz="2000" dirty="0"/>
              <a:t>meses después del triunfo revolucionario, el bandidismo armado fue proyectado y finalmente desatado por el Gobierno de Estados Unidos en casi todo el país. Se inició en 1960 bajo la Administración republicana del Presidente Eisenhower y se extendió durante cinco años hasta 1965.</a:t>
            </a:r>
            <a:r>
              <a:rPr lang="es-MX" sz="2000" dirty="0"/>
              <a:t/>
            </a:r>
            <a:br>
              <a:rPr lang="es-MX" sz="2000" dirty="0"/>
            </a:br>
            <a:r>
              <a:rPr lang="x-none" sz="2000"/>
              <a:t>Entre los hechos más significativos de las páginas de la historia de la Revolución Cubana, por su connotación militar, patriótica y política, figura la </a:t>
            </a:r>
            <a:r>
              <a:rPr lang="x-none" sz="2000">
                <a:solidFill>
                  <a:srgbClr val="FF0000"/>
                </a:solidFill>
              </a:rPr>
              <a:t>invasión mercenaria por Playa Girón</a:t>
            </a:r>
            <a:r>
              <a:rPr lang="x-none" sz="2000"/>
              <a:t>, organizada por la Agencia Central de Inteligencia de Estados Unidos por indicaciones recibidas del Presidente Eisenhower en fecha tan temprana como el 17 de marzo de 1960</a:t>
            </a:r>
            <a:r>
              <a:rPr lang="x-none" sz="2000" smtClean="0"/>
              <a:t>.</a:t>
            </a:r>
            <a:endParaRPr lang="es-MX" sz="2000" dirty="0"/>
          </a:p>
        </p:txBody>
      </p:sp>
    </p:spTree>
    <p:extLst>
      <p:ext uri="{BB962C8B-B14F-4D97-AF65-F5344CB8AC3E}">
        <p14:creationId xmlns:p14="http://schemas.microsoft.com/office/powerpoint/2010/main" val="1245739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r>
              <a:rPr lang="es-ES_tradnl" sz="2400" b="1" dirty="0">
                <a:solidFill>
                  <a:srgbClr val="FF0000"/>
                </a:solidFill>
              </a:rPr>
              <a:t>El terrorismo</a:t>
            </a:r>
            <a:r>
              <a:rPr lang="es-ES_tradnl" sz="2400" dirty="0">
                <a:solidFill>
                  <a:srgbClr val="FF0000"/>
                </a:solidFill>
              </a:rPr>
              <a:t> </a:t>
            </a:r>
            <a:r>
              <a:rPr lang="es-ES_tradnl" sz="2400" dirty="0"/>
              <a:t>ha sido un instrumento permanente de la política exterior de Estados Unidos contra Cuba.</a:t>
            </a:r>
            <a:r>
              <a:rPr lang="es-MX" sz="2400" dirty="0"/>
              <a:t/>
            </a:r>
            <a:br>
              <a:rPr lang="es-MX" sz="2400" dirty="0"/>
            </a:br>
            <a:r>
              <a:rPr lang="es-ES_tradnl" sz="2400" dirty="0"/>
              <a:t>Una de las primeras acciones terroristas del Gobierno de Estados Unidos contra nuestro país tuvo un carácter monstruoso: el </a:t>
            </a:r>
            <a:r>
              <a:rPr lang="es-ES_tradnl" sz="2400" dirty="0">
                <a:solidFill>
                  <a:srgbClr val="FF0000"/>
                </a:solidFill>
              </a:rPr>
              <a:t>sabotaje al buque francés </a:t>
            </a:r>
            <a:r>
              <a:rPr lang="es-ES_tradnl" sz="2400" i="1" dirty="0">
                <a:solidFill>
                  <a:srgbClr val="FF0000"/>
                </a:solidFill>
              </a:rPr>
              <a:t>La </a:t>
            </a:r>
            <a:r>
              <a:rPr lang="es-ES_tradnl" sz="2400" i="1" dirty="0" err="1">
                <a:solidFill>
                  <a:srgbClr val="FF0000"/>
                </a:solidFill>
              </a:rPr>
              <a:t>Coubre</a:t>
            </a:r>
            <a:r>
              <a:rPr lang="es-ES_tradnl" sz="2400" dirty="0">
                <a:solidFill>
                  <a:srgbClr val="FF0000"/>
                </a:solidFill>
              </a:rPr>
              <a:t> </a:t>
            </a:r>
            <a:r>
              <a:rPr lang="es-ES_tradnl" sz="2400" dirty="0"/>
              <a:t>el 4 de marzo de 1960.</a:t>
            </a:r>
            <a:r>
              <a:rPr lang="es-MX" sz="2400" dirty="0"/>
              <a:t/>
            </a:r>
            <a:br>
              <a:rPr lang="es-MX" sz="2400" dirty="0"/>
            </a:br>
            <a:r>
              <a:rPr lang="x-none" sz="2400"/>
              <a:t>Las modalidades de terrorismo empleadas contra Cuba han sido en lo fundamental las siguientes: sabotaje o destrucción de objetivos civiles dentro del país; ataques piratas contra instalaciones costeras y contra naves mercantes y embarcaciones pesqueras; atentados contra instalaciones y personal cubano en el exterior, incluidas sedes diplomáticas, oficinas de aviación y naves aéreas; la constante instigación a elementos subversivos, a través de emisoras de radio y televisión, para realizar actos de esta naturaleza contra los centros de producción y de servicios, indicándoles incluso la forma de hacerlo. </a:t>
            </a:r>
            <a:endParaRPr lang="es-MX" sz="2400" dirty="0"/>
          </a:p>
        </p:txBody>
      </p:sp>
    </p:spTree>
    <p:extLst>
      <p:ext uri="{BB962C8B-B14F-4D97-AF65-F5344CB8AC3E}">
        <p14:creationId xmlns:p14="http://schemas.microsoft.com/office/powerpoint/2010/main" val="144448844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930</Words>
  <Application>Microsoft Office PowerPoint</Application>
  <PresentationFormat>Presentación en pantalla (4:3)</PresentationFormat>
  <Paragraphs>29</Paragraphs>
  <Slides>25</Slides>
  <Notes>1</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Manifestación e influencia de la política de los gobiernos de EE.UU. en la seguridad nacional cubana.</vt:lpstr>
      <vt:lpstr>Sumario: -Relaciones  EE.UU-Cuba.  -Surgimiento de la hegemonía Norteamericana. -El expansionismo y racismo (Mesianismo) como pilares de la política exterior. Métodos y mecanismos empleados para ejercer su dominación.   -Peligros para la seguridad nacional de Cuba provenientes de la política aplicada por los Estados Unidos de América. -Las causas y la esencia   de la política de los EE.UU hacia Cuba y los retos que implica para la Seguridad Nacional de Cuba.</vt:lpstr>
      <vt:lpstr>Relaciones  EE.UU-Cuba</vt:lpstr>
      <vt:lpstr>Desde el triunfo de la Revolución Cubana, Estados Unidos ha venido desatando una permanente agresión contra  Cuba , concebida ésta como política de Estado, manifestándose en una variedad de agresiones económicas, políticas, militares, biológicas, diplomáticas, psicológicas, propagandísticas, de espionaje, actos terroristas y de sabotaje, la organización y apoyo logístico a las bandas armadas y grupos mercenarios clandestinos, en el aliento a la deserción y emigración (sobre todo ilegal) y los intentos de liquidar físicamente a los líderes de la Revolución. Otro elemento considerado es   el cambio climático y su influencia en los desastres.  Las apetencia de dominar a Cuba por los Estados Unidos de Norteamérica tiene raíces históricas aspecto que tuvo su manifestación desde su constitución como nación, pero con el triunfo de la Revolución Cubana, al no poder conseguir sus objetivos ha empleado todas sus potencialidades para  destruir, el proceso que se lo impide y sus actores principales que son sus dirigentes y el pueblo que constituye su sostén.</vt:lpstr>
      <vt:lpstr>Prueba de esto es el conocido “Programa de Acción encubierta contra el Régimen de Castro”, aprobado el 17 de marzo de 1960 por el Presidente de los Estados Unidos, Dwight D. Eisenhower y el “Proyecto Cuba” presentado el 18 de enero de 1962 por el general de brigada E. Lansdale a las más altas autoridades del gobierno de los Estados Unidos  y al grupo especial ampliado del Consejo de Seguridad Nacional de ese país, el cual contiene la relación de 32 tareas de guerra encubierta que debían ser ejecutadas por los departamentos y agencias participantes en la llamada Operación Mangosta. Las medidas de agresión económica de Estados Unidos contra Cuba,  comenzaron en el año 1959, cuando la administración Eisenhower redujo las ventas de petróleo, equipos industriales y otras mercancías, incluidos los productos alimenticios y farmacéuticos que nos exportaba. Después se produjo la eliminación total del suministro de petróleo y la negativa a refinar en las  plantas  norteamericanas el crudo que nuestro país adquiría en la Unión Soviética, y  posteriormente la supresión de la cuota azucarera, principal rubro cubano, del cual exportaba a Estados Unidos un tercio de su producción. La implantación por la administración Kennedy, mediante el Decreto 3447, de un férreo bloqueo contra Cuba, efectivo a partir del 7 de febrero de 1962, ha causado enormes dificultades. Con la imposición de la llamada “Ley Torricelli” y posteriormente de la “Helms-Burton”, el bloqueo económico se recrudeció, para tratar de asfixiar al pueblo cubano  por hambre, aislarlo y obligarlo a rendir sus banderas</vt:lpstr>
      <vt:lpstr>Paralelamente con la agresión económica, Estados Unidos también puso en práctica la agresión política contra Cuba. Las medidas de agresión política contra Cuba se han mantenido, con más o menos intensidad, en la agenda de todas y cada una de las administraciones estadounidenses.  El 31 de enero de 1962, Estados Unidos logró expulsar a Cuba de la Organización de Estados Americanos (OEA) y aislarla políticamente del resto de los gobiernos latinoamericanos, excepto México. A finales de la década del 70, éstas se  incrementaron, cuando fue publicado el documento “Una Nueva Política Interamericana para la Década del 80”, elaborado por el llamado “Comité de Santa Fe”, que recogía diferentes propuestas de sanciones y otras acciones agresivas, entre ellas, el establecimiento de una emisora de radio anticubana, acción que realizaron el 20 de mayo de 1985 y continúa en nuestros días.</vt:lpstr>
      <vt:lpstr>Después de los grandes cambios ocurridos en el mundo al final de la década de los años 80, el gobierno de Estados Unidos comenzó las transmisiones de la televisión anticubana, como una nueva medida de intensificación de la propaganda contra Cuba, enfatizando en las campañas por las supuestas violaciones de los derechos humanos y la falta de democracia en el país, entre otras.  Durante todos estos años de Revolución, las acciones agresivas del Gobierno de Estados Unidos han afectado de manera significativa la salud de nuestro pueblo.  Esta política criminal ha estado encaminada a entorpecer y obstaculizar los impresionantes logros que la política social cubana ha conquistado. Para ello se ha empleado, entre otras vías, la agresión biológica, que ha costado valiosas vidas humanas.</vt:lpstr>
      <vt:lpstr>Conjuntamente con las medidas de agresión económica, política y biológica  Estados Unidos también puso en práctica diversas medidas de agresión militar de diferentes tipos contra Cuba. Las operaciones encubiertas organizadas desde Washington contra Cuba comenzaron en el verano de 1959, algunas semanas después de la firma de la Ley de Reforma Agraria el 17 de mayo de ese año. Da inicio por aquellos días la campaña de vuelos sobre territorio cubano de pequeños aviones procedentes de territorio norteamericano, con misiones tales como la infiltración de agentes, armas y otros medios, y la realización de actos de sabotaje, bombardeos y otras acciones terroristas.  Quince meses después del triunfo revolucionario, el bandidismo armado fue proyectado y finalmente desatado por el Gobierno de Estados Unidos en casi todo el país. Se inició en 1960 bajo la Administración republicana del Presidente Eisenhower y se extendió durante cinco años hasta 1965. Entre los hechos más significativos de las páginas de la historia de la Revolución Cubana, por su connotación militar, patriótica y política, figura la invasión mercenaria por Playa Girón, organizada por la Agencia Central de Inteligencia de Estados Unidos por indicaciones recibidas del Presidente Eisenhower en fecha tan temprana como el 17 de marzo de 1960.</vt:lpstr>
      <vt:lpstr>El terrorismo ha sido un instrumento permanente de la política exterior de Estados Unidos contra Cuba. Una de las primeras acciones terroristas del Gobierno de Estados Unidos contra nuestro país tuvo un carácter monstruoso: el sabotaje al buque francés La Coubre el 4 de marzo de 1960. Las modalidades de terrorismo empleadas contra Cuba han sido en lo fundamental las siguientes: sabotaje o destrucción de objetivos civiles dentro del país; ataques piratas contra instalaciones costeras y contra naves mercantes y embarcaciones pesqueras; atentados contra instalaciones y personal cubano en el exterior, incluidas sedes diplomáticas, oficinas de aviación y naves aéreas; la constante instigación a elementos subversivos, a través de emisoras de radio y televisión, para realizar actos de esta naturaleza contra los centros de producción y de servicios, indicándoles incluso la forma de hacerlo. </vt:lpstr>
      <vt:lpstr>La Base Naval de Guantánamo, establecida en Cuba desde hace más de cien años mediante un convenio confuso y pérfidamente redactado, en virtud del cual a Estados Unidos le arriendan el territorio que ocupa la base “por el tiempo que la necesitaren", sin una cláusula que garantizara el pleno derecho de nuestra soberanía sobre dicho territorio, ha sido utilizada por Estados Unidos como un instrumento de su política agresiva contra nuestro país y fue convertida en un activo centro de subversión y provocaciones.  De tal forma, el peligro real de una  agresión militar directa contra nuestro país, siempre ha estado presente y ha exigido prepararnos para una confrontación de gran envergadura contra el principal enemigo de la Revolución, el imperialismo norteamericano. Precisamente, desde los primeros  años de construcción revolucionaria, nuestro Comandante en Jefe avizoró la necesidad de preparar al pueblo para hacer frente al enemigo</vt:lpstr>
      <vt:lpstr>Aspectos esenciales de las  Estrategias de Seguridad Nacional, Defensa Nacional y Estrategia Militar Nacional de EE.UU.  en la actualidad   tales como: Las particularidades del escenario internacional según la visión del actual gobierno de los EEUU. Y sus enfoques sobre cómo mantener el liderazgo (hegemonía) sobre el resto del mundo. Los nuevos conceptos sobre el uso de sus fuerzas armadas, que contempla la reducción del gasto militar y del componente terrestre (fuerzas convencionales), mientras se incrementan las fuerzas de operaciones especiales, lo que les permite desarrollar enfoques de bajo costo, y que sólo requieran una presencia militar reducida. Mantener la superioridad  militar de los Estados Unidos a partir de la agilidad de sus fuerzas armadas, de su flexibilidad y de sus altos niveles de disposición combativa. Da a entender que EEUU mantendrá una conducta internacional menos activa y más ajustada a sus intereses básicos (para el uso de la fuerza).  Plantea continuar apoyándose en las asociaciones y alianzas más importantes como la OTAN, así como un reenfoque estratégico hacia la región Asia Pacífico. Se abandona la planificación estratégica para dos guerras que predominó desde el fin de la “Guerra Fría”.  Plantea que las FFAA de EEUU NO estarán diseñadas para “llevar a cabo operaciones de Estabilización (Pacificación) en gran escala por tiempo prolongado”. Establece que las FFAA continuarán atacando directamente a los grupos e individuos “más peligrosos” (asesinatos selectivos). La Estrategia de Seguridad Nacional, la Estrategia de Defensa Nacional y la Estrategia Militar Nacional persiguen mantener el lugar de EEUU en el orden mundial y transformarlo en función de sus intereses.  Todas las estrategias, proveen los argumentos para el empleo de la fuerza por EEUU en aras del logro de sus intereses</vt:lpstr>
      <vt:lpstr>Surgimiento de la hegemonía Norteamericana.  El expansionismo y racismo (mesianismo) como pilares de la política exterior.  Métodos y mecanismos empleados para ejercer su dominación</vt:lpstr>
      <vt:lpstr>Antecedentes, bases del pensamiento político norteamericano (1767- 1878). En 1767, una década antes de que las Trece Colonias inglesas declararan su independencia, Benjamín Franklin, uno de sus padres fundadores, escribió acerca de la necesidad de colonizar el valle del Mississippi:”... para ser usado contra Cuba o México mismo (...)”.</vt:lpstr>
      <vt:lpstr>Un examen de su historia evidencia el contenido ilegal y la falta de ética que ha caracterizado su política y accionar para con otros estados, en franca contradicción con la letra y el espíritu de su Declaración de Independencia, tanto en lo relativo a las relaciones interestatales como a la esencia misma de la democracia dentro de cada país. Ya antes de la Guerra de Independencia muchas tribus de la costa del Atlántico habían sido aplastadas, vencidas y prácticamente exterminadas debido, en lo fundamental, a la falta de unidad entre ellas y a la superior fuerza de los blancos. Fueron empleados varios métodos para conseguirlo, como por ejemplo: propiciar rivalidades que les debilitasen entre sí para después aniquilarlas con mas facilidad; hacerlas firmar tratados mediante engaños, en los cuales renunciaban a sus tierras o las cedían por sumas ridículas, que luego les eran pagadas con baratijas. Recién constituido el Estado, se puso de manifiesto su vocación creciente por la expansión, hasta el punto de que, en 1778, John Adams, importante figura de la guerra de independencia y segundo presidente de ese país, exigió la conquista de Canadá, Nueva Escocia y Florida, y manifestó: “Nuestra posición no será nunca sólida hasta que Gran Bretaña no nos ceda lo que la naturaleza nos destinó a nosotros o hasta que nosotros mismos no le arranquemos esas posiciones...”. Así quedó expresada la doctrina del “derecho natural” que, presente  en los derechos contenidos en la Declaración de Independencia, sirvió para justificar el expansionismo dictado por el Destino Manifiesto.</vt:lpstr>
      <vt:lpstr>En las décadas finales del siglo XVIII y prácticamente durante todo el XIX, el territorio continental fue el principal teatro de las guerras de anexión desarrolladas por Estados Unidos, el cual venció la resistencia de las tribus aborígenes y de los vecinos de economías débiles, como México, donde primero obtuvo a Texas, en 1845, y tres años después otra gran porción de territorio. De ese modo, los gobernantes norteamericanos incorporaron a su país 945 millas cuadradas de tierra azteca, en una vasta región que comprende los actuales estados de Texas, Arizona, Nuevo México, California, Nevada, Utah y parte de Wyoming; y luego de apropiárselas sin el menor derecho, pagó por ellas 26,8 millones de dólares, como si de ese modo se legitimara su actuación</vt:lpstr>
      <vt:lpstr> Las ideas hegemónicas se manifestaron en el ambicioso nombre dado a esa nación: Estados Unidos de América. Ningún otro país del hemisferio ha intentado monopolizar el nombre del continente.  Si recordamos la frase empleada por los pueblos para expresar la esencia de la Doctrina Monroe: “América para los americanos”, entenderemos mejora la lógica imperialista. </vt:lpstr>
      <vt:lpstr>La  política  exterior norteamericana  es un reflejo de  la Estrategia  de  la Seguridad  Nacional de  los EE.UU, pues esta estrategia guía los lineamientos y actividad de la política exterior y de seguridad de los Estados Unidos.  La administración del presidente Donald Trump, en su política exterior contra Cuba no presenta cambios respecto a su antecesor Barak Obama, sólo emplea otro lenguaje más agrasivo y otros medios para lograr los mismos objetivos, destruir la Revolución Cubana y su ejemplo ante otros países.</vt:lpstr>
      <vt:lpstr>Los EE.UU. están  comprometidos con las “sociedades civiles” y las “oposiciones pacíficas”. ¿Hasta dónde llega ese compromiso y en qué países? “reconocer legitimidad” de los “movimientos democráticos pacifistas” ¿Cuáles, los grupúsculos contrarrevolucionarios (“disidentes Cubanos”), la oposición venezolana y boliviana?, ¿es igual con los golpistas y gobiernos proimperialisras? El reflejo de esta política les justifica el apoyo a la subversión interna que quieren construir en Cuba.</vt:lpstr>
      <vt:lpstr>Respecto a la política hacia Cuba se mantiene  Declara que los EE.UU. están  comprometidos con las «sociedades civiles» y las «oposiciones pacíficas» Esta política les justifica el apoyo a la subversión interna que  continúan estimulando en Cuba, ahora con mayor énfasis en la búsqueda de nuevos líderes con capacidad de convocatoria entre los jóvenes, el sector no estatal, así como entre las organizaciones no gubernamentales, fundamentalmente culturales y religiosas. En estas acciones, que son dirigidas por la oficina de intereses de los EEU (SINA) y representaciones diplomáticas de algunos países europeos, juegan un papel de importancia creciente las nuevas tecnologías de la informática y las comunicaciones. Se incrementa la participación de los llamados contratistas que actúa por encargo de supuestas agencias no gubernamentales como la NED y la USAID las cuales son financiadas y responden a los intereses del gobierno y de la CIA.  Se compromete a “hacer avanzar la democracia y la inclusión social, garantizando la tranquilidad ciudadana… y defender los valores universales de las personas «del hemisferio» y de los Estados Unidos. Plantea que Washington debe estar preparado para ejercer un «fuerte liderazgo» en función de ayudar a enfrentar necesidades humanitarias críticas. Se compromete a “mantener la superioridad militar que ha asegurado a nuestro país, y ha apoyado la seguridad mundial durante décadas…” y dice que “…nuestras fuerzas armadas siempre serán la piedra fundamental de nuestra seguridad”.  Plantea una nueva concepción estratégica: El «poder inteligente» que combina los «instrumentos tradicionales» o «poder duro» (poder militar y coerción económica), con la del «poder blando» (apoyo a la subversión, guerras mediáticas, promover su identidad cultural, etc.) Además reactivan la cuarta flota en el Caribe, crean nuevas bases militares, crean el «Cibercomando militar» dirigido por W. Bush (15 abril 2010) el cual es de carácter defensivo y ofensivo, destinado a responder ataques con misiones secretas y medidas preventivas si son necesarias, pudiendo realizar ataques cibernéticos pero también de carácter militar tradicional sin contar con nadie, luego se prevén golpes sorpresivos aunque no lo expresen. En resumen,  nos da la apariencia de no priorizar o prestar poca atención a nuestro país ; pero en su actuación refleja todo lo contrario; no existe «atenuación» ni «cambio» alguno en los riesgos, amenazas y agresiones de su política    exterior la que sigue dirigida a destruir nuestros intereses y objetivos nacionales y por consiguiente la Revolución Cubana. Debe quedar claro que la Estrategia de Seguridad Nacional fundamenta la política de EEUU hacia Cuba y la posibilidad de una agresión militar.   </vt:lpstr>
      <vt:lpstr>Las pretensiones anexionistas de los gobernantes norteamericanos antes del surgimiento de la nación cubana (siglo XVII, XVIII y XIX)  Cuando la nación norteamericana surgió no había nacido aun la cubana. Por esos años la población en Cuba evolucionaba hacia el “criollismo”, centrado, fundamentalmente, en la transformación de los descendientes de españoles y africanos naturales de la Isla en criollos*. Su existencia se hizo patente a inicios del siglo XVII (1603-1608), cuando se consolidó la evolución en desarrollo desde mediados del XVI, que prevaleció hasta finales del XVIII y, en algunos aspectos, hasta el XIX. La guerra de las Trece Colonias estimuló la economía criolla al florecer con rapidez el comercio de los rebeldes norteamericanos con Cuba. En 1779 se estableció en La Habana el primer agente especial de Estados Unidos en América Latina, Robert Smith, con la misión de cooperar con los corsarios norteamericanos e interceder por ellos ante las autoridades españolas en caso necesario.</vt:lpstr>
      <vt:lpstr>Esencia de la doctrina de “la fruta madura”   El autor de la teoría de la “fruta madura” señaló mas adelante: “Pero hay leyes de gravitación política como las hay de gravitación física, y así como una fruta separada de su árbol por la fuerza del viento no puede, aunque quiera, dejar de caer en el suelo, así Cuba, una vez separada de España y rota la conexión artificial que la liga con ella, e incapaz de sostenerse por si sola, tiene que gravitar, necesariamente hacia la Unión Norteamericana, y hacia ella exclusivamente, mientras que a la Unión misma, en virtud de la propia ley, le será imposible dejar de admitirla en su seno</vt:lpstr>
      <vt:lpstr>“El fatalismo geográfico” como doctrina    La estrategia formulada por él originó la tesis del “fatalismo geografico2 y representó la esencia de lo que ocho meses después de la nota de Adams, el 2 de diciembre de 1823, el presidente James Monroe dio a conocer en su séptimo mensaje anual al Congreso, conocido en la historia con el nombre de Doctrina Monroe.  Fue el futuro de Cuba la causa directa del surgimiento de ese instrumento geopolítico que advertía a las potencias europeas no intentar “meter sus manos” en América.</vt:lpstr>
      <vt:lpstr>“La doctrina Monroe”, esencia y significado    Realmente, el mensaje estaba dedicado en su mayor parte a problemas internos de Estados Unidos y se recurría al termino de Doctrina Monroe para designar solo dos fragmentos referidos a los problemas internacionales: ”Los continentes americanos, por la libre e independiente condición que han asumido y que mantienen, no deberán ser considerados ya como susceptibles de futura colonización por cualquiera de las potencias europeas”. Para entender cabalmente la esencia de la referida doctrina debe tenerse en cuenta que Estados Unidos anunció esos principios eludiendo la propuesta del premier inglés, Canning, de hacer una declaración conjunta al respecto. El gobierno norteamericano actuó con rapidez y decisión para dejar a Inglaterra al margen, teniendo en cuenta las perspectivas de ampliar los vínculos comerciales con América Latina y eliminar las ventajas comerciales inglesas en el continente.</vt:lpstr>
      <vt:lpstr>La principal amenaza a la seguridad nacional de Cuba ha sido la invariable intención de las administraciones estadounidenses de conquistar a Cuba, ahora con el propósito de aplastar la Revolución e imponer un régimen de franco carácter anexionista, para lo cual no ha vacilado en el empleo de cualquier vía o método, sin observar principio ético alguno, con absoluto desprecio a nuestra identidad y soberanía nacional </vt:lpstr>
      <vt:lpstr>Prestar especial atención a los siguientes aspectos Los elementos que caracterizan a las relaciones  EE.UU-Cuba.  Los antecedentes históricos del surgimiento de la hegemonía norteamericana.  El expansionismo y racismo (Mesianismo) como pilares de la política exterior.  Los métodos y mecanismos empleados para ejercer su dominación.   Los peligros para la Seguridad Nacional de Cuba provenientes de la política aplicada por los Estados Unidos de América. Las causas y la esencia   de la política de los EE.UU hacia Cuba.  Los retos que implican para la Seguridad Nacional de Cuba, la política de los EE.UU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Manifestación e influencia de la política de los gobiernos de EE.UU. en la seguridad nacional cubana.</dc:title>
  <dc:creator>Lázaro Díaz Vidal</dc:creator>
  <cp:lastModifiedBy>Lázaro Díaz Vidal</cp:lastModifiedBy>
  <cp:revision>11</cp:revision>
  <dcterms:created xsi:type="dcterms:W3CDTF">2019-04-29T15:46:42Z</dcterms:created>
  <dcterms:modified xsi:type="dcterms:W3CDTF">2019-05-08T18:18:09Z</dcterms:modified>
</cp:coreProperties>
</file>