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4" r:id="rId3"/>
    <p:sldId id="270" r:id="rId4"/>
    <p:sldId id="258" r:id="rId5"/>
    <p:sldId id="271" r:id="rId6"/>
    <p:sldId id="275" r:id="rId7"/>
    <p:sldId id="276" r:id="rId8"/>
    <p:sldId id="267" r:id="rId9"/>
    <p:sldId id="277" r:id="rId10"/>
    <p:sldId id="269" r:id="rId11"/>
    <p:sldId id="266" r:id="rId12"/>
    <p:sldId id="265" r:id="rId13"/>
    <p:sldId id="272" r:id="rId14"/>
    <p:sldId id="273" r:id="rId15"/>
    <p:sldId id="264" r:id="rId1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23A79A-298E-466F-B526-5A96C0D84DA4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047AF5-4053-4412-B48A-E25B53338D5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23A79A-298E-466F-B526-5A96C0D84DA4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047AF5-4053-4412-B48A-E25B53338D5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23A79A-298E-466F-B526-5A96C0D84DA4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047AF5-4053-4412-B48A-E25B53338D5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23A79A-298E-466F-B526-5A96C0D84DA4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047AF5-4053-4412-B48A-E25B53338D5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23A79A-298E-466F-B526-5A96C0D84DA4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047AF5-4053-4412-B48A-E25B53338D5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23A79A-298E-466F-B526-5A96C0D84DA4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047AF5-4053-4412-B48A-E25B53338D5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23A79A-298E-466F-B526-5A96C0D84DA4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047AF5-4053-4412-B48A-E25B53338D5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23A79A-298E-466F-B526-5A96C0D84DA4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047AF5-4053-4412-B48A-E25B53338D5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23A79A-298E-466F-B526-5A96C0D84DA4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047AF5-4053-4412-B48A-E25B53338D5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23A79A-298E-466F-B526-5A96C0D84DA4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047AF5-4053-4412-B48A-E25B53338D5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23A79A-298E-466F-B526-5A96C0D84DA4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047AF5-4053-4412-B48A-E25B53338D5E}" type="slidenum">
              <a:rPr lang="en-US" smtClean="0"/>
              <a:t>‹Nº›</a:t>
            </a:fld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B23A79A-298E-466F-B526-5A96C0D84DA4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C047AF5-4053-4412-B48A-E25B53338D5E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64071" y="908720"/>
            <a:ext cx="7772400" cy="1828800"/>
          </a:xfrm>
        </p:spPr>
        <p:txBody>
          <a:bodyPr>
            <a:normAutofit/>
          </a:bodyPr>
          <a:lstStyle/>
          <a:p>
            <a:r>
              <a:rPr lang="es-ES" dirty="0" smtClean="0"/>
              <a:t>Orientación para Trabajo Final del Tema.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3573016"/>
            <a:ext cx="7992888" cy="2880320"/>
          </a:xfrm>
        </p:spPr>
        <p:txBody>
          <a:bodyPr>
            <a:normAutofit/>
          </a:bodyPr>
          <a:lstStyle/>
          <a:p>
            <a:pPr algn="l"/>
            <a:r>
              <a:rPr lang="es-ES" sz="2400" b="1" dirty="0" smtClean="0"/>
              <a:t>Asignatura</a:t>
            </a:r>
            <a:r>
              <a:rPr lang="en-US" sz="2400" dirty="0" smtClean="0"/>
              <a:t>: </a:t>
            </a:r>
            <a:r>
              <a:rPr lang="es-ES" sz="2400" dirty="0" smtClean="0"/>
              <a:t>Metodología de la investigación.</a:t>
            </a:r>
          </a:p>
          <a:p>
            <a:pPr algn="l"/>
            <a:endParaRPr lang="es-ES" sz="2400" dirty="0" smtClean="0"/>
          </a:p>
          <a:p>
            <a:pPr algn="l"/>
            <a:r>
              <a:rPr lang="es-ES" sz="2400" b="1" dirty="0" smtClean="0"/>
              <a:t>Carrera</a:t>
            </a:r>
            <a:r>
              <a:rPr lang="es-ES" sz="2400" dirty="0" smtClean="0"/>
              <a:t>: Medicina.</a:t>
            </a:r>
          </a:p>
          <a:p>
            <a:pPr algn="l"/>
            <a:endParaRPr lang="es-ES" sz="2400" dirty="0" smtClean="0"/>
          </a:p>
          <a:p>
            <a:pPr algn="l"/>
            <a:r>
              <a:rPr lang="es-ES" sz="2400" b="1" dirty="0" smtClean="0"/>
              <a:t>Año</a:t>
            </a:r>
            <a:r>
              <a:rPr lang="es-ES" sz="2400" dirty="0" smtClean="0"/>
              <a:t>: 1do.</a:t>
            </a:r>
          </a:p>
          <a:p>
            <a:pPr algn="l"/>
            <a:endParaRPr lang="es-ES" dirty="0" smtClean="0"/>
          </a:p>
          <a:p>
            <a:pPr algn="l"/>
            <a:r>
              <a:rPr lang="es-ES" b="1" dirty="0" smtClean="0"/>
              <a:t>Curso</a:t>
            </a:r>
            <a:r>
              <a:rPr lang="es-ES" dirty="0" smtClean="0"/>
              <a:t>: 2024-2025.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1698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067944" y="530352"/>
            <a:ext cx="4618856" cy="73840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s-ES" sz="36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DESARROLLO</a:t>
            </a:r>
            <a:endParaRPr lang="es-ES" sz="2400" dirty="0" smtClean="0"/>
          </a:p>
          <a:p>
            <a:pPr marL="0" indent="0">
              <a:buNone/>
            </a:pPr>
            <a:endParaRPr lang="es-ES" sz="2400" dirty="0"/>
          </a:p>
        </p:txBody>
      </p:sp>
      <p:sp>
        <p:nvSpPr>
          <p:cNvPr id="6" name="1 CuadroTexto"/>
          <p:cNvSpPr txBox="1">
            <a:spLocks noChangeArrowheads="1"/>
          </p:cNvSpPr>
          <p:nvPr/>
        </p:nvSpPr>
        <p:spPr bwMode="auto">
          <a:xfrm>
            <a:off x="334962" y="2276872"/>
            <a:ext cx="8351838" cy="1131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prstClr val="black"/>
                </a:solidFill>
              </a:rPr>
              <a:t>El trabajo se entregará en formato digital al finalizar los contenidos del tema II El método estadístico.</a:t>
            </a:r>
          </a:p>
        </p:txBody>
      </p:sp>
    </p:spTree>
    <p:extLst>
      <p:ext uri="{BB962C8B-B14F-4D97-AF65-F5344CB8AC3E}">
        <p14:creationId xmlns:p14="http://schemas.microsoft.com/office/powerpoint/2010/main" val="22138019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4" y="1052736"/>
            <a:ext cx="8183880" cy="4187952"/>
          </a:xfrm>
        </p:spPr>
        <p:txBody>
          <a:bodyPr>
            <a:normAutofit/>
          </a:bodyPr>
          <a:lstStyle/>
          <a:p>
            <a:pPr marL="0" indent="0" algn="r">
              <a:lnSpc>
                <a:spcPct val="170000"/>
              </a:lnSpc>
              <a:buNone/>
            </a:pPr>
            <a:endParaRPr lang="en-US" sz="2400" b="1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dirty="0" smtClean="0"/>
              <a:t> La metodología para la revisión la pueden encontrar en las normas EPIC (Estilos de presentaciones de investigaciones estudiantiles). </a:t>
            </a:r>
          </a:p>
          <a:p>
            <a:pPr marL="365125" indent="-365125" algn="just">
              <a:buNone/>
            </a:pPr>
            <a:r>
              <a:rPr lang="es-ES" sz="2400" dirty="0" smtClean="0"/>
              <a:t>   Disponible: htpp://www.rev16deabril.sld.cu o en el aula </a:t>
            </a:r>
            <a:r>
              <a:rPr lang="es-ES" sz="2400" dirty="0"/>
              <a:t>v</a:t>
            </a:r>
            <a:r>
              <a:rPr lang="es-ES" sz="2400" dirty="0" smtClean="0"/>
              <a:t>irtual institucional (avs.undoso.sld.cu) en la carpeta de bibliografía de la asignatura Metodología de la Investigación. </a:t>
            </a:r>
          </a:p>
          <a:p>
            <a:pPr algn="just"/>
            <a:endParaRPr lang="es-ES" sz="2400" dirty="0" smtClean="0"/>
          </a:p>
          <a:p>
            <a:pPr algn="just"/>
            <a:endParaRPr lang="es-ES" sz="2400" dirty="0" smtClean="0"/>
          </a:p>
          <a:p>
            <a:pPr algn="just"/>
            <a:endParaRPr lang="es-ES" sz="2400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1475656" y="476672"/>
            <a:ext cx="4618856" cy="738408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r">
              <a:buFont typeface="Wingdings 2"/>
              <a:buNone/>
            </a:pPr>
            <a:r>
              <a:rPr lang="es-ES" sz="24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METODOLOGÍA</a:t>
            </a:r>
            <a:endParaRPr lang="es-ES" sz="1600" dirty="0" smtClean="0"/>
          </a:p>
          <a:p>
            <a:pPr marL="0" indent="0">
              <a:buFont typeface="Wingdings 2"/>
              <a:buNone/>
            </a:pP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367358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8183880" cy="3816424"/>
          </a:xfrm>
        </p:spPr>
        <p:txBody>
          <a:bodyPr>
            <a:normAutofit fontScale="92500"/>
          </a:bodyPr>
          <a:lstStyle/>
          <a:p>
            <a:pPr marL="514350" indent="-514350" algn="just">
              <a:lnSpc>
                <a:spcPct val="150000"/>
              </a:lnSpc>
              <a:buSzPct val="100000"/>
              <a:buFont typeface="+mj-lt"/>
              <a:buAutoNum type="romanUcPeriod"/>
            </a:pPr>
            <a:r>
              <a:rPr lang="es-ES" sz="2400" b="1" dirty="0" smtClean="0">
                <a:solidFill>
                  <a:srgbClr val="FF0000"/>
                </a:solidFill>
              </a:rPr>
              <a:t>PRESENTACIÓN.</a:t>
            </a:r>
            <a:r>
              <a:rPr lang="es-ES" sz="2400" dirty="0" smtClean="0"/>
              <a:t> </a:t>
            </a:r>
            <a:r>
              <a:rPr lang="es-ES" sz="2400" dirty="0"/>
              <a:t>(debe contener) </a:t>
            </a:r>
            <a:endParaRPr lang="es-ES" sz="2400" dirty="0" smtClean="0"/>
          </a:p>
          <a:p>
            <a:pPr algn="just">
              <a:lnSpc>
                <a:spcPct val="150000"/>
              </a:lnSpc>
            </a:pPr>
            <a:r>
              <a:rPr lang="es-ES" sz="2400" dirty="0" smtClean="0"/>
              <a:t>Nombre de la institución.</a:t>
            </a:r>
          </a:p>
          <a:p>
            <a:pPr algn="just">
              <a:lnSpc>
                <a:spcPct val="150000"/>
              </a:lnSpc>
            </a:pPr>
            <a:r>
              <a:rPr lang="es-ES" sz="2400" dirty="0"/>
              <a:t> </a:t>
            </a:r>
            <a:r>
              <a:rPr lang="es-ES" sz="2400" dirty="0" smtClean="0"/>
              <a:t>Título de la investigación.</a:t>
            </a:r>
          </a:p>
          <a:p>
            <a:pPr algn="just">
              <a:lnSpc>
                <a:spcPct val="150000"/>
              </a:lnSpc>
            </a:pPr>
            <a:r>
              <a:rPr lang="es-ES" sz="2400" dirty="0"/>
              <a:t> </a:t>
            </a:r>
            <a:r>
              <a:rPr lang="es-ES" sz="2400" dirty="0" smtClean="0"/>
              <a:t>Autores, Asesores y detalles de cada uno de ellos.</a:t>
            </a:r>
          </a:p>
          <a:p>
            <a:pPr algn="just">
              <a:lnSpc>
                <a:spcPct val="150000"/>
              </a:lnSpc>
            </a:pPr>
            <a:endParaRPr lang="es-ES" sz="2400" dirty="0"/>
          </a:p>
          <a:p>
            <a:pPr marL="514350" indent="-514350" algn="just">
              <a:lnSpc>
                <a:spcPct val="150000"/>
              </a:lnSpc>
              <a:buSzPct val="100000"/>
              <a:buFont typeface="+mj-lt"/>
              <a:buAutoNum type="romanUcPeriod" startAt="2"/>
            </a:pPr>
            <a:r>
              <a:rPr lang="es-ES" sz="2400" b="1" dirty="0">
                <a:solidFill>
                  <a:srgbClr val="FF0000"/>
                </a:solidFill>
              </a:rPr>
              <a:t>RESUMEN</a:t>
            </a:r>
            <a:r>
              <a:rPr lang="es-ES" sz="2400" dirty="0" smtClean="0"/>
              <a:t>. (En no más de 1</a:t>
            </a:r>
            <a:r>
              <a:rPr lang="es-ES" sz="2400" dirty="0"/>
              <a:t>0</a:t>
            </a:r>
            <a:r>
              <a:rPr lang="es-ES" sz="2400" dirty="0" smtClean="0"/>
              <a:t>0 palabras)  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s-ES" sz="2400" dirty="0"/>
          </a:p>
        </p:txBody>
      </p:sp>
      <p:sp>
        <p:nvSpPr>
          <p:cNvPr id="4" name="3 Marcador de contenido"/>
          <p:cNvSpPr txBox="1">
            <a:spLocks/>
          </p:cNvSpPr>
          <p:nvPr/>
        </p:nvSpPr>
        <p:spPr>
          <a:xfrm>
            <a:off x="4208330" y="506522"/>
            <a:ext cx="4478470" cy="630942"/>
          </a:xfrm>
          <a:prstGeom prst="rect">
            <a:avLst/>
          </a:prstGeom>
        </p:spPr>
        <p:txBody>
          <a:bodyPr vert="horz" wrap="none" lIns="182880" tIns="91440">
            <a:sp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r">
              <a:buFont typeface="Wingdings 2"/>
              <a:buNone/>
            </a:pPr>
            <a:r>
              <a:rPr lang="es-ES" sz="32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Pates del informe </a:t>
            </a:r>
            <a:endParaRPr lang="es-ES" sz="3200" b="1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6150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8183880" cy="3816424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lnSpc>
                <a:spcPct val="150000"/>
              </a:lnSpc>
              <a:buSzPct val="100000"/>
              <a:buFont typeface="+mj-lt"/>
              <a:buAutoNum type="romanUcPeriod" startAt="3"/>
            </a:pPr>
            <a:r>
              <a:rPr lang="es-ES" sz="2400" b="1" dirty="0" smtClean="0">
                <a:solidFill>
                  <a:srgbClr val="FF0000"/>
                </a:solidFill>
              </a:rPr>
              <a:t> INTRODUCCIÓN.</a:t>
            </a:r>
            <a:r>
              <a:rPr lang="es-ES" sz="2400" dirty="0" smtClean="0"/>
              <a:t> </a:t>
            </a:r>
          </a:p>
          <a:p>
            <a:pPr marL="0" indent="0" algn="just">
              <a:lnSpc>
                <a:spcPct val="150000"/>
              </a:lnSpc>
              <a:buSzPct val="100000"/>
              <a:buNone/>
            </a:pPr>
            <a:r>
              <a:rPr lang="es-ES" sz="2400" dirty="0"/>
              <a:t>La introducción debe tener como característica fundamental el hecho de ofrecer una idea general del tema a tratar y motivar a la lectura del resto del informe final. </a:t>
            </a:r>
            <a:endParaRPr lang="es-ES" sz="2400" dirty="0" smtClean="0"/>
          </a:p>
          <a:p>
            <a:pPr marL="0" indent="0" algn="just">
              <a:lnSpc>
                <a:spcPct val="150000"/>
              </a:lnSpc>
              <a:buSzPct val="100000"/>
              <a:buNone/>
            </a:pPr>
            <a:r>
              <a:rPr lang="es-ES" sz="2400" dirty="0" smtClean="0"/>
              <a:t>Debe incluir:</a:t>
            </a:r>
            <a:endParaRPr lang="es-ES" sz="24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s-ES" sz="2400" dirty="0"/>
              <a:t>• Plantear el problema. </a:t>
            </a:r>
            <a:endParaRPr lang="es-ES" sz="24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es-ES" sz="2400" dirty="0" smtClean="0"/>
              <a:t>• </a:t>
            </a:r>
            <a:r>
              <a:rPr lang="es-ES" sz="2400" dirty="0"/>
              <a:t>Establecer el marco teórico. </a:t>
            </a:r>
          </a:p>
        </p:txBody>
      </p:sp>
      <p:sp>
        <p:nvSpPr>
          <p:cNvPr id="4" name="3 Marcador de contenido"/>
          <p:cNvSpPr txBox="1">
            <a:spLocks/>
          </p:cNvSpPr>
          <p:nvPr/>
        </p:nvSpPr>
        <p:spPr>
          <a:xfrm>
            <a:off x="4208330" y="506522"/>
            <a:ext cx="4478470" cy="630942"/>
          </a:xfrm>
          <a:prstGeom prst="rect">
            <a:avLst/>
          </a:prstGeom>
        </p:spPr>
        <p:txBody>
          <a:bodyPr vert="horz" wrap="none" lIns="182880" tIns="91440">
            <a:sp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r">
              <a:buClr>
                <a:srgbClr val="F07F09"/>
              </a:buClr>
              <a:buFont typeface="Wingdings 2"/>
              <a:buNone/>
            </a:pPr>
            <a:r>
              <a:rPr lang="es-ES" sz="32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Pates del informe </a:t>
            </a:r>
            <a:endParaRPr lang="es-ES" sz="3200" b="1" dirty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8753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8183880" cy="3816424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150000"/>
              </a:lnSpc>
              <a:buSzPct val="100000"/>
              <a:buFont typeface="+mj-lt"/>
              <a:buAutoNum type="romanUcPeriod" startAt="3"/>
            </a:pPr>
            <a:r>
              <a:rPr lang="es-ES" sz="2400" b="1" dirty="0" smtClean="0">
                <a:solidFill>
                  <a:srgbClr val="FF0000"/>
                </a:solidFill>
              </a:rPr>
              <a:t> OBJETIVO.</a:t>
            </a:r>
            <a:r>
              <a:rPr lang="es-ES" sz="2400" dirty="0" smtClean="0"/>
              <a:t> </a:t>
            </a:r>
          </a:p>
          <a:p>
            <a:pPr algn="just">
              <a:lnSpc>
                <a:spcPct val="150000"/>
              </a:lnSpc>
              <a:buSzPct val="100000"/>
            </a:pPr>
            <a:r>
              <a:rPr lang="es-ES" sz="2400" dirty="0"/>
              <a:t> </a:t>
            </a:r>
            <a:r>
              <a:rPr lang="es-ES" sz="2400" dirty="0" smtClean="0"/>
              <a:t>Control semántico. Aclaraciones de términos poco claros </a:t>
            </a:r>
          </a:p>
          <a:p>
            <a:pPr marL="514350" indent="-514350" algn="just">
              <a:lnSpc>
                <a:spcPct val="150000"/>
              </a:lnSpc>
              <a:buSzPct val="100000"/>
              <a:buFont typeface="+mj-lt"/>
              <a:buAutoNum type="romanUcPeriod" startAt="3"/>
            </a:pPr>
            <a:r>
              <a:rPr lang="es-ES" sz="2400" dirty="0"/>
              <a:t> </a:t>
            </a:r>
            <a:r>
              <a:rPr lang="es-ES" sz="2400" dirty="0" smtClean="0"/>
              <a:t> </a:t>
            </a:r>
            <a:r>
              <a:rPr lang="es-ES" sz="2400" b="1" dirty="0">
                <a:solidFill>
                  <a:srgbClr val="FF0000"/>
                </a:solidFill>
              </a:rPr>
              <a:t>DISEÑO </a:t>
            </a:r>
            <a:r>
              <a:rPr lang="es-ES" sz="2400" b="1" dirty="0" smtClean="0">
                <a:solidFill>
                  <a:srgbClr val="FF0000"/>
                </a:solidFill>
              </a:rPr>
              <a:t>METODOLÓGICO.</a:t>
            </a:r>
          </a:p>
          <a:p>
            <a:pPr marL="514350" indent="-514350" algn="just">
              <a:lnSpc>
                <a:spcPct val="150000"/>
              </a:lnSpc>
              <a:buSzPct val="100000"/>
              <a:buFont typeface="+mj-lt"/>
              <a:buAutoNum type="romanUcPeriod" startAt="3"/>
            </a:pPr>
            <a:r>
              <a:rPr lang="es-ES" sz="2400" dirty="0" smtClean="0"/>
              <a:t> </a:t>
            </a:r>
            <a:endParaRPr lang="es-ES" sz="2400" dirty="0"/>
          </a:p>
        </p:txBody>
      </p:sp>
      <p:sp>
        <p:nvSpPr>
          <p:cNvPr id="4" name="3 Marcador de contenido"/>
          <p:cNvSpPr txBox="1">
            <a:spLocks/>
          </p:cNvSpPr>
          <p:nvPr/>
        </p:nvSpPr>
        <p:spPr>
          <a:xfrm>
            <a:off x="4208330" y="506522"/>
            <a:ext cx="4478470" cy="630942"/>
          </a:xfrm>
          <a:prstGeom prst="rect">
            <a:avLst/>
          </a:prstGeom>
        </p:spPr>
        <p:txBody>
          <a:bodyPr vert="horz" wrap="none" lIns="182880" tIns="91440">
            <a:sp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r">
              <a:buClr>
                <a:srgbClr val="F07F09"/>
              </a:buClr>
              <a:buFont typeface="Wingdings 2"/>
              <a:buNone/>
            </a:pPr>
            <a:r>
              <a:rPr lang="es-ES" sz="32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Pates del informe </a:t>
            </a:r>
            <a:endParaRPr lang="es-ES" sz="3200" b="1" dirty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5393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940903" y="530352"/>
            <a:ext cx="3745897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r">
              <a:buNone/>
            </a:pPr>
            <a:r>
              <a:rPr lang="es-ES" sz="32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BIBLIOGRAFÍA</a:t>
            </a:r>
            <a:endParaRPr lang="es-ES" sz="3200" b="1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827584" y="1628800"/>
            <a:ext cx="741682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_tradnl" b="1" dirty="0"/>
              <a:t>Básica:</a:t>
            </a:r>
            <a:endParaRPr lang="es-MX" sz="1600" dirty="0"/>
          </a:p>
          <a:p>
            <a:r>
              <a:rPr lang="es-ES_tradnl" dirty="0"/>
              <a:t>Texto de Informática Médica Tomo 2, ISCM-H.  Editorial de Ciencias Médicas, 2004</a:t>
            </a:r>
            <a:r>
              <a:rPr lang="es-ES_tradnl" dirty="0" smtClean="0"/>
              <a:t>.</a:t>
            </a:r>
          </a:p>
          <a:p>
            <a:endParaRPr lang="es-MX" dirty="0"/>
          </a:p>
          <a:p>
            <a:r>
              <a:rPr lang="es-ES_tradnl" b="1" dirty="0"/>
              <a:t>Complementaria: </a:t>
            </a:r>
            <a:endParaRPr lang="es-MX" sz="1600" dirty="0"/>
          </a:p>
          <a:p>
            <a:pPr algn="just"/>
            <a:r>
              <a:rPr lang="es-ES_tradnl" dirty="0"/>
              <a:t>Manuales de usuario elaborados sobre los sistemas computacionales de aplicación a la estadística, estudiados</a:t>
            </a:r>
            <a:r>
              <a:rPr lang="es-ES_tradnl" dirty="0" smtClean="0"/>
              <a:t>. Disponible:</a:t>
            </a:r>
            <a:r>
              <a:rPr lang="es-ES" sz="2400" dirty="0" smtClean="0"/>
              <a:t>\\</a:t>
            </a:r>
            <a:r>
              <a:rPr lang="es-ES" sz="2000" dirty="0"/>
              <a:t>Asuss\recursos compartidos undoso\Carreras\Formación General\Nivel Superior\MI y Estadística\Curso 2015_2016\Tema IV\</a:t>
            </a:r>
            <a:r>
              <a:rPr lang="es-ES" sz="2000" dirty="0" err="1"/>
              <a:t>Est</a:t>
            </a:r>
            <a:r>
              <a:rPr lang="es-ES" sz="2000" dirty="0"/>
              <a:t> Inferencial\Manual de ejercicios de Estadística Inferencial.</a:t>
            </a:r>
          </a:p>
          <a:p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421189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054341" y="418822"/>
            <a:ext cx="4618856" cy="489898"/>
          </a:xfrm>
        </p:spPr>
        <p:txBody>
          <a:bodyPr>
            <a:normAutofit fontScale="92500" lnSpcReduction="20000"/>
          </a:bodyPr>
          <a:lstStyle/>
          <a:p>
            <a:pPr marL="0" indent="0" algn="r">
              <a:buNone/>
            </a:pPr>
            <a:r>
              <a:rPr lang="es-ES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INTRODUUCCIÓN</a:t>
            </a:r>
            <a:endParaRPr lang="es-ES" sz="1800" dirty="0" smtClean="0"/>
          </a:p>
          <a:p>
            <a:pPr marL="0" indent="0">
              <a:buNone/>
            </a:pPr>
            <a:endParaRPr lang="es-ES" sz="1800" dirty="0"/>
          </a:p>
        </p:txBody>
      </p:sp>
      <p:sp>
        <p:nvSpPr>
          <p:cNvPr id="6" name="1 CuadroTexto"/>
          <p:cNvSpPr txBox="1">
            <a:spLocks noChangeArrowheads="1"/>
          </p:cNvSpPr>
          <p:nvPr/>
        </p:nvSpPr>
        <p:spPr bwMode="auto">
          <a:xfrm>
            <a:off x="321359" y="922650"/>
            <a:ext cx="8351838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s-ES" sz="2200" dirty="0"/>
              <a:t>La salud pública en Cuba tiene entre sus funciones fundamentales la promoción, la prevención, la recuperación, curación y la rehabilitación. Su principal escenario es el espacio de Atención Primaria de Salud, cuya base radica en el policlínico y los consultorios de medicina </a:t>
            </a:r>
            <a:r>
              <a:rPr lang="es-ES" sz="2200" dirty="0" smtClean="0"/>
              <a:t>familiar. El </a:t>
            </a:r>
            <a:r>
              <a:rPr lang="es-ES" sz="2200" b="1" dirty="0" smtClean="0">
                <a:solidFill>
                  <a:srgbClr val="FFFF00"/>
                </a:solidFill>
              </a:rPr>
              <a:t>Análisis de la Situación de Salud</a:t>
            </a:r>
            <a:r>
              <a:rPr lang="es-ES" sz="2200" dirty="0" smtClean="0"/>
              <a:t> es una herramienta </a:t>
            </a:r>
            <a:r>
              <a:rPr lang="es-ES" sz="2200" dirty="0"/>
              <a:t>para conocer el estado de salud y los factores de riesgo que influyen en el proceso salud-enfermedad de la </a:t>
            </a:r>
            <a:r>
              <a:rPr lang="es-ES" sz="2200" dirty="0" smtClean="0"/>
              <a:t>población, </a:t>
            </a:r>
            <a:r>
              <a:rPr lang="es-ES" sz="2200" dirty="0"/>
              <a:t>siendo esta una investigación descriptiva transversal de la cual deberán derivar investigaciones analíticas.  </a:t>
            </a:r>
            <a:endParaRPr lang="es-MX" sz="2200" dirty="0"/>
          </a:p>
        </p:txBody>
      </p:sp>
    </p:spTree>
    <p:extLst>
      <p:ext uri="{BB962C8B-B14F-4D97-AF65-F5344CB8AC3E}">
        <p14:creationId xmlns:p14="http://schemas.microsoft.com/office/powerpoint/2010/main" val="10158553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067944" y="530352"/>
            <a:ext cx="4618856" cy="738408"/>
          </a:xfrm>
        </p:spPr>
        <p:txBody>
          <a:bodyPr>
            <a:normAutofit fontScale="77500" lnSpcReduction="20000"/>
          </a:bodyPr>
          <a:lstStyle/>
          <a:p>
            <a:pPr marL="0" indent="0" algn="r">
              <a:buNone/>
            </a:pPr>
            <a:r>
              <a:rPr lang="es-ES" sz="36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PROBLEMA GENERAL</a:t>
            </a:r>
            <a:endParaRPr lang="es-ES" sz="2400" dirty="0" smtClean="0"/>
          </a:p>
          <a:p>
            <a:pPr marL="0" indent="0">
              <a:buNone/>
            </a:pPr>
            <a:endParaRPr lang="es-ES" sz="2400" dirty="0"/>
          </a:p>
        </p:txBody>
      </p:sp>
      <p:sp>
        <p:nvSpPr>
          <p:cNvPr id="6" name="1 CuadroTexto"/>
          <p:cNvSpPr txBox="1">
            <a:spLocks noChangeArrowheads="1"/>
          </p:cNvSpPr>
          <p:nvPr/>
        </p:nvSpPr>
        <p:spPr bwMode="auto">
          <a:xfrm>
            <a:off x="338699" y="1052736"/>
            <a:ext cx="8351838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s-ES" sz="2400" dirty="0" smtClean="0">
                <a:solidFill>
                  <a:prstClr val="black"/>
                </a:solidFill>
              </a:rPr>
              <a:t>El trabajo consistirá en aplicar el método estadístico para la realización de una investigación </a:t>
            </a:r>
            <a:r>
              <a:rPr lang="es-ES" sz="2400" dirty="0" smtClean="0">
                <a:solidFill>
                  <a:prstClr val="black"/>
                </a:solidFill>
              </a:rPr>
              <a:t>cuantitativa descriptiva </a:t>
            </a:r>
            <a:r>
              <a:rPr lang="es-ES" sz="2400" dirty="0" smtClean="0">
                <a:solidFill>
                  <a:prstClr val="black"/>
                </a:solidFill>
              </a:rPr>
              <a:t>que caracterice la situación de salud de 10 </a:t>
            </a:r>
            <a:r>
              <a:rPr lang="es-ES" sz="2400" dirty="0" smtClean="0">
                <a:solidFill>
                  <a:prstClr val="black"/>
                </a:solidFill>
              </a:rPr>
              <a:t>familias con </a:t>
            </a:r>
            <a:r>
              <a:rPr lang="es-ES" sz="2400" dirty="0" smtClean="0">
                <a:solidFill>
                  <a:prstClr val="black"/>
                </a:solidFill>
              </a:rPr>
              <a:t>las cuales los estudiantes se vinculan en la educación en el </a:t>
            </a:r>
            <a:r>
              <a:rPr lang="es-ES" sz="2400" dirty="0" smtClean="0">
                <a:solidFill>
                  <a:prstClr val="black"/>
                </a:solidFill>
              </a:rPr>
              <a:t>trabajo durante la etapa (trimestral), utilizando </a:t>
            </a:r>
            <a:r>
              <a:rPr lang="es-ES" sz="2400" dirty="0" smtClean="0">
                <a:solidFill>
                  <a:prstClr val="black"/>
                </a:solidFill>
              </a:rPr>
              <a:t>como fuente las fichas de salud familiar de los individuos dispensarizados en el </a:t>
            </a:r>
            <a:r>
              <a:rPr lang="es-ES" sz="2400" dirty="0" smtClean="0">
                <a:solidFill>
                  <a:prstClr val="black"/>
                </a:solidFill>
              </a:rPr>
              <a:t>consultorio</a:t>
            </a:r>
            <a:r>
              <a:rPr lang="es-ES" sz="2400" dirty="0" smtClean="0">
                <a:solidFill>
                  <a:prstClr val="black"/>
                </a:solidFill>
              </a:rPr>
              <a:t>.</a:t>
            </a:r>
          </a:p>
          <a:p>
            <a:pPr algn="just" eaLnBrk="1" hangingPunct="1">
              <a:lnSpc>
                <a:spcPct val="150000"/>
              </a:lnSpc>
            </a:pPr>
            <a:r>
              <a:rPr lang="es-ES" sz="2400" dirty="0" smtClean="0">
                <a:solidFill>
                  <a:prstClr val="black"/>
                </a:solidFill>
              </a:rPr>
              <a:t>El trabajo se realizará por equipos, de tres o cuatro estudiantes </a:t>
            </a:r>
            <a:r>
              <a:rPr lang="es-ES" sz="2400" dirty="0" err="1" smtClean="0">
                <a:solidFill>
                  <a:prstClr val="black"/>
                </a:solidFill>
              </a:rPr>
              <a:t>segú</a:t>
            </a:r>
            <a:r>
              <a:rPr lang="es-ES" sz="2400" dirty="0" smtClean="0">
                <a:solidFill>
                  <a:prstClr val="black"/>
                </a:solidFill>
              </a:rPr>
              <a:t> </a:t>
            </a:r>
            <a:endParaRPr lang="es-ES" sz="24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540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17986"/>
            <a:ext cx="8183880" cy="4626840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lnSpc>
                <a:spcPct val="170000"/>
              </a:lnSpc>
              <a:buFontTx/>
              <a:buNone/>
              <a:defRPr/>
            </a:pPr>
            <a:r>
              <a:rPr lang="es-E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Aplicar </a:t>
            </a:r>
            <a:r>
              <a:rPr lang="es-E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ES" sz="96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s-E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étodo </a:t>
            </a:r>
            <a:r>
              <a:rPr lang="es-ES" sz="96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E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stadístico para la descripción del estado de salud  de 10 familias </a:t>
            </a:r>
            <a:r>
              <a:rPr lang="es-E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del CMF en que desarrollas la educación en el trabajo, mediante uso de métodos cuantitativos  de la investigación científica.</a:t>
            </a:r>
          </a:p>
          <a:p>
            <a:pPr marL="0" indent="0" algn="just">
              <a:lnSpc>
                <a:spcPct val="170000"/>
              </a:lnSpc>
              <a:buFontTx/>
              <a:buNone/>
              <a:defRPr/>
            </a:pPr>
            <a:endParaRPr lang="es-ES" sz="9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0" y="404813"/>
            <a:ext cx="9144000" cy="6453187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defRPr/>
            </a:pPr>
            <a:endParaRPr lang="en-US" sz="2400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5436096" y="530352"/>
            <a:ext cx="2952328" cy="738408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r">
              <a:buFont typeface="Wingdings 2"/>
              <a:buNone/>
            </a:pPr>
            <a:r>
              <a:rPr lang="es-ES" sz="32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OBJETIVO</a:t>
            </a:r>
            <a:endParaRPr lang="es-ES" sz="2000" dirty="0" smtClean="0"/>
          </a:p>
          <a:p>
            <a:pPr marL="0" indent="0">
              <a:buFont typeface="Wingdings 2"/>
              <a:buNone/>
            </a:pP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6834767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395536" y="891872"/>
            <a:ext cx="835292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</a:rPr>
              <a:t>Una vez </a:t>
            </a:r>
            <a:r>
              <a:rPr lang="es-ES" sz="2400" dirty="0" err="1">
                <a:solidFill>
                  <a:prstClr val="black"/>
                </a:solidFill>
                <a:latin typeface="Arial" panose="020B0604020202020204" pitchFamily="34" charset="0"/>
              </a:rPr>
              <a:t>dispensarizada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</a:rPr>
              <a:t> las familias asignadas a los estudiantes, se procederá a </a:t>
            </a:r>
            <a:r>
              <a:rPr lang="es-ES" sz="2400" dirty="0" smtClean="0">
                <a:solidFill>
                  <a:prstClr val="black"/>
                </a:solidFill>
                <a:latin typeface="Arial" panose="020B0604020202020204" pitchFamily="34" charset="0"/>
              </a:rPr>
              <a:t>crear la base de datos para realizar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</a:rPr>
              <a:t>el procesamiento estadístico de la información y se determinaran</a:t>
            </a:r>
            <a:r>
              <a:rPr lang="es-ES" sz="2400" dirty="0" smtClean="0">
                <a:solidFill>
                  <a:prstClr val="black"/>
                </a:solidFill>
                <a:latin typeface="Arial" panose="020B0604020202020204" pitchFamily="34" charset="0"/>
              </a:rPr>
              <a:t>:</a:t>
            </a:r>
          </a:p>
          <a:p>
            <a:pPr algn="just"/>
            <a:r>
              <a:rPr lang="es-ES" sz="2000" b="1" u="sng" dirty="0"/>
              <a:t>Estadísticas Demográficas</a:t>
            </a:r>
            <a:endParaRPr lang="es-ES" sz="20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2400" dirty="0" smtClean="0">
                <a:solidFill>
                  <a:prstClr val="black"/>
                </a:solidFill>
                <a:latin typeface="Arial" panose="020B0604020202020204" pitchFamily="34" charset="0"/>
              </a:rPr>
              <a:t> Breve descripción del contexto en que se encuentra el CMF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es-ES" sz="2400" dirty="0" smtClean="0">
                <a:solidFill>
                  <a:prstClr val="black"/>
                </a:solidFill>
                <a:latin typeface="Arial" panose="020B0604020202020204" pitchFamily="34" charset="0"/>
              </a:rPr>
              <a:t>(lugar, estado constructivo, etc…).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s-ES" sz="2400" dirty="0" smtClean="0">
                <a:solidFill>
                  <a:prstClr val="black"/>
                </a:solidFill>
                <a:latin typeface="Arial" panose="020B0604020202020204" pitchFamily="34" charset="0"/>
              </a:rPr>
              <a:t>Composición por edad y sexo (Pirámide)(Por grupos                                                                     </a:t>
            </a:r>
            <a:r>
              <a:rPr lang="es-ES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quinquenales</a:t>
            </a:r>
            <a:r>
              <a:rPr lang="es-ES" sz="2400" dirty="0" smtClean="0">
                <a:solidFill>
                  <a:prstClr val="black"/>
                </a:solidFill>
                <a:latin typeface="Arial" panose="020B0604020202020204" pitchFamily="34" charset="0"/>
              </a:rPr>
              <a:t>) (Tabla , # y %)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s-ES" sz="2400" dirty="0" smtClean="0">
                <a:solidFill>
                  <a:prstClr val="black"/>
                </a:solidFill>
                <a:latin typeface="Arial" panose="020B0604020202020204" pitchFamily="34" charset="0"/>
              </a:rPr>
              <a:t>Determinar de la edad: Valor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</a:rPr>
              <a:t>promedio de </a:t>
            </a:r>
            <a:r>
              <a:rPr lang="es-ES" sz="2400" dirty="0" smtClean="0">
                <a:solidFill>
                  <a:prstClr val="black"/>
                </a:solidFill>
                <a:latin typeface="Arial" panose="020B0604020202020204" pitchFamily="34" charset="0"/>
              </a:rPr>
              <a:t>edad, mediana y desviación estándar.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s-ES" sz="2400" dirty="0" smtClean="0">
                <a:solidFill>
                  <a:prstClr val="black"/>
                </a:solidFill>
                <a:latin typeface="Arial" panose="020B0604020202020204" pitchFamily="34" charset="0"/>
              </a:rPr>
              <a:t>Razón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</a:rPr>
              <a:t>de </a:t>
            </a:r>
            <a:r>
              <a:rPr lang="es-ES" sz="2400" dirty="0" smtClean="0">
                <a:solidFill>
                  <a:prstClr val="black"/>
                </a:solidFill>
                <a:latin typeface="Arial" panose="020B0604020202020204" pitchFamily="34" charset="0"/>
              </a:rPr>
              <a:t>masculinidad.</a:t>
            </a:r>
            <a:endParaRPr lang="es-ES" sz="24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s-ES" sz="2400" dirty="0" smtClean="0">
                <a:solidFill>
                  <a:prstClr val="black"/>
                </a:solidFill>
                <a:latin typeface="Arial" panose="020B0604020202020204" pitchFamily="34" charset="0"/>
              </a:rPr>
              <a:t>Nivel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</a:rPr>
              <a:t>Educacional (Tabla ( #  y %)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</a:rPr>
              <a:t>Labor que realiza  (Tabla ( #  y %)</a:t>
            </a:r>
            <a:r>
              <a:rPr lang="es-ES" sz="2400" dirty="0"/>
              <a:t> </a:t>
            </a: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2123728" y="530352"/>
            <a:ext cx="6480720" cy="594391"/>
          </a:xfrm>
          <a:prstGeom prst="rect">
            <a:avLst/>
          </a:prstGeom>
        </p:spPr>
        <p:txBody>
          <a:bodyPr vert="horz" lIns="182880" tIns="91440">
            <a:normAutofit fontScale="62500" lnSpcReduction="20000"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r">
              <a:buFont typeface="Wingdings 2"/>
              <a:buNone/>
            </a:pPr>
            <a:r>
              <a:rPr lang="es-ES" sz="36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Metodología para realizar el trabajo</a:t>
            </a:r>
            <a:endParaRPr lang="es-ES" sz="2400" dirty="0" smtClean="0"/>
          </a:p>
          <a:p>
            <a:pPr marL="0" indent="0">
              <a:buFont typeface="Wingdings 2"/>
              <a:buNone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4918336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395536" y="1124743"/>
            <a:ext cx="8352928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u="sng" dirty="0" smtClean="0"/>
              <a:t>Estadísticas Sanitarias</a:t>
            </a:r>
            <a:endParaRPr lang="es-ES" sz="2400" dirty="0"/>
          </a:p>
          <a:p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es-ES" sz="2000" b="1" u="sng" dirty="0" smtClean="0"/>
              <a:t>Natalidad </a:t>
            </a:r>
            <a:r>
              <a:rPr lang="es-ES" sz="2000" b="1" u="sng" dirty="0"/>
              <a:t>en el trimestre</a:t>
            </a:r>
            <a:endParaRPr lang="es-ES" sz="20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s-ES" sz="2300" dirty="0"/>
              <a:t>Nacidos </a:t>
            </a:r>
            <a:r>
              <a:rPr lang="es-ES" sz="2300" dirty="0" smtClean="0"/>
              <a:t>vivos.</a:t>
            </a:r>
            <a:endParaRPr lang="es-ES" sz="23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s-ES" sz="2300" dirty="0"/>
              <a:t>Indicador que relacione nacidos vivos contra población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s-ES" sz="2300" dirty="0"/>
              <a:t>Indicador que relacione nacidos vivos contra población femenina en edad </a:t>
            </a:r>
            <a:r>
              <a:rPr lang="es-ES" sz="2300" dirty="0" smtClean="0"/>
              <a:t>fértil.</a:t>
            </a:r>
            <a:endParaRPr lang="es-ES" sz="2300" dirty="0"/>
          </a:p>
          <a:p>
            <a:r>
              <a:rPr lang="es-ES" sz="2000" b="1" u="sng" dirty="0"/>
              <a:t>Mortalidad </a:t>
            </a:r>
            <a:r>
              <a:rPr lang="es-ES" sz="2000" b="1" u="sng" dirty="0"/>
              <a:t>en el trimestre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300" dirty="0"/>
              <a:t>Número de </a:t>
            </a:r>
            <a:r>
              <a:rPr lang="es-ES" sz="2300" dirty="0" smtClean="0"/>
              <a:t>defunciones.</a:t>
            </a:r>
            <a:endParaRPr lang="es-ES" sz="2300" dirty="0"/>
          </a:p>
          <a:p>
            <a:pPr marL="342900" indent="-342900">
              <a:buFont typeface="Arial" pitchFamily="34" charset="0"/>
              <a:buChar char="•"/>
            </a:pPr>
            <a:r>
              <a:rPr lang="es-ES" sz="2300" dirty="0"/>
              <a:t>Número de defunciones por causas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300" dirty="0"/>
              <a:t>Fallecidos menores de 1 año (si hubo en qué componente</a:t>
            </a:r>
            <a:r>
              <a:rPr lang="es-ES" sz="2300" dirty="0" smtClean="0"/>
              <a:t>).</a:t>
            </a:r>
            <a:endParaRPr lang="es-ES" sz="2300" dirty="0"/>
          </a:p>
          <a:p>
            <a:pPr algn="just"/>
            <a:endParaRPr lang="es-ES" sz="2400" dirty="0"/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2123728" y="530352"/>
            <a:ext cx="6480720" cy="594391"/>
          </a:xfrm>
          <a:prstGeom prst="rect">
            <a:avLst/>
          </a:prstGeom>
        </p:spPr>
        <p:txBody>
          <a:bodyPr vert="horz" lIns="182880" tIns="91440">
            <a:normAutofit fontScale="62500" lnSpcReduction="20000"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r">
              <a:buFont typeface="Wingdings 2"/>
              <a:buNone/>
            </a:pPr>
            <a:r>
              <a:rPr lang="es-ES" sz="36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Metodología para realizar el trabajo</a:t>
            </a:r>
            <a:endParaRPr lang="es-ES" sz="2400" dirty="0" smtClean="0"/>
          </a:p>
          <a:p>
            <a:pPr marL="0" indent="0">
              <a:buFont typeface="Wingdings 2"/>
              <a:buNone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40872925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395536" y="980728"/>
            <a:ext cx="8352928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u="sng" dirty="0" smtClean="0"/>
              <a:t>Estadísticas Sanitarias</a:t>
            </a:r>
            <a:endParaRPr lang="es-ES" sz="2400" dirty="0" smtClean="0"/>
          </a:p>
          <a:p>
            <a:pPr algn="just"/>
            <a:r>
              <a:rPr lang="es-ES" sz="2400" dirty="0" smtClean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es-ES" sz="2000" b="1" u="sng" dirty="0" smtClean="0"/>
              <a:t>Morbilidad en el trimestre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es-ES" sz="2400" dirty="0" err="1"/>
              <a:t>Dispensarización</a:t>
            </a:r>
            <a:r>
              <a:rPr lang="es-ES" sz="2400" dirty="0"/>
              <a:t> </a:t>
            </a:r>
            <a:r>
              <a:rPr lang="es-ES" sz="2400" dirty="0" smtClean="0"/>
              <a:t>por </a:t>
            </a:r>
            <a:r>
              <a:rPr lang="es-ES" sz="2400" dirty="0"/>
              <a:t>sexo (Tabla con # y %) (gráfico)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es-ES" sz="2400" dirty="0" smtClean="0"/>
              <a:t>Riesgo </a:t>
            </a:r>
            <a:r>
              <a:rPr lang="es-ES" sz="2400" dirty="0"/>
              <a:t>Salud (tabaquismo, Alcoholismo, </a:t>
            </a:r>
            <a:r>
              <a:rPr lang="es-ES" sz="2400" dirty="0" err="1"/>
              <a:t>Habitos</a:t>
            </a:r>
            <a:r>
              <a:rPr lang="es-ES" sz="2400" dirty="0"/>
              <a:t> dietéticos, </a:t>
            </a:r>
            <a:r>
              <a:rPr lang="es-ES" sz="2400" dirty="0" err="1"/>
              <a:t>etc</a:t>
            </a:r>
            <a:r>
              <a:rPr lang="es-ES" sz="2400" dirty="0" smtClean="0"/>
              <a:t>).</a:t>
            </a:r>
            <a:endParaRPr lang="es-ES" sz="2400" dirty="0"/>
          </a:p>
          <a:p>
            <a:pPr marL="0" lvl="1" algn="just"/>
            <a:r>
              <a:rPr lang="es-ES" sz="2000" dirty="0"/>
              <a:t> </a:t>
            </a:r>
            <a:r>
              <a:rPr lang="es-ES" sz="2400" b="1" u="sng" dirty="0"/>
              <a:t>Descripción y funcionamiento de la familia</a:t>
            </a:r>
            <a:endParaRPr lang="es-ES" sz="2000" dirty="0"/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es-ES" sz="2300" dirty="0" smtClean="0"/>
              <a:t>Tipo </a:t>
            </a:r>
            <a:r>
              <a:rPr lang="es-ES" sz="2300" dirty="0"/>
              <a:t>de familia (Nuclear, Extensa, Ampliada) (Tabla ( # y %)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es-ES" sz="2300" dirty="0"/>
              <a:t>Etapa del ciclo vital de la familia (Formación, Extensión, Contracción y Disolución) (Tabla (# y %)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es-ES" sz="2300" dirty="0"/>
              <a:t>Crisis no relacionada con el ciclo vital de la familia (Desorganización, Desmembramiento, Incremento, Desmoralización) (Tabla (# y %)</a:t>
            </a:r>
          </a:p>
          <a:p>
            <a:pPr algn="just"/>
            <a:endParaRPr lang="es-ES" sz="2400" dirty="0"/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2123728" y="530352"/>
            <a:ext cx="6480720" cy="594391"/>
          </a:xfrm>
          <a:prstGeom prst="rect">
            <a:avLst/>
          </a:prstGeom>
        </p:spPr>
        <p:txBody>
          <a:bodyPr vert="horz" lIns="182880" tIns="91440">
            <a:normAutofit fontScale="62500" lnSpcReduction="20000"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r">
              <a:buFont typeface="Wingdings 2"/>
              <a:buNone/>
            </a:pPr>
            <a:r>
              <a:rPr lang="es-ES" sz="36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Metodología para realizar el trabajo</a:t>
            </a:r>
            <a:endParaRPr lang="es-ES" sz="2400" dirty="0" smtClean="0"/>
          </a:p>
          <a:p>
            <a:pPr marL="0" indent="0">
              <a:buFont typeface="Wingdings 2"/>
              <a:buNone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702460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67544" y="404664"/>
            <a:ext cx="8208912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400" dirty="0"/>
          </a:p>
          <a:p>
            <a:endParaRPr lang="es-ES" sz="2200" b="1" dirty="0" smtClean="0"/>
          </a:p>
          <a:p>
            <a:r>
              <a:rPr lang="es-ES" sz="2200" b="1" dirty="0" smtClean="0"/>
              <a:t>Partes </a:t>
            </a:r>
            <a:r>
              <a:rPr lang="es-ES" sz="2200" b="1" dirty="0"/>
              <a:t>del Informe </a:t>
            </a:r>
            <a:r>
              <a:rPr lang="es-ES" sz="2200" b="1" dirty="0" smtClean="0"/>
              <a:t>)continuación)</a:t>
            </a:r>
            <a:endParaRPr lang="es-ES" sz="2200" dirty="0"/>
          </a:p>
          <a:p>
            <a:pPr algn="just"/>
            <a:r>
              <a:rPr lang="es-ES" sz="2000" b="1" dirty="0" smtClean="0"/>
              <a:t>III- </a:t>
            </a:r>
            <a:r>
              <a:rPr lang="es-ES" sz="2300" b="1" dirty="0" smtClean="0"/>
              <a:t>Conclusiones</a:t>
            </a:r>
            <a:r>
              <a:rPr lang="es-ES" sz="2300" dirty="0" smtClean="0"/>
              <a:t>. Responden a al objetivo(s) del estudio.</a:t>
            </a:r>
          </a:p>
          <a:p>
            <a:pPr algn="just"/>
            <a:r>
              <a:rPr lang="es-ES" sz="2000" b="1" dirty="0" smtClean="0"/>
              <a:t>IV- </a:t>
            </a:r>
            <a:r>
              <a:rPr lang="es-ES" sz="2300" b="1" dirty="0" smtClean="0"/>
              <a:t>Referencias bibliográficas</a:t>
            </a:r>
            <a:r>
              <a:rPr lang="es-ES" sz="2300" dirty="0" smtClean="0"/>
              <a:t>. Hasta cinco citas en norma Vancouver.</a:t>
            </a:r>
          </a:p>
          <a:p>
            <a:pPr algn="just"/>
            <a:endParaRPr lang="es-ES" sz="2300" dirty="0"/>
          </a:p>
          <a:p>
            <a:pPr algn="just"/>
            <a:endParaRPr lang="es-ES" sz="2300" dirty="0"/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2123728" y="386337"/>
            <a:ext cx="6480720" cy="450375"/>
          </a:xfrm>
          <a:prstGeom prst="rect">
            <a:avLst/>
          </a:prstGeom>
        </p:spPr>
        <p:txBody>
          <a:bodyPr vert="horz" lIns="182880" tIns="91440">
            <a:normAutofit fontScale="70000" lnSpcReduction="20000"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r">
              <a:buFont typeface="Wingdings 2"/>
              <a:buNone/>
            </a:pPr>
            <a:r>
              <a:rPr lang="es-ES" sz="36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Criterios  para evaluar los trabajos</a:t>
            </a:r>
            <a:endParaRPr lang="es-ES" sz="2400" dirty="0" smtClean="0"/>
          </a:p>
          <a:p>
            <a:pPr marL="0" indent="0">
              <a:buFont typeface="Wingdings 2"/>
              <a:buNone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0816729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67544" y="404664"/>
            <a:ext cx="8208912" cy="580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400" dirty="0"/>
          </a:p>
          <a:p>
            <a:pPr algn="just"/>
            <a:r>
              <a:rPr lang="es-ES" sz="2300" dirty="0"/>
              <a:t>1-Elaborar un documento de texto (digital) con el formato siguiente. Fuente Arial, tamaño 12, alineación justificada e interlineado 1,5. </a:t>
            </a:r>
          </a:p>
          <a:p>
            <a:r>
              <a:rPr lang="es-ES" sz="2300" b="1" dirty="0"/>
              <a:t>Partes del Informe </a:t>
            </a:r>
            <a:endParaRPr lang="es-ES" sz="2300" dirty="0"/>
          </a:p>
          <a:p>
            <a:r>
              <a:rPr lang="es-ES" sz="2000" b="1" dirty="0"/>
              <a:t>Portada</a:t>
            </a:r>
            <a:r>
              <a:rPr lang="es-ES" sz="2000" dirty="0"/>
              <a:t>:</a:t>
            </a:r>
            <a:r>
              <a:rPr lang="es-ES" sz="2300" dirty="0"/>
              <a:t> Institución, título, autores, tutores y/o asesores, año académico. </a:t>
            </a:r>
          </a:p>
          <a:p>
            <a:r>
              <a:rPr lang="es-ES" sz="2000" b="1" dirty="0"/>
              <a:t>I- Introducción </a:t>
            </a:r>
            <a:endParaRPr lang="es-ES" sz="20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2300" dirty="0" smtClean="0"/>
              <a:t>Abordar </a:t>
            </a:r>
            <a:r>
              <a:rPr lang="es-ES" sz="2300" dirty="0"/>
              <a:t>brevemente </a:t>
            </a:r>
            <a:r>
              <a:rPr lang="es-ES" sz="2300" dirty="0" smtClean="0"/>
              <a:t>estado de la temática a estudiar (análisis del proceso salud enfermedad).</a:t>
            </a:r>
            <a:endParaRPr lang="es-ES" sz="2300" dirty="0"/>
          </a:p>
          <a:p>
            <a:pPr algn="just"/>
            <a:r>
              <a:rPr lang="es-ES" sz="2000" b="1" dirty="0" smtClean="0"/>
              <a:t>II-</a:t>
            </a:r>
            <a:r>
              <a:rPr lang="es-ES" sz="2000" dirty="0" smtClean="0"/>
              <a:t> </a:t>
            </a:r>
            <a:r>
              <a:rPr lang="es-ES" sz="2000" b="1" dirty="0"/>
              <a:t>Desarrollo</a:t>
            </a:r>
            <a:r>
              <a:rPr lang="es-ES" sz="2000" dirty="0"/>
              <a:t>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2300" dirty="0" smtClean="0"/>
              <a:t>Presentación </a:t>
            </a:r>
            <a:r>
              <a:rPr lang="es-ES" sz="2300" dirty="0"/>
              <a:t>de la información utilizando </a:t>
            </a:r>
            <a:r>
              <a:rPr lang="es-ES" sz="2300" dirty="0" smtClean="0"/>
              <a:t>tablas, gráficos y textos según indica la metodología descrita anteriormente.</a:t>
            </a:r>
            <a:endParaRPr lang="es-ES" sz="23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2300" dirty="0"/>
              <a:t>Realizar la discusión de los resultados presentados</a:t>
            </a:r>
            <a:r>
              <a:rPr lang="es-ES" sz="2400" dirty="0" smtClean="0"/>
              <a:t>.</a:t>
            </a:r>
            <a:r>
              <a:rPr lang="es-ES" sz="2400" dirty="0"/>
              <a:t> </a:t>
            </a: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2123728" y="386337"/>
            <a:ext cx="6480720" cy="450375"/>
          </a:xfrm>
          <a:prstGeom prst="rect">
            <a:avLst/>
          </a:prstGeom>
        </p:spPr>
        <p:txBody>
          <a:bodyPr vert="horz" lIns="182880" tIns="91440">
            <a:normAutofit fontScale="70000" lnSpcReduction="20000"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r">
              <a:buFont typeface="Wingdings 2"/>
              <a:buNone/>
            </a:pPr>
            <a:r>
              <a:rPr lang="es-ES" sz="36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Criterios  para evaluar los trabajos</a:t>
            </a:r>
            <a:endParaRPr lang="es-ES" sz="2400" dirty="0" smtClean="0"/>
          </a:p>
          <a:p>
            <a:pPr marL="0" indent="0">
              <a:buFont typeface="Wingdings 2"/>
              <a:buNone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763615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specto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2.xml><?xml version="1.0" encoding="utf-8"?>
<a:themeOverride xmlns:a="http://schemas.openxmlformats.org/drawingml/2006/main">
  <a:clrScheme name="Aspecto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3.xml><?xml version="1.0" encoding="utf-8"?>
<a:themeOverride xmlns:a="http://schemas.openxmlformats.org/drawingml/2006/main">
  <a:clrScheme name="Aspecto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4.xml><?xml version="1.0" encoding="utf-8"?>
<a:themeOverride xmlns:a="http://schemas.openxmlformats.org/drawingml/2006/main">
  <a:clrScheme name="Aspecto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5.xml><?xml version="1.0" encoding="utf-8"?>
<a:themeOverride xmlns:a="http://schemas.openxmlformats.org/drawingml/2006/main">
  <a:clrScheme name="Aspecto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6.xml><?xml version="1.0" encoding="utf-8"?>
<a:themeOverride xmlns:a="http://schemas.openxmlformats.org/drawingml/2006/main">
  <a:clrScheme name="Aspecto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7.xml><?xml version="1.0" encoding="utf-8"?>
<a:themeOverride xmlns:a="http://schemas.openxmlformats.org/drawingml/2006/main">
  <a:clrScheme name="Aspecto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8.xml><?xml version="1.0" encoding="utf-8"?>
<a:themeOverride xmlns:a="http://schemas.openxmlformats.org/drawingml/2006/main">
  <a:clrScheme name="Aspecto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9.xml><?xml version="1.0" encoding="utf-8"?>
<a:themeOverride xmlns:a="http://schemas.openxmlformats.org/drawingml/2006/main">
  <a:clrScheme name="Aspecto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663</TotalTime>
  <Words>867</Words>
  <Application>Microsoft Office PowerPoint</Application>
  <PresentationFormat>Presentación en pantalla (4:3)</PresentationFormat>
  <Paragraphs>90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Aspecto</vt:lpstr>
      <vt:lpstr>Orientación para Trabajo Final del Tema.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MINSAP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Evento por la Calidad de la Clase</dc:title>
  <dc:creator>Administrador</dc:creator>
  <cp:lastModifiedBy>Microsoft</cp:lastModifiedBy>
  <cp:revision>58</cp:revision>
  <dcterms:created xsi:type="dcterms:W3CDTF">2016-05-20T15:33:21Z</dcterms:created>
  <dcterms:modified xsi:type="dcterms:W3CDTF">2025-03-22T02:58:17Z</dcterms:modified>
</cp:coreProperties>
</file>