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93"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30"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8" name="27 Marcador de fecha"/>
          <p:cNvSpPr>
            <a:spLocks noGrp="1"/>
          </p:cNvSpPr>
          <p:nvPr>
            <p:ph type="dt" sz="half" idx="10"/>
          </p:nvPr>
        </p:nvSpPr>
        <p:spPr/>
        <p:txBody>
          <a:bodyPr/>
          <a:lstStyle>
            <a:extLst/>
          </a:lstStyle>
          <a:p>
            <a:fld id="{CD2FA348-F9D4-4A74-8AD5-F1514B29CD4E}" type="datetimeFigureOut">
              <a:rPr lang="es-ES" smtClean="0"/>
              <a:pPr/>
              <a:t>14/12/2019</a:t>
            </a:fld>
            <a:endParaRPr lang="es-ES"/>
          </a:p>
        </p:txBody>
      </p:sp>
      <p:sp>
        <p:nvSpPr>
          <p:cNvPr id="17" name="16 Marcador de pie de página"/>
          <p:cNvSpPr>
            <a:spLocks noGrp="1"/>
          </p:cNvSpPr>
          <p:nvPr>
            <p:ph type="ftr" sz="quarter" idx="11"/>
          </p:nvPr>
        </p:nvSpPr>
        <p:spPr/>
        <p:txBody>
          <a:bodyPr/>
          <a:lstStyle>
            <a:extLst/>
          </a:lstStyle>
          <a:p>
            <a:endParaRPr lang="es-ES"/>
          </a:p>
        </p:txBody>
      </p:sp>
      <p:sp>
        <p:nvSpPr>
          <p:cNvPr id="29" name="28 Marcador de número de diapositiva"/>
          <p:cNvSpPr>
            <a:spLocks noGrp="1"/>
          </p:cNvSpPr>
          <p:nvPr>
            <p:ph type="sldNum" sz="quarter" idx="12"/>
          </p:nvPr>
        </p:nvSpPr>
        <p:spPr/>
        <p:txBody>
          <a:bodyPr/>
          <a:lstStyle>
            <a:extLst/>
          </a:lstStyle>
          <a:p>
            <a:fld id="{E2817C6A-B6FA-46E1-9A2D-EA2F166702C1}" type="slidenum">
              <a:rPr lang="es-ES" smtClean="0"/>
              <a:pPr/>
              <a:t>‹Nº›</a:t>
            </a:fld>
            <a:endParaRPr lang="es-ES"/>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Rectángulo"/>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D2FA348-F9D4-4A74-8AD5-F1514B29CD4E}" type="datetimeFigureOut">
              <a:rPr lang="es-ES" smtClean="0"/>
              <a:pPr/>
              <a:t>14/12/2019</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E2817C6A-B6FA-46E1-9A2D-EA2F166702C1}"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58674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D2FA348-F9D4-4A74-8AD5-F1514B29CD4E}" type="datetimeFigureOut">
              <a:rPr lang="es-ES" smtClean="0"/>
              <a:pPr/>
              <a:t>14/12/2019</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E2817C6A-B6FA-46E1-9A2D-EA2F166702C1}"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D2FA348-F9D4-4A74-8AD5-F1514B29CD4E}" type="datetimeFigureOut">
              <a:rPr lang="es-ES" smtClean="0"/>
              <a:pPr/>
              <a:t>14/12/2019</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E2817C6A-B6FA-46E1-9A2D-EA2F166702C1}"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Forma libre"/>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arcador de texto"/>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CD2FA348-F9D4-4A74-8AD5-F1514B29CD4E}" type="datetimeFigureOut">
              <a:rPr lang="es-ES" smtClean="0"/>
              <a:pPr/>
              <a:t>14/12/2019</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E2817C6A-B6FA-46E1-9A2D-EA2F166702C1}" type="slidenum">
              <a:rPr lang="es-ES" smtClean="0"/>
              <a:pPr/>
              <a:t>‹Nº›</a:t>
            </a:fld>
            <a:endParaRPr lang="es-ES"/>
          </a:p>
        </p:txBody>
      </p:sp>
      <p:sp>
        <p:nvSpPr>
          <p:cNvPr id="7" name="6 Rectángulo"/>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s-ES" smtClean="0"/>
              <a:t>Haga clic para modificar el estilo de título del patrón</a:t>
            </a:r>
            <a:endParaRPr kumimoji="0" lang="en-US"/>
          </a:p>
        </p:txBody>
      </p:sp>
      <p:sp>
        <p:nvSpPr>
          <p:cNvPr id="8" name="7 Rectángulo"/>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Rectángulo"/>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CD2FA348-F9D4-4A74-8AD5-F1514B29CD4E}" type="datetimeFigureOut">
              <a:rPr lang="es-ES" smtClean="0"/>
              <a:pPr/>
              <a:t>14/12/2019</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E2817C6A-B6FA-46E1-9A2D-EA2F166702C1}"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504824" y="512064"/>
            <a:ext cx="7772400" cy="914400"/>
          </a:xfrm>
        </p:spPr>
        <p:txBody>
          <a:bodyPr anchor="t"/>
          <a:lstStyle>
            <a:lvl1pPr>
              <a:defRPr sz="400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CD2FA348-F9D4-4A74-8AD5-F1514B29CD4E}" type="datetimeFigureOut">
              <a:rPr lang="es-ES" smtClean="0"/>
              <a:pPr/>
              <a:t>14/12/2019</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E2817C6A-B6FA-46E1-9A2D-EA2F166702C1}" type="slidenum">
              <a:rPr lang="es-ES" smtClean="0"/>
              <a:pPr/>
              <a:t>‹Nº›</a:t>
            </a:fld>
            <a:endParaRPr lang="es-ES"/>
          </a:p>
        </p:txBody>
      </p:sp>
      <p:sp>
        <p:nvSpPr>
          <p:cNvPr id="16" name="15 Rectángulo"/>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Rectángulo"/>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Rectángulo"/>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Rectángulo"/>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Rectángulo"/>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CD2FA348-F9D4-4A74-8AD5-F1514B29CD4E}" type="datetimeFigureOut">
              <a:rPr lang="es-ES" smtClean="0"/>
              <a:pPr/>
              <a:t>14/12/2019</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E2817C6A-B6FA-46E1-9A2D-EA2F166702C1}"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CD2FA348-F9D4-4A74-8AD5-F1514B29CD4E}" type="datetimeFigureOut">
              <a:rPr lang="es-ES" smtClean="0"/>
              <a:pPr/>
              <a:t>14/12/2019</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E2817C6A-B6FA-46E1-9A2D-EA2F166702C1}"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CD2FA348-F9D4-4A74-8AD5-F1514B29CD4E}" type="datetimeFigureOut">
              <a:rPr lang="es-ES" smtClean="0"/>
              <a:pPr/>
              <a:t>14/12/2019</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E2817C6A-B6FA-46E1-9A2D-EA2F166702C1}"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Conector recto"/>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1" y="1219200"/>
            <a:ext cx="132763" cy="128466"/>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grpSp>
        <p:nvGrpSpPr>
          <p:cNvPr id="14" name="13 Grupo"/>
          <p:cNvGrpSpPr/>
          <p:nvPr/>
        </p:nvGrpSpPr>
        <p:grpSpPr>
          <a:xfrm rot="5400000">
            <a:off x="8666981" y="1371600"/>
            <a:ext cx="132763" cy="128466"/>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88" y="1474763"/>
            <a:ext cx="132763" cy="128466"/>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499"/>
            <a:ext cx="2133600" cy="365125"/>
          </a:xfrm>
        </p:spPr>
        <p:txBody>
          <a:bodyPr/>
          <a:lstStyle>
            <a:extLst/>
          </a:lstStyle>
          <a:p>
            <a:fld id="{CD2FA348-F9D4-4A74-8AD5-F1514B29CD4E}" type="datetimeFigureOut">
              <a:rPr lang="es-ES" smtClean="0"/>
              <a:pPr/>
              <a:t>14/12/2019</a:t>
            </a:fld>
            <a:endParaRPr lang="es-ES"/>
          </a:p>
        </p:txBody>
      </p:sp>
      <p:sp>
        <p:nvSpPr>
          <p:cNvPr id="6" name="5 Marcador de pie de página"/>
          <p:cNvSpPr>
            <a:spLocks noGrp="1"/>
          </p:cNvSpPr>
          <p:nvPr>
            <p:ph type="ftr" sz="quarter" idx="11"/>
          </p:nvPr>
        </p:nvSpPr>
        <p:spPr>
          <a:xfrm>
            <a:off x="914400" y="55499"/>
            <a:ext cx="5562600" cy="365125"/>
          </a:xfrm>
        </p:spPr>
        <p:txBody>
          <a:bodyPr/>
          <a:lstStyle>
            <a:extLst/>
          </a:lstStyle>
          <a:p>
            <a:endParaRPr lang="es-ES"/>
          </a:p>
        </p:txBody>
      </p:sp>
      <p:sp>
        <p:nvSpPr>
          <p:cNvPr id="7" name="6 Marcador de número de diapositiva"/>
          <p:cNvSpPr>
            <a:spLocks noGrp="1"/>
          </p:cNvSpPr>
          <p:nvPr>
            <p:ph type="sldNum" sz="quarter" idx="12"/>
          </p:nvPr>
        </p:nvSpPr>
        <p:spPr>
          <a:xfrm>
            <a:off x="8610600" y="55499"/>
            <a:ext cx="457200" cy="365125"/>
          </a:xfrm>
        </p:spPr>
        <p:txBody>
          <a:bodyPr/>
          <a:lstStyle>
            <a:extLst/>
          </a:lstStyle>
          <a:p>
            <a:fld id="{E2817C6A-B6FA-46E1-9A2D-EA2F166702C1}"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Marcador de título"/>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CD2FA348-F9D4-4A74-8AD5-F1514B29CD4E}" type="datetimeFigureOut">
              <a:rPr lang="es-ES" smtClean="0"/>
              <a:pPr/>
              <a:t>14/12/2019</a:t>
            </a:fld>
            <a:endParaRPr lang="es-ES"/>
          </a:p>
        </p:txBody>
      </p:sp>
      <p:sp>
        <p:nvSpPr>
          <p:cNvPr id="3" name="2 Marcador de pie de página"/>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s-ES"/>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E2817C6A-B6FA-46E1-9A2D-EA2F166702C1}"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1714488"/>
            <a:ext cx="7772400" cy="4604016"/>
          </a:xfrm>
        </p:spPr>
        <p:txBody>
          <a:bodyPr/>
          <a:lstStyle/>
          <a:p>
            <a:r>
              <a:rPr lang="es-MX" dirty="0" smtClean="0">
                <a:solidFill>
                  <a:srgbClr val="FFFF00"/>
                </a:solidFill>
              </a:rPr>
              <a:t>Objetivos:</a:t>
            </a:r>
            <a:r>
              <a:rPr lang="es-ES" dirty="0" smtClean="0">
                <a:solidFill>
                  <a:srgbClr val="FFFF00"/>
                </a:solidFill>
              </a:rPr>
              <a:t/>
            </a:r>
            <a:br>
              <a:rPr lang="es-ES" dirty="0" smtClean="0">
                <a:solidFill>
                  <a:srgbClr val="FFFF00"/>
                </a:solidFill>
              </a:rPr>
            </a:br>
            <a:r>
              <a:rPr lang="es-MX" sz="2800" u="sng" dirty="0" smtClean="0">
                <a:solidFill>
                  <a:srgbClr val="FFFF00"/>
                </a:solidFill>
                <a:latin typeface="Arial" pitchFamily="34" charset="0"/>
                <a:cs typeface="Arial" pitchFamily="34" charset="0"/>
              </a:rPr>
              <a:t>Defender:</a:t>
            </a:r>
            <a:r>
              <a:rPr lang="es-MX" sz="2800" b="0" dirty="0" smtClean="0">
                <a:solidFill>
                  <a:srgbClr val="FFFF00"/>
                </a:solidFill>
                <a:latin typeface="Arial" pitchFamily="34" charset="0"/>
                <a:cs typeface="Arial" pitchFamily="34" charset="0"/>
              </a:rPr>
              <a:t/>
            </a:r>
            <a:br>
              <a:rPr lang="es-MX" sz="2800" b="0" dirty="0" smtClean="0">
                <a:solidFill>
                  <a:srgbClr val="FFFF00"/>
                </a:solidFill>
                <a:latin typeface="Arial" pitchFamily="34" charset="0"/>
                <a:cs typeface="Arial" pitchFamily="34" charset="0"/>
              </a:rPr>
            </a:br>
            <a:r>
              <a:rPr lang="es-MX" sz="2800" b="0" dirty="0" smtClean="0">
                <a:solidFill>
                  <a:srgbClr val="FFFF00"/>
                </a:solidFill>
                <a:latin typeface="Arial" pitchFamily="34" charset="0"/>
                <a:cs typeface="Arial" pitchFamily="34" charset="0"/>
              </a:rPr>
              <a:t>la Patria con la convicción de que ello constituye el más grande honor y deber supremo de cada cubano, apoyándose en sus motivaciones, preparación profesional y convicciones patrióticas e internacionalistas.</a:t>
            </a:r>
            <a:r>
              <a:rPr lang="es-ES" sz="2800" dirty="0" smtClean="0">
                <a:solidFill>
                  <a:srgbClr val="FFFF00"/>
                </a:solidFill>
                <a:latin typeface="Arial" pitchFamily="34" charset="0"/>
                <a:cs typeface="Arial" pitchFamily="34" charset="0"/>
              </a:rPr>
              <a:t/>
            </a:r>
            <a:br>
              <a:rPr lang="es-ES" sz="2800" dirty="0" smtClean="0">
                <a:solidFill>
                  <a:srgbClr val="FFFF00"/>
                </a:solidFill>
                <a:latin typeface="Arial" pitchFamily="34" charset="0"/>
                <a:cs typeface="Arial" pitchFamily="34" charset="0"/>
              </a:rPr>
            </a:br>
            <a:r>
              <a:rPr lang="es-ES" sz="1800" dirty="0" smtClean="0">
                <a:solidFill>
                  <a:srgbClr val="FFFF00"/>
                </a:solidFill>
                <a:latin typeface="Arial" pitchFamily="34" charset="0"/>
                <a:cs typeface="Arial" pitchFamily="34" charset="0"/>
              </a:rPr>
              <a:t/>
            </a:r>
            <a:br>
              <a:rPr lang="es-ES" sz="1800" dirty="0" smtClean="0">
                <a:solidFill>
                  <a:srgbClr val="FFFF00"/>
                </a:solidFill>
                <a:latin typeface="Arial" pitchFamily="34" charset="0"/>
                <a:cs typeface="Arial" pitchFamily="34" charset="0"/>
              </a:rPr>
            </a:br>
            <a:endParaRPr lang="es-ES" sz="1800" dirty="0">
              <a:latin typeface="Arial" pitchFamily="34" charset="0"/>
              <a:cs typeface="Arial" pitchFamily="34" charset="0"/>
            </a:endParaRPr>
          </a:p>
        </p:txBody>
      </p:sp>
      <p:sp>
        <p:nvSpPr>
          <p:cNvPr id="3" name="2 Subtítulo"/>
          <p:cNvSpPr>
            <a:spLocks noGrp="1"/>
          </p:cNvSpPr>
          <p:nvPr>
            <p:ph type="subTitle" idx="1"/>
          </p:nvPr>
        </p:nvSpPr>
        <p:spPr>
          <a:xfrm>
            <a:off x="914400" y="642918"/>
            <a:ext cx="7772400" cy="928694"/>
          </a:xfrm>
        </p:spPr>
        <p:txBody>
          <a:bodyPr>
            <a:normAutofit fontScale="77500" lnSpcReduction="20000"/>
          </a:bodyPr>
          <a:lstStyle/>
          <a:p>
            <a:r>
              <a:rPr lang="es-ES_tradnl" sz="2800" b="1" dirty="0" smtClean="0">
                <a:solidFill>
                  <a:srgbClr val="FFFF00"/>
                </a:solidFill>
                <a:latin typeface="Arial" pitchFamily="34" charset="0"/>
                <a:cs typeface="Arial" pitchFamily="34" charset="0"/>
              </a:rPr>
              <a:t>PROGRAMA DE LA ASIGNATURA FUNDAMENTOS BÁSICOS DE PREPARACIÓN PARA LA DEFENSA PARA TECNICO SUPERIOR DE CICLO CORTO</a:t>
            </a:r>
            <a:endParaRPr lang="es-ES" sz="2800" b="1" dirty="0" smtClean="0">
              <a:solidFill>
                <a:srgbClr val="FFFF00"/>
              </a:solidFill>
              <a:latin typeface="Arial" pitchFamily="34" charset="0"/>
              <a:cs typeface="Arial" pitchFamily="34" charset="0"/>
            </a:endParaRPr>
          </a:p>
          <a:p>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1857364"/>
            <a:ext cx="7772400" cy="4461140"/>
          </a:xfrm>
        </p:spPr>
        <p:txBody>
          <a:bodyPr/>
          <a:lstStyle/>
          <a:p>
            <a:r>
              <a:rPr lang="es-ES" sz="2000" dirty="0" smtClean="0">
                <a:solidFill>
                  <a:srgbClr val="FFFF00"/>
                </a:solidFill>
                <a:latin typeface="Arial" pitchFamily="34" charset="0"/>
                <a:cs typeface="Arial" pitchFamily="34" charset="0"/>
              </a:rPr>
              <a:t>6</a:t>
            </a:r>
            <a:r>
              <a:rPr lang="es-ES" dirty="0" smtClean="0">
                <a:solidFill>
                  <a:srgbClr val="FFFF00"/>
                </a:solidFill>
                <a:latin typeface="Arial" pitchFamily="34" charset="0"/>
                <a:cs typeface="Arial" pitchFamily="34" charset="0"/>
              </a:rPr>
              <a:t>.</a:t>
            </a:r>
            <a:r>
              <a:rPr lang="es-ES_tradnl" sz="2000" dirty="0" smtClean="0">
                <a:solidFill>
                  <a:srgbClr val="FFFF00"/>
                </a:solidFill>
                <a:latin typeface="Arial" pitchFamily="34" charset="0"/>
                <a:cs typeface="Arial" pitchFamily="34" charset="0"/>
              </a:rPr>
              <a:t>C</a:t>
            </a:r>
            <a:r>
              <a:rPr lang="es-ES" sz="2000" dirty="0" smtClean="0">
                <a:solidFill>
                  <a:srgbClr val="FFFF00"/>
                </a:solidFill>
                <a:latin typeface="Arial" pitchFamily="34" charset="0"/>
                <a:cs typeface="Arial" pitchFamily="34" charset="0"/>
              </a:rPr>
              <a:t>olectivo de autores. Texto Básico de la Disciplina Preparación para la Defensa para los estudiantes de la Universalización de la Educación Superior, Editorial Félix Varela, La Habana, 2008.</a:t>
            </a:r>
            <a:br>
              <a:rPr lang="es-ES" sz="2000" dirty="0" smtClean="0">
                <a:solidFill>
                  <a:srgbClr val="FFFF00"/>
                </a:solidFill>
                <a:latin typeface="Arial" pitchFamily="34" charset="0"/>
                <a:cs typeface="Arial" pitchFamily="34" charset="0"/>
              </a:rPr>
            </a:br>
            <a:r>
              <a:rPr lang="es-ES" sz="2000" dirty="0" smtClean="0">
                <a:solidFill>
                  <a:srgbClr val="FFFF00"/>
                </a:solidFill>
                <a:latin typeface="Arial" pitchFamily="34" charset="0"/>
                <a:cs typeface="Arial" pitchFamily="34" charset="0"/>
              </a:rPr>
              <a:t/>
            </a:r>
            <a:br>
              <a:rPr lang="es-ES" sz="2000" dirty="0" smtClean="0">
                <a:solidFill>
                  <a:srgbClr val="FFFF00"/>
                </a:solidFill>
                <a:latin typeface="Arial" pitchFamily="34" charset="0"/>
                <a:cs typeface="Arial" pitchFamily="34" charset="0"/>
              </a:rPr>
            </a:br>
            <a:r>
              <a:rPr lang="es-ES" sz="2000" dirty="0" smtClean="0">
                <a:solidFill>
                  <a:srgbClr val="FFFF00"/>
                </a:solidFill>
                <a:latin typeface="Arial" pitchFamily="34" charset="0"/>
                <a:cs typeface="Arial" pitchFamily="34" charset="0"/>
              </a:rPr>
              <a:t>7.Más Díaz Lorenzo,  García Rivera José.  Libro de texto Preparación Médico Militar. Edit. Pueblo y Educación Tomo III. 1984.</a:t>
            </a:r>
            <a:br>
              <a:rPr lang="es-ES" sz="2000" dirty="0" smtClean="0">
                <a:solidFill>
                  <a:srgbClr val="FFFF00"/>
                </a:solidFill>
                <a:latin typeface="Arial" pitchFamily="34" charset="0"/>
                <a:cs typeface="Arial" pitchFamily="34" charset="0"/>
              </a:rPr>
            </a:br>
            <a:r>
              <a:rPr lang="es-ES" sz="2000" dirty="0" smtClean="0">
                <a:solidFill>
                  <a:srgbClr val="FFFF00"/>
                </a:solidFill>
                <a:latin typeface="Arial" pitchFamily="34" charset="0"/>
                <a:cs typeface="Arial" pitchFamily="34" charset="0"/>
              </a:rPr>
              <a:t> </a:t>
            </a:r>
            <a:endParaRPr lang="es-ES" sz="2000" dirty="0"/>
          </a:p>
        </p:txBody>
      </p:sp>
      <p:sp>
        <p:nvSpPr>
          <p:cNvPr id="3" name="2 Subtítulo"/>
          <p:cNvSpPr>
            <a:spLocks noGrp="1"/>
          </p:cNvSpPr>
          <p:nvPr>
            <p:ph type="subTitle" idx="1"/>
          </p:nvPr>
        </p:nvSpPr>
        <p:spPr>
          <a:xfrm>
            <a:off x="914400" y="500042"/>
            <a:ext cx="7772400" cy="928694"/>
          </a:xfrm>
        </p:spPr>
        <p:txBody>
          <a:bodyPr>
            <a:normAutofit/>
          </a:bodyPr>
          <a:lstStyle/>
          <a:p>
            <a:r>
              <a:rPr lang="es-ES_tradnl" b="1" dirty="0" smtClean="0">
                <a:solidFill>
                  <a:srgbClr val="FFFF00"/>
                </a:solidFill>
                <a:latin typeface="Arial" pitchFamily="34" charset="0"/>
                <a:cs typeface="Arial" pitchFamily="34" charset="0"/>
              </a:rPr>
              <a:t>BIBLIOGRAFÍA </a:t>
            </a:r>
            <a:r>
              <a:rPr lang="es-ES" b="1" dirty="0" smtClean="0">
                <a:solidFill>
                  <a:srgbClr val="FFFF00"/>
                </a:solidFill>
                <a:latin typeface="Arial" pitchFamily="34" charset="0"/>
                <a:cs typeface="Arial" pitchFamily="34" charset="0"/>
              </a:rPr>
              <a:t>Complementaria. Cont. </a:t>
            </a:r>
            <a:endParaRPr lang="es-ES"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1714488"/>
            <a:ext cx="7772400" cy="4604016"/>
          </a:xfrm>
        </p:spPr>
        <p:txBody>
          <a:bodyPr/>
          <a:lstStyle/>
          <a:p>
            <a:r>
              <a:rPr lang="es-ES" sz="2000" dirty="0" smtClean="0">
                <a:solidFill>
                  <a:srgbClr val="FFFF00"/>
                </a:solidFill>
                <a:effectLst/>
                <a:latin typeface="Arial" panose="020B0604020202020204" pitchFamily="34" charset="0"/>
                <a:cs typeface="Arial" panose="020B0604020202020204" pitchFamily="34" charset="0"/>
              </a:rPr>
              <a:t>Las situaciones excepcionales constituyen estados de ese carácter que se establecen de </a:t>
            </a:r>
            <a:r>
              <a:rPr lang="es-ES" sz="2000" dirty="0" smtClean="0">
                <a:solidFill>
                  <a:schemeClr val="tx1"/>
                </a:solidFill>
                <a:effectLst/>
                <a:latin typeface="Arial" panose="020B0604020202020204" pitchFamily="34" charset="0"/>
                <a:cs typeface="Arial" panose="020B0604020202020204" pitchFamily="34" charset="0"/>
              </a:rPr>
              <a:t>forma temporal en todo el territorio nacional o una parte de él</a:t>
            </a:r>
            <a:r>
              <a:rPr lang="es-ES" sz="2000" dirty="0" smtClean="0">
                <a:solidFill>
                  <a:srgbClr val="FFFF00"/>
                </a:solidFill>
                <a:effectLst/>
                <a:latin typeface="Arial" panose="020B0604020202020204" pitchFamily="34" charset="0"/>
                <a:cs typeface="Arial" panose="020B0604020202020204" pitchFamily="34" charset="0"/>
              </a:rPr>
              <a:t>, en interés de garantizar la defensa nacional,  proteger a la población y la economía en caso o ante la inminencia de una agresión militar, desastres naturales, y otros tipos de catástrofes o circunstancias,  	que por su naturaleza, proporción o entidad afecten el orden interior,  la seguridad del país o la estabilidad del Estado.</a:t>
            </a:r>
            <a:r>
              <a:rPr lang="en-US" sz="2000" dirty="0" smtClean="0">
                <a:solidFill>
                  <a:srgbClr val="FFFF00"/>
                </a:solidFill>
                <a:effectLst/>
                <a:latin typeface="Arial" panose="020B0604020202020204" pitchFamily="34" charset="0"/>
                <a:cs typeface="Arial" panose="020B0604020202020204" pitchFamily="34" charset="0"/>
              </a:rPr>
              <a:t/>
            </a:r>
            <a:br>
              <a:rPr lang="en-US" sz="2000" dirty="0" smtClean="0">
                <a:solidFill>
                  <a:srgbClr val="FFFF00"/>
                </a:solidFill>
                <a:effectLst/>
                <a:latin typeface="Arial" panose="020B0604020202020204" pitchFamily="34" charset="0"/>
                <a:cs typeface="Arial" panose="020B0604020202020204" pitchFamily="34" charset="0"/>
              </a:rPr>
            </a:br>
            <a:endParaRPr lang="es-ES" sz="2000" dirty="0"/>
          </a:p>
        </p:txBody>
      </p:sp>
      <p:sp>
        <p:nvSpPr>
          <p:cNvPr id="3" name="2 Subtítulo"/>
          <p:cNvSpPr>
            <a:spLocks noGrp="1"/>
          </p:cNvSpPr>
          <p:nvPr>
            <p:ph type="subTitle" idx="1"/>
          </p:nvPr>
        </p:nvSpPr>
        <p:spPr>
          <a:xfrm>
            <a:off x="914400" y="357166"/>
            <a:ext cx="7772400" cy="1000132"/>
          </a:xfrm>
        </p:spPr>
        <p:txBody>
          <a:bodyPr>
            <a:noAutofit/>
          </a:bodyPr>
          <a:lstStyle/>
          <a:p>
            <a:pPr algn="ctr"/>
            <a:r>
              <a:rPr lang="es-ES" sz="3600" b="1" dirty="0" smtClean="0">
                <a:solidFill>
                  <a:srgbClr val="FFFF00"/>
                </a:solidFill>
                <a:latin typeface="Arial" pitchFamily="34" charset="0"/>
                <a:cs typeface="Arial" pitchFamily="34" charset="0"/>
              </a:rPr>
              <a:t>Situaciones Excepcionales:</a:t>
            </a:r>
            <a:br>
              <a:rPr lang="es-ES" sz="3600" b="1" dirty="0" smtClean="0">
                <a:solidFill>
                  <a:srgbClr val="FFFF00"/>
                </a:solidFill>
                <a:latin typeface="Arial" pitchFamily="34" charset="0"/>
                <a:cs typeface="Arial" pitchFamily="34" charset="0"/>
              </a:rPr>
            </a:br>
            <a:r>
              <a:rPr lang="es-ES" sz="3600" b="1" dirty="0" smtClean="0">
                <a:solidFill>
                  <a:srgbClr val="FFFF00"/>
                </a:solidFill>
                <a:latin typeface="Arial" pitchFamily="34" charset="0"/>
                <a:cs typeface="Arial" pitchFamily="34" charset="0"/>
              </a:rPr>
              <a:t>Concepto.</a:t>
            </a:r>
            <a:endParaRPr lang="es-ES" sz="3600" b="1" dirty="0">
              <a:solidFill>
                <a:srgbClr val="FFFF00"/>
              </a:solidFill>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188" y="357166"/>
            <a:ext cx="7643812" cy="1285884"/>
          </a:xfrm>
          <a:ln w="38100">
            <a:solidFill>
              <a:schemeClr val="tx1"/>
            </a:solidFill>
          </a:ln>
        </p:spPr>
        <p:txBody>
          <a:bodyPr/>
          <a:lstStyle/>
          <a:p>
            <a:pPr algn="ctr">
              <a:defRPr/>
            </a:pPr>
            <a:r>
              <a:rPr lang="es-ES" dirty="0" smtClean="0">
                <a:solidFill>
                  <a:srgbClr val="FFFF00"/>
                </a:solidFill>
                <a:latin typeface="Arial" pitchFamily="34" charset="0"/>
                <a:cs typeface="Arial" pitchFamily="34" charset="0"/>
              </a:rPr>
              <a:t>Las situaciones excepcionales</a:t>
            </a:r>
            <a:endParaRPr lang="es-ES" dirty="0">
              <a:solidFill>
                <a:srgbClr val="FFFF00"/>
              </a:solidFill>
              <a:latin typeface="Arial" pitchFamily="34" charset="0"/>
              <a:cs typeface="Arial" pitchFamily="34" charset="0"/>
            </a:endParaRPr>
          </a:p>
        </p:txBody>
      </p:sp>
      <p:sp>
        <p:nvSpPr>
          <p:cNvPr id="3" name="2 Marcador de contenido"/>
          <p:cNvSpPr>
            <a:spLocks noGrp="1"/>
          </p:cNvSpPr>
          <p:nvPr>
            <p:ph idx="1"/>
          </p:nvPr>
        </p:nvSpPr>
        <p:spPr>
          <a:xfrm>
            <a:off x="6357950" y="3367088"/>
            <a:ext cx="2500330" cy="1385887"/>
          </a:xfrm>
          <a:ln w="38100">
            <a:solidFill>
              <a:schemeClr val="tx1"/>
            </a:solidFill>
          </a:ln>
        </p:spPr>
        <p:txBody>
          <a:bodyPr/>
          <a:lstStyle/>
          <a:p>
            <a:pPr marL="0" indent="0" algn="ctr">
              <a:buFontTx/>
              <a:buNone/>
              <a:defRPr/>
            </a:pPr>
            <a:r>
              <a:rPr lang="es-ES" b="1" dirty="0" smtClean="0">
                <a:solidFill>
                  <a:schemeClr val="tx2"/>
                </a:solidFill>
              </a:rPr>
              <a:t> </a:t>
            </a:r>
            <a:r>
              <a:rPr lang="es-ES" sz="2800" b="1" dirty="0" smtClean="0">
                <a:solidFill>
                  <a:srgbClr val="FFFF00"/>
                </a:solidFill>
              </a:rPr>
              <a:t>El estado de emergencia.</a:t>
            </a:r>
          </a:p>
          <a:p>
            <a:pPr algn="ctr">
              <a:defRPr/>
            </a:pPr>
            <a:endParaRPr lang="es-ES" b="1" dirty="0">
              <a:solidFill>
                <a:schemeClr val="tx2"/>
              </a:solidFill>
            </a:endParaRPr>
          </a:p>
          <a:p>
            <a:pPr algn="ctr">
              <a:defRPr/>
            </a:pPr>
            <a:endParaRPr lang="es-ES" b="1" dirty="0">
              <a:solidFill>
                <a:schemeClr val="tx2"/>
              </a:solidFill>
            </a:endParaRPr>
          </a:p>
        </p:txBody>
      </p:sp>
      <p:sp>
        <p:nvSpPr>
          <p:cNvPr id="4" name="CuadroTexto 3"/>
          <p:cNvSpPr txBox="1">
            <a:spLocks noChangeArrowheads="1"/>
          </p:cNvSpPr>
          <p:nvPr/>
        </p:nvSpPr>
        <p:spPr bwMode="auto">
          <a:xfrm>
            <a:off x="2000232" y="1714488"/>
            <a:ext cx="4457718" cy="523220"/>
          </a:xfrm>
          <a:prstGeom prst="rect">
            <a:avLst/>
          </a:prstGeom>
          <a:noFill/>
          <a:ln w="38100">
            <a:solidFill>
              <a:schemeClr val="tx1"/>
            </a:solidFill>
            <a:miter lim="800000"/>
            <a:headEnd/>
            <a:tailEnd/>
          </a:ln>
        </p:spPr>
        <p:txBody>
          <a:bodyPr wrap="square">
            <a:spAutoFit/>
          </a:bodyPr>
          <a:lstStyle/>
          <a:p>
            <a:pPr algn="ctr"/>
            <a:r>
              <a:rPr lang="es-ES" altLang="es-MX" sz="2800" dirty="0">
                <a:solidFill>
                  <a:srgbClr val="FFFF00"/>
                </a:solidFill>
              </a:rPr>
              <a:t>Según la Ley 75 pueden ser: </a:t>
            </a:r>
          </a:p>
        </p:txBody>
      </p:sp>
      <p:sp>
        <p:nvSpPr>
          <p:cNvPr id="5" name="CuadroTexto 4"/>
          <p:cNvSpPr txBox="1">
            <a:spLocks noChangeArrowheads="1"/>
          </p:cNvSpPr>
          <p:nvPr/>
        </p:nvSpPr>
        <p:spPr bwMode="auto">
          <a:xfrm>
            <a:off x="500034" y="3367088"/>
            <a:ext cx="2357454" cy="1385887"/>
          </a:xfrm>
          <a:prstGeom prst="rect">
            <a:avLst/>
          </a:prstGeom>
          <a:noFill/>
          <a:ln w="38100">
            <a:solidFill>
              <a:schemeClr val="tx1"/>
            </a:solidFill>
            <a:miter lim="800000"/>
            <a:headEnd/>
            <a:tailEnd/>
          </a:ln>
        </p:spPr>
        <p:txBody>
          <a:bodyPr wrap="square">
            <a:spAutoFit/>
          </a:bodyPr>
          <a:lstStyle/>
          <a:p>
            <a:pPr algn="ctr"/>
            <a:r>
              <a:rPr lang="es-ES" altLang="es-MX" sz="2800" b="1" dirty="0">
                <a:solidFill>
                  <a:srgbClr val="FFFF00"/>
                </a:solidFill>
              </a:rPr>
              <a:t>El estado de guerra o la guerra.</a:t>
            </a:r>
          </a:p>
        </p:txBody>
      </p:sp>
      <p:sp>
        <p:nvSpPr>
          <p:cNvPr id="6" name="CuadroTexto 5"/>
          <p:cNvSpPr txBox="1">
            <a:spLocks noChangeArrowheads="1"/>
          </p:cNvSpPr>
          <p:nvPr/>
        </p:nvSpPr>
        <p:spPr bwMode="auto">
          <a:xfrm>
            <a:off x="3143240" y="3367088"/>
            <a:ext cx="2714644" cy="954107"/>
          </a:xfrm>
          <a:prstGeom prst="rect">
            <a:avLst/>
          </a:prstGeom>
          <a:noFill/>
          <a:ln w="38100">
            <a:solidFill>
              <a:schemeClr val="tx1"/>
            </a:solidFill>
            <a:miter lim="800000"/>
            <a:headEnd/>
            <a:tailEnd/>
          </a:ln>
        </p:spPr>
        <p:txBody>
          <a:bodyPr wrap="square">
            <a:spAutoFit/>
          </a:bodyPr>
          <a:lstStyle/>
          <a:p>
            <a:pPr algn="ctr"/>
            <a:r>
              <a:rPr lang="es-ES" altLang="es-MX" sz="2800" b="1" dirty="0">
                <a:solidFill>
                  <a:srgbClr val="FFFF00"/>
                </a:solidFill>
              </a:rPr>
              <a:t>La movilización general.</a:t>
            </a:r>
          </a:p>
        </p:txBody>
      </p:sp>
      <p:sp>
        <p:nvSpPr>
          <p:cNvPr id="7" name="Flecha derecha 6"/>
          <p:cNvSpPr/>
          <p:nvPr/>
        </p:nvSpPr>
        <p:spPr>
          <a:xfrm rot="7452949">
            <a:off x="1130300" y="2546350"/>
            <a:ext cx="979488" cy="484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8" name="Flecha derecha 7"/>
          <p:cNvSpPr/>
          <p:nvPr/>
        </p:nvSpPr>
        <p:spPr>
          <a:xfrm rot="5400000">
            <a:off x="3980653" y="2591587"/>
            <a:ext cx="809625" cy="484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9" name="Flecha derecha 8"/>
          <p:cNvSpPr/>
          <p:nvPr/>
        </p:nvSpPr>
        <p:spPr>
          <a:xfrm rot="2383342">
            <a:off x="6256914" y="2542577"/>
            <a:ext cx="977900" cy="4841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ircle(in)">
                                      <p:cBhvr>
                                        <p:cTn id="22" dur="2000"/>
                                        <p:tgtEl>
                                          <p:spTgt spid="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bg/>
                                          </p:spTgt>
                                        </p:tgtEl>
                                        <p:attrNameLst>
                                          <p:attrName>style.visibility</p:attrName>
                                        </p:attrNameLst>
                                      </p:cBhvr>
                                      <p:to>
                                        <p:strVal val="visible"/>
                                      </p:to>
                                    </p:set>
                                    <p:animEffect transition="in" filter="circle(in)">
                                      <p:cBhvr>
                                        <p:cTn id="27" dur="2000"/>
                                        <p:tgtEl>
                                          <p:spTgt spid="3">
                                            <p:bg/>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animEffect transition="in" filter="circle(in)">
                                      <p:cBhvr>
                                        <p:cTn id="3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animBg="1"/>
      <p:bldP spid="5"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357430"/>
            <a:ext cx="7772400" cy="3961074"/>
          </a:xfrm>
        </p:spPr>
        <p:txBody>
          <a:bodyPr/>
          <a:lstStyle/>
          <a:p>
            <a:r>
              <a:rPr lang="es-ES" sz="2400" dirty="0" smtClean="0">
                <a:solidFill>
                  <a:srgbClr val="FFFF00"/>
                </a:solidFill>
                <a:effectLst/>
                <a:latin typeface="Arial" pitchFamily="34" charset="0"/>
                <a:cs typeface="Arial" pitchFamily="34" charset="0"/>
              </a:rPr>
              <a:t>El estado de guerra  o la guerra es la situación excepcional de mayor trascendencia que </a:t>
            </a:r>
            <a:r>
              <a:rPr lang="es-ES" sz="2400" dirty="0" smtClean="0">
                <a:solidFill>
                  <a:schemeClr val="tx1"/>
                </a:solidFill>
                <a:effectLst/>
                <a:latin typeface="Arial" pitchFamily="34" charset="0"/>
                <a:cs typeface="Arial" pitchFamily="34" charset="0"/>
              </a:rPr>
              <a:t>se declara en todo el territorio nacional</a:t>
            </a:r>
            <a:r>
              <a:rPr lang="es-ES" sz="2400" dirty="0" smtClean="0">
                <a:solidFill>
                  <a:srgbClr val="FFFF00"/>
                </a:solidFill>
                <a:effectLst/>
                <a:latin typeface="Arial" pitchFamily="34" charset="0"/>
                <a:cs typeface="Arial" pitchFamily="34" charset="0"/>
              </a:rPr>
              <a:t>, con el objetivo  de emplear todas las fuerzas y recursos de la sociedad y el Estado para mantener y defender la integridad y la soberanía de la patria.</a:t>
            </a:r>
            <a:endParaRPr lang="es-ES" sz="2400" dirty="0">
              <a:latin typeface="Arial" pitchFamily="34" charset="0"/>
              <a:cs typeface="Arial" pitchFamily="34" charset="0"/>
            </a:endParaRPr>
          </a:p>
        </p:txBody>
      </p:sp>
      <p:sp>
        <p:nvSpPr>
          <p:cNvPr id="3" name="2 Subtítulo"/>
          <p:cNvSpPr>
            <a:spLocks noGrp="1"/>
          </p:cNvSpPr>
          <p:nvPr>
            <p:ph type="subTitle" idx="1"/>
          </p:nvPr>
        </p:nvSpPr>
        <p:spPr>
          <a:xfrm>
            <a:off x="914400" y="571480"/>
            <a:ext cx="7772400" cy="857256"/>
          </a:xfrm>
        </p:spPr>
        <p:txBody>
          <a:bodyPr>
            <a:normAutofit/>
          </a:bodyPr>
          <a:lstStyle/>
          <a:p>
            <a:pPr algn="ctr"/>
            <a:r>
              <a:rPr lang="es-ES" sz="3200" b="1" dirty="0" smtClean="0">
                <a:solidFill>
                  <a:srgbClr val="FFFF00"/>
                </a:solidFill>
                <a:latin typeface="Arial" pitchFamily="34" charset="0"/>
                <a:cs typeface="Arial" pitchFamily="34" charset="0"/>
              </a:rPr>
              <a:t>El estado de guerra o la guerra:</a:t>
            </a:r>
            <a:endParaRPr lang="es-ES" sz="3200" dirty="0">
              <a:solidFill>
                <a:srgbClr val="FFFF00"/>
              </a:solidFill>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1785926"/>
            <a:ext cx="7772400" cy="4532578"/>
          </a:xfrm>
        </p:spPr>
        <p:txBody>
          <a:bodyPr/>
          <a:lstStyle/>
          <a:p>
            <a:r>
              <a:rPr lang="es-ES" sz="2400" dirty="0" smtClean="0">
                <a:solidFill>
                  <a:schemeClr val="tx1"/>
                </a:solidFill>
                <a:effectLst/>
                <a:latin typeface="Arial" panose="020B0604020202020204" pitchFamily="34" charset="0"/>
                <a:cs typeface="Arial" panose="020B0604020202020204" pitchFamily="34" charset="0"/>
              </a:rPr>
              <a:t>Se establece en todo el territorio nacional para alcanzar de forma gradual y progresiva </a:t>
            </a:r>
            <a:r>
              <a:rPr lang="es-ES" sz="2400" u="sng" dirty="0" smtClean="0">
                <a:solidFill>
                  <a:srgbClr val="FFFF00"/>
                </a:solidFill>
                <a:effectLst/>
                <a:latin typeface="Arial" panose="020B0604020202020204" pitchFamily="34" charset="0"/>
                <a:cs typeface="Arial" panose="020B0604020202020204" pitchFamily="34" charset="0"/>
              </a:rPr>
              <a:t>la completa disposición combativa del país</a:t>
            </a:r>
            <a:r>
              <a:rPr lang="es-ES" sz="2400" dirty="0" smtClean="0">
                <a:solidFill>
                  <a:srgbClr val="FFFF00"/>
                </a:solidFill>
                <a:effectLst/>
                <a:latin typeface="Arial" panose="020B0604020202020204" pitchFamily="34" charset="0"/>
                <a:cs typeface="Arial" panose="020B0604020202020204" pitchFamily="34" charset="0"/>
              </a:rPr>
              <a:t>,  </a:t>
            </a:r>
            <a:r>
              <a:rPr lang="es-ES" sz="2400" dirty="0" smtClean="0">
                <a:solidFill>
                  <a:schemeClr val="tx1"/>
                </a:solidFill>
                <a:effectLst/>
                <a:latin typeface="Arial" panose="020B0604020202020204" pitchFamily="34" charset="0"/>
                <a:cs typeface="Arial" panose="020B0604020202020204" pitchFamily="34" charset="0"/>
              </a:rPr>
              <a:t>situarlo en condiciones de mantener su integridad y soberanía, mediante la realización de un conjunto de medidas y actividades en las que participen los órganos y organismos estatales, las entidades económicas, instituciones sociales y los ciudadanos.</a:t>
            </a:r>
            <a:endParaRPr lang="es-ES" sz="2400" dirty="0">
              <a:solidFill>
                <a:schemeClr val="tx1"/>
              </a:solidFill>
            </a:endParaRPr>
          </a:p>
        </p:txBody>
      </p:sp>
      <p:sp>
        <p:nvSpPr>
          <p:cNvPr id="3" name="2 Subtítulo"/>
          <p:cNvSpPr>
            <a:spLocks noGrp="1"/>
          </p:cNvSpPr>
          <p:nvPr>
            <p:ph type="subTitle" idx="1"/>
          </p:nvPr>
        </p:nvSpPr>
        <p:spPr>
          <a:xfrm>
            <a:off x="914400" y="357166"/>
            <a:ext cx="7772400" cy="1000132"/>
          </a:xfrm>
        </p:spPr>
        <p:txBody>
          <a:bodyPr>
            <a:normAutofit/>
          </a:bodyPr>
          <a:lstStyle/>
          <a:p>
            <a:pPr algn="ctr"/>
            <a:r>
              <a:rPr lang="es-ES" sz="3600" b="1" dirty="0" smtClean="0">
                <a:solidFill>
                  <a:srgbClr val="FFFF00"/>
                </a:solidFill>
                <a:latin typeface="Arial" pitchFamily="34" charset="0"/>
                <a:cs typeface="Arial" pitchFamily="34" charset="0"/>
              </a:rPr>
              <a:t>La movilización general:</a:t>
            </a:r>
            <a:endParaRPr lang="es-ES" sz="3600" dirty="0">
              <a:solidFill>
                <a:srgbClr val="FFFF00"/>
              </a:solidFill>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1928802"/>
            <a:ext cx="7772400" cy="4389702"/>
          </a:xfrm>
        </p:spPr>
        <p:txBody>
          <a:bodyPr/>
          <a:lstStyle/>
          <a:p>
            <a:pPr>
              <a:defRPr/>
            </a:pPr>
            <a:r>
              <a:rPr lang="es-ES" sz="2400" dirty="0" smtClean="0">
                <a:solidFill>
                  <a:schemeClr val="tx1"/>
                </a:solidFill>
                <a:latin typeface="Arial" pitchFamily="34" charset="0"/>
                <a:cs typeface="Arial" pitchFamily="34" charset="0"/>
              </a:rPr>
              <a:t>Se declara en caso o ante la inminencia de desastres naturales o catástrofes u otras causas </a:t>
            </a:r>
            <a:r>
              <a:rPr lang="es-ES" sz="2400" u="sng" dirty="0" smtClean="0">
                <a:solidFill>
                  <a:srgbClr val="FFFF00"/>
                </a:solidFill>
                <a:latin typeface="Arial" pitchFamily="34" charset="0"/>
                <a:cs typeface="Arial" pitchFamily="34" charset="0"/>
              </a:rPr>
              <a:t>que afecten el orden interior, la seguridad del país o la estabilidad del estado</a:t>
            </a:r>
            <a:r>
              <a:rPr lang="es-ES" sz="2400" dirty="0" smtClean="0">
                <a:solidFill>
                  <a:srgbClr val="FFFF00"/>
                </a:solidFill>
                <a:latin typeface="Arial" pitchFamily="34" charset="0"/>
                <a:cs typeface="Arial" pitchFamily="34" charset="0"/>
              </a:rPr>
              <a:t>.</a:t>
            </a:r>
            <a:br>
              <a:rPr lang="es-ES" sz="2400" dirty="0" smtClean="0">
                <a:solidFill>
                  <a:srgbClr val="FFFF00"/>
                </a:solidFill>
                <a:latin typeface="Arial" pitchFamily="34" charset="0"/>
                <a:cs typeface="Arial" pitchFamily="34" charset="0"/>
              </a:rPr>
            </a:br>
            <a:r>
              <a:rPr lang="es-ES" sz="2400" dirty="0" smtClean="0">
                <a:solidFill>
                  <a:schemeClr val="tx1"/>
                </a:solidFill>
                <a:latin typeface="Arial" pitchFamily="34" charset="0"/>
                <a:cs typeface="Arial" pitchFamily="34" charset="0"/>
              </a:rPr>
              <a:t>Se puede declarar en todo el país o una  parte de él y se puede declarar durante su vigencia la movilización de la población.</a:t>
            </a:r>
            <a:r>
              <a:rPr lang="es-ES" sz="2400" dirty="0" smtClean="0">
                <a:latin typeface="Arial" pitchFamily="34" charset="0"/>
                <a:cs typeface="Arial" pitchFamily="34" charset="0"/>
              </a:rPr>
              <a:t/>
            </a:r>
            <a:br>
              <a:rPr lang="es-ES" sz="2400" dirty="0" smtClean="0">
                <a:latin typeface="Arial" pitchFamily="34" charset="0"/>
                <a:cs typeface="Arial" pitchFamily="34" charset="0"/>
              </a:rPr>
            </a:br>
            <a:endParaRPr lang="es-ES" sz="2400" dirty="0">
              <a:latin typeface="Arial" pitchFamily="34" charset="0"/>
              <a:cs typeface="Arial" pitchFamily="34" charset="0"/>
            </a:endParaRPr>
          </a:p>
        </p:txBody>
      </p:sp>
      <p:sp>
        <p:nvSpPr>
          <p:cNvPr id="3" name="2 Subtítulo"/>
          <p:cNvSpPr>
            <a:spLocks noGrp="1"/>
          </p:cNvSpPr>
          <p:nvPr>
            <p:ph type="subTitle" idx="1"/>
          </p:nvPr>
        </p:nvSpPr>
        <p:spPr>
          <a:xfrm>
            <a:off x="914400" y="357166"/>
            <a:ext cx="7772400" cy="1214446"/>
          </a:xfrm>
        </p:spPr>
        <p:txBody>
          <a:bodyPr>
            <a:normAutofit/>
          </a:bodyPr>
          <a:lstStyle/>
          <a:p>
            <a:pPr algn="ctr"/>
            <a:r>
              <a:rPr lang="es-ES" sz="3200" b="1" dirty="0" smtClean="0">
                <a:solidFill>
                  <a:srgbClr val="FFFF00"/>
                </a:solidFill>
                <a:latin typeface="Arial" pitchFamily="34" charset="0"/>
                <a:cs typeface="Arial" pitchFamily="34" charset="0"/>
              </a:rPr>
              <a:t>El estado de Emergencia:</a:t>
            </a:r>
            <a:endParaRPr lang="es-ES" sz="3200" dirty="0">
              <a:solidFill>
                <a:srgbClr val="FFFF00"/>
              </a:solidFill>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1428736"/>
            <a:ext cx="7772400" cy="4889768"/>
          </a:xfrm>
        </p:spPr>
        <p:txBody>
          <a:bodyPr/>
          <a:lstStyle/>
          <a:p>
            <a:r>
              <a:rPr lang="es-ES" sz="2400" u="sng" dirty="0" smtClean="0">
                <a:solidFill>
                  <a:srgbClr val="FFFF00"/>
                </a:solidFill>
                <a:latin typeface="Arial" pitchFamily="34" charset="0"/>
                <a:cs typeface="Arial" pitchFamily="34" charset="0"/>
              </a:rPr>
              <a:t>DE ORINGEN NATURAL:</a:t>
            </a:r>
            <a:r>
              <a:rPr lang="es-ES" sz="2400" dirty="0" smtClean="0">
                <a:solidFill>
                  <a:srgbClr val="FFFF00"/>
                </a:solidFill>
                <a:latin typeface="Arial" pitchFamily="34" charset="0"/>
                <a:cs typeface="Arial" pitchFamily="34" charset="0"/>
              </a:rPr>
              <a:t> Sismos o terremotos. Tormentas . Tornados. Intensas lluvias. Huracanes. Inundaciones. Epidemias. Sequías. Erupciones volcánicas y otros.</a:t>
            </a:r>
            <a:br>
              <a:rPr lang="es-ES" sz="2400" dirty="0" smtClean="0">
                <a:solidFill>
                  <a:srgbClr val="FFFF00"/>
                </a:solidFill>
                <a:latin typeface="Arial" pitchFamily="34" charset="0"/>
                <a:cs typeface="Arial" pitchFamily="34" charset="0"/>
              </a:rPr>
            </a:br>
            <a:r>
              <a:rPr lang="es-ES" dirty="0" smtClean="0">
                <a:solidFill>
                  <a:srgbClr val="FFFF00"/>
                </a:solidFill>
              </a:rPr>
              <a:t/>
            </a:r>
            <a:br>
              <a:rPr lang="es-ES" dirty="0" smtClean="0">
                <a:solidFill>
                  <a:srgbClr val="FFFF00"/>
                </a:solidFill>
              </a:rPr>
            </a:br>
            <a:r>
              <a:rPr lang="es-ES" altLang="es-MX" sz="2800" u="sng" dirty="0" smtClean="0">
                <a:solidFill>
                  <a:srgbClr val="FFFF00"/>
                </a:solidFill>
                <a:latin typeface="Arial" pitchFamily="34" charset="0"/>
                <a:cs typeface="Arial" pitchFamily="34" charset="0"/>
              </a:rPr>
              <a:t>ORINGEN TECNOLÓGICO O CAUSADOS POR EL HOMBRE: </a:t>
            </a:r>
            <a:r>
              <a:rPr lang="es-ES" altLang="es-MX" sz="2800" dirty="0" smtClean="0">
                <a:solidFill>
                  <a:srgbClr val="FFFF00"/>
                </a:solidFill>
                <a:latin typeface="Arial" pitchFamily="34" charset="0"/>
                <a:cs typeface="Arial" pitchFamily="34" charset="0"/>
              </a:rPr>
              <a:t> Accidentes de tránsito  e industriales. Bloqueo económico. Las Guerras. </a:t>
            </a:r>
            <a:r>
              <a:rPr lang="es-ES" altLang="es-MX" sz="2800" u="sng" dirty="0" smtClean="0">
                <a:solidFill>
                  <a:srgbClr val="FFFF00"/>
                </a:solidFill>
                <a:latin typeface="Arial" pitchFamily="34" charset="0"/>
                <a:cs typeface="Arial" pitchFamily="34" charset="0"/>
              </a:rPr>
              <a:t/>
            </a:r>
            <a:br>
              <a:rPr lang="es-ES" altLang="es-MX" sz="2800" u="sng" dirty="0" smtClean="0">
                <a:solidFill>
                  <a:srgbClr val="FFFF00"/>
                </a:solidFill>
                <a:latin typeface="Arial" pitchFamily="34" charset="0"/>
                <a:cs typeface="Arial" pitchFamily="34" charset="0"/>
              </a:rPr>
            </a:br>
            <a:endParaRPr lang="es-ES" sz="2800" dirty="0">
              <a:latin typeface="Arial" pitchFamily="34" charset="0"/>
              <a:cs typeface="Arial" pitchFamily="34" charset="0"/>
            </a:endParaRPr>
          </a:p>
        </p:txBody>
      </p:sp>
      <p:sp>
        <p:nvSpPr>
          <p:cNvPr id="3" name="2 Subtítulo"/>
          <p:cNvSpPr>
            <a:spLocks noGrp="1"/>
          </p:cNvSpPr>
          <p:nvPr>
            <p:ph type="subTitle" idx="1"/>
          </p:nvPr>
        </p:nvSpPr>
        <p:spPr>
          <a:xfrm>
            <a:off x="914400" y="285728"/>
            <a:ext cx="7772400" cy="714380"/>
          </a:xfrm>
        </p:spPr>
        <p:txBody>
          <a:bodyPr>
            <a:noAutofit/>
          </a:bodyPr>
          <a:lstStyle/>
          <a:p>
            <a:pPr algn="ctr"/>
            <a:r>
              <a:rPr lang="es-ES" sz="2800" b="1" dirty="0" smtClean="0">
                <a:solidFill>
                  <a:srgbClr val="FFFF00"/>
                </a:solidFill>
                <a:latin typeface="Arial" pitchFamily="34" charset="0"/>
                <a:cs typeface="Arial" pitchFamily="34" charset="0"/>
              </a:rPr>
              <a:t>Clasificación de </a:t>
            </a:r>
            <a:r>
              <a:rPr lang="es-ES" sz="2800" b="1" smtClean="0">
                <a:solidFill>
                  <a:srgbClr val="FFFF00"/>
                </a:solidFill>
                <a:latin typeface="Arial" pitchFamily="34" charset="0"/>
                <a:cs typeface="Arial" pitchFamily="34" charset="0"/>
              </a:rPr>
              <a:t>los desastres </a:t>
            </a:r>
            <a:endParaRPr lang="es-ES" sz="2800" b="1" dirty="0" smtClean="0">
              <a:solidFill>
                <a:srgbClr val="FFFF00"/>
              </a:solidFill>
              <a:latin typeface="Arial" pitchFamily="34" charset="0"/>
              <a:cs typeface="Arial" pitchFamily="34" charset="0"/>
            </a:endParaRPr>
          </a:p>
          <a:p>
            <a:pPr algn="ctr"/>
            <a:r>
              <a:rPr lang="es-ES" sz="2800" b="1" dirty="0" smtClean="0">
                <a:solidFill>
                  <a:srgbClr val="FFFF00"/>
                </a:solidFill>
                <a:latin typeface="Arial" pitchFamily="34" charset="0"/>
                <a:cs typeface="Arial" pitchFamily="34" charset="0"/>
              </a:rPr>
              <a:t>Según la Causa:</a:t>
            </a:r>
            <a:endParaRPr lang="es-ES" sz="2800" b="1" dirty="0">
              <a:solidFill>
                <a:srgbClr val="FFFF00"/>
              </a:solidFill>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1714488"/>
            <a:ext cx="7772400" cy="4604016"/>
          </a:xfrm>
        </p:spPr>
        <p:txBody>
          <a:bodyPr/>
          <a:lstStyle/>
          <a:p>
            <a:r>
              <a:rPr lang="es-ES" sz="2800" dirty="0" smtClean="0">
                <a:solidFill>
                  <a:schemeClr val="tx1"/>
                </a:solidFill>
                <a:latin typeface="Arial" pitchFamily="34" charset="0"/>
                <a:cs typeface="Arial" pitchFamily="34" charset="0"/>
              </a:rPr>
              <a:t>Enfermedades infecto contagiosas producidas de forma natural por bacterias, virus, hongos, etc. o producto de mutaciones, escapes de laboratorios o utilizados  como armas de  guerra biológica.</a:t>
            </a:r>
            <a:br>
              <a:rPr lang="es-ES" sz="2800" dirty="0" smtClean="0">
                <a:solidFill>
                  <a:schemeClr val="tx1"/>
                </a:solidFill>
                <a:latin typeface="Arial" pitchFamily="34" charset="0"/>
                <a:cs typeface="Arial" pitchFamily="34" charset="0"/>
              </a:rPr>
            </a:br>
            <a:r>
              <a:rPr lang="es-ES" sz="2800" dirty="0" smtClean="0">
                <a:solidFill>
                  <a:schemeClr val="tx1"/>
                </a:solidFill>
                <a:latin typeface="Arial" pitchFamily="34" charset="0"/>
                <a:cs typeface="Arial" pitchFamily="34" charset="0"/>
              </a:rPr>
              <a:t/>
            </a:r>
            <a:br>
              <a:rPr lang="es-ES" sz="2800" dirty="0" smtClean="0">
                <a:solidFill>
                  <a:schemeClr val="tx1"/>
                </a:solidFill>
                <a:latin typeface="Arial" pitchFamily="34" charset="0"/>
                <a:cs typeface="Arial" pitchFamily="34" charset="0"/>
              </a:rPr>
            </a:br>
            <a:r>
              <a:rPr lang="es-ES" sz="2800" dirty="0" smtClean="0">
                <a:solidFill>
                  <a:schemeClr val="tx1"/>
                </a:solidFill>
                <a:latin typeface="Arial" pitchFamily="34" charset="0"/>
                <a:cs typeface="Arial" pitchFamily="34" charset="0"/>
              </a:rPr>
              <a:t> </a:t>
            </a:r>
            <a:r>
              <a:rPr lang="es-ES" sz="2800" dirty="0" smtClean="0">
                <a:solidFill>
                  <a:srgbClr val="FFFF00"/>
                </a:solidFill>
                <a:latin typeface="Arial" pitchFamily="34" charset="0"/>
                <a:cs typeface="Arial" pitchFamily="34" charset="0"/>
              </a:rPr>
              <a:t>Pueden ser epidemias, epizootias o epifitias.</a:t>
            </a:r>
            <a:br>
              <a:rPr lang="es-ES" sz="2800" dirty="0" smtClean="0">
                <a:solidFill>
                  <a:srgbClr val="FFFF00"/>
                </a:solidFill>
                <a:latin typeface="Arial" pitchFamily="34" charset="0"/>
                <a:cs typeface="Arial" pitchFamily="34" charset="0"/>
              </a:rPr>
            </a:br>
            <a:endParaRPr lang="es-ES" sz="2800" dirty="0">
              <a:latin typeface="Arial" pitchFamily="34" charset="0"/>
              <a:cs typeface="Arial" pitchFamily="34" charset="0"/>
            </a:endParaRPr>
          </a:p>
        </p:txBody>
      </p:sp>
      <p:sp>
        <p:nvSpPr>
          <p:cNvPr id="3" name="2 Subtítulo"/>
          <p:cNvSpPr>
            <a:spLocks noGrp="1"/>
          </p:cNvSpPr>
          <p:nvPr>
            <p:ph type="subTitle" idx="1"/>
          </p:nvPr>
        </p:nvSpPr>
        <p:spPr>
          <a:xfrm>
            <a:off x="914400" y="357166"/>
            <a:ext cx="7772400" cy="928694"/>
          </a:xfrm>
        </p:spPr>
        <p:txBody>
          <a:bodyPr>
            <a:normAutofit/>
          </a:bodyPr>
          <a:lstStyle/>
          <a:p>
            <a:r>
              <a:rPr lang="es-ES" sz="3200" b="1" dirty="0" smtClean="0">
                <a:solidFill>
                  <a:srgbClr val="FFFF00"/>
                </a:solidFill>
                <a:latin typeface="Arial" pitchFamily="34" charset="0"/>
                <a:cs typeface="Arial" pitchFamily="34" charset="0"/>
              </a:rPr>
              <a:t>DE ORIGEN SANITARIO:</a:t>
            </a:r>
            <a:endParaRPr lang="es-ES" sz="3200" dirty="0">
              <a:solidFill>
                <a:srgbClr val="FFFF00"/>
              </a:solidFill>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285992"/>
            <a:ext cx="7772400" cy="4032512"/>
          </a:xfrm>
        </p:spPr>
        <p:txBody>
          <a:bodyPr/>
          <a:lstStyle/>
          <a:p>
            <a:pPr marL="742950" indent="-742950">
              <a:defRPr/>
            </a:pPr>
            <a:r>
              <a:rPr lang="es-ES" sz="2800" dirty="0" smtClean="0">
                <a:solidFill>
                  <a:srgbClr val="FFFF00"/>
                </a:solidFill>
                <a:latin typeface="Arial" pitchFamily="34" charset="0"/>
                <a:cs typeface="Arial" pitchFamily="34" charset="0"/>
              </a:rPr>
              <a:t>      1. </a:t>
            </a:r>
            <a:r>
              <a:rPr lang="es-ES" sz="2800" u="sng" dirty="0" smtClean="0">
                <a:solidFill>
                  <a:srgbClr val="FFFF00"/>
                </a:solidFill>
                <a:latin typeface="Arial" pitchFamily="34" charset="0"/>
                <a:cs typeface="Arial" pitchFamily="34" charset="0"/>
              </a:rPr>
              <a:t>En el cuadro de salud de la población.</a:t>
            </a:r>
            <a:br>
              <a:rPr lang="es-ES" sz="2800" u="sng" dirty="0" smtClean="0">
                <a:solidFill>
                  <a:srgbClr val="FFFF00"/>
                </a:solidFill>
                <a:latin typeface="Arial" pitchFamily="34" charset="0"/>
                <a:cs typeface="Arial" pitchFamily="34" charset="0"/>
              </a:rPr>
            </a:br>
            <a:r>
              <a:rPr lang="es-ES" sz="2800" u="sng" dirty="0" smtClean="0">
                <a:solidFill>
                  <a:srgbClr val="FFFF00"/>
                </a:solidFill>
                <a:latin typeface="Arial" pitchFamily="34" charset="0"/>
                <a:cs typeface="Arial" pitchFamily="34" charset="0"/>
              </a:rPr>
              <a:t/>
            </a:r>
            <a:br>
              <a:rPr lang="es-ES" sz="2800" u="sng" dirty="0" smtClean="0">
                <a:solidFill>
                  <a:srgbClr val="FFFF00"/>
                </a:solidFill>
                <a:latin typeface="Arial" pitchFamily="34" charset="0"/>
                <a:cs typeface="Arial" pitchFamily="34" charset="0"/>
              </a:rPr>
            </a:br>
            <a:r>
              <a:rPr lang="es-ES" sz="2800" dirty="0" smtClean="0">
                <a:solidFill>
                  <a:srgbClr val="FFFF00"/>
                </a:solidFill>
                <a:latin typeface="Arial" pitchFamily="34" charset="0"/>
                <a:cs typeface="Arial" pitchFamily="34" charset="0"/>
              </a:rPr>
              <a:t>2. </a:t>
            </a:r>
            <a:r>
              <a:rPr lang="es-ES" sz="2800" u="sng" dirty="0" smtClean="0">
                <a:solidFill>
                  <a:srgbClr val="FFFF00"/>
                </a:solidFill>
                <a:latin typeface="Arial" pitchFamily="34" charset="0"/>
                <a:cs typeface="Arial" pitchFamily="34" charset="0"/>
              </a:rPr>
              <a:t>en  la Industria Médico-Farmacéutica. </a:t>
            </a:r>
            <a:br>
              <a:rPr lang="es-ES" sz="2800" u="sng" dirty="0" smtClean="0">
                <a:solidFill>
                  <a:srgbClr val="FFFF00"/>
                </a:solidFill>
                <a:latin typeface="Arial" pitchFamily="34" charset="0"/>
                <a:cs typeface="Arial" pitchFamily="34" charset="0"/>
              </a:rPr>
            </a:br>
            <a:r>
              <a:rPr lang="es-ES" sz="2800" u="sng" dirty="0" smtClean="0">
                <a:solidFill>
                  <a:srgbClr val="FFFF00"/>
                </a:solidFill>
                <a:latin typeface="Arial" pitchFamily="34" charset="0"/>
                <a:cs typeface="Arial" pitchFamily="34" charset="0"/>
              </a:rPr>
              <a:t/>
            </a:r>
            <a:br>
              <a:rPr lang="es-ES" sz="2800" u="sng" dirty="0" smtClean="0">
                <a:solidFill>
                  <a:srgbClr val="FFFF00"/>
                </a:solidFill>
                <a:latin typeface="Arial" pitchFamily="34" charset="0"/>
                <a:cs typeface="Arial" pitchFamily="34" charset="0"/>
              </a:rPr>
            </a:br>
            <a:r>
              <a:rPr lang="es-ES" sz="2800" dirty="0" smtClean="0">
                <a:solidFill>
                  <a:srgbClr val="FFFF00"/>
                </a:solidFill>
                <a:latin typeface="Arial" pitchFamily="34" charset="0"/>
                <a:cs typeface="Arial" pitchFamily="34" charset="0"/>
              </a:rPr>
              <a:t>3. </a:t>
            </a:r>
            <a:r>
              <a:rPr lang="es-ES" sz="2800" u="sng" dirty="0" smtClean="0">
                <a:solidFill>
                  <a:srgbClr val="FFFF00"/>
                </a:solidFill>
                <a:latin typeface="Arial" pitchFamily="34" charset="0"/>
                <a:cs typeface="Arial" pitchFamily="34" charset="0"/>
              </a:rPr>
              <a:t>En los centros asistenciales.</a:t>
            </a:r>
            <a:r>
              <a:rPr lang="es-ES" u="sng" dirty="0" smtClean="0">
                <a:solidFill>
                  <a:srgbClr val="FFFF00"/>
                </a:solidFill>
              </a:rPr>
              <a:t/>
            </a:r>
            <a:br>
              <a:rPr lang="es-ES" u="sng" dirty="0" smtClean="0">
                <a:solidFill>
                  <a:srgbClr val="FFFF00"/>
                </a:solidFill>
              </a:rPr>
            </a:br>
            <a:endParaRPr lang="es-ES" dirty="0"/>
          </a:p>
        </p:txBody>
      </p:sp>
      <p:sp>
        <p:nvSpPr>
          <p:cNvPr id="3" name="2 Subtítulo"/>
          <p:cNvSpPr>
            <a:spLocks noGrp="1"/>
          </p:cNvSpPr>
          <p:nvPr>
            <p:ph type="subTitle" idx="1"/>
          </p:nvPr>
        </p:nvSpPr>
        <p:spPr>
          <a:xfrm>
            <a:off x="914400" y="428604"/>
            <a:ext cx="7772400" cy="1785950"/>
          </a:xfrm>
        </p:spPr>
        <p:txBody>
          <a:bodyPr/>
          <a:lstStyle/>
          <a:p>
            <a:pPr algn="ctr"/>
            <a:r>
              <a:rPr lang="es-ES" sz="3200" b="1" u="sng" dirty="0" smtClean="0">
                <a:solidFill>
                  <a:srgbClr val="FFFF00"/>
                </a:solidFill>
                <a:latin typeface="Arial" pitchFamily="34" charset="0"/>
                <a:cs typeface="Arial" pitchFamily="34" charset="0"/>
              </a:rPr>
              <a:t>Influencia de las situaciones excepcionales y los desastres  en el SNS.</a:t>
            </a:r>
          </a:p>
          <a:p>
            <a:endParaRPr lang="es-E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1857364"/>
            <a:ext cx="7772400" cy="4461140"/>
          </a:xfrm>
        </p:spPr>
        <p:txBody>
          <a:bodyPr/>
          <a:lstStyle/>
          <a:p>
            <a:r>
              <a:rPr lang="es-ES" altLang="es-MX" sz="2800" dirty="0" smtClean="0">
                <a:solidFill>
                  <a:srgbClr val="FFFF00"/>
                </a:solidFill>
                <a:latin typeface="Arial" pitchFamily="34" charset="0"/>
                <a:cs typeface="Arial" pitchFamily="34" charset="0"/>
              </a:rPr>
              <a:t>- Incremento de las enfermedades infecciosas e infectocontagiosas.</a:t>
            </a:r>
            <a:br>
              <a:rPr lang="es-ES" altLang="es-MX" sz="2800" dirty="0" smtClean="0">
                <a:solidFill>
                  <a:srgbClr val="FFFF00"/>
                </a:solidFill>
                <a:latin typeface="Arial" pitchFamily="34" charset="0"/>
                <a:cs typeface="Arial" pitchFamily="34" charset="0"/>
              </a:rPr>
            </a:br>
            <a:r>
              <a:rPr lang="es-ES" altLang="es-MX" sz="2800" dirty="0" smtClean="0">
                <a:solidFill>
                  <a:srgbClr val="FFFF00"/>
                </a:solidFill>
                <a:latin typeface="Arial" pitchFamily="34" charset="0"/>
                <a:cs typeface="Arial" pitchFamily="34" charset="0"/>
              </a:rPr>
              <a:t>- Aparición de enfermedades nutricionales.</a:t>
            </a:r>
            <a:br>
              <a:rPr lang="es-ES" altLang="es-MX" sz="2800" dirty="0" smtClean="0">
                <a:solidFill>
                  <a:srgbClr val="FFFF00"/>
                </a:solidFill>
                <a:latin typeface="Arial" pitchFamily="34" charset="0"/>
                <a:cs typeface="Arial" pitchFamily="34" charset="0"/>
              </a:rPr>
            </a:br>
            <a:r>
              <a:rPr lang="es-ES" altLang="es-MX" sz="2800" dirty="0" smtClean="0">
                <a:solidFill>
                  <a:srgbClr val="FFFF00"/>
                </a:solidFill>
                <a:latin typeface="Arial" pitchFamily="34" charset="0"/>
                <a:cs typeface="Arial" pitchFamily="34" charset="0"/>
              </a:rPr>
              <a:t>- </a:t>
            </a:r>
            <a:r>
              <a:rPr lang="es-ES" sz="2800" dirty="0" smtClean="0">
                <a:solidFill>
                  <a:srgbClr val="FFFF00"/>
                </a:solidFill>
                <a:latin typeface="Arial" pitchFamily="34" charset="0"/>
                <a:cs typeface="Arial" pitchFamily="34" charset="0"/>
              </a:rPr>
              <a:t>Aparición de afectados por agentes físicos, químicos y biológicos.</a:t>
            </a:r>
            <a:br>
              <a:rPr lang="es-ES" sz="2800" dirty="0" smtClean="0">
                <a:solidFill>
                  <a:srgbClr val="FFFF00"/>
                </a:solidFill>
                <a:latin typeface="Arial" pitchFamily="34" charset="0"/>
                <a:cs typeface="Arial" pitchFamily="34" charset="0"/>
              </a:rPr>
            </a:br>
            <a:r>
              <a:rPr lang="es-ES" sz="2800" smtClean="0">
                <a:solidFill>
                  <a:srgbClr val="FFFF00"/>
                </a:solidFill>
                <a:latin typeface="Arial" pitchFamily="34" charset="0"/>
                <a:cs typeface="Arial" pitchFamily="34" charset="0"/>
              </a:rPr>
              <a:t>- Aparición </a:t>
            </a:r>
            <a:r>
              <a:rPr lang="es-ES" sz="2800" dirty="0" smtClean="0">
                <a:solidFill>
                  <a:srgbClr val="FFFF00"/>
                </a:solidFill>
                <a:latin typeface="Arial" pitchFamily="34" charset="0"/>
                <a:cs typeface="Arial" pitchFamily="34" charset="0"/>
              </a:rPr>
              <a:t>de estados psíquicos reactivos.</a:t>
            </a:r>
            <a:endParaRPr lang="es-ES" sz="2800" dirty="0">
              <a:latin typeface="Arial" pitchFamily="34" charset="0"/>
              <a:cs typeface="Arial" pitchFamily="34" charset="0"/>
            </a:endParaRPr>
          </a:p>
        </p:txBody>
      </p:sp>
      <p:sp>
        <p:nvSpPr>
          <p:cNvPr id="3" name="2 Subtítulo"/>
          <p:cNvSpPr>
            <a:spLocks noGrp="1"/>
          </p:cNvSpPr>
          <p:nvPr>
            <p:ph type="subTitle" idx="1"/>
          </p:nvPr>
        </p:nvSpPr>
        <p:spPr>
          <a:xfrm>
            <a:off x="914400" y="357166"/>
            <a:ext cx="7772400" cy="1357322"/>
          </a:xfrm>
        </p:spPr>
        <p:txBody>
          <a:bodyPr>
            <a:normAutofit/>
          </a:bodyPr>
          <a:lstStyle/>
          <a:p>
            <a:r>
              <a:rPr lang="es-ES" sz="3200" b="1" dirty="0" smtClean="0">
                <a:solidFill>
                  <a:srgbClr val="FFFF00"/>
                </a:solidFill>
                <a:latin typeface="Arial" pitchFamily="34" charset="0"/>
                <a:cs typeface="Arial" pitchFamily="34" charset="0"/>
              </a:rPr>
              <a:t>1) En el cuadro de salud de la población:</a:t>
            </a:r>
            <a:endParaRPr lang="es-ES" sz="3200"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357430"/>
            <a:ext cx="7772400" cy="3961074"/>
          </a:xfrm>
        </p:spPr>
        <p:txBody>
          <a:bodyPr/>
          <a:lstStyle/>
          <a:p>
            <a:r>
              <a:rPr lang="es-MX" sz="2800" u="sng" dirty="0" smtClean="0">
                <a:solidFill>
                  <a:srgbClr val="FFFF00"/>
                </a:solidFill>
                <a:latin typeface="Arial" pitchFamily="34" charset="0"/>
                <a:cs typeface="Arial" pitchFamily="34" charset="0"/>
              </a:rPr>
              <a:t>Valorar:</a:t>
            </a:r>
            <a:r>
              <a:rPr lang="es-MX" sz="2800" b="0" dirty="0" smtClean="0">
                <a:solidFill>
                  <a:srgbClr val="FFFF00"/>
                </a:solidFill>
                <a:latin typeface="Arial" pitchFamily="34" charset="0"/>
                <a:cs typeface="Arial" pitchFamily="34" charset="0"/>
              </a:rPr>
              <a:t> </a:t>
            </a:r>
            <a:br>
              <a:rPr lang="es-MX" sz="2800" b="0" dirty="0" smtClean="0">
                <a:solidFill>
                  <a:srgbClr val="FFFF00"/>
                </a:solidFill>
                <a:latin typeface="Arial" pitchFamily="34" charset="0"/>
                <a:cs typeface="Arial" pitchFamily="34" charset="0"/>
              </a:rPr>
            </a:br>
            <a:r>
              <a:rPr lang="es-MX" sz="2800" b="0" dirty="0" smtClean="0">
                <a:solidFill>
                  <a:srgbClr val="FFFF00"/>
                </a:solidFill>
                <a:latin typeface="Arial" pitchFamily="34" charset="0"/>
                <a:cs typeface="Arial" pitchFamily="34" charset="0"/>
              </a:rPr>
              <a:t>su papel en el cumplimiento de las tareas de la defensa, sobre la base de compatibilizar su desempeño específico con esta esencial misión, ante cualquier tipo de riesgos, amenazas y agresiones, fortaleciendo nuestra Revolución y haciendo irreversible nuestra integridad como nación.</a:t>
            </a:r>
            <a:endParaRPr lang="es-ES" sz="2800" dirty="0"/>
          </a:p>
        </p:txBody>
      </p:sp>
      <p:sp>
        <p:nvSpPr>
          <p:cNvPr id="3" name="2 Subtítulo"/>
          <p:cNvSpPr>
            <a:spLocks noGrp="1"/>
          </p:cNvSpPr>
          <p:nvPr>
            <p:ph type="subTitle" idx="1"/>
          </p:nvPr>
        </p:nvSpPr>
        <p:spPr>
          <a:xfrm>
            <a:off x="914400" y="428604"/>
            <a:ext cx="7772400" cy="857256"/>
          </a:xfrm>
        </p:spPr>
        <p:txBody>
          <a:bodyPr>
            <a:normAutofit/>
          </a:bodyPr>
          <a:lstStyle/>
          <a:p>
            <a:r>
              <a:rPr lang="es-MX" sz="3200" b="1" dirty="0" smtClean="0">
                <a:solidFill>
                  <a:srgbClr val="FFFF00"/>
                </a:solidFill>
                <a:latin typeface="Arial" pitchFamily="34" charset="0"/>
                <a:cs typeface="Arial" pitchFamily="34" charset="0"/>
              </a:rPr>
              <a:t>Objetivos: Cont.</a:t>
            </a:r>
            <a:endParaRPr lang="es-ES" sz="3200" b="1" dirty="0">
              <a:solidFill>
                <a:srgbClr val="FFFF00"/>
              </a:solidFill>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1643050"/>
            <a:ext cx="7772400" cy="4675454"/>
          </a:xfrm>
        </p:spPr>
        <p:txBody>
          <a:bodyPr/>
          <a:lstStyle/>
          <a:p>
            <a:pPr>
              <a:lnSpc>
                <a:spcPct val="90000"/>
              </a:lnSpc>
              <a:defRPr/>
            </a:pPr>
            <a:r>
              <a:rPr lang="es-ES" altLang="es-MX" sz="3200" dirty="0" smtClean="0">
                <a:solidFill>
                  <a:srgbClr val="FFFF00"/>
                </a:solidFill>
                <a:latin typeface="Arial" pitchFamily="34" charset="0"/>
                <a:cs typeface="Arial" pitchFamily="34" charset="0"/>
              </a:rPr>
              <a:t>Deterioro o anulación de la producción por:</a:t>
            </a:r>
            <a:r>
              <a:rPr lang="es-ES" altLang="es-MX" sz="2800" dirty="0" smtClean="0">
                <a:solidFill>
                  <a:srgbClr val="FFFF00"/>
                </a:solidFill>
                <a:latin typeface="Arial" pitchFamily="34" charset="0"/>
                <a:cs typeface="Arial" pitchFamily="34" charset="0"/>
              </a:rPr>
              <a:t/>
            </a:r>
            <a:br>
              <a:rPr lang="es-ES" altLang="es-MX" sz="2800" dirty="0" smtClean="0">
                <a:solidFill>
                  <a:srgbClr val="FFFF00"/>
                </a:solidFill>
                <a:latin typeface="Arial" pitchFamily="34" charset="0"/>
                <a:cs typeface="Arial" pitchFamily="34" charset="0"/>
              </a:rPr>
            </a:br>
            <a:r>
              <a:rPr lang="es-ES" altLang="es-MX" sz="2800" smtClean="0">
                <a:solidFill>
                  <a:srgbClr val="FFFF00"/>
                </a:solidFill>
                <a:latin typeface="Arial" pitchFamily="34" charset="0"/>
                <a:cs typeface="Arial" pitchFamily="34" charset="0"/>
              </a:rPr>
              <a:t/>
            </a:r>
            <a:br>
              <a:rPr lang="es-ES" altLang="es-MX" sz="2800" smtClean="0">
                <a:solidFill>
                  <a:srgbClr val="FFFF00"/>
                </a:solidFill>
                <a:latin typeface="Arial" pitchFamily="34" charset="0"/>
                <a:cs typeface="Arial" pitchFamily="34" charset="0"/>
              </a:rPr>
            </a:br>
            <a:r>
              <a:rPr lang="es-ES" altLang="es-MX" sz="2800" smtClean="0">
                <a:solidFill>
                  <a:srgbClr val="FFFF00"/>
                </a:solidFill>
                <a:latin typeface="Arial" pitchFamily="34" charset="0"/>
                <a:cs typeface="Arial" pitchFamily="34" charset="0"/>
              </a:rPr>
              <a:t>- </a:t>
            </a:r>
            <a:r>
              <a:rPr lang="es-ES" sz="2800" smtClean="0">
                <a:solidFill>
                  <a:srgbClr val="FFFF00"/>
                </a:solidFill>
                <a:latin typeface="Arial" pitchFamily="34" charset="0"/>
                <a:cs typeface="Arial" pitchFamily="34" charset="0"/>
              </a:rPr>
              <a:t>Balance </a:t>
            </a:r>
            <a:r>
              <a:rPr lang="es-ES" sz="2800" dirty="0" smtClean="0">
                <a:solidFill>
                  <a:srgbClr val="FFFF00"/>
                </a:solidFill>
                <a:latin typeface="Arial" pitchFamily="34" charset="0"/>
                <a:cs typeface="Arial" pitchFamily="34" charset="0"/>
              </a:rPr>
              <a:t>energético</a:t>
            </a:r>
            <a:r>
              <a:rPr lang="es-ES" sz="2800" smtClean="0">
                <a:solidFill>
                  <a:srgbClr val="FFFF00"/>
                </a:solidFill>
                <a:latin typeface="Arial" pitchFamily="34" charset="0"/>
                <a:cs typeface="Arial" pitchFamily="34" charset="0"/>
              </a:rPr>
              <a:t/>
            </a:r>
            <a:br>
              <a:rPr lang="es-ES" sz="2800" smtClean="0">
                <a:solidFill>
                  <a:srgbClr val="FFFF00"/>
                </a:solidFill>
                <a:latin typeface="Arial" pitchFamily="34" charset="0"/>
                <a:cs typeface="Arial" pitchFamily="34" charset="0"/>
              </a:rPr>
            </a:br>
            <a:r>
              <a:rPr lang="es-ES" sz="2800" smtClean="0">
                <a:solidFill>
                  <a:srgbClr val="FFFF00"/>
                </a:solidFill>
                <a:latin typeface="Arial" pitchFamily="34" charset="0"/>
                <a:cs typeface="Arial" pitchFamily="34" charset="0"/>
              </a:rPr>
              <a:t>- Abasto </a:t>
            </a:r>
            <a:r>
              <a:rPr lang="es-ES" sz="2800" dirty="0" smtClean="0">
                <a:solidFill>
                  <a:srgbClr val="FFFF00"/>
                </a:solidFill>
                <a:latin typeface="Arial" pitchFamily="34" charset="0"/>
                <a:cs typeface="Arial" pitchFamily="34" charset="0"/>
              </a:rPr>
              <a:t>de agua</a:t>
            </a:r>
            <a:br>
              <a:rPr lang="es-ES" sz="2800" dirty="0" smtClean="0">
                <a:solidFill>
                  <a:srgbClr val="FFFF00"/>
                </a:solidFill>
                <a:latin typeface="Arial" pitchFamily="34" charset="0"/>
                <a:cs typeface="Arial" pitchFamily="34" charset="0"/>
              </a:rPr>
            </a:br>
            <a:r>
              <a:rPr lang="es-ES" sz="2800" dirty="0" smtClean="0">
                <a:solidFill>
                  <a:srgbClr val="FFFF00"/>
                </a:solidFill>
                <a:latin typeface="Arial" pitchFamily="34" charset="0"/>
                <a:cs typeface="Arial" pitchFamily="34" charset="0"/>
              </a:rPr>
              <a:t>-Transporte de materia prima</a:t>
            </a:r>
            <a:br>
              <a:rPr lang="es-ES" sz="2800" dirty="0" smtClean="0">
                <a:solidFill>
                  <a:srgbClr val="FFFF00"/>
                </a:solidFill>
                <a:latin typeface="Arial" pitchFamily="34" charset="0"/>
                <a:cs typeface="Arial" pitchFamily="34" charset="0"/>
              </a:rPr>
            </a:br>
            <a:r>
              <a:rPr lang="es-ES" sz="2800" dirty="0" smtClean="0">
                <a:solidFill>
                  <a:srgbClr val="FFFF00"/>
                </a:solidFill>
                <a:latin typeface="Arial" pitchFamily="34" charset="0"/>
                <a:cs typeface="Arial" pitchFamily="34" charset="0"/>
              </a:rPr>
              <a:t>- Producto terminado</a:t>
            </a:r>
            <a:r>
              <a:rPr lang="es-ES" sz="2800" smtClean="0">
                <a:solidFill>
                  <a:srgbClr val="FFFF00"/>
                </a:solidFill>
                <a:latin typeface="Arial" pitchFamily="34" charset="0"/>
                <a:cs typeface="Arial" pitchFamily="34" charset="0"/>
              </a:rPr>
              <a:t/>
            </a:r>
            <a:br>
              <a:rPr lang="es-ES" sz="2800" smtClean="0">
                <a:solidFill>
                  <a:srgbClr val="FFFF00"/>
                </a:solidFill>
                <a:latin typeface="Arial" pitchFamily="34" charset="0"/>
                <a:cs typeface="Arial" pitchFamily="34" charset="0"/>
              </a:rPr>
            </a:br>
            <a:r>
              <a:rPr lang="es-ES" sz="2800" smtClean="0">
                <a:solidFill>
                  <a:srgbClr val="FFFF00"/>
                </a:solidFill>
                <a:latin typeface="Arial" pitchFamily="34" charset="0"/>
                <a:cs typeface="Arial" pitchFamily="34" charset="0"/>
              </a:rPr>
              <a:t>- Daño </a:t>
            </a:r>
            <a:r>
              <a:rPr lang="es-ES" sz="2800" dirty="0" smtClean="0">
                <a:solidFill>
                  <a:srgbClr val="FFFF00"/>
                </a:solidFill>
                <a:latin typeface="Arial" pitchFamily="34" charset="0"/>
                <a:cs typeface="Arial" pitchFamily="34" charset="0"/>
              </a:rPr>
              <a:t>a las instalaciones</a:t>
            </a:r>
            <a:r>
              <a:rPr lang="es-ES" sz="2800" smtClean="0">
                <a:solidFill>
                  <a:srgbClr val="FFFF00"/>
                </a:solidFill>
                <a:latin typeface="Arial" pitchFamily="34" charset="0"/>
                <a:cs typeface="Arial" pitchFamily="34" charset="0"/>
              </a:rPr>
              <a:t/>
            </a:r>
            <a:br>
              <a:rPr lang="es-ES" sz="2800" smtClean="0">
                <a:solidFill>
                  <a:srgbClr val="FFFF00"/>
                </a:solidFill>
                <a:latin typeface="Arial" pitchFamily="34" charset="0"/>
                <a:cs typeface="Arial" pitchFamily="34" charset="0"/>
              </a:rPr>
            </a:br>
            <a:r>
              <a:rPr lang="es-ES" sz="2800" smtClean="0">
                <a:solidFill>
                  <a:srgbClr val="FFFF00"/>
                </a:solidFill>
                <a:latin typeface="Arial" pitchFamily="34" charset="0"/>
                <a:cs typeface="Arial" pitchFamily="34" charset="0"/>
              </a:rPr>
              <a:t>- Afectación </a:t>
            </a:r>
            <a:r>
              <a:rPr lang="es-ES" sz="2800" dirty="0" smtClean="0">
                <a:solidFill>
                  <a:srgbClr val="FFFF00"/>
                </a:solidFill>
                <a:latin typeface="Arial" pitchFamily="34" charset="0"/>
                <a:cs typeface="Arial" pitchFamily="34" charset="0"/>
              </a:rPr>
              <a:t>al personal</a:t>
            </a:r>
            <a:br>
              <a:rPr lang="es-ES" sz="2800" dirty="0" smtClean="0">
                <a:solidFill>
                  <a:srgbClr val="FFFF00"/>
                </a:solidFill>
                <a:latin typeface="Arial" pitchFamily="34" charset="0"/>
                <a:cs typeface="Arial" pitchFamily="34" charset="0"/>
              </a:rPr>
            </a:br>
            <a:r>
              <a:rPr lang="es-ES" altLang="es-MX" dirty="0" smtClean="0">
                <a:solidFill>
                  <a:srgbClr val="FFFF00"/>
                </a:solidFill>
              </a:rPr>
              <a:t/>
            </a:r>
            <a:br>
              <a:rPr lang="es-ES" altLang="es-MX" dirty="0" smtClean="0">
                <a:solidFill>
                  <a:srgbClr val="FFFF00"/>
                </a:solidFill>
              </a:rPr>
            </a:br>
            <a:endParaRPr lang="es-ES" dirty="0"/>
          </a:p>
        </p:txBody>
      </p:sp>
      <p:sp>
        <p:nvSpPr>
          <p:cNvPr id="3" name="2 Subtítulo"/>
          <p:cNvSpPr>
            <a:spLocks noGrp="1"/>
          </p:cNvSpPr>
          <p:nvPr>
            <p:ph type="subTitle" idx="1"/>
          </p:nvPr>
        </p:nvSpPr>
        <p:spPr>
          <a:xfrm>
            <a:off x="914400" y="285728"/>
            <a:ext cx="7772400" cy="1071570"/>
          </a:xfrm>
        </p:spPr>
        <p:txBody>
          <a:bodyPr>
            <a:normAutofit/>
          </a:bodyPr>
          <a:lstStyle/>
          <a:p>
            <a:r>
              <a:rPr lang="es-ES" sz="3200" b="1" dirty="0" smtClean="0">
                <a:solidFill>
                  <a:srgbClr val="FFFF00"/>
                </a:solidFill>
                <a:latin typeface="Arial" pitchFamily="34" charset="0"/>
                <a:cs typeface="Arial" pitchFamily="34" charset="0"/>
              </a:rPr>
              <a:t>2) </a:t>
            </a:r>
            <a:r>
              <a:rPr lang="es-ES" sz="3200" b="1" u="sng" dirty="0" smtClean="0">
                <a:solidFill>
                  <a:srgbClr val="FFFF00"/>
                </a:solidFill>
                <a:latin typeface="Arial" pitchFamily="34" charset="0"/>
                <a:cs typeface="Arial" pitchFamily="34" charset="0"/>
              </a:rPr>
              <a:t>En la industria médico farmacéutica:</a:t>
            </a:r>
            <a:endParaRPr lang="es-ES" sz="3200" dirty="0">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000240"/>
            <a:ext cx="7772400" cy="4318264"/>
          </a:xfrm>
        </p:spPr>
        <p:txBody>
          <a:bodyPr/>
          <a:lstStyle/>
          <a:p>
            <a:pPr>
              <a:defRPr/>
            </a:pPr>
            <a:r>
              <a:rPr lang="es-ES" sz="2400" dirty="0" smtClean="0">
                <a:solidFill>
                  <a:srgbClr val="FFFF00"/>
                </a:solidFill>
                <a:latin typeface="Arial" pitchFamily="34" charset="0"/>
                <a:cs typeface="Arial" pitchFamily="34" charset="0"/>
              </a:rPr>
              <a:t>-Aumento en la recepción de afectados</a:t>
            </a:r>
            <a:br>
              <a:rPr lang="es-ES" sz="2400" dirty="0" smtClean="0">
                <a:solidFill>
                  <a:srgbClr val="FFFF00"/>
                </a:solidFill>
                <a:latin typeface="Arial" pitchFamily="34" charset="0"/>
                <a:cs typeface="Arial" pitchFamily="34" charset="0"/>
              </a:rPr>
            </a:br>
            <a:r>
              <a:rPr lang="es-ES" sz="2400" dirty="0" smtClean="0">
                <a:solidFill>
                  <a:srgbClr val="FFFF00"/>
                </a:solidFill>
                <a:latin typeface="Arial" pitchFamily="34" charset="0"/>
                <a:cs typeface="Arial" pitchFamily="34" charset="0"/>
              </a:rPr>
              <a:t>-Limitación en la liberación de camas</a:t>
            </a:r>
            <a:br>
              <a:rPr lang="es-ES" sz="2400" dirty="0" smtClean="0">
                <a:solidFill>
                  <a:srgbClr val="FFFF00"/>
                </a:solidFill>
                <a:latin typeface="Arial" pitchFamily="34" charset="0"/>
                <a:cs typeface="Arial" pitchFamily="34" charset="0"/>
              </a:rPr>
            </a:br>
            <a:r>
              <a:rPr lang="es-ES" sz="2400" dirty="0" smtClean="0">
                <a:solidFill>
                  <a:srgbClr val="FFFF00"/>
                </a:solidFill>
                <a:latin typeface="Arial" pitchFamily="34" charset="0"/>
                <a:cs typeface="Arial" pitchFamily="34" charset="0"/>
              </a:rPr>
              <a:t>-Deterioro de los aseguramientos multilaterales</a:t>
            </a:r>
            <a:br>
              <a:rPr lang="es-ES" sz="2400" dirty="0" smtClean="0">
                <a:solidFill>
                  <a:srgbClr val="FFFF00"/>
                </a:solidFill>
                <a:latin typeface="Arial" pitchFamily="34" charset="0"/>
                <a:cs typeface="Arial" pitchFamily="34" charset="0"/>
              </a:rPr>
            </a:br>
            <a:r>
              <a:rPr lang="es-ES" sz="2400" dirty="0" smtClean="0">
                <a:solidFill>
                  <a:srgbClr val="FFFF00"/>
                </a:solidFill>
                <a:latin typeface="Arial" pitchFamily="34" charset="0"/>
                <a:cs typeface="Arial" pitchFamily="34" charset="0"/>
              </a:rPr>
              <a:t>-Posibles daños a los inmuebles</a:t>
            </a:r>
            <a:br>
              <a:rPr lang="es-ES" sz="2400" dirty="0" smtClean="0">
                <a:solidFill>
                  <a:srgbClr val="FFFF00"/>
                </a:solidFill>
                <a:latin typeface="Arial" pitchFamily="34" charset="0"/>
                <a:cs typeface="Arial" pitchFamily="34" charset="0"/>
              </a:rPr>
            </a:br>
            <a:r>
              <a:rPr lang="es-ES" sz="2400" dirty="0" smtClean="0">
                <a:solidFill>
                  <a:srgbClr val="FFFF00"/>
                </a:solidFill>
                <a:latin typeface="Arial" pitchFamily="34" charset="0"/>
                <a:cs typeface="Arial" pitchFamily="34" charset="0"/>
              </a:rPr>
              <a:t>-Afectaciones al personal de plantilla</a:t>
            </a:r>
            <a:br>
              <a:rPr lang="es-ES" sz="2400" dirty="0" smtClean="0">
                <a:solidFill>
                  <a:srgbClr val="FFFF00"/>
                </a:solidFill>
                <a:latin typeface="Arial" pitchFamily="34" charset="0"/>
                <a:cs typeface="Arial" pitchFamily="34" charset="0"/>
              </a:rPr>
            </a:br>
            <a:r>
              <a:rPr lang="es-ES" sz="2400" dirty="0" smtClean="0">
                <a:solidFill>
                  <a:srgbClr val="FFFF00"/>
                </a:solidFill>
                <a:latin typeface="Arial" pitchFamily="34" charset="0"/>
                <a:cs typeface="Arial" pitchFamily="34" charset="0"/>
              </a:rPr>
              <a:t>-Limitaciones de medios materiales para la -asistencia y sus aseguramientos</a:t>
            </a:r>
            <a:br>
              <a:rPr lang="es-ES" sz="2400" dirty="0" smtClean="0">
                <a:solidFill>
                  <a:srgbClr val="FFFF00"/>
                </a:solidFill>
                <a:latin typeface="Arial" pitchFamily="34" charset="0"/>
                <a:cs typeface="Arial" pitchFamily="34" charset="0"/>
              </a:rPr>
            </a:br>
            <a:r>
              <a:rPr lang="es-ES" sz="2400" dirty="0" smtClean="0">
                <a:solidFill>
                  <a:srgbClr val="FFFF00"/>
                </a:solidFill>
                <a:latin typeface="Arial" pitchFamily="34" charset="0"/>
                <a:cs typeface="Arial" pitchFamily="34" charset="0"/>
              </a:rPr>
              <a:t>-Limitaciones en el proceso de dirección</a:t>
            </a:r>
            <a:br>
              <a:rPr lang="es-ES" sz="2400" dirty="0" smtClean="0">
                <a:solidFill>
                  <a:srgbClr val="FFFF00"/>
                </a:solidFill>
                <a:latin typeface="Arial" pitchFamily="34" charset="0"/>
                <a:cs typeface="Arial" pitchFamily="34" charset="0"/>
              </a:rPr>
            </a:br>
            <a:endParaRPr lang="es-ES" sz="2400" dirty="0">
              <a:latin typeface="Arial" pitchFamily="34" charset="0"/>
              <a:cs typeface="Arial" pitchFamily="34" charset="0"/>
            </a:endParaRPr>
          </a:p>
        </p:txBody>
      </p:sp>
      <p:sp>
        <p:nvSpPr>
          <p:cNvPr id="3" name="2 Subtítulo"/>
          <p:cNvSpPr>
            <a:spLocks noGrp="1"/>
          </p:cNvSpPr>
          <p:nvPr>
            <p:ph type="subTitle" idx="1"/>
          </p:nvPr>
        </p:nvSpPr>
        <p:spPr>
          <a:xfrm>
            <a:off x="914400" y="428604"/>
            <a:ext cx="7772400" cy="1000132"/>
          </a:xfrm>
        </p:spPr>
        <p:txBody>
          <a:bodyPr>
            <a:normAutofit/>
          </a:bodyPr>
          <a:lstStyle/>
          <a:p>
            <a:r>
              <a:rPr lang="es-ES" sz="3200" b="1" dirty="0" smtClean="0">
                <a:solidFill>
                  <a:srgbClr val="FFFF00"/>
                </a:solidFill>
                <a:latin typeface="Arial" pitchFamily="34" charset="0"/>
                <a:cs typeface="Arial" pitchFamily="34" charset="0"/>
              </a:rPr>
              <a:t>3)</a:t>
            </a:r>
            <a:r>
              <a:rPr lang="es-ES" sz="3200" dirty="0" smtClean="0">
                <a:solidFill>
                  <a:srgbClr val="FFFF00"/>
                </a:solidFill>
                <a:latin typeface="Arial" pitchFamily="34" charset="0"/>
                <a:cs typeface="Arial" pitchFamily="34" charset="0"/>
              </a:rPr>
              <a:t> </a:t>
            </a:r>
            <a:r>
              <a:rPr lang="es-ES" sz="3200" b="1" u="sng" dirty="0" smtClean="0">
                <a:solidFill>
                  <a:srgbClr val="FFFF00"/>
                </a:solidFill>
                <a:latin typeface="Arial" pitchFamily="34" charset="0"/>
                <a:cs typeface="Arial" pitchFamily="34" charset="0"/>
              </a:rPr>
              <a:t>En los centros asistenciales</a:t>
            </a:r>
            <a:endParaRPr lang="es-ES" sz="3200" dirty="0">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1785926"/>
            <a:ext cx="7772400" cy="4532578"/>
          </a:xfrm>
        </p:spPr>
        <p:txBody>
          <a:bodyPr/>
          <a:lstStyle/>
          <a:p>
            <a:pPr>
              <a:defRPr/>
            </a:pPr>
            <a:r>
              <a:rPr lang="es-ES" sz="2400" dirty="0" smtClean="0">
                <a:solidFill>
                  <a:srgbClr val="FFFF00"/>
                </a:solidFill>
                <a:latin typeface="Arial" pitchFamily="34" charset="0"/>
                <a:cs typeface="Arial" pitchFamily="34" charset="0"/>
              </a:rPr>
              <a:t>La  asistencia primaria son una serie de medidas terapéuticas urgentes, realizadas de forma inmediata y provisional, en el lugar o en el foco de destrucción, se ofrecen  fundamentalmente con los medios propios y los que nos rodean (telas, palos, hierbas, etc.), hasta tanto pueda ponerse al afectado a cargo de las personas con preparación para realizar el tratamiento definitivo. </a:t>
            </a:r>
            <a:br>
              <a:rPr lang="es-ES" sz="2400" dirty="0" smtClean="0">
                <a:solidFill>
                  <a:srgbClr val="FFFF00"/>
                </a:solidFill>
                <a:latin typeface="Arial" pitchFamily="34" charset="0"/>
                <a:cs typeface="Arial" pitchFamily="34" charset="0"/>
              </a:rPr>
            </a:br>
            <a:r>
              <a:rPr lang="es-ES" sz="2400" dirty="0" smtClean="0">
                <a:solidFill>
                  <a:srgbClr val="FFFF00"/>
                </a:solidFill>
                <a:latin typeface="Arial" pitchFamily="34" charset="0"/>
                <a:cs typeface="Arial" pitchFamily="34" charset="0"/>
              </a:rPr>
              <a:t>Consta de tres modalidades:</a:t>
            </a:r>
            <a:br>
              <a:rPr lang="es-ES" sz="2400" dirty="0" smtClean="0">
                <a:solidFill>
                  <a:srgbClr val="FFFF00"/>
                </a:solidFill>
                <a:latin typeface="Arial" pitchFamily="34" charset="0"/>
                <a:cs typeface="Arial" pitchFamily="34" charset="0"/>
              </a:rPr>
            </a:br>
            <a:r>
              <a:rPr lang="es-ES" sz="2400" dirty="0" smtClean="0">
                <a:solidFill>
                  <a:srgbClr val="FFFF00"/>
                </a:solidFill>
                <a:latin typeface="Arial" pitchFamily="34" charset="0"/>
                <a:cs typeface="Arial" pitchFamily="34" charset="0"/>
              </a:rPr>
              <a:t/>
            </a:r>
            <a:br>
              <a:rPr lang="es-ES" sz="2400" dirty="0" smtClean="0">
                <a:solidFill>
                  <a:srgbClr val="FFFF00"/>
                </a:solidFill>
                <a:latin typeface="Arial" pitchFamily="34" charset="0"/>
                <a:cs typeface="Arial" pitchFamily="34" charset="0"/>
              </a:rPr>
            </a:br>
            <a:endParaRPr lang="es-ES" sz="2400" dirty="0">
              <a:latin typeface="Arial" pitchFamily="34" charset="0"/>
              <a:cs typeface="Arial" pitchFamily="34" charset="0"/>
            </a:endParaRPr>
          </a:p>
        </p:txBody>
      </p:sp>
      <p:sp>
        <p:nvSpPr>
          <p:cNvPr id="3" name="2 Subtítulo"/>
          <p:cNvSpPr>
            <a:spLocks noGrp="1"/>
          </p:cNvSpPr>
          <p:nvPr>
            <p:ph type="subTitle" idx="1"/>
          </p:nvPr>
        </p:nvSpPr>
        <p:spPr>
          <a:xfrm>
            <a:off x="914400" y="285728"/>
            <a:ext cx="7772400" cy="1000132"/>
          </a:xfrm>
        </p:spPr>
        <p:txBody>
          <a:bodyPr>
            <a:normAutofit/>
          </a:bodyPr>
          <a:lstStyle/>
          <a:p>
            <a:pPr algn="ctr"/>
            <a:r>
              <a:rPr lang="es-ES" sz="3200" dirty="0" smtClean="0">
                <a:solidFill>
                  <a:srgbClr val="FFFF00"/>
                </a:solidFill>
                <a:latin typeface="Arial" pitchFamily="34" charset="0"/>
                <a:cs typeface="Arial" pitchFamily="34" charset="0"/>
              </a:rPr>
              <a:t>La asistencia primaria: Concepto.</a:t>
            </a:r>
            <a:endParaRPr lang="es-ES" sz="3200" dirty="0">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1357298"/>
            <a:ext cx="7772400" cy="5072098"/>
          </a:xfrm>
        </p:spPr>
        <p:txBody>
          <a:bodyPr/>
          <a:lstStyle/>
          <a:p>
            <a:pPr marL="457200" indent="-457200">
              <a:defRPr/>
            </a:pPr>
            <a:r>
              <a:rPr lang="es-ES" sz="2000" dirty="0" smtClean="0">
                <a:solidFill>
                  <a:srgbClr val="FFFF00"/>
                </a:solidFill>
                <a:latin typeface="Arial" pitchFamily="34" charset="0"/>
                <a:cs typeface="Arial" pitchFamily="34" charset="0"/>
              </a:rPr>
              <a:t>       Es la asistencia que el  lesionado se presta a sí mismo. Entre las principales medidas que incluye la autoasistencia se encuentran:</a:t>
            </a:r>
            <a:br>
              <a:rPr lang="es-ES" sz="2000" dirty="0" smtClean="0">
                <a:solidFill>
                  <a:srgbClr val="FFFF00"/>
                </a:solidFill>
                <a:latin typeface="Arial" pitchFamily="34" charset="0"/>
                <a:cs typeface="Arial" pitchFamily="34" charset="0"/>
              </a:rPr>
            </a:br>
            <a:r>
              <a:rPr lang="es-ES" sz="2000" dirty="0" smtClean="0">
                <a:solidFill>
                  <a:srgbClr val="FFFF00"/>
                </a:solidFill>
                <a:latin typeface="Arial" pitchFamily="34" charset="0"/>
                <a:cs typeface="Arial" pitchFamily="34" charset="0"/>
              </a:rPr>
              <a:t/>
            </a:r>
            <a:br>
              <a:rPr lang="es-ES" sz="2000" dirty="0" smtClean="0">
                <a:solidFill>
                  <a:srgbClr val="FFFF00"/>
                </a:solidFill>
                <a:latin typeface="Arial" pitchFamily="34" charset="0"/>
                <a:cs typeface="Arial" pitchFamily="34" charset="0"/>
              </a:rPr>
            </a:br>
            <a:r>
              <a:rPr lang="es-ES" sz="2000" dirty="0" smtClean="0">
                <a:solidFill>
                  <a:srgbClr val="FFFF00"/>
                </a:solidFill>
                <a:latin typeface="Arial" pitchFamily="34" charset="0"/>
                <a:cs typeface="Arial" pitchFamily="34" charset="0"/>
              </a:rPr>
              <a:t/>
            </a:r>
            <a:br>
              <a:rPr lang="es-ES" sz="2000" dirty="0" smtClean="0">
                <a:solidFill>
                  <a:srgbClr val="FFFF00"/>
                </a:solidFill>
                <a:latin typeface="Arial" pitchFamily="34" charset="0"/>
                <a:cs typeface="Arial" pitchFamily="34" charset="0"/>
              </a:rPr>
            </a:br>
            <a:r>
              <a:rPr lang="es-ES" sz="2400" dirty="0" smtClean="0">
                <a:solidFill>
                  <a:srgbClr val="FFFF00"/>
                </a:solidFill>
                <a:latin typeface="Arial" pitchFamily="34" charset="0"/>
                <a:cs typeface="Arial" pitchFamily="34" charset="0"/>
              </a:rPr>
              <a:t>1.Controlar la hemorragia externa aguda.</a:t>
            </a:r>
            <a:br>
              <a:rPr lang="es-ES" sz="2400" dirty="0" smtClean="0">
                <a:solidFill>
                  <a:srgbClr val="FFFF00"/>
                </a:solidFill>
                <a:latin typeface="Arial" pitchFamily="34" charset="0"/>
                <a:cs typeface="Arial" pitchFamily="34" charset="0"/>
              </a:rPr>
            </a:br>
            <a:r>
              <a:rPr lang="es-ES" sz="2400" dirty="0" smtClean="0">
                <a:solidFill>
                  <a:srgbClr val="FFFF00"/>
                </a:solidFill>
                <a:latin typeface="Arial" pitchFamily="34" charset="0"/>
                <a:cs typeface="Arial" pitchFamily="34" charset="0"/>
              </a:rPr>
              <a:t/>
            </a:r>
            <a:br>
              <a:rPr lang="es-ES" sz="2400" dirty="0" smtClean="0">
                <a:solidFill>
                  <a:srgbClr val="FFFF00"/>
                </a:solidFill>
                <a:latin typeface="Arial" pitchFamily="34" charset="0"/>
                <a:cs typeface="Arial" pitchFamily="34" charset="0"/>
              </a:rPr>
            </a:br>
            <a:r>
              <a:rPr lang="es-ES" sz="2400" dirty="0" smtClean="0">
                <a:solidFill>
                  <a:srgbClr val="FFFF00"/>
                </a:solidFill>
                <a:latin typeface="Arial" pitchFamily="34" charset="0"/>
                <a:cs typeface="Arial" pitchFamily="34" charset="0"/>
              </a:rPr>
              <a:t>2.Cubrir heridas y quemaduras para evitar la recontaminación.</a:t>
            </a:r>
            <a:br>
              <a:rPr lang="es-ES" sz="2400" dirty="0" smtClean="0">
                <a:solidFill>
                  <a:srgbClr val="FFFF00"/>
                </a:solidFill>
                <a:latin typeface="Arial" pitchFamily="34" charset="0"/>
                <a:cs typeface="Arial" pitchFamily="34" charset="0"/>
              </a:rPr>
            </a:br>
            <a:r>
              <a:rPr lang="es-ES" sz="2400" dirty="0" smtClean="0">
                <a:solidFill>
                  <a:srgbClr val="FFFF00"/>
                </a:solidFill>
                <a:latin typeface="Arial" pitchFamily="34" charset="0"/>
                <a:cs typeface="Arial" pitchFamily="34" charset="0"/>
              </a:rPr>
              <a:t/>
            </a:r>
            <a:br>
              <a:rPr lang="es-ES" sz="2400" dirty="0" smtClean="0">
                <a:solidFill>
                  <a:srgbClr val="FFFF00"/>
                </a:solidFill>
                <a:latin typeface="Arial" pitchFamily="34" charset="0"/>
                <a:cs typeface="Arial" pitchFamily="34" charset="0"/>
              </a:rPr>
            </a:br>
            <a:r>
              <a:rPr lang="es-ES" sz="2400" dirty="0" smtClean="0">
                <a:solidFill>
                  <a:srgbClr val="FFFF00"/>
                </a:solidFill>
                <a:latin typeface="Arial" pitchFamily="34" charset="0"/>
                <a:cs typeface="Arial" pitchFamily="34" charset="0"/>
              </a:rPr>
              <a:t>3.Realizar algunos tipos de inmovilizaciones en el caso de lesiones de los miembros.</a:t>
            </a:r>
            <a:br>
              <a:rPr lang="es-ES" sz="2400" dirty="0" smtClean="0">
                <a:solidFill>
                  <a:srgbClr val="FFFF00"/>
                </a:solidFill>
                <a:latin typeface="Arial" pitchFamily="34" charset="0"/>
                <a:cs typeface="Arial" pitchFamily="34" charset="0"/>
              </a:rPr>
            </a:br>
            <a:endParaRPr lang="es-ES" sz="2400" dirty="0">
              <a:latin typeface="Arial" pitchFamily="34" charset="0"/>
              <a:cs typeface="Arial" pitchFamily="34" charset="0"/>
            </a:endParaRPr>
          </a:p>
        </p:txBody>
      </p:sp>
      <p:sp>
        <p:nvSpPr>
          <p:cNvPr id="3" name="2 Subtítulo"/>
          <p:cNvSpPr>
            <a:spLocks noGrp="1"/>
          </p:cNvSpPr>
          <p:nvPr>
            <p:ph type="subTitle" idx="1"/>
          </p:nvPr>
        </p:nvSpPr>
        <p:spPr>
          <a:xfrm>
            <a:off x="914400" y="428604"/>
            <a:ext cx="7772400" cy="1000132"/>
          </a:xfrm>
        </p:spPr>
        <p:txBody>
          <a:bodyPr/>
          <a:lstStyle/>
          <a:p>
            <a:pPr algn="ctr"/>
            <a:r>
              <a:rPr lang="es-ES" sz="3200" b="1" u="sng" dirty="0" smtClean="0">
                <a:solidFill>
                  <a:srgbClr val="FFFF00"/>
                </a:solidFill>
                <a:latin typeface="Arial" pitchFamily="34" charset="0"/>
                <a:cs typeface="Arial" pitchFamily="34" charset="0"/>
              </a:rPr>
              <a:t>AUTOASISTENCIA</a:t>
            </a:r>
          </a:p>
          <a:p>
            <a:endParaRPr lang="es-E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1357298"/>
            <a:ext cx="7772400" cy="4961206"/>
          </a:xfrm>
        </p:spPr>
        <p:txBody>
          <a:bodyPr/>
          <a:lstStyle/>
          <a:p>
            <a:pPr marL="457200" indent="-457200">
              <a:defRPr/>
            </a:pPr>
            <a:r>
              <a:rPr lang="es-ES" sz="2000" dirty="0" smtClean="0">
                <a:solidFill>
                  <a:srgbClr val="FFFF00"/>
                </a:solidFill>
                <a:latin typeface="Arial" pitchFamily="34" charset="0"/>
                <a:cs typeface="Arial" pitchFamily="34" charset="0"/>
              </a:rPr>
              <a:t>       La asistencia mutua es la asistencia primaria que un lesionado o no le presta a otro lesionado, e incluye  las medidas siguientes:</a:t>
            </a:r>
            <a:br>
              <a:rPr lang="es-ES" sz="2000" dirty="0" smtClean="0">
                <a:solidFill>
                  <a:srgbClr val="FFFF00"/>
                </a:solidFill>
                <a:latin typeface="Arial" pitchFamily="34" charset="0"/>
                <a:cs typeface="Arial" pitchFamily="34" charset="0"/>
              </a:rPr>
            </a:br>
            <a:r>
              <a:rPr lang="es-ES" sz="2000" dirty="0" smtClean="0">
                <a:solidFill>
                  <a:srgbClr val="FFFF00"/>
                </a:solidFill>
                <a:latin typeface="Arial" pitchFamily="34" charset="0"/>
                <a:cs typeface="Arial" pitchFamily="34" charset="0"/>
              </a:rPr>
              <a:t/>
            </a:r>
            <a:br>
              <a:rPr lang="es-ES" sz="2000" dirty="0" smtClean="0">
                <a:solidFill>
                  <a:srgbClr val="FFFF00"/>
                </a:solidFill>
                <a:latin typeface="Arial" pitchFamily="34" charset="0"/>
                <a:cs typeface="Arial" pitchFamily="34" charset="0"/>
              </a:rPr>
            </a:br>
            <a:r>
              <a:rPr lang="es-ES" sz="2000" dirty="0" smtClean="0">
                <a:solidFill>
                  <a:srgbClr val="FFFF00"/>
                </a:solidFill>
                <a:latin typeface="Arial" pitchFamily="34" charset="0"/>
                <a:cs typeface="Arial" pitchFamily="34" charset="0"/>
              </a:rPr>
              <a:t/>
            </a:r>
            <a:br>
              <a:rPr lang="es-ES" sz="2000" dirty="0" smtClean="0">
                <a:solidFill>
                  <a:srgbClr val="FFFF00"/>
                </a:solidFill>
                <a:latin typeface="Arial" pitchFamily="34" charset="0"/>
                <a:cs typeface="Arial" pitchFamily="34" charset="0"/>
              </a:rPr>
            </a:br>
            <a:r>
              <a:rPr lang="es-ES" sz="2000" dirty="0" smtClean="0">
                <a:solidFill>
                  <a:srgbClr val="FFFF00"/>
                </a:solidFill>
                <a:latin typeface="Arial" pitchFamily="34" charset="0"/>
                <a:cs typeface="Arial" pitchFamily="34" charset="0"/>
              </a:rPr>
              <a:t>1.</a:t>
            </a:r>
            <a:r>
              <a:rPr lang="es-ES" sz="2000" dirty="0" smtClean="0">
                <a:solidFill>
                  <a:srgbClr val="FFFF00"/>
                </a:solidFill>
                <a:latin typeface="Arial Black" pitchFamily="34" charset="0"/>
                <a:cs typeface="Arial" panose="020B0604020202020204" pitchFamily="34" charset="0"/>
              </a:rPr>
              <a:t>Controlar el compromiso respiratorio.</a:t>
            </a:r>
            <a:br>
              <a:rPr lang="es-ES" sz="2000" dirty="0" smtClean="0">
                <a:solidFill>
                  <a:srgbClr val="FFFF00"/>
                </a:solidFill>
                <a:latin typeface="Arial Black" pitchFamily="34" charset="0"/>
                <a:cs typeface="Arial" panose="020B0604020202020204" pitchFamily="34" charset="0"/>
              </a:rPr>
            </a:br>
            <a:r>
              <a:rPr lang="es-ES" sz="2000" dirty="0" smtClean="0">
                <a:solidFill>
                  <a:srgbClr val="FFFF00"/>
                </a:solidFill>
                <a:latin typeface="Arial Black" pitchFamily="34" charset="0"/>
                <a:cs typeface="Arial" panose="020B0604020202020204" pitchFamily="34" charset="0"/>
              </a:rPr>
              <a:t/>
            </a:r>
            <a:br>
              <a:rPr lang="es-ES" sz="2000" dirty="0" smtClean="0">
                <a:solidFill>
                  <a:srgbClr val="FFFF00"/>
                </a:solidFill>
                <a:latin typeface="Arial Black" pitchFamily="34" charset="0"/>
                <a:cs typeface="Arial" panose="020B0604020202020204" pitchFamily="34" charset="0"/>
              </a:rPr>
            </a:br>
            <a:r>
              <a:rPr lang="es-ES" sz="2000" dirty="0" smtClean="0">
                <a:solidFill>
                  <a:srgbClr val="FFFF00"/>
                </a:solidFill>
                <a:latin typeface="Arial Black" pitchFamily="34" charset="0"/>
                <a:cs typeface="Arial" panose="020B0604020202020204" pitchFamily="34" charset="0"/>
              </a:rPr>
              <a:t>2.Controlar la hemorragia externa aguda.</a:t>
            </a:r>
            <a:br>
              <a:rPr lang="es-ES" sz="2000" dirty="0" smtClean="0">
                <a:solidFill>
                  <a:srgbClr val="FFFF00"/>
                </a:solidFill>
                <a:latin typeface="Arial Black" pitchFamily="34" charset="0"/>
                <a:cs typeface="Arial" panose="020B0604020202020204" pitchFamily="34" charset="0"/>
              </a:rPr>
            </a:br>
            <a:r>
              <a:rPr lang="es-ES" sz="2000" dirty="0" smtClean="0">
                <a:solidFill>
                  <a:srgbClr val="FFFF00"/>
                </a:solidFill>
                <a:latin typeface="Arial Black" pitchFamily="34" charset="0"/>
                <a:cs typeface="Arial" panose="020B0604020202020204" pitchFamily="34" charset="0"/>
              </a:rPr>
              <a:t/>
            </a:r>
            <a:br>
              <a:rPr lang="es-ES" sz="2000" dirty="0" smtClean="0">
                <a:solidFill>
                  <a:srgbClr val="FFFF00"/>
                </a:solidFill>
                <a:latin typeface="Arial Black" pitchFamily="34" charset="0"/>
                <a:cs typeface="Arial" panose="020B0604020202020204" pitchFamily="34" charset="0"/>
              </a:rPr>
            </a:br>
            <a:r>
              <a:rPr lang="es-ES" sz="2000" dirty="0" smtClean="0">
                <a:solidFill>
                  <a:srgbClr val="FFFF00"/>
                </a:solidFill>
                <a:latin typeface="Arial Black" pitchFamily="34" charset="0"/>
                <a:cs typeface="Arial" panose="020B0604020202020204" pitchFamily="34" charset="0"/>
              </a:rPr>
              <a:t>3.Cubrir heridas y quemaduras para evitar su recontaminación.</a:t>
            </a:r>
            <a:br>
              <a:rPr lang="es-ES" sz="2000" dirty="0" smtClean="0">
                <a:solidFill>
                  <a:srgbClr val="FFFF00"/>
                </a:solidFill>
                <a:latin typeface="Arial Black" pitchFamily="34" charset="0"/>
                <a:cs typeface="Arial" panose="020B0604020202020204" pitchFamily="34" charset="0"/>
              </a:rPr>
            </a:br>
            <a:r>
              <a:rPr lang="es-ES" sz="2000" dirty="0" smtClean="0">
                <a:solidFill>
                  <a:srgbClr val="FFFF00"/>
                </a:solidFill>
                <a:latin typeface="Arial Black" pitchFamily="34" charset="0"/>
                <a:cs typeface="Arial" panose="020B0604020202020204" pitchFamily="34" charset="0"/>
              </a:rPr>
              <a:t/>
            </a:r>
            <a:br>
              <a:rPr lang="es-ES" sz="2000" dirty="0" smtClean="0">
                <a:solidFill>
                  <a:srgbClr val="FFFF00"/>
                </a:solidFill>
                <a:latin typeface="Arial Black" pitchFamily="34" charset="0"/>
                <a:cs typeface="Arial" panose="020B0604020202020204" pitchFamily="34" charset="0"/>
              </a:rPr>
            </a:br>
            <a:r>
              <a:rPr lang="es-ES" sz="2000" dirty="0" smtClean="0">
                <a:solidFill>
                  <a:srgbClr val="FFFF00"/>
                </a:solidFill>
                <a:latin typeface="Arial Black" pitchFamily="34" charset="0"/>
                <a:cs typeface="Arial" panose="020B0604020202020204" pitchFamily="34" charset="0"/>
              </a:rPr>
              <a:t>4.Realizar los principales tipos de inmovilizaciones de las extremidades.</a:t>
            </a:r>
            <a:br>
              <a:rPr lang="es-ES" sz="2000" dirty="0" smtClean="0">
                <a:solidFill>
                  <a:srgbClr val="FFFF00"/>
                </a:solidFill>
                <a:latin typeface="Arial Black" pitchFamily="34" charset="0"/>
                <a:cs typeface="Arial" panose="020B0604020202020204" pitchFamily="34" charset="0"/>
              </a:rPr>
            </a:br>
            <a:r>
              <a:rPr lang="es-ES" sz="2000" dirty="0" smtClean="0">
                <a:solidFill>
                  <a:srgbClr val="FFFF00"/>
                </a:solidFill>
                <a:latin typeface="Arial Black" pitchFamily="34" charset="0"/>
                <a:cs typeface="Arial" panose="020B0604020202020204" pitchFamily="34" charset="0"/>
              </a:rPr>
              <a:t/>
            </a:r>
            <a:br>
              <a:rPr lang="es-ES" sz="2000" dirty="0" smtClean="0">
                <a:solidFill>
                  <a:srgbClr val="FFFF00"/>
                </a:solidFill>
                <a:latin typeface="Arial Black" pitchFamily="34" charset="0"/>
                <a:cs typeface="Arial" panose="020B0604020202020204" pitchFamily="34" charset="0"/>
              </a:rPr>
            </a:br>
            <a:r>
              <a:rPr lang="es-ES" sz="2000" dirty="0" smtClean="0">
                <a:solidFill>
                  <a:srgbClr val="FFFF00"/>
                </a:solidFill>
                <a:latin typeface="Arial Black" pitchFamily="34" charset="0"/>
                <a:cs typeface="Arial" panose="020B0604020202020204" pitchFamily="34" charset="0"/>
              </a:rPr>
              <a:t>5.Aliviar el dolor mediante </a:t>
            </a:r>
            <a:r>
              <a:rPr lang="es-ES" sz="2000" dirty="0" err="1" smtClean="0">
                <a:solidFill>
                  <a:srgbClr val="FFFF00"/>
                </a:solidFill>
                <a:latin typeface="Arial Black" pitchFamily="34" charset="0"/>
                <a:cs typeface="Arial" panose="020B0604020202020204" pitchFamily="34" charset="0"/>
              </a:rPr>
              <a:t>digitopuntura</a:t>
            </a:r>
            <a:r>
              <a:rPr lang="es-ES" sz="2000" dirty="0" smtClean="0">
                <a:solidFill>
                  <a:srgbClr val="FFFF00"/>
                </a:solidFill>
                <a:latin typeface="Arial Black" pitchFamily="34" charset="0"/>
                <a:cs typeface="Arial" panose="020B0604020202020204" pitchFamily="34" charset="0"/>
              </a:rPr>
              <a:t>.</a:t>
            </a:r>
            <a:r>
              <a:rPr lang="es-ES" sz="2000" dirty="0" smtClean="0">
                <a:solidFill>
                  <a:srgbClr val="FFFF00"/>
                </a:solidFill>
                <a:cs typeface="Arial" panose="020B0604020202020204" pitchFamily="34" charset="0"/>
              </a:rPr>
              <a:t/>
            </a:r>
            <a:br>
              <a:rPr lang="es-ES" sz="2000" dirty="0" smtClean="0">
                <a:solidFill>
                  <a:srgbClr val="FFFF00"/>
                </a:solidFill>
                <a:cs typeface="Arial" panose="020B0604020202020204" pitchFamily="34" charset="0"/>
              </a:rPr>
            </a:br>
            <a:endParaRPr lang="es-ES" sz="2000" dirty="0">
              <a:latin typeface="Arial" pitchFamily="34" charset="0"/>
              <a:cs typeface="Arial" pitchFamily="34" charset="0"/>
            </a:endParaRPr>
          </a:p>
        </p:txBody>
      </p:sp>
      <p:sp>
        <p:nvSpPr>
          <p:cNvPr id="3" name="2 Subtítulo"/>
          <p:cNvSpPr>
            <a:spLocks noGrp="1"/>
          </p:cNvSpPr>
          <p:nvPr>
            <p:ph type="subTitle" idx="1"/>
          </p:nvPr>
        </p:nvSpPr>
        <p:spPr>
          <a:xfrm>
            <a:off x="914400" y="357166"/>
            <a:ext cx="7772400" cy="785818"/>
          </a:xfrm>
        </p:spPr>
        <p:txBody>
          <a:bodyPr/>
          <a:lstStyle/>
          <a:p>
            <a:pPr algn="ctr"/>
            <a:r>
              <a:rPr lang="es-ES" sz="2800" b="1" dirty="0" smtClean="0">
                <a:solidFill>
                  <a:srgbClr val="FFFF00"/>
                </a:solidFill>
                <a:latin typeface="Arial" pitchFamily="34" charset="0"/>
                <a:cs typeface="Arial" pitchFamily="34" charset="0"/>
              </a:rPr>
              <a:t>ASISTENCIA MUTUA</a:t>
            </a:r>
          </a:p>
          <a:p>
            <a:endParaRPr lang="es-E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1071546"/>
            <a:ext cx="7772400" cy="5429288"/>
          </a:xfrm>
        </p:spPr>
        <p:txBody>
          <a:bodyPr/>
          <a:lstStyle/>
          <a:p>
            <a:pPr marL="342900" indent="-342900">
              <a:defRPr/>
            </a:pPr>
            <a:r>
              <a:rPr lang="es-ES" sz="1800" dirty="0" smtClean="0">
                <a:solidFill>
                  <a:srgbClr val="FFFF00"/>
                </a:solidFill>
                <a:latin typeface="Arial" pitchFamily="34" charset="0"/>
                <a:cs typeface="Arial" pitchFamily="34" charset="0"/>
              </a:rPr>
              <a:t>     conjunto de medidas aplicadas por el sanitario y  sanitario mayor  con el objetivo de conservar la vida al mayor número de lesionados y evitarles complicaciones y secuelas y comprende las medidas siguientes:</a:t>
            </a:r>
            <a:r>
              <a:rPr lang="es-ES" sz="2000" dirty="0" smtClean="0">
                <a:solidFill>
                  <a:srgbClr val="FFFF00"/>
                </a:solidFill>
                <a:latin typeface="Arial" pitchFamily="34" charset="0"/>
                <a:cs typeface="Arial" pitchFamily="34" charset="0"/>
              </a:rPr>
              <a:t/>
            </a:r>
            <a:br>
              <a:rPr lang="es-ES" sz="2000" dirty="0" smtClean="0">
                <a:solidFill>
                  <a:srgbClr val="FFFF00"/>
                </a:solidFill>
                <a:latin typeface="Arial" pitchFamily="34" charset="0"/>
                <a:cs typeface="Arial" pitchFamily="34" charset="0"/>
              </a:rPr>
            </a:br>
            <a:r>
              <a:rPr lang="es-ES" dirty="0" smtClean="0">
                <a:solidFill>
                  <a:srgbClr val="FFFF00"/>
                </a:solidFill>
                <a:cs typeface="Arial" panose="020B0604020202020204" pitchFamily="34" charset="0"/>
              </a:rPr>
              <a:t/>
            </a:r>
            <a:br>
              <a:rPr lang="es-ES" dirty="0" smtClean="0">
                <a:solidFill>
                  <a:srgbClr val="FFFF00"/>
                </a:solidFill>
                <a:cs typeface="Arial" panose="020B0604020202020204" pitchFamily="34" charset="0"/>
              </a:rPr>
            </a:br>
            <a:r>
              <a:rPr lang="es-ES" sz="2400" dirty="0" smtClean="0">
                <a:solidFill>
                  <a:srgbClr val="FFFF00"/>
                </a:solidFill>
                <a:cs typeface="Arial" panose="020B0604020202020204" pitchFamily="34" charset="0"/>
              </a:rPr>
              <a:t>1.</a:t>
            </a:r>
            <a:r>
              <a:rPr lang="es-ES" sz="2400" dirty="0" smtClean="0">
                <a:solidFill>
                  <a:srgbClr val="FFFF00"/>
                </a:solidFill>
                <a:latin typeface="Arial" pitchFamily="34" charset="0"/>
                <a:cs typeface="Arial" pitchFamily="34" charset="0"/>
              </a:rPr>
              <a:t>Controlar el compromiso respiratorio.</a:t>
            </a:r>
            <a:br>
              <a:rPr lang="es-ES" sz="2400" dirty="0" smtClean="0">
                <a:solidFill>
                  <a:srgbClr val="FFFF00"/>
                </a:solidFill>
                <a:latin typeface="Arial" pitchFamily="34" charset="0"/>
                <a:cs typeface="Arial" pitchFamily="34" charset="0"/>
              </a:rPr>
            </a:br>
            <a:r>
              <a:rPr lang="es-ES" sz="2400" dirty="0" smtClean="0">
                <a:solidFill>
                  <a:srgbClr val="FFFF00"/>
                </a:solidFill>
                <a:latin typeface="Arial" pitchFamily="34" charset="0"/>
                <a:cs typeface="Arial" pitchFamily="34" charset="0"/>
              </a:rPr>
              <a:t>2.Control de las hemorragias externas agudas.</a:t>
            </a:r>
            <a:br>
              <a:rPr lang="es-ES" sz="2400" dirty="0" smtClean="0">
                <a:solidFill>
                  <a:srgbClr val="FFFF00"/>
                </a:solidFill>
                <a:latin typeface="Arial" pitchFamily="34" charset="0"/>
                <a:cs typeface="Arial" pitchFamily="34" charset="0"/>
              </a:rPr>
            </a:br>
            <a:r>
              <a:rPr lang="es-ES" sz="2400" dirty="0" smtClean="0">
                <a:solidFill>
                  <a:srgbClr val="FFFF00"/>
                </a:solidFill>
                <a:latin typeface="Arial" pitchFamily="34" charset="0"/>
                <a:cs typeface="Arial" pitchFamily="34" charset="0"/>
              </a:rPr>
              <a:t>3.Tratamiento de heridas y quemaduras.</a:t>
            </a:r>
            <a:br>
              <a:rPr lang="es-ES" sz="2400" dirty="0" smtClean="0">
                <a:solidFill>
                  <a:srgbClr val="FFFF00"/>
                </a:solidFill>
                <a:latin typeface="Arial" pitchFamily="34" charset="0"/>
                <a:cs typeface="Arial" pitchFamily="34" charset="0"/>
              </a:rPr>
            </a:br>
            <a:r>
              <a:rPr lang="es-ES" sz="2400" dirty="0" smtClean="0">
                <a:solidFill>
                  <a:srgbClr val="FFFF00"/>
                </a:solidFill>
                <a:latin typeface="Arial" pitchFamily="34" charset="0"/>
                <a:cs typeface="Arial" pitchFamily="34" charset="0"/>
              </a:rPr>
              <a:t>4.Inmovilización de fracturas, luxaciones, esguinces y grandes heridas.</a:t>
            </a:r>
            <a:br>
              <a:rPr lang="es-ES" sz="2400" dirty="0" smtClean="0">
                <a:solidFill>
                  <a:srgbClr val="FFFF00"/>
                </a:solidFill>
                <a:latin typeface="Arial" pitchFamily="34" charset="0"/>
                <a:cs typeface="Arial" pitchFamily="34" charset="0"/>
              </a:rPr>
            </a:br>
            <a:r>
              <a:rPr lang="es-ES" sz="2400" dirty="0" smtClean="0">
                <a:solidFill>
                  <a:srgbClr val="FFFF00"/>
                </a:solidFill>
                <a:latin typeface="Arial" pitchFamily="34" charset="0"/>
                <a:cs typeface="Arial" pitchFamily="34" charset="0"/>
              </a:rPr>
              <a:t>5.Medidas profilácticas para el shock.</a:t>
            </a:r>
            <a:br>
              <a:rPr lang="es-ES" sz="2400" dirty="0" smtClean="0">
                <a:solidFill>
                  <a:srgbClr val="FFFF00"/>
                </a:solidFill>
                <a:latin typeface="Arial" pitchFamily="34" charset="0"/>
                <a:cs typeface="Arial" pitchFamily="34" charset="0"/>
              </a:rPr>
            </a:br>
            <a:endParaRPr lang="es-ES" sz="2400" dirty="0">
              <a:latin typeface="Arial" pitchFamily="34" charset="0"/>
              <a:cs typeface="Arial" pitchFamily="34" charset="0"/>
            </a:endParaRPr>
          </a:p>
        </p:txBody>
      </p:sp>
      <p:sp>
        <p:nvSpPr>
          <p:cNvPr id="3" name="2 Subtítulo"/>
          <p:cNvSpPr>
            <a:spLocks noGrp="1"/>
          </p:cNvSpPr>
          <p:nvPr>
            <p:ph type="subTitle" idx="1"/>
          </p:nvPr>
        </p:nvSpPr>
        <p:spPr>
          <a:xfrm>
            <a:off x="914400" y="428604"/>
            <a:ext cx="7772400" cy="785818"/>
          </a:xfrm>
        </p:spPr>
        <p:txBody>
          <a:bodyPr>
            <a:normAutofit fontScale="92500" lnSpcReduction="10000"/>
          </a:bodyPr>
          <a:lstStyle/>
          <a:p>
            <a:pPr algn="ctr"/>
            <a:r>
              <a:rPr lang="es-ES" sz="3200" b="1" dirty="0" smtClean="0">
                <a:solidFill>
                  <a:srgbClr val="FFFF00"/>
                </a:solidFill>
                <a:latin typeface="Arial" pitchFamily="34" charset="0"/>
                <a:cs typeface="Arial" pitchFamily="34" charset="0"/>
              </a:rPr>
              <a:t>ASISTENCIA SANITARIA</a:t>
            </a:r>
          </a:p>
          <a:p>
            <a:r>
              <a:rPr lang="es-ES" dirty="0" smtClean="0"/>
              <a:t>   </a:t>
            </a:r>
            <a:endParaRPr lang="es-E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43116"/>
            <a:ext cx="7772400" cy="4175388"/>
          </a:xfrm>
        </p:spPr>
        <p:txBody>
          <a:bodyPr/>
          <a:lstStyle/>
          <a:p>
            <a:r>
              <a:rPr lang="es-ES" sz="2400" dirty="0" smtClean="0">
                <a:solidFill>
                  <a:srgbClr val="FFFF00"/>
                </a:solidFill>
                <a:latin typeface="Arial" pitchFamily="34" charset="0"/>
                <a:cs typeface="Arial" pitchFamily="34" charset="0"/>
              </a:rPr>
              <a:t>Están Constituidas por aquellas personas que pierden su capacidad combativa y/o de trabajo por más de 24 h y requieren de atención médico sanitaria en alguna de las etapas del sistema de tratamiento y evacuación. </a:t>
            </a:r>
            <a:br>
              <a:rPr lang="es-ES" sz="2400" dirty="0" smtClean="0">
                <a:solidFill>
                  <a:srgbClr val="FFFF00"/>
                </a:solidFill>
                <a:latin typeface="Arial" pitchFamily="34" charset="0"/>
                <a:cs typeface="Arial" pitchFamily="34" charset="0"/>
              </a:rPr>
            </a:br>
            <a:endParaRPr lang="es-ES" sz="2400" dirty="0"/>
          </a:p>
        </p:txBody>
      </p:sp>
      <p:sp>
        <p:nvSpPr>
          <p:cNvPr id="3" name="2 Subtítulo"/>
          <p:cNvSpPr>
            <a:spLocks noGrp="1"/>
          </p:cNvSpPr>
          <p:nvPr>
            <p:ph type="subTitle" idx="1"/>
          </p:nvPr>
        </p:nvSpPr>
        <p:spPr>
          <a:xfrm>
            <a:off x="914400" y="428604"/>
            <a:ext cx="7772400" cy="785818"/>
          </a:xfrm>
        </p:spPr>
        <p:txBody>
          <a:bodyPr>
            <a:noAutofit/>
          </a:bodyPr>
          <a:lstStyle/>
          <a:p>
            <a:pPr algn="ctr"/>
            <a:r>
              <a:rPr lang="es-ES" sz="3200" dirty="0" smtClean="0">
                <a:solidFill>
                  <a:srgbClr val="FFFF00"/>
                </a:solidFill>
                <a:latin typeface="Arial" pitchFamily="34" charset="0"/>
                <a:cs typeface="Arial" pitchFamily="34" charset="0"/>
              </a:rPr>
              <a:t>Pérdidas Generales. Bajas Sanitarias.</a:t>
            </a:r>
          </a:p>
          <a:p>
            <a:pPr algn="ctr"/>
            <a:r>
              <a:rPr lang="es-ES" sz="3200" dirty="0" smtClean="0">
                <a:solidFill>
                  <a:srgbClr val="FFFF00"/>
                </a:solidFill>
                <a:latin typeface="Arial" pitchFamily="34" charset="0"/>
                <a:cs typeface="Arial" pitchFamily="34" charset="0"/>
              </a:rPr>
              <a:t>Concepto: </a:t>
            </a:r>
            <a:endParaRPr lang="es-ES" sz="3200" dirty="0">
              <a:solidFill>
                <a:srgbClr val="FFFF00"/>
              </a:solidFill>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28662" y="1214422"/>
            <a:ext cx="7772400" cy="5104082"/>
          </a:xfrm>
        </p:spPr>
        <p:txBody>
          <a:bodyPr/>
          <a:lstStyle/>
          <a:p>
            <a:r>
              <a:rPr lang="es-ES" sz="2000" u="sng" dirty="0" smtClean="0">
                <a:solidFill>
                  <a:srgbClr val="FFFF00"/>
                </a:solidFill>
                <a:latin typeface="Arial" pitchFamily="34" charset="0"/>
                <a:cs typeface="Arial" pitchFamily="34" charset="0"/>
              </a:rPr>
              <a:t>Herido grave</a:t>
            </a:r>
            <a:r>
              <a:rPr lang="es-ES" sz="2000" dirty="0" smtClean="0">
                <a:solidFill>
                  <a:srgbClr val="FFFF00"/>
                </a:solidFill>
                <a:latin typeface="Arial" pitchFamily="34" charset="0"/>
                <a:cs typeface="Arial" pitchFamily="34" charset="0"/>
              </a:rPr>
              <a:t>: </a:t>
            </a:r>
            <a:r>
              <a:rPr lang="es-ES" sz="1800" dirty="0" smtClean="0">
                <a:solidFill>
                  <a:srgbClr val="FFFF00"/>
                </a:solidFill>
                <a:latin typeface="Arial" pitchFamily="34" charset="0"/>
                <a:cs typeface="Arial" pitchFamily="34" charset="0"/>
              </a:rPr>
              <a:t>Es la persona que recibe lesiones de tal gravedad que requiere de tratamiento priorizado, pues de no ejecutarse este, se compromete su vida o existe riesgo ulterior </a:t>
            </a:r>
            <a:r>
              <a:rPr lang="es-ES" sz="2000" dirty="0" smtClean="0">
                <a:solidFill>
                  <a:srgbClr val="FFFF00"/>
                </a:solidFill>
                <a:latin typeface="Arial" pitchFamily="34" charset="0"/>
                <a:cs typeface="Arial" pitchFamily="34" charset="0"/>
              </a:rPr>
              <a:t>de invalidez total o parcial.</a:t>
            </a:r>
            <a:br>
              <a:rPr lang="es-ES" sz="2000" dirty="0" smtClean="0">
                <a:solidFill>
                  <a:srgbClr val="FFFF00"/>
                </a:solidFill>
                <a:latin typeface="Arial" pitchFamily="34" charset="0"/>
                <a:cs typeface="Arial" pitchFamily="34" charset="0"/>
              </a:rPr>
            </a:br>
            <a:r>
              <a:rPr lang="es-ES" sz="2000" dirty="0" smtClean="0">
                <a:solidFill>
                  <a:srgbClr val="FFFF00"/>
                </a:solidFill>
                <a:latin typeface="Arial" pitchFamily="34" charset="0"/>
                <a:cs typeface="Arial" pitchFamily="34" charset="0"/>
              </a:rPr>
              <a:t/>
            </a:r>
            <a:br>
              <a:rPr lang="es-ES" sz="2000" dirty="0" smtClean="0">
                <a:solidFill>
                  <a:srgbClr val="FFFF00"/>
                </a:solidFill>
                <a:latin typeface="Arial" pitchFamily="34" charset="0"/>
                <a:cs typeface="Arial" pitchFamily="34" charset="0"/>
              </a:rPr>
            </a:br>
            <a:r>
              <a:rPr lang="es-ES" sz="2000" u="sng" dirty="0" smtClean="0">
                <a:solidFill>
                  <a:srgbClr val="FFFF00"/>
                </a:solidFill>
                <a:latin typeface="Arial" pitchFamily="34" charset="0"/>
                <a:cs typeface="Arial" pitchFamily="34" charset="0"/>
              </a:rPr>
              <a:t>Herido leve</a:t>
            </a:r>
            <a:r>
              <a:rPr lang="es-ES" sz="2000" dirty="0" smtClean="0">
                <a:solidFill>
                  <a:srgbClr val="FFFF00"/>
                </a:solidFill>
                <a:latin typeface="Arial" pitchFamily="34" charset="0"/>
                <a:cs typeface="Arial" pitchFamily="34" charset="0"/>
              </a:rPr>
              <a:t>: </a:t>
            </a:r>
            <a:r>
              <a:rPr lang="es-ES" sz="1800" dirty="0" smtClean="0">
                <a:solidFill>
                  <a:srgbClr val="FFFF00"/>
                </a:solidFill>
                <a:latin typeface="Arial" pitchFamily="34" charset="0"/>
                <a:cs typeface="Arial" pitchFamily="34" charset="0"/>
              </a:rPr>
              <a:t>Es la persona que recibe lesiones que no requieren de atención urgente, pues no peligra su vida. Pueden valerse por sí solos, se pueden trasladar por sus propios medios y en transporte ordinario.</a:t>
            </a:r>
            <a:r>
              <a:rPr lang="es-ES" sz="2000" dirty="0" smtClean="0">
                <a:latin typeface="Arial" pitchFamily="34" charset="0"/>
                <a:cs typeface="Arial" pitchFamily="34" charset="0"/>
              </a:rPr>
              <a:t/>
            </a:r>
            <a:br>
              <a:rPr lang="es-ES" sz="2000" dirty="0" smtClean="0">
                <a:latin typeface="Arial" pitchFamily="34" charset="0"/>
                <a:cs typeface="Arial" pitchFamily="34" charset="0"/>
              </a:rPr>
            </a:br>
            <a:r>
              <a:rPr lang="es-ES" sz="2000" dirty="0" smtClean="0">
                <a:latin typeface="Arial" pitchFamily="34" charset="0"/>
                <a:cs typeface="Arial" pitchFamily="34" charset="0"/>
              </a:rPr>
              <a:t/>
            </a:r>
            <a:br>
              <a:rPr lang="es-ES" sz="2000" dirty="0" smtClean="0">
                <a:latin typeface="Arial" pitchFamily="34" charset="0"/>
                <a:cs typeface="Arial" pitchFamily="34" charset="0"/>
              </a:rPr>
            </a:br>
            <a:r>
              <a:rPr lang="es-ES" sz="2000" i="1" u="sng" dirty="0" smtClean="0">
                <a:solidFill>
                  <a:srgbClr val="FFFF00"/>
                </a:solidFill>
                <a:latin typeface="Arial" pitchFamily="34" charset="0"/>
                <a:cs typeface="Arial" pitchFamily="34" charset="0"/>
              </a:rPr>
              <a:t>Herido o enfermo intransportable</a:t>
            </a:r>
            <a:r>
              <a:rPr lang="es-ES" sz="2000" i="1" dirty="0" smtClean="0">
                <a:solidFill>
                  <a:srgbClr val="FFFF00"/>
                </a:solidFill>
                <a:latin typeface="Arial" pitchFamily="34" charset="0"/>
                <a:cs typeface="Arial" pitchFamily="34" charset="0"/>
              </a:rPr>
              <a:t>:</a:t>
            </a:r>
            <a:r>
              <a:rPr lang="es-ES" sz="2000" dirty="0" smtClean="0">
                <a:solidFill>
                  <a:srgbClr val="FFFF00"/>
                </a:solidFill>
                <a:latin typeface="Arial" pitchFamily="34" charset="0"/>
                <a:cs typeface="Arial" pitchFamily="34" charset="0"/>
              </a:rPr>
              <a:t> Es aquel herido o enfermo grave que después de haber recibido la asistencia médica correspondiente no se puede trasladar a la etapa superior por un período de tiempo variable.</a:t>
            </a:r>
            <a:r>
              <a:rPr lang="es-ES" sz="2000" dirty="0" smtClean="0">
                <a:solidFill>
                  <a:srgbClr val="FFFF00"/>
                </a:solidFill>
              </a:rPr>
              <a:t/>
            </a:r>
            <a:br>
              <a:rPr lang="es-ES" sz="2000" dirty="0" smtClean="0">
                <a:solidFill>
                  <a:srgbClr val="FFFF00"/>
                </a:solidFill>
              </a:rPr>
            </a:br>
            <a:endParaRPr lang="es-ES" sz="2000" dirty="0">
              <a:solidFill>
                <a:srgbClr val="FFFF00"/>
              </a:solidFill>
              <a:latin typeface="Arial" pitchFamily="34" charset="0"/>
              <a:cs typeface="Arial" pitchFamily="34" charset="0"/>
            </a:endParaRPr>
          </a:p>
        </p:txBody>
      </p:sp>
      <p:sp>
        <p:nvSpPr>
          <p:cNvPr id="3" name="2 Subtítulo"/>
          <p:cNvSpPr>
            <a:spLocks noGrp="1"/>
          </p:cNvSpPr>
          <p:nvPr>
            <p:ph type="subTitle" idx="1"/>
          </p:nvPr>
        </p:nvSpPr>
        <p:spPr>
          <a:xfrm>
            <a:off x="914400" y="214290"/>
            <a:ext cx="7772400" cy="785818"/>
          </a:xfrm>
        </p:spPr>
        <p:txBody>
          <a:bodyPr/>
          <a:lstStyle/>
          <a:p>
            <a:pPr algn="ctr"/>
            <a:r>
              <a:rPr lang="es-ES" sz="3200" b="1" i="1" u="sng" dirty="0" smtClean="0">
                <a:solidFill>
                  <a:srgbClr val="FFFF00"/>
                </a:solidFill>
                <a:latin typeface="Arial" pitchFamily="34" charset="0"/>
                <a:cs typeface="Arial" pitchFamily="34" charset="0"/>
              </a:rPr>
              <a:t>Clasificación:</a:t>
            </a:r>
          </a:p>
          <a:p>
            <a:endParaRPr lang="es-E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1857364"/>
            <a:ext cx="7772400" cy="4461140"/>
          </a:xfrm>
        </p:spPr>
        <p:txBody>
          <a:bodyPr/>
          <a:lstStyle/>
          <a:p>
            <a:pPr>
              <a:lnSpc>
                <a:spcPct val="90000"/>
              </a:lnSpc>
              <a:defRPr/>
            </a:pPr>
            <a:r>
              <a:rPr lang="es-ES" sz="2800" dirty="0" smtClean="0">
                <a:solidFill>
                  <a:srgbClr val="FFFF00"/>
                </a:solidFill>
                <a:latin typeface="Arial" pitchFamily="34" charset="0"/>
                <a:cs typeface="Arial" pitchFamily="34" charset="0"/>
              </a:rPr>
              <a:t>1.Conservación de la vida de los heridos y enfermos, tratamiento oportuno y recuperación.</a:t>
            </a:r>
            <a:br>
              <a:rPr lang="es-ES" sz="2800" dirty="0" smtClean="0">
                <a:solidFill>
                  <a:srgbClr val="FFFF00"/>
                </a:solidFill>
                <a:latin typeface="Arial" pitchFamily="34" charset="0"/>
                <a:cs typeface="Arial" pitchFamily="34" charset="0"/>
              </a:rPr>
            </a:br>
            <a:r>
              <a:rPr lang="es-ES" sz="2800" dirty="0" smtClean="0">
                <a:solidFill>
                  <a:srgbClr val="FFFF00"/>
                </a:solidFill>
                <a:latin typeface="Arial" pitchFamily="34" charset="0"/>
                <a:cs typeface="Arial" pitchFamily="34" charset="0"/>
              </a:rPr>
              <a:t>2.Fortalecimiento de la salud de la población y prevención del surgimiento y propagación de enfermedades.</a:t>
            </a:r>
            <a:br>
              <a:rPr lang="es-ES" sz="2800" dirty="0" smtClean="0">
                <a:solidFill>
                  <a:srgbClr val="FFFF00"/>
                </a:solidFill>
                <a:latin typeface="Arial" pitchFamily="34" charset="0"/>
                <a:cs typeface="Arial" pitchFamily="34" charset="0"/>
              </a:rPr>
            </a:br>
            <a:r>
              <a:rPr lang="es-ES" sz="2800" dirty="0" smtClean="0">
                <a:solidFill>
                  <a:srgbClr val="FFFF00"/>
                </a:solidFill>
                <a:latin typeface="Arial" pitchFamily="34" charset="0"/>
                <a:cs typeface="Arial" pitchFamily="34" charset="0"/>
              </a:rPr>
              <a:t>3.Restauración de la capacidad física y psíquica, reduciendo secuelas e invalidez</a:t>
            </a:r>
            <a:endParaRPr lang="es-ES" sz="2800" dirty="0">
              <a:latin typeface="Arial" pitchFamily="34" charset="0"/>
              <a:cs typeface="Arial" pitchFamily="34" charset="0"/>
            </a:endParaRPr>
          </a:p>
        </p:txBody>
      </p:sp>
      <p:sp>
        <p:nvSpPr>
          <p:cNvPr id="3" name="2 Subtítulo"/>
          <p:cNvSpPr>
            <a:spLocks noGrp="1"/>
          </p:cNvSpPr>
          <p:nvPr>
            <p:ph type="subTitle" idx="1"/>
          </p:nvPr>
        </p:nvSpPr>
        <p:spPr>
          <a:xfrm>
            <a:off x="914400" y="285728"/>
            <a:ext cx="7772400" cy="1143008"/>
          </a:xfrm>
        </p:spPr>
        <p:txBody>
          <a:bodyPr>
            <a:normAutofit/>
          </a:bodyPr>
          <a:lstStyle/>
          <a:p>
            <a:r>
              <a:rPr lang="es-ES" sz="3200" b="1" u="sng" dirty="0" smtClean="0">
                <a:solidFill>
                  <a:srgbClr val="FFFF00"/>
                </a:solidFill>
                <a:latin typeface="Arial" pitchFamily="34" charset="0"/>
                <a:cs typeface="Arial" pitchFamily="34" charset="0"/>
              </a:rPr>
              <a:t>Misiones de los Servicios de Salud en situaciones excepcionales y desastres.</a:t>
            </a:r>
            <a:endParaRPr lang="es-ES" sz="3200" dirty="0">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2916238" y="476250"/>
            <a:ext cx="3200400" cy="2438400"/>
            <a:chOff x="1821" y="367"/>
            <a:chExt cx="2016" cy="1536"/>
          </a:xfrm>
        </p:grpSpPr>
        <p:sp>
          <p:nvSpPr>
            <p:cNvPr id="3" name="AutoShape 5"/>
            <p:cNvSpPr>
              <a:spLocks noChangeArrowheads="1"/>
            </p:cNvSpPr>
            <p:nvPr/>
          </p:nvSpPr>
          <p:spPr bwMode="auto">
            <a:xfrm>
              <a:off x="1821" y="367"/>
              <a:ext cx="2016" cy="1536"/>
            </a:xfrm>
            <a:prstGeom prst="plus">
              <a:avLst>
                <a:gd name="adj" fmla="val 25000"/>
              </a:avLst>
            </a:prstGeom>
            <a:solidFill>
              <a:srgbClr val="FF0000"/>
            </a:solidFill>
            <a:ln w="9525">
              <a:miter lim="800000"/>
              <a:headEnd/>
              <a:tailEnd/>
            </a:ln>
            <a:scene3d>
              <a:camera prst="legacyPerspectiveTopRight"/>
              <a:lightRig rig="legacyFlat3" dir="b"/>
            </a:scene3d>
            <a:sp3d extrusionH="887400" prstMaterial="legacyMatte">
              <a:bevelT w="13500" h="13500" prst="angle"/>
              <a:bevelB w="13500" h="13500" prst="angle"/>
              <a:extrusionClr>
                <a:srgbClr val="FF0000"/>
              </a:extrusionClr>
            </a:sp3d>
          </p:spPr>
          <p:txBody>
            <a:bodyPr wrap="none" anchor="ctr">
              <a:flatTx/>
            </a:bodyPr>
            <a:lstStyle/>
            <a:p>
              <a:endParaRPr lang="es-ES"/>
            </a:p>
          </p:txBody>
        </p:sp>
        <p:sp>
          <p:nvSpPr>
            <p:cNvPr id="4" name="Text Box 6"/>
            <p:cNvSpPr txBox="1">
              <a:spLocks noChangeArrowheads="1"/>
            </p:cNvSpPr>
            <p:nvPr/>
          </p:nvSpPr>
          <p:spPr bwMode="auto">
            <a:xfrm>
              <a:off x="2018" y="845"/>
              <a:ext cx="1584" cy="731"/>
            </a:xfrm>
            <a:prstGeom prst="rect">
              <a:avLst/>
            </a:prstGeom>
            <a:noFill/>
            <a:ln>
              <a:noFill/>
            </a:ln>
            <a:effectLst/>
            <a:extLst>
              <a:ext uri="{909E8E84-426E-40DD-AFC4-6F175D3DCCD1}"/>
              <a:ext uri="{91240B29-F687-4F45-9708-019B960494DF}"/>
              <a:ext uri="{AF507438-7753-43E0-B8FC-AC1667EBCBE1}"/>
            </a:extLst>
          </p:spPr>
          <p:txBody>
            <a:bodyPr>
              <a:spAutoFit/>
            </a:bodyPr>
            <a:lstStyle/>
            <a:p>
              <a:pPr algn="ctr">
                <a:spcBef>
                  <a:spcPct val="50000"/>
                </a:spcBef>
                <a:defRPr/>
              </a:pPr>
              <a:r>
                <a:rPr lang="en-GB" sz="2800" b="1" dirty="0">
                  <a:effectLst>
                    <a:outerShdw blurRad="38100" dist="38100" dir="2700000" algn="tl">
                      <a:srgbClr val="000000"/>
                    </a:outerShdw>
                  </a:effectLst>
                  <a:latin typeface="Arial" charset="0"/>
                </a:rPr>
                <a:t>ASISTENCIA </a:t>
              </a:r>
            </a:p>
            <a:p>
              <a:pPr algn="ctr">
                <a:spcBef>
                  <a:spcPct val="50000"/>
                </a:spcBef>
                <a:defRPr/>
              </a:pPr>
              <a:r>
                <a:rPr lang="en-GB" sz="2800" b="1" dirty="0">
                  <a:effectLst>
                    <a:outerShdw blurRad="38100" dist="38100" dir="2700000" algn="tl">
                      <a:srgbClr val="000000"/>
                    </a:outerShdw>
                  </a:effectLst>
                  <a:latin typeface="Arial" charset="0"/>
                </a:rPr>
                <a:t>PRIMARIA</a:t>
              </a:r>
              <a:endParaRPr lang="es-ES" sz="2800" b="1" dirty="0">
                <a:effectLst>
                  <a:outerShdw blurRad="38100" dist="38100" dir="2700000" algn="tl">
                    <a:srgbClr val="000000"/>
                  </a:outerShdw>
                </a:effectLst>
                <a:latin typeface="Arial" charset="0"/>
              </a:endParaRPr>
            </a:p>
          </p:txBody>
        </p:sp>
      </p:grpSp>
      <p:sp>
        <p:nvSpPr>
          <p:cNvPr id="5" name="Line 7"/>
          <p:cNvSpPr>
            <a:spLocks noChangeShapeType="1"/>
          </p:cNvSpPr>
          <p:nvPr/>
        </p:nvSpPr>
        <p:spPr bwMode="auto">
          <a:xfrm flipH="1">
            <a:off x="2857488" y="2571744"/>
            <a:ext cx="457200" cy="304800"/>
          </a:xfrm>
          <a:prstGeom prst="line">
            <a:avLst/>
          </a:prstGeom>
          <a:noFill/>
          <a:ln w="76200">
            <a:solidFill>
              <a:schemeClr val="tx1"/>
            </a:solidFill>
            <a:round/>
            <a:headEnd/>
            <a:tailEnd type="triangle" w="med" len="med"/>
          </a:ln>
        </p:spPr>
        <p:txBody>
          <a:bodyPr wrap="none"/>
          <a:lstStyle/>
          <a:p>
            <a:endParaRPr lang="es-ES"/>
          </a:p>
        </p:txBody>
      </p:sp>
      <p:sp>
        <p:nvSpPr>
          <p:cNvPr id="6" name="Line 8"/>
          <p:cNvSpPr>
            <a:spLocks noChangeShapeType="1"/>
          </p:cNvSpPr>
          <p:nvPr/>
        </p:nvSpPr>
        <p:spPr bwMode="auto">
          <a:xfrm>
            <a:off x="5857884" y="2500306"/>
            <a:ext cx="381000" cy="381000"/>
          </a:xfrm>
          <a:prstGeom prst="line">
            <a:avLst/>
          </a:prstGeom>
          <a:noFill/>
          <a:ln w="76200">
            <a:solidFill>
              <a:schemeClr val="tx1"/>
            </a:solidFill>
            <a:round/>
            <a:headEnd/>
            <a:tailEnd type="triangle" w="med" len="med"/>
          </a:ln>
        </p:spPr>
        <p:txBody>
          <a:bodyPr wrap="none"/>
          <a:lstStyle/>
          <a:p>
            <a:endParaRPr lang="es-ES"/>
          </a:p>
        </p:txBody>
      </p:sp>
      <p:sp>
        <p:nvSpPr>
          <p:cNvPr id="7" name="6 Rectángulo"/>
          <p:cNvSpPr/>
          <p:nvPr/>
        </p:nvSpPr>
        <p:spPr>
          <a:xfrm>
            <a:off x="1214414" y="3000372"/>
            <a:ext cx="2428892" cy="461665"/>
          </a:xfrm>
          <a:prstGeom prst="rect">
            <a:avLst/>
          </a:prstGeom>
        </p:spPr>
        <p:txBody>
          <a:bodyPr wrap="square">
            <a:spAutoFit/>
          </a:bodyPr>
          <a:lstStyle/>
          <a:p>
            <a:pPr algn="ctr">
              <a:spcBef>
                <a:spcPct val="50000"/>
              </a:spcBef>
            </a:pPr>
            <a:r>
              <a:rPr lang="en-GB" sz="2400" b="1" dirty="0" smtClean="0">
                <a:solidFill>
                  <a:srgbClr val="FFFF00"/>
                </a:solidFill>
                <a:latin typeface="Arial" charset="0"/>
              </a:rPr>
              <a:t>FUERZAS</a:t>
            </a:r>
            <a:endParaRPr lang="es-ES" sz="2400" dirty="0">
              <a:solidFill>
                <a:srgbClr val="FFFF00"/>
              </a:solidFill>
            </a:endParaRPr>
          </a:p>
        </p:txBody>
      </p:sp>
      <p:sp>
        <p:nvSpPr>
          <p:cNvPr id="8" name="7 Rectángulo"/>
          <p:cNvSpPr/>
          <p:nvPr/>
        </p:nvSpPr>
        <p:spPr>
          <a:xfrm>
            <a:off x="5500694" y="3000372"/>
            <a:ext cx="2143140" cy="461665"/>
          </a:xfrm>
          <a:prstGeom prst="rect">
            <a:avLst/>
          </a:prstGeom>
        </p:spPr>
        <p:txBody>
          <a:bodyPr wrap="square">
            <a:spAutoFit/>
          </a:bodyPr>
          <a:lstStyle/>
          <a:p>
            <a:pPr algn="ctr">
              <a:spcBef>
                <a:spcPct val="50000"/>
              </a:spcBef>
            </a:pPr>
            <a:r>
              <a:rPr lang="en-GB" sz="2400" b="1" dirty="0" smtClean="0">
                <a:solidFill>
                  <a:srgbClr val="FFFF00"/>
                </a:solidFill>
                <a:latin typeface="Arial" charset="0"/>
              </a:rPr>
              <a:t>MEDIOS</a:t>
            </a:r>
            <a:endParaRPr lang="es-ES" sz="2400" dirty="0">
              <a:solidFill>
                <a:srgbClr val="FFFF00"/>
              </a:solidFill>
            </a:endParaRPr>
          </a:p>
        </p:txBody>
      </p:sp>
      <p:sp>
        <p:nvSpPr>
          <p:cNvPr id="9" name="8 Rectángulo"/>
          <p:cNvSpPr/>
          <p:nvPr/>
        </p:nvSpPr>
        <p:spPr>
          <a:xfrm>
            <a:off x="642910" y="3643314"/>
            <a:ext cx="3786214" cy="1892826"/>
          </a:xfrm>
          <a:prstGeom prst="rect">
            <a:avLst/>
          </a:prstGeom>
        </p:spPr>
        <p:txBody>
          <a:bodyPr wrap="square">
            <a:spAutoFit/>
          </a:bodyPr>
          <a:lstStyle/>
          <a:p>
            <a:pPr marL="342900" indent="-342900">
              <a:spcBef>
                <a:spcPct val="50000"/>
              </a:spcBef>
              <a:buFontTx/>
              <a:buAutoNum type="arabicParenR"/>
            </a:pPr>
            <a:r>
              <a:rPr lang="es-ES" b="1" u="sng" dirty="0" smtClean="0">
                <a:solidFill>
                  <a:srgbClr val="FFFF00"/>
                </a:solidFill>
                <a:latin typeface="Arial" charset="0"/>
                <a:cs typeface="Arial" charset="0"/>
              </a:rPr>
              <a:t>Sanitario Mayor   (Enfermero)</a:t>
            </a:r>
            <a:r>
              <a:rPr lang="en-GB" b="1" u="sng" dirty="0" smtClean="0">
                <a:solidFill>
                  <a:srgbClr val="FFFF00"/>
                </a:solidFill>
                <a:latin typeface="Arial" charset="0"/>
                <a:cs typeface="Arial" charset="0"/>
              </a:rPr>
              <a:t> </a:t>
            </a:r>
          </a:p>
          <a:p>
            <a:pPr marL="342900" indent="-342900">
              <a:spcBef>
                <a:spcPct val="50000"/>
              </a:spcBef>
              <a:buFontTx/>
              <a:buAutoNum type="arabicParenR"/>
            </a:pPr>
            <a:r>
              <a:rPr lang="es-ES" b="1" u="sng" dirty="0" smtClean="0">
                <a:solidFill>
                  <a:srgbClr val="FFFF00"/>
                </a:solidFill>
                <a:latin typeface="Arial" charset="0"/>
                <a:cs typeface="Arial" charset="0"/>
              </a:rPr>
              <a:t>Sanitario</a:t>
            </a:r>
            <a:r>
              <a:rPr lang="en-GB" b="1" u="sng" dirty="0" smtClean="0">
                <a:solidFill>
                  <a:srgbClr val="FFFF00"/>
                </a:solidFill>
                <a:latin typeface="Arial" charset="0"/>
                <a:cs typeface="Arial" charset="0"/>
              </a:rPr>
              <a:t> </a:t>
            </a:r>
            <a:r>
              <a:rPr lang="es-ES" b="1" u="sng" dirty="0" smtClean="0">
                <a:solidFill>
                  <a:srgbClr val="FFFF00"/>
                </a:solidFill>
                <a:latin typeface="Arial" charset="0"/>
                <a:cs typeface="Arial" charset="0"/>
              </a:rPr>
              <a:t>(Brigadista Sanitario) </a:t>
            </a:r>
          </a:p>
          <a:p>
            <a:pPr marL="342900" indent="-342900">
              <a:spcBef>
                <a:spcPct val="50000"/>
              </a:spcBef>
              <a:buFontTx/>
              <a:buAutoNum type="arabicParenR"/>
            </a:pPr>
            <a:r>
              <a:rPr lang="es-ES" b="1" dirty="0" smtClean="0">
                <a:solidFill>
                  <a:srgbClr val="FFFF00"/>
                </a:solidFill>
                <a:latin typeface="Arial" charset="0"/>
                <a:cs typeface="Arial" charset="0"/>
              </a:rPr>
              <a:t>Camilleros</a:t>
            </a:r>
          </a:p>
          <a:p>
            <a:pPr marL="342900" indent="-342900">
              <a:spcBef>
                <a:spcPct val="50000"/>
              </a:spcBef>
              <a:buFontTx/>
              <a:buAutoNum type="arabicParenR"/>
            </a:pPr>
            <a:r>
              <a:rPr lang="es-ES" b="1" dirty="0" smtClean="0">
                <a:solidFill>
                  <a:srgbClr val="FFFF00"/>
                </a:solidFill>
                <a:latin typeface="Arial" charset="0"/>
                <a:cs typeface="Arial" charset="0"/>
              </a:rPr>
              <a:t>Ciudadanos </a:t>
            </a:r>
            <a:endParaRPr lang="es-ES" sz="2000" b="1" dirty="0">
              <a:solidFill>
                <a:srgbClr val="FFFF00"/>
              </a:solidFill>
              <a:latin typeface="Arial" charset="0"/>
            </a:endParaRPr>
          </a:p>
        </p:txBody>
      </p:sp>
      <p:sp>
        <p:nvSpPr>
          <p:cNvPr id="10" name="9 Rectángulo"/>
          <p:cNvSpPr/>
          <p:nvPr/>
        </p:nvSpPr>
        <p:spPr>
          <a:xfrm>
            <a:off x="5000628" y="3643314"/>
            <a:ext cx="3357586" cy="2169825"/>
          </a:xfrm>
          <a:prstGeom prst="rect">
            <a:avLst/>
          </a:prstGeom>
        </p:spPr>
        <p:txBody>
          <a:bodyPr wrap="square">
            <a:spAutoFit/>
          </a:bodyPr>
          <a:lstStyle/>
          <a:p>
            <a:pPr algn="just">
              <a:spcBef>
                <a:spcPct val="50000"/>
              </a:spcBef>
            </a:pPr>
            <a:r>
              <a:rPr lang="es-ES" b="1" dirty="0" smtClean="0">
                <a:solidFill>
                  <a:srgbClr val="FFFF00"/>
                </a:solidFill>
                <a:latin typeface="Arial" charset="0"/>
                <a:cs typeface="Arial" charset="0"/>
              </a:rPr>
              <a:t>1</a:t>
            </a:r>
            <a:r>
              <a:rPr lang="en-GB" b="1" dirty="0" smtClean="0">
                <a:solidFill>
                  <a:srgbClr val="FFFF00"/>
                </a:solidFill>
                <a:latin typeface="Arial" charset="0"/>
                <a:cs typeface="Arial" charset="0"/>
              </a:rPr>
              <a:t>)</a:t>
            </a:r>
            <a:r>
              <a:rPr lang="es-ES" b="1" dirty="0" smtClean="0">
                <a:solidFill>
                  <a:srgbClr val="FFFF00"/>
                </a:solidFill>
                <a:latin typeface="Arial" charset="0"/>
                <a:cs typeface="Arial" charset="0"/>
              </a:rPr>
              <a:t> Bolsa sanitaria </a:t>
            </a:r>
            <a:endParaRPr lang="en-GB" b="1" dirty="0" smtClean="0">
              <a:solidFill>
                <a:srgbClr val="FFFF00"/>
              </a:solidFill>
              <a:latin typeface="Arial" charset="0"/>
              <a:cs typeface="Arial" charset="0"/>
            </a:endParaRPr>
          </a:p>
          <a:p>
            <a:pPr algn="just">
              <a:spcBef>
                <a:spcPct val="50000"/>
              </a:spcBef>
            </a:pPr>
            <a:r>
              <a:rPr lang="es-ES" b="1" dirty="0" smtClean="0">
                <a:solidFill>
                  <a:srgbClr val="FFFF00"/>
                </a:solidFill>
                <a:latin typeface="Arial" charset="0"/>
                <a:cs typeface="Arial" charset="0"/>
              </a:rPr>
              <a:t>2</a:t>
            </a:r>
            <a:r>
              <a:rPr lang="en-GB" b="1" dirty="0" smtClean="0">
                <a:solidFill>
                  <a:srgbClr val="FFFF00"/>
                </a:solidFill>
                <a:latin typeface="Arial" charset="0"/>
                <a:cs typeface="Arial" charset="0"/>
              </a:rPr>
              <a:t>) </a:t>
            </a:r>
            <a:r>
              <a:rPr lang="es-ES" b="1" dirty="0" smtClean="0">
                <a:solidFill>
                  <a:srgbClr val="FFFF00"/>
                </a:solidFill>
                <a:latin typeface="Arial" charset="0"/>
                <a:cs typeface="Arial" charset="0"/>
              </a:rPr>
              <a:t>Cura individual </a:t>
            </a:r>
            <a:endParaRPr lang="en-GB" b="1" dirty="0" smtClean="0">
              <a:solidFill>
                <a:srgbClr val="FFFF00"/>
              </a:solidFill>
              <a:latin typeface="Arial" charset="0"/>
              <a:cs typeface="Arial" charset="0"/>
            </a:endParaRPr>
          </a:p>
          <a:p>
            <a:pPr algn="just">
              <a:spcBef>
                <a:spcPct val="50000"/>
              </a:spcBef>
            </a:pPr>
            <a:r>
              <a:rPr lang="es-ES" b="1" dirty="0" smtClean="0">
                <a:solidFill>
                  <a:srgbClr val="FFFF00"/>
                </a:solidFill>
                <a:latin typeface="Arial" charset="0"/>
                <a:cs typeface="Arial" charset="0"/>
              </a:rPr>
              <a:t>3</a:t>
            </a:r>
            <a:r>
              <a:rPr lang="en-GB" b="1" dirty="0" smtClean="0">
                <a:solidFill>
                  <a:srgbClr val="FFFF00"/>
                </a:solidFill>
                <a:latin typeface="Arial" charset="0"/>
                <a:cs typeface="Arial" charset="0"/>
              </a:rPr>
              <a:t>)</a:t>
            </a:r>
            <a:r>
              <a:rPr lang="es-ES" b="1" dirty="0" smtClean="0">
                <a:solidFill>
                  <a:srgbClr val="FFFF00"/>
                </a:solidFill>
                <a:latin typeface="Arial" charset="0"/>
                <a:cs typeface="Arial" charset="0"/>
              </a:rPr>
              <a:t> Camillas</a:t>
            </a:r>
          </a:p>
          <a:p>
            <a:pPr>
              <a:spcBef>
                <a:spcPct val="50000"/>
              </a:spcBef>
            </a:pPr>
            <a:r>
              <a:rPr lang="es-ES" b="1" dirty="0" smtClean="0">
                <a:solidFill>
                  <a:srgbClr val="FFFF00"/>
                </a:solidFill>
                <a:latin typeface="Arial" charset="0"/>
                <a:cs typeface="Times New Roman" pitchFamily="18" charset="0"/>
              </a:rPr>
              <a:t>4</a:t>
            </a:r>
            <a:r>
              <a:rPr lang="en-GB" b="1" dirty="0" smtClean="0">
                <a:solidFill>
                  <a:srgbClr val="FFFF00"/>
                </a:solidFill>
                <a:latin typeface="Arial" charset="0"/>
                <a:cs typeface="Times New Roman" pitchFamily="18" charset="0"/>
              </a:rPr>
              <a:t>)</a:t>
            </a:r>
            <a:r>
              <a:rPr lang="es-ES" b="1" dirty="0" smtClean="0">
                <a:solidFill>
                  <a:srgbClr val="FFFF00"/>
                </a:solidFill>
                <a:latin typeface="Arial" charset="0"/>
                <a:cs typeface="Times New Roman" pitchFamily="18" charset="0"/>
              </a:rPr>
              <a:t> Medios improvisados</a:t>
            </a:r>
            <a:r>
              <a:rPr lang="en-GB" b="1" dirty="0" smtClean="0">
                <a:solidFill>
                  <a:srgbClr val="FFFF00"/>
                </a:solidFill>
                <a:latin typeface="Arial" charset="0"/>
                <a:cs typeface="Times New Roman" pitchFamily="18" charset="0"/>
              </a:rPr>
              <a:t>:</a:t>
            </a:r>
            <a:r>
              <a:rPr lang="es-ES" b="1" dirty="0" smtClean="0">
                <a:solidFill>
                  <a:srgbClr val="FFFF00"/>
                </a:solidFill>
                <a:latin typeface="Arial" charset="0"/>
                <a:cs typeface="Times New Roman" pitchFamily="18" charset="0"/>
              </a:rPr>
              <a:t> los propios y lo</a:t>
            </a:r>
            <a:r>
              <a:rPr lang="en-GB" b="1" dirty="0" smtClean="0">
                <a:solidFill>
                  <a:srgbClr val="FFFF00"/>
                </a:solidFill>
                <a:latin typeface="Arial" charset="0"/>
                <a:cs typeface="Times New Roman" pitchFamily="18" charset="0"/>
              </a:rPr>
              <a:t>s</a:t>
            </a:r>
            <a:r>
              <a:rPr lang="es-ES" b="1" dirty="0" smtClean="0">
                <a:solidFill>
                  <a:srgbClr val="FFFF00"/>
                </a:solidFill>
                <a:latin typeface="Arial" charset="0"/>
                <a:cs typeface="Times New Roman" pitchFamily="18" charset="0"/>
              </a:rPr>
              <a:t> </a:t>
            </a:r>
            <a:r>
              <a:rPr lang="en-GB" b="1" dirty="0" smtClean="0">
                <a:solidFill>
                  <a:srgbClr val="FFFF00"/>
                </a:solidFill>
                <a:latin typeface="Arial" charset="0"/>
                <a:cs typeface="Times New Roman" pitchFamily="18" charset="0"/>
              </a:rPr>
              <a:t>    </a:t>
            </a:r>
            <a:r>
              <a:rPr lang="es-ES" b="1" dirty="0" smtClean="0">
                <a:solidFill>
                  <a:srgbClr val="FFFF00"/>
                </a:solidFill>
                <a:latin typeface="Arial" charset="0"/>
                <a:cs typeface="Times New Roman" pitchFamily="18" charset="0"/>
              </a:rPr>
              <a:t>existentes en el terreno</a:t>
            </a:r>
            <a:r>
              <a:rPr lang="en-GB" b="1" dirty="0" smtClean="0">
                <a:solidFill>
                  <a:srgbClr val="FFFF00"/>
                </a:solidFill>
                <a:latin typeface="Arial" charset="0"/>
                <a:cs typeface="Times New Roman" pitchFamily="18" charset="0"/>
              </a:rPr>
              <a:t>.</a:t>
            </a:r>
            <a:r>
              <a:rPr lang="es-ES" b="1" dirty="0" smtClean="0">
                <a:solidFill>
                  <a:srgbClr val="FFFF00"/>
                </a:solidFill>
                <a:latin typeface="Arial" charset="0"/>
                <a:cs typeface="Times New Roman" pitchFamily="18" charset="0"/>
              </a:rPr>
              <a:t> </a:t>
            </a:r>
            <a:endParaRPr lang="es-ES" b="1" dirty="0">
              <a:solidFill>
                <a:srgbClr val="FFFF00"/>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3"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1+#ppt_w/2"/>
                                          </p:val>
                                        </p:tav>
                                        <p:tav tm="100000">
                                          <p:val>
                                            <p:strVal val="#ppt_x"/>
                                          </p:val>
                                        </p:tav>
                                      </p:tavLst>
                                    </p:anim>
                                    <p:anim calcmode="lin" valueType="num">
                                      <p:cBhvr additive="base">
                                        <p:cTn id="13"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9"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0-#ppt_w/2"/>
                                          </p:val>
                                        </p:tav>
                                        <p:tav tm="100000">
                                          <p:val>
                                            <p:strVal val="#ppt_x"/>
                                          </p:val>
                                        </p:tav>
                                      </p:tavLst>
                                    </p:anim>
                                    <p:anim calcmode="lin" valueType="num">
                                      <p:cBhvr additive="base">
                                        <p:cTn id="19" dur="5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214554"/>
            <a:ext cx="7772400" cy="4103950"/>
          </a:xfrm>
        </p:spPr>
        <p:txBody>
          <a:bodyPr/>
          <a:lstStyle/>
          <a:p>
            <a:r>
              <a:rPr lang="es-MX" sz="2800" u="sng" dirty="0" smtClean="0">
                <a:solidFill>
                  <a:srgbClr val="FFFF00"/>
                </a:solidFill>
                <a:latin typeface="Arial" pitchFamily="34" charset="0"/>
                <a:cs typeface="Arial" pitchFamily="34" charset="0"/>
              </a:rPr>
              <a:t>Ejecutar: </a:t>
            </a:r>
            <a:br>
              <a:rPr lang="es-MX" sz="2800" u="sng" dirty="0" smtClean="0">
                <a:solidFill>
                  <a:srgbClr val="FFFF00"/>
                </a:solidFill>
                <a:latin typeface="Arial" pitchFamily="34" charset="0"/>
                <a:cs typeface="Arial" pitchFamily="34" charset="0"/>
              </a:rPr>
            </a:br>
            <a:r>
              <a:rPr lang="es-MX" sz="2800" b="0" dirty="0" smtClean="0">
                <a:solidFill>
                  <a:srgbClr val="FFFF00"/>
                </a:solidFill>
                <a:latin typeface="Arial" pitchFamily="34" charset="0"/>
                <a:cs typeface="Arial" pitchFamily="34" charset="0"/>
              </a:rPr>
              <a:t>las tareas de socorrismo que le permitan salvar vidas en situaciones excepcionales y desastres,  como estudiantes y como graduados del Sistema Nacional de Salud.</a:t>
            </a:r>
            <a:r>
              <a:rPr lang="es-ES" sz="2800" dirty="0" smtClean="0">
                <a:latin typeface="Arial" pitchFamily="34" charset="0"/>
                <a:cs typeface="Arial" pitchFamily="34" charset="0"/>
              </a:rPr>
              <a:t/>
            </a:r>
            <a:br>
              <a:rPr lang="es-ES" sz="2800" dirty="0" smtClean="0">
                <a:latin typeface="Arial" pitchFamily="34" charset="0"/>
                <a:cs typeface="Arial" pitchFamily="34" charset="0"/>
              </a:rPr>
            </a:br>
            <a:endParaRPr lang="es-ES" sz="2800" dirty="0"/>
          </a:p>
        </p:txBody>
      </p:sp>
      <p:sp>
        <p:nvSpPr>
          <p:cNvPr id="3" name="2 Subtítulo"/>
          <p:cNvSpPr>
            <a:spLocks noGrp="1"/>
          </p:cNvSpPr>
          <p:nvPr>
            <p:ph type="subTitle" idx="1"/>
          </p:nvPr>
        </p:nvSpPr>
        <p:spPr>
          <a:xfrm>
            <a:off x="914400" y="642918"/>
            <a:ext cx="7772400" cy="1143008"/>
          </a:xfrm>
        </p:spPr>
        <p:txBody>
          <a:bodyPr/>
          <a:lstStyle/>
          <a:p>
            <a:r>
              <a:rPr lang="es-MX" sz="3200" b="1" dirty="0" smtClean="0">
                <a:solidFill>
                  <a:srgbClr val="FFFF00"/>
                </a:solidFill>
                <a:latin typeface="Arial" pitchFamily="34" charset="0"/>
                <a:cs typeface="Arial" pitchFamily="34" charset="0"/>
              </a:rPr>
              <a:t>Objetivos: Cont.</a:t>
            </a:r>
            <a:endParaRPr lang="es-ES" sz="3200" b="1" dirty="0" smtClean="0">
              <a:solidFill>
                <a:srgbClr val="FFFF00"/>
              </a:solidFill>
              <a:latin typeface="Arial" pitchFamily="34" charset="0"/>
              <a:cs typeface="Arial" pitchFamily="34" charset="0"/>
            </a:endParaRPr>
          </a:p>
          <a:p>
            <a:endParaRPr lang="es-E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28662" y="500042"/>
            <a:ext cx="7072362" cy="1569660"/>
          </a:xfrm>
          <a:prstGeom prst="rect">
            <a:avLst/>
          </a:prstGeom>
        </p:spPr>
        <p:txBody>
          <a:bodyPr wrap="square">
            <a:spAutoFit/>
          </a:bodyPr>
          <a:lstStyle/>
          <a:p>
            <a:r>
              <a:rPr lang="es-MX" sz="2400" b="1" u="sng" dirty="0" smtClean="0">
                <a:solidFill>
                  <a:srgbClr val="FFFF00"/>
                </a:solidFill>
                <a:latin typeface="Arial" pitchFamily="34" charset="0"/>
                <a:cs typeface="Arial" pitchFamily="34" charset="0"/>
              </a:rPr>
              <a:t>Existencia de locales que cumplen funciones sanitarias en condiciones normales y que  pueden ser empleados también en situaciones excepcionales y desastres. </a:t>
            </a:r>
            <a:endParaRPr lang="es-ES" sz="2400" dirty="0">
              <a:latin typeface="Arial" pitchFamily="34" charset="0"/>
              <a:cs typeface="Arial" pitchFamily="34" charset="0"/>
            </a:endParaRPr>
          </a:p>
        </p:txBody>
      </p:sp>
      <p:sp>
        <p:nvSpPr>
          <p:cNvPr id="3" name="2 Rectángulo"/>
          <p:cNvSpPr/>
          <p:nvPr/>
        </p:nvSpPr>
        <p:spPr>
          <a:xfrm>
            <a:off x="1142976" y="2214554"/>
            <a:ext cx="6858048" cy="1200329"/>
          </a:xfrm>
          <a:prstGeom prst="rect">
            <a:avLst/>
          </a:prstGeom>
        </p:spPr>
        <p:txBody>
          <a:bodyPr wrap="square">
            <a:spAutoFit/>
          </a:bodyPr>
          <a:lstStyle/>
          <a:p>
            <a:r>
              <a:rPr lang="es-MX" sz="2400" b="1" u="sng" dirty="0" smtClean="0">
                <a:solidFill>
                  <a:srgbClr val="FFFF00"/>
                </a:solidFill>
                <a:latin typeface="Arial" pitchFamily="34" charset="0"/>
                <a:cs typeface="Arial" pitchFamily="34" charset="0"/>
              </a:rPr>
              <a:t>Necesidad de locales que se crean en situaciones excepcionales y desastres para cumplir </a:t>
            </a:r>
            <a:endParaRPr lang="es-ES" sz="2400" dirty="0">
              <a:latin typeface="Arial" pitchFamily="34" charset="0"/>
              <a:cs typeface="Arial" pitchFamily="34" charset="0"/>
            </a:endParaRPr>
          </a:p>
        </p:txBody>
      </p:sp>
      <p:sp>
        <p:nvSpPr>
          <p:cNvPr id="4" name="3 Rectángulo"/>
          <p:cNvSpPr/>
          <p:nvPr/>
        </p:nvSpPr>
        <p:spPr>
          <a:xfrm>
            <a:off x="1071538" y="4286256"/>
            <a:ext cx="3357586" cy="523220"/>
          </a:xfrm>
          <a:prstGeom prst="rect">
            <a:avLst/>
          </a:prstGeom>
        </p:spPr>
        <p:txBody>
          <a:bodyPr wrap="square">
            <a:spAutoFit/>
          </a:bodyPr>
          <a:lstStyle/>
          <a:p>
            <a:pPr algn="ctr">
              <a:defRPr/>
            </a:pPr>
            <a:r>
              <a:rPr lang="es-MX" sz="2800" b="1" u="sng" dirty="0" smtClean="0">
                <a:latin typeface="Arial" pitchFamily="34" charset="0"/>
                <a:cs typeface="Arial" pitchFamily="34" charset="0"/>
              </a:rPr>
              <a:t>Nidos de heridos </a:t>
            </a:r>
            <a:endParaRPr lang="es-ES_tradnl" sz="2800" b="1" u="sng" dirty="0">
              <a:latin typeface="Arial" pitchFamily="34" charset="0"/>
              <a:cs typeface="Arial" pitchFamily="34" charset="0"/>
            </a:endParaRPr>
          </a:p>
        </p:txBody>
      </p:sp>
      <p:sp>
        <p:nvSpPr>
          <p:cNvPr id="6" name="5 Rectángulo"/>
          <p:cNvSpPr/>
          <p:nvPr/>
        </p:nvSpPr>
        <p:spPr>
          <a:xfrm>
            <a:off x="4857752" y="4357694"/>
            <a:ext cx="3214710" cy="830997"/>
          </a:xfrm>
          <a:prstGeom prst="rect">
            <a:avLst/>
          </a:prstGeom>
        </p:spPr>
        <p:txBody>
          <a:bodyPr wrap="square">
            <a:spAutoFit/>
          </a:bodyPr>
          <a:lstStyle/>
          <a:p>
            <a:pPr algn="ctr">
              <a:defRPr/>
            </a:pPr>
            <a:r>
              <a:rPr lang="es-MX" sz="2400" b="1" u="sng" dirty="0" smtClean="0">
                <a:latin typeface="Arial" pitchFamily="34" charset="0"/>
                <a:cs typeface="Arial" pitchFamily="34" charset="0"/>
              </a:rPr>
              <a:t>Puestos de Asistencia Sanitaria </a:t>
            </a:r>
            <a:endParaRPr lang="es-ES_tradnl" sz="2400" b="1" u="sng" dirty="0">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428868"/>
            <a:ext cx="7772400" cy="3889636"/>
          </a:xfrm>
        </p:spPr>
        <p:txBody>
          <a:bodyPr/>
          <a:lstStyle/>
          <a:p>
            <a:r>
              <a:rPr lang="es-ES" sz="2400" dirty="0" smtClean="0">
                <a:solidFill>
                  <a:srgbClr val="FFFF00"/>
                </a:solidFill>
                <a:latin typeface="Arial" pitchFamily="34" charset="0"/>
                <a:cs typeface="Arial" pitchFamily="34" charset="0"/>
              </a:rPr>
              <a:t>Consiste  fundamentalmente en prestar a los heridos y enfermos en situaciones excepcionales y desastres  desde el foco de destrucción a la retaguardia, una asistencia médico-sanitaria escalonada, consecutiva y normada, que les garantice en primer término la conservación de la vida y ulteriormente su completa rehabilitación física y psíquica. </a:t>
            </a:r>
            <a:br>
              <a:rPr lang="es-ES" sz="2400" dirty="0" smtClean="0">
                <a:solidFill>
                  <a:srgbClr val="FFFF00"/>
                </a:solidFill>
                <a:latin typeface="Arial" pitchFamily="34" charset="0"/>
                <a:cs typeface="Arial" pitchFamily="34" charset="0"/>
              </a:rPr>
            </a:br>
            <a:endParaRPr lang="es-ES" sz="2400" dirty="0">
              <a:solidFill>
                <a:srgbClr val="FFFF00"/>
              </a:solidFill>
              <a:latin typeface="Arial" pitchFamily="34" charset="0"/>
              <a:cs typeface="Arial" pitchFamily="34" charset="0"/>
            </a:endParaRPr>
          </a:p>
        </p:txBody>
      </p:sp>
      <p:sp>
        <p:nvSpPr>
          <p:cNvPr id="3" name="2 Subtítulo"/>
          <p:cNvSpPr>
            <a:spLocks noGrp="1"/>
          </p:cNvSpPr>
          <p:nvPr>
            <p:ph type="subTitle" idx="1"/>
          </p:nvPr>
        </p:nvSpPr>
        <p:spPr>
          <a:xfrm>
            <a:off x="914400" y="428604"/>
            <a:ext cx="7772400" cy="1500198"/>
          </a:xfrm>
        </p:spPr>
        <p:txBody>
          <a:bodyPr>
            <a:normAutofit fontScale="92500" lnSpcReduction="20000"/>
          </a:bodyPr>
          <a:lstStyle/>
          <a:p>
            <a:pPr algn="ctr"/>
            <a:r>
              <a:rPr lang="es-ES" sz="2800" b="1" u="sng" dirty="0" smtClean="0">
                <a:solidFill>
                  <a:srgbClr val="FFFF00"/>
                </a:solidFill>
                <a:latin typeface="Arial" pitchFamily="34" charset="0"/>
                <a:cs typeface="Arial" pitchFamily="34" charset="0"/>
              </a:rPr>
              <a:t>Sistema de tratamiento y evacuación por etapas.</a:t>
            </a:r>
          </a:p>
          <a:p>
            <a:pPr algn="ctr"/>
            <a:endParaRPr lang="es-ES" sz="2800" b="1" u="sng" dirty="0" smtClean="0">
              <a:solidFill>
                <a:srgbClr val="FFFF00"/>
              </a:solidFill>
              <a:latin typeface="Arial" pitchFamily="34" charset="0"/>
              <a:cs typeface="Arial" pitchFamily="34" charset="0"/>
            </a:endParaRPr>
          </a:p>
          <a:p>
            <a:pPr algn="ctr"/>
            <a:r>
              <a:rPr lang="es-ES" sz="2800" b="1" u="sng" dirty="0" smtClean="0">
                <a:solidFill>
                  <a:srgbClr val="FFFF00"/>
                </a:solidFill>
                <a:latin typeface="Arial" pitchFamily="34" charset="0"/>
                <a:cs typeface="Arial" pitchFamily="34" charset="0"/>
              </a:rPr>
              <a:t>Concepto</a:t>
            </a:r>
            <a:r>
              <a:rPr lang="es-ES" sz="2800" b="1" dirty="0" smtClean="0">
                <a:solidFill>
                  <a:srgbClr val="FFFF00"/>
                </a:solidFill>
                <a:latin typeface="Arial" pitchFamily="34" charset="0"/>
                <a:cs typeface="Arial" pitchFamily="34" charset="0"/>
              </a:rPr>
              <a:t>:</a:t>
            </a:r>
            <a:endParaRPr lang="es-ES" sz="2800" b="1" u="sng" dirty="0">
              <a:solidFill>
                <a:srgbClr val="FFFF00"/>
              </a:solidFill>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285992"/>
            <a:ext cx="7772400" cy="4032512"/>
          </a:xfrm>
        </p:spPr>
        <p:txBody>
          <a:bodyPr/>
          <a:lstStyle/>
          <a:p>
            <a:r>
              <a:rPr lang="es-ES" sz="2800" dirty="0" smtClean="0">
                <a:solidFill>
                  <a:srgbClr val="FFFF00"/>
                </a:solidFill>
                <a:latin typeface="Arial" pitchFamily="34" charset="0"/>
                <a:cs typeface="Arial" pitchFamily="34" charset="0"/>
              </a:rPr>
              <a:t>Proceso mediante el cual el afectado se trasladado desde el foco donde recibe la lesión, hacia las diferentes etapas sucesivas en que se le brindará la asistencia médica que necesite.</a:t>
            </a:r>
            <a:br>
              <a:rPr lang="es-ES" sz="2800" dirty="0" smtClean="0">
                <a:solidFill>
                  <a:srgbClr val="FFFF00"/>
                </a:solidFill>
                <a:latin typeface="Arial" pitchFamily="34" charset="0"/>
                <a:cs typeface="Arial" pitchFamily="34" charset="0"/>
              </a:rPr>
            </a:br>
            <a:endParaRPr lang="es-ES" sz="2800" dirty="0">
              <a:solidFill>
                <a:srgbClr val="FFFF00"/>
              </a:solidFill>
              <a:latin typeface="Arial" pitchFamily="34" charset="0"/>
              <a:cs typeface="Arial" pitchFamily="34" charset="0"/>
            </a:endParaRPr>
          </a:p>
        </p:txBody>
      </p:sp>
      <p:sp>
        <p:nvSpPr>
          <p:cNvPr id="3" name="2 Subtítulo"/>
          <p:cNvSpPr>
            <a:spLocks noGrp="1"/>
          </p:cNvSpPr>
          <p:nvPr>
            <p:ph type="subTitle" idx="1"/>
          </p:nvPr>
        </p:nvSpPr>
        <p:spPr>
          <a:xfrm>
            <a:off x="914400" y="428604"/>
            <a:ext cx="7772400" cy="1428760"/>
          </a:xfrm>
        </p:spPr>
        <p:txBody>
          <a:bodyPr>
            <a:normAutofit/>
          </a:bodyPr>
          <a:lstStyle/>
          <a:p>
            <a:pPr algn="ctr"/>
            <a:r>
              <a:rPr lang="es-ES" sz="3600" b="1" dirty="0" smtClean="0">
                <a:solidFill>
                  <a:srgbClr val="FFFF00"/>
                </a:solidFill>
                <a:latin typeface="Arial" pitchFamily="34" charset="0"/>
                <a:cs typeface="Arial" pitchFamily="34" charset="0"/>
              </a:rPr>
              <a:t>Evacuación Médica.</a:t>
            </a:r>
            <a:br>
              <a:rPr lang="es-ES" sz="3600" b="1" dirty="0" smtClean="0">
                <a:solidFill>
                  <a:srgbClr val="FFFF00"/>
                </a:solidFill>
                <a:latin typeface="Arial" pitchFamily="34" charset="0"/>
                <a:cs typeface="Arial" pitchFamily="34" charset="0"/>
              </a:rPr>
            </a:br>
            <a:r>
              <a:rPr lang="es-ES" sz="3600" b="1" dirty="0" smtClean="0">
                <a:solidFill>
                  <a:srgbClr val="FFFF00"/>
                </a:solidFill>
                <a:latin typeface="Arial" pitchFamily="34" charset="0"/>
                <a:cs typeface="Arial" pitchFamily="34" charset="0"/>
              </a:rPr>
              <a:t>(Concepto)</a:t>
            </a:r>
            <a:endParaRPr lang="es-ES" sz="3600" b="1" dirty="0">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357430"/>
            <a:ext cx="7772400" cy="3961074"/>
          </a:xfrm>
        </p:spPr>
        <p:txBody>
          <a:bodyPr/>
          <a:lstStyle/>
          <a:p>
            <a:pPr>
              <a:defRPr/>
            </a:pPr>
            <a:r>
              <a:rPr lang="es-ES" sz="2800" dirty="0" smtClean="0">
                <a:solidFill>
                  <a:srgbClr val="FFFF00"/>
                </a:solidFill>
                <a:latin typeface="Arial" pitchFamily="34" charset="0"/>
                <a:cs typeface="Arial" pitchFamily="34" charset="0"/>
              </a:rPr>
              <a:t>- Medios: cintos o correas, camillas o parihuelas, transporte de todo tipo,</a:t>
            </a:r>
            <a:r>
              <a:rPr lang="es-ES" sz="2800" dirty="0" smtClean="0">
                <a:solidFill>
                  <a:srgbClr val="FFFF00"/>
                </a:solidFill>
                <a:effectLst/>
                <a:latin typeface="Arial" pitchFamily="34" charset="0"/>
                <a:cs typeface="Arial" pitchFamily="34" charset="0"/>
              </a:rPr>
              <a:t> (de tracción humana, animal o motorizados),</a:t>
            </a:r>
            <a:br>
              <a:rPr lang="es-ES" sz="2800" dirty="0" smtClean="0">
                <a:solidFill>
                  <a:srgbClr val="FFFF00"/>
                </a:solidFill>
                <a:effectLst/>
                <a:latin typeface="Arial" pitchFamily="34" charset="0"/>
                <a:cs typeface="Arial" pitchFamily="34" charset="0"/>
              </a:rPr>
            </a:br>
            <a:r>
              <a:rPr lang="es-ES" sz="2800" dirty="0" smtClean="0">
                <a:solidFill>
                  <a:srgbClr val="FFFF00"/>
                </a:solidFill>
                <a:latin typeface="Arial" pitchFamily="34" charset="0"/>
                <a:cs typeface="Arial" pitchFamily="34" charset="0"/>
              </a:rPr>
              <a:t>  </a:t>
            </a:r>
            <a:br>
              <a:rPr lang="es-ES" sz="2800" dirty="0" smtClean="0">
                <a:solidFill>
                  <a:srgbClr val="FFFF00"/>
                </a:solidFill>
                <a:latin typeface="Arial" pitchFamily="34" charset="0"/>
                <a:cs typeface="Arial" pitchFamily="34" charset="0"/>
              </a:rPr>
            </a:br>
            <a:r>
              <a:rPr lang="es-ES" sz="2800" dirty="0" smtClean="0">
                <a:solidFill>
                  <a:srgbClr val="FFFF00"/>
                </a:solidFill>
                <a:latin typeface="Arial" pitchFamily="34" charset="0"/>
                <a:cs typeface="Arial" pitchFamily="34" charset="0"/>
              </a:rPr>
              <a:t>- Vías: Carreteras, caminos, terraplenes, vados o pasos, corredores aéreos y acuáticos.</a:t>
            </a:r>
            <a:br>
              <a:rPr lang="es-ES" sz="2800" dirty="0" smtClean="0">
                <a:solidFill>
                  <a:srgbClr val="FFFF00"/>
                </a:solidFill>
                <a:latin typeface="Arial" pitchFamily="34" charset="0"/>
                <a:cs typeface="Arial" pitchFamily="34" charset="0"/>
              </a:rPr>
            </a:br>
            <a:r>
              <a:rPr lang="es-ES" dirty="0" smtClean="0"/>
              <a:t/>
            </a:r>
            <a:br>
              <a:rPr lang="es-ES" dirty="0" smtClean="0"/>
            </a:br>
            <a:endParaRPr lang="es-ES" dirty="0"/>
          </a:p>
        </p:txBody>
      </p:sp>
      <p:sp>
        <p:nvSpPr>
          <p:cNvPr id="3" name="2 Subtítulo"/>
          <p:cNvSpPr>
            <a:spLocks noGrp="1"/>
          </p:cNvSpPr>
          <p:nvPr>
            <p:ph type="subTitle" idx="1"/>
          </p:nvPr>
        </p:nvSpPr>
        <p:spPr>
          <a:xfrm>
            <a:off x="914400" y="428604"/>
            <a:ext cx="7772400" cy="1214446"/>
          </a:xfrm>
        </p:spPr>
        <p:txBody>
          <a:bodyPr>
            <a:normAutofit/>
          </a:bodyPr>
          <a:lstStyle/>
          <a:p>
            <a:pPr algn="ctr"/>
            <a:r>
              <a:rPr lang="es-ES" sz="3600" b="1" dirty="0" smtClean="0">
                <a:solidFill>
                  <a:srgbClr val="FFFF00"/>
                </a:solidFill>
                <a:latin typeface="Arial" pitchFamily="34" charset="0"/>
                <a:cs typeface="Arial" pitchFamily="34" charset="0"/>
              </a:rPr>
              <a:t>Medios y vías  de evacuación.</a:t>
            </a:r>
            <a:endParaRPr lang="es-ES" sz="3600" b="1" dirty="0">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1928802"/>
            <a:ext cx="7772400" cy="4389702"/>
          </a:xfrm>
        </p:spPr>
        <p:txBody>
          <a:bodyPr/>
          <a:lstStyle/>
          <a:p>
            <a:pPr marL="342900" indent="-342900">
              <a:spcAft>
                <a:spcPts val="0"/>
              </a:spcAft>
              <a:tabLst>
                <a:tab pos="516255" algn="l"/>
              </a:tabLst>
              <a:defRPr/>
            </a:pPr>
            <a:r>
              <a:rPr lang="es-ES" sz="2800" dirty="0" smtClean="0">
                <a:solidFill>
                  <a:srgbClr val="FFFF00"/>
                </a:solidFill>
                <a:latin typeface="Arial" pitchFamily="34" charset="0"/>
                <a:ea typeface="Times New Roman" panose="02020603050405020304" pitchFamily="18" charset="0"/>
                <a:cs typeface="Arial" pitchFamily="34" charset="0"/>
              </a:rPr>
              <a:t>   1.Ininterrupción.</a:t>
            </a:r>
            <a:br>
              <a:rPr lang="es-ES" sz="2800" dirty="0" smtClean="0">
                <a:solidFill>
                  <a:srgbClr val="FFFF00"/>
                </a:solidFill>
                <a:latin typeface="Arial" pitchFamily="34" charset="0"/>
                <a:ea typeface="Times New Roman" panose="02020603050405020304" pitchFamily="18" charset="0"/>
                <a:cs typeface="Arial" pitchFamily="34" charset="0"/>
              </a:rPr>
            </a:br>
            <a:r>
              <a:rPr lang="es-ES" sz="2800" dirty="0" smtClean="0">
                <a:solidFill>
                  <a:srgbClr val="FFFF00"/>
                </a:solidFill>
                <a:latin typeface="Arial" pitchFamily="34" charset="0"/>
                <a:ea typeface="Times New Roman" panose="02020603050405020304" pitchFamily="18" charset="0"/>
                <a:cs typeface="Arial" pitchFamily="34" charset="0"/>
              </a:rPr>
              <a:t>2.Brevedad.</a:t>
            </a:r>
            <a:br>
              <a:rPr lang="es-ES" sz="2800" dirty="0" smtClean="0">
                <a:solidFill>
                  <a:srgbClr val="FFFF00"/>
                </a:solidFill>
                <a:latin typeface="Arial" pitchFamily="34" charset="0"/>
                <a:ea typeface="Times New Roman" panose="02020603050405020304" pitchFamily="18" charset="0"/>
                <a:cs typeface="Arial" pitchFamily="34" charset="0"/>
              </a:rPr>
            </a:br>
            <a:r>
              <a:rPr lang="es-ES" sz="2800" dirty="0" smtClean="0">
                <a:solidFill>
                  <a:srgbClr val="FFFF00"/>
                </a:solidFill>
                <a:latin typeface="Arial" pitchFamily="34" charset="0"/>
                <a:ea typeface="Times New Roman" panose="02020603050405020304" pitchFamily="18" charset="0"/>
                <a:cs typeface="Arial" pitchFamily="34" charset="0"/>
              </a:rPr>
              <a:t>3.Seguridad médico- técnica y de conducción.</a:t>
            </a:r>
            <a:br>
              <a:rPr lang="es-ES" sz="2800" dirty="0" smtClean="0">
                <a:solidFill>
                  <a:srgbClr val="FFFF00"/>
                </a:solidFill>
                <a:latin typeface="Arial" pitchFamily="34" charset="0"/>
                <a:ea typeface="Times New Roman" panose="02020603050405020304" pitchFamily="18" charset="0"/>
                <a:cs typeface="Arial" pitchFamily="34" charset="0"/>
              </a:rPr>
            </a:br>
            <a:r>
              <a:rPr lang="es-ES" sz="2800" dirty="0" smtClean="0">
                <a:solidFill>
                  <a:srgbClr val="FFFF00"/>
                </a:solidFill>
                <a:latin typeface="Arial" pitchFamily="34" charset="0"/>
                <a:ea typeface="Times New Roman" panose="02020603050405020304" pitchFamily="18" charset="0"/>
                <a:cs typeface="Arial" pitchFamily="34" charset="0"/>
              </a:rPr>
              <a:t>4.Mayor confort posible.</a:t>
            </a:r>
            <a:br>
              <a:rPr lang="es-ES" sz="2800" dirty="0" smtClean="0">
                <a:solidFill>
                  <a:srgbClr val="FFFF00"/>
                </a:solidFill>
                <a:latin typeface="Arial" pitchFamily="34" charset="0"/>
                <a:ea typeface="Times New Roman" panose="02020603050405020304" pitchFamily="18" charset="0"/>
                <a:cs typeface="Arial" pitchFamily="34" charset="0"/>
              </a:rPr>
            </a:br>
            <a:r>
              <a:rPr lang="es-ES" sz="2800" dirty="0" smtClean="0">
                <a:solidFill>
                  <a:srgbClr val="FFFF00"/>
                </a:solidFill>
                <a:latin typeface="Arial" pitchFamily="34" charset="0"/>
                <a:ea typeface="Times New Roman" panose="02020603050405020304" pitchFamily="18" charset="0"/>
                <a:cs typeface="Arial" pitchFamily="34" charset="0"/>
              </a:rPr>
              <a:t>5.Protección contra los efectos 6.directos  de la contingencia. </a:t>
            </a:r>
            <a:r>
              <a:rPr lang="es-ES" dirty="0" smtClean="0">
                <a:solidFill>
                  <a:srgbClr val="FFFF00"/>
                </a:solidFill>
                <a:latin typeface="Times New Roman" panose="02020603050405020304" pitchFamily="18" charset="0"/>
                <a:ea typeface="Times New Roman" panose="02020603050405020304" pitchFamily="18" charset="0"/>
              </a:rPr>
              <a:t/>
            </a:r>
            <a:br>
              <a:rPr lang="es-ES" dirty="0" smtClean="0">
                <a:solidFill>
                  <a:srgbClr val="FFFF00"/>
                </a:solidFill>
                <a:latin typeface="Times New Roman" panose="02020603050405020304" pitchFamily="18" charset="0"/>
                <a:ea typeface="Times New Roman" panose="02020603050405020304" pitchFamily="18" charset="0"/>
              </a:rPr>
            </a:br>
            <a:endParaRPr lang="es-ES" dirty="0">
              <a:solidFill>
                <a:srgbClr val="FFFF00"/>
              </a:solidFill>
            </a:endParaRPr>
          </a:p>
        </p:txBody>
      </p:sp>
      <p:sp>
        <p:nvSpPr>
          <p:cNvPr id="3" name="2 Subtítulo"/>
          <p:cNvSpPr>
            <a:spLocks noGrp="1"/>
          </p:cNvSpPr>
          <p:nvPr>
            <p:ph type="subTitle" idx="1"/>
          </p:nvPr>
        </p:nvSpPr>
        <p:spPr>
          <a:xfrm>
            <a:off x="914400" y="428604"/>
            <a:ext cx="7772400" cy="1143008"/>
          </a:xfrm>
        </p:spPr>
        <p:txBody>
          <a:bodyPr/>
          <a:lstStyle/>
          <a:p>
            <a:r>
              <a:rPr lang="es-ES" sz="3200" b="1" u="sng" dirty="0" smtClean="0">
                <a:solidFill>
                  <a:srgbClr val="FFFF00"/>
                </a:solidFill>
                <a:latin typeface="Arial" pitchFamily="34" charset="0"/>
                <a:ea typeface="Times New Roman" panose="02020603050405020304" pitchFamily="18" charset="0"/>
                <a:cs typeface="Arial" pitchFamily="34" charset="0"/>
              </a:rPr>
              <a:t>Requisitos esenciales para realizar la evacuación médica:</a:t>
            </a:r>
          </a:p>
          <a:p>
            <a:endParaRPr lang="es-E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1500174"/>
            <a:ext cx="7772400" cy="4818330"/>
          </a:xfrm>
        </p:spPr>
        <p:txBody>
          <a:bodyPr/>
          <a:lstStyle/>
          <a:p>
            <a:pPr marL="285750" indent="-285750">
              <a:defRPr/>
            </a:pPr>
            <a:r>
              <a:rPr lang="es-ES" sz="3200" dirty="0" smtClean="0">
                <a:solidFill>
                  <a:srgbClr val="FFFF00"/>
                </a:solidFill>
                <a:latin typeface="Arial" pitchFamily="34" charset="0"/>
                <a:cs typeface="Arial" pitchFamily="34" charset="0"/>
              </a:rPr>
              <a:t>  - No poner en peligro la vida del afectado.</a:t>
            </a:r>
            <a:br>
              <a:rPr lang="es-ES" sz="3200" dirty="0" smtClean="0">
                <a:solidFill>
                  <a:srgbClr val="FFFF00"/>
                </a:solidFill>
                <a:latin typeface="Arial" pitchFamily="34" charset="0"/>
                <a:cs typeface="Arial" pitchFamily="34" charset="0"/>
              </a:rPr>
            </a:br>
            <a:r>
              <a:rPr lang="es-ES" sz="3200" dirty="0" smtClean="0">
                <a:solidFill>
                  <a:srgbClr val="FFFF00"/>
                </a:solidFill>
                <a:latin typeface="Arial" pitchFamily="34" charset="0"/>
                <a:cs typeface="Arial" pitchFamily="34" charset="0"/>
              </a:rPr>
              <a:t>- Asegurar la continuidad del tratamiento.</a:t>
            </a:r>
            <a:br>
              <a:rPr lang="es-ES" sz="3200" dirty="0" smtClean="0">
                <a:solidFill>
                  <a:srgbClr val="FFFF00"/>
                </a:solidFill>
                <a:latin typeface="Arial" pitchFamily="34" charset="0"/>
                <a:cs typeface="Arial" pitchFamily="34" charset="0"/>
              </a:rPr>
            </a:br>
            <a:r>
              <a:rPr lang="es-ES" sz="3200" dirty="0" smtClean="0">
                <a:solidFill>
                  <a:srgbClr val="FFFF00"/>
                </a:solidFill>
                <a:latin typeface="Arial" pitchFamily="34" charset="0"/>
                <a:cs typeface="Arial" pitchFamily="34" charset="0"/>
              </a:rPr>
              <a:t>- Constituir una necesidad impostergable.</a:t>
            </a:r>
            <a:br>
              <a:rPr lang="es-ES" sz="3200" dirty="0" smtClean="0">
                <a:solidFill>
                  <a:srgbClr val="FFFF00"/>
                </a:solidFill>
                <a:latin typeface="Arial" pitchFamily="34" charset="0"/>
                <a:cs typeface="Arial" pitchFamily="34" charset="0"/>
              </a:rPr>
            </a:br>
            <a:endParaRPr lang="es-ES" sz="3200" dirty="0">
              <a:solidFill>
                <a:srgbClr val="FFFF00"/>
              </a:solidFill>
              <a:latin typeface="Arial" pitchFamily="34" charset="0"/>
              <a:cs typeface="Arial" pitchFamily="34" charset="0"/>
            </a:endParaRPr>
          </a:p>
        </p:txBody>
      </p:sp>
      <p:sp>
        <p:nvSpPr>
          <p:cNvPr id="3" name="2 Subtítulo"/>
          <p:cNvSpPr>
            <a:spLocks noGrp="1"/>
          </p:cNvSpPr>
          <p:nvPr>
            <p:ph type="subTitle" idx="1"/>
          </p:nvPr>
        </p:nvSpPr>
        <p:spPr>
          <a:xfrm>
            <a:off x="928662" y="214290"/>
            <a:ext cx="7772400" cy="1000132"/>
          </a:xfrm>
        </p:spPr>
        <p:txBody>
          <a:bodyPr/>
          <a:lstStyle/>
          <a:p>
            <a:r>
              <a:rPr lang="es-ES" sz="3200" b="1" dirty="0" smtClean="0">
                <a:solidFill>
                  <a:srgbClr val="FFFF00"/>
                </a:solidFill>
                <a:latin typeface="Arial" pitchFamily="34" charset="0"/>
                <a:cs typeface="Arial" pitchFamily="34" charset="0"/>
              </a:rPr>
              <a:t>Principios de la evacuación médica:</a:t>
            </a:r>
          </a:p>
          <a:p>
            <a:endParaRPr lang="es-E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1571612"/>
            <a:ext cx="7772400" cy="4746892"/>
          </a:xfrm>
        </p:spPr>
        <p:txBody>
          <a:bodyPr/>
          <a:lstStyle/>
          <a:p>
            <a:r>
              <a:rPr lang="es-ES" sz="2400" dirty="0" smtClean="0">
                <a:solidFill>
                  <a:srgbClr val="FFFF00"/>
                </a:solidFill>
                <a:latin typeface="Arial" pitchFamily="34" charset="0"/>
                <a:cs typeface="Arial" pitchFamily="34" charset="0"/>
              </a:rPr>
              <a:t>De sí¨: Cuando se realiza con los medios de evacuación desde la etapa que se evacua.</a:t>
            </a:r>
            <a:br>
              <a:rPr lang="es-ES" sz="2400" dirty="0" smtClean="0">
                <a:solidFill>
                  <a:srgbClr val="FFFF00"/>
                </a:solidFill>
                <a:latin typeface="Arial" pitchFamily="34" charset="0"/>
                <a:cs typeface="Arial" pitchFamily="34" charset="0"/>
              </a:rPr>
            </a:br>
            <a:r>
              <a:rPr lang="es-ES" sz="2400" dirty="0" smtClean="0">
                <a:solidFill>
                  <a:srgbClr val="FFFF00"/>
                </a:solidFill>
                <a:latin typeface="Arial" pitchFamily="34" charset="0"/>
                <a:cs typeface="Arial" pitchFamily="34" charset="0"/>
              </a:rPr>
              <a:t/>
            </a:r>
            <a:br>
              <a:rPr lang="es-ES" sz="2400" dirty="0" smtClean="0">
                <a:solidFill>
                  <a:srgbClr val="FFFF00"/>
                </a:solidFill>
                <a:latin typeface="Arial" pitchFamily="34" charset="0"/>
                <a:cs typeface="Arial" pitchFamily="34" charset="0"/>
              </a:rPr>
            </a:br>
            <a:endParaRPr lang="es-ES" sz="2400" dirty="0">
              <a:solidFill>
                <a:srgbClr val="FFFF00"/>
              </a:solidFill>
              <a:latin typeface="Arial" pitchFamily="34" charset="0"/>
              <a:cs typeface="Arial" pitchFamily="34" charset="0"/>
            </a:endParaRPr>
          </a:p>
        </p:txBody>
      </p:sp>
      <p:sp>
        <p:nvSpPr>
          <p:cNvPr id="3" name="2 Subtítulo"/>
          <p:cNvSpPr>
            <a:spLocks noGrp="1"/>
          </p:cNvSpPr>
          <p:nvPr>
            <p:ph type="subTitle" idx="1"/>
          </p:nvPr>
        </p:nvSpPr>
        <p:spPr>
          <a:xfrm>
            <a:off x="914400" y="285728"/>
            <a:ext cx="7772400" cy="1071570"/>
          </a:xfrm>
        </p:spPr>
        <p:txBody>
          <a:bodyPr>
            <a:normAutofit/>
          </a:bodyPr>
          <a:lstStyle/>
          <a:p>
            <a:pPr algn="ctr"/>
            <a:r>
              <a:rPr lang="es-ES" sz="3600" dirty="0" smtClean="0">
                <a:solidFill>
                  <a:srgbClr val="FFFF00"/>
                </a:solidFill>
                <a:latin typeface="Arial" pitchFamily="34" charset="0"/>
                <a:cs typeface="Arial" pitchFamily="34" charset="0"/>
              </a:rPr>
              <a:t>Métodos de evacuación.</a:t>
            </a:r>
            <a:endParaRPr lang="es-ES" sz="3600" dirty="0">
              <a:latin typeface="Arial" pitchFamily="34" charset="0"/>
              <a:cs typeface="Arial" pitchFamily="34" charset="0"/>
            </a:endParaRPr>
          </a:p>
        </p:txBody>
      </p:sp>
      <p:pic>
        <p:nvPicPr>
          <p:cNvPr id="4" name="Imagen 3"/>
          <p:cNvPicPr>
            <a:picLocks noChangeAspect="1"/>
          </p:cNvPicPr>
          <p:nvPr/>
        </p:nvPicPr>
        <p:blipFill>
          <a:blip r:embed="rId2"/>
          <a:srcRect/>
          <a:stretch>
            <a:fillRect/>
          </a:stretch>
        </p:blipFill>
        <p:spPr bwMode="auto">
          <a:xfrm>
            <a:off x="1476375" y="2714620"/>
            <a:ext cx="6953277" cy="3533780"/>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42910" y="357166"/>
            <a:ext cx="7786742" cy="1384995"/>
          </a:xfrm>
          <a:prstGeom prst="rect">
            <a:avLst/>
          </a:prstGeom>
        </p:spPr>
        <p:txBody>
          <a:bodyPr wrap="square">
            <a:spAutoFit/>
          </a:bodyPr>
          <a:lstStyle/>
          <a:p>
            <a:pPr algn="just">
              <a:tabLst>
                <a:tab pos="515938" algn="l"/>
              </a:tabLst>
            </a:pPr>
            <a:r>
              <a:rPr lang="es-ES" sz="2800" dirty="0" smtClean="0">
                <a:solidFill>
                  <a:srgbClr val="FFFF00"/>
                </a:solidFill>
                <a:latin typeface="Arial" pitchFamily="34" charset="0"/>
                <a:cs typeface="Arial" pitchFamily="34" charset="0"/>
              </a:rPr>
              <a:t>Método «Hacia sí»: Cuando se realiza con los medios de evacuación de la etapa hacia  la que se evacua.</a:t>
            </a:r>
            <a:endParaRPr lang="es-ES" sz="2800" dirty="0">
              <a:solidFill>
                <a:srgbClr val="FFFF00"/>
              </a:solidFill>
              <a:latin typeface="Arial" pitchFamily="34" charset="0"/>
              <a:cs typeface="Arial" pitchFamily="34" charset="0"/>
            </a:endParaRPr>
          </a:p>
        </p:txBody>
      </p:sp>
      <p:pic>
        <p:nvPicPr>
          <p:cNvPr id="3" name="Imagen 2"/>
          <p:cNvPicPr>
            <a:picLocks noChangeAspect="1"/>
          </p:cNvPicPr>
          <p:nvPr/>
        </p:nvPicPr>
        <p:blipFill>
          <a:blip r:embed="rId2"/>
          <a:srcRect/>
          <a:stretch>
            <a:fillRect/>
          </a:stretch>
        </p:blipFill>
        <p:spPr bwMode="auto">
          <a:xfrm>
            <a:off x="928662" y="2214554"/>
            <a:ext cx="7358114" cy="4000528"/>
          </a:xfrm>
          <a:prstGeom prst="rect">
            <a:avLst/>
          </a:prstGeom>
          <a:noFill/>
          <a:ln w="9525">
            <a:noFill/>
            <a:miter lim="800000"/>
            <a:headEnd/>
            <a:tailEnd/>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000240"/>
            <a:ext cx="7772400" cy="4318264"/>
          </a:xfrm>
        </p:spPr>
        <p:txBody>
          <a:bodyPr/>
          <a:lstStyle/>
          <a:p>
            <a:r>
              <a:rPr lang="es-ES" sz="2400" dirty="0" smtClean="0">
                <a:solidFill>
                  <a:srgbClr val="FFFF00"/>
                </a:solidFill>
                <a:latin typeface="Arial" pitchFamily="34" charset="0"/>
                <a:cs typeface="Arial" pitchFamily="34" charset="0"/>
              </a:rPr>
              <a:t>Hemos revisado conceptos importantes en el aseguramiento médico en situaciones excepcionales y desastres. Se debe tener una mentalidad dialéctica para analizar cada situación y tomar la decisión correcta acorde a las características del territorio,   la situación creada y de nuestras posibilidades. </a:t>
            </a:r>
            <a:br>
              <a:rPr lang="es-ES" sz="2400" dirty="0" smtClean="0">
                <a:solidFill>
                  <a:srgbClr val="FFFF00"/>
                </a:solidFill>
                <a:latin typeface="Arial" pitchFamily="34" charset="0"/>
                <a:cs typeface="Arial" pitchFamily="34" charset="0"/>
              </a:rPr>
            </a:br>
            <a:endParaRPr lang="es-ES" sz="2400" dirty="0">
              <a:solidFill>
                <a:srgbClr val="FFFF00"/>
              </a:solidFill>
              <a:latin typeface="Arial" pitchFamily="34" charset="0"/>
              <a:cs typeface="Arial" pitchFamily="34" charset="0"/>
            </a:endParaRPr>
          </a:p>
        </p:txBody>
      </p:sp>
      <p:sp>
        <p:nvSpPr>
          <p:cNvPr id="3" name="2 Subtítulo"/>
          <p:cNvSpPr>
            <a:spLocks noGrp="1"/>
          </p:cNvSpPr>
          <p:nvPr>
            <p:ph type="subTitle" idx="1"/>
          </p:nvPr>
        </p:nvSpPr>
        <p:spPr>
          <a:xfrm>
            <a:off x="914400" y="642918"/>
            <a:ext cx="7772400" cy="857256"/>
          </a:xfrm>
        </p:spPr>
        <p:txBody>
          <a:bodyPr>
            <a:normAutofit/>
          </a:bodyPr>
          <a:lstStyle/>
          <a:p>
            <a:pPr algn="ctr"/>
            <a:r>
              <a:rPr lang="es-ES" sz="4000" dirty="0" smtClean="0">
                <a:solidFill>
                  <a:srgbClr val="FFFF00"/>
                </a:solidFill>
                <a:latin typeface="Arial" pitchFamily="34" charset="0"/>
                <a:cs typeface="Arial" pitchFamily="34" charset="0"/>
              </a:rPr>
              <a:t>Conclusiones.</a:t>
            </a:r>
            <a:endParaRPr lang="es-ES" sz="4000" dirty="0">
              <a:solidFill>
                <a:srgbClr val="FFFF00"/>
              </a:solidFill>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43116"/>
            <a:ext cx="7772400" cy="4175388"/>
          </a:xfrm>
        </p:spPr>
        <p:txBody>
          <a:bodyPr/>
          <a:lstStyle/>
          <a:p>
            <a:r>
              <a:rPr lang="es-ES_tradnl" sz="2400" u="sng" dirty="0" smtClean="0">
                <a:solidFill>
                  <a:srgbClr val="FFFF00"/>
                </a:solidFill>
                <a:latin typeface="Arial" pitchFamily="34" charset="0"/>
                <a:cs typeface="Arial" pitchFamily="34" charset="0"/>
              </a:rPr>
              <a:t>Ix:</a:t>
            </a:r>
            <a:r>
              <a:rPr lang="es-ES_tradnl" sz="2400" dirty="0" smtClean="0">
                <a:solidFill>
                  <a:srgbClr val="FFFF00"/>
                </a:solidFill>
                <a:latin typeface="Arial" pitchFamily="34" charset="0"/>
                <a:cs typeface="Arial" pitchFamily="34" charset="0"/>
              </a:rPr>
              <a:t> Generalidades de la organización del aseguramiento médico en situaciones excepcionales y desastres.  C-2 hs.</a:t>
            </a:r>
            <a:br>
              <a:rPr lang="es-ES_tradnl" sz="2400" dirty="0" smtClean="0">
                <a:solidFill>
                  <a:srgbClr val="FFFF00"/>
                </a:solidFill>
                <a:latin typeface="Arial" pitchFamily="34" charset="0"/>
                <a:cs typeface="Arial" pitchFamily="34" charset="0"/>
              </a:rPr>
            </a:br>
            <a:r>
              <a:rPr lang="es-ES_tradnl" sz="2400" dirty="0" smtClean="0">
                <a:solidFill>
                  <a:srgbClr val="FFFF00"/>
                </a:solidFill>
                <a:latin typeface="Arial" pitchFamily="34" charset="0"/>
                <a:cs typeface="Arial" pitchFamily="34" charset="0"/>
              </a:rPr>
              <a:t/>
            </a:r>
            <a:br>
              <a:rPr lang="es-ES_tradnl" sz="2400" dirty="0" smtClean="0">
                <a:solidFill>
                  <a:srgbClr val="FFFF00"/>
                </a:solidFill>
                <a:latin typeface="Arial" pitchFamily="34" charset="0"/>
                <a:cs typeface="Arial" pitchFamily="34" charset="0"/>
              </a:rPr>
            </a:br>
            <a:r>
              <a:rPr lang="es-ES_tradnl" sz="2400" u="sng" dirty="0" smtClean="0">
                <a:solidFill>
                  <a:srgbClr val="FFFF00"/>
                </a:solidFill>
                <a:latin typeface="Arial" pitchFamily="34" charset="0"/>
                <a:cs typeface="Arial" pitchFamily="34" charset="0"/>
              </a:rPr>
              <a:t>X: </a:t>
            </a:r>
            <a:r>
              <a:rPr lang="es-ES_tradnl" sz="2400" dirty="0" smtClean="0">
                <a:solidFill>
                  <a:srgbClr val="FFFF00"/>
                </a:solidFill>
                <a:latin typeface="Arial" pitchFamily="34" charset="0"/>
                <a:cs typeface="Arial" pitchFamily="34" charset="0"/>
              </a:rPr>
              <a:t>Trabajo de Salvamento y</a:t>
            </a:r>
            <a:r>
              <a:rPr lang="es-ES_tradnl" sz="2400" u="sng" dirty="0" smtClean="0">
                <a:solidFill>
                  <a:srgbClr val="FFFF00"/>
                </a:solidFill>
                <a:latin typeface="Arial" pitchFamily="34" charset="0"/>
                <a:cs typeface="Arial" pitchFamily="34" charset="0"/>
              </a:rPr>
              <a:t> </a:t>
            </a:r>
            <a:r>
              <a:rPr lang="es-ES_tradnl" sz="2400" dirty="0" smtClean="0">
                <a:solidFill>
                  <a:srgbClr val="FFFF00"/>
                </a:solidFill>
                <a:latin typeface="Arial" pitchFamily="34" charset="0"/>
                <a:cs typeface="Arial" pitchFamily="34" charset="0"/>
              </a:rPr>
              <a:t>prestación de Primeros Auxilios. CP-14, CP-14Hs</a:t>
            </a:r>
            <a:br>
              <a:rPr lang="es-ES_tradnl" sz="2400" dirty="0" smtClean="0">
                <a:solidFill>
                  <a:srgbClr val="FFFF00"/>
                </a:solidFill>
                <a:latin typeface="Arial" pitchFamily="34" charset="0"/>
                <a:cs typeface="Arial" pitchFamily="34" charset="0"/>
              </a:rPr>
            </a:br>
            <a:r>
              <a:rPr lang="es-ES_tradnl" sz="2400" dirty="0" smtClean="0">
                <a:solidFill>
                  <a:srgbClr val="FFFF00"/>
                </a:solidFill>
                <a:latin typeface="Arial" pitchFamily="34" charset="0"/>
                <a:cs typeface="Arial" pitchFamily="34" charset="0"/>
              </a:rPr>
              <a:t/>
            </a:r>
            <a:br>
              <a:rPr lang="es-ES_tradnl" sz="2400" dirty="0" smtClean="0">
                <a:solidFill>
                  <a:srgbClr val="FFFF00"/>
                </a:solidFill>
                <a:latin typeface="Arial" pitchFamily="34" charset="0"/>
                <a:cs typeface="Arial" pitchFamily="34" charset="0"/>
              </a:rPr>
            </a:br>
            <a:r>
              <a:rPr lang="es-ES_tradnl" sz="2400" u="sng" dirty="0" smtClean="0">
                <a:solidFill>
                  <a:srgbClr val="FFFF00"/>
                </a:solidFill>
                <a:latin typeface="Arial" pitchFamily="34" charset="0"/>
                <a:cs typeface="Arial" pitchFamily="34" charset="0"/>
              </a:rPr>
              <a:t>XI: </a:t>
            </a:r>
            <a:r>
              <a:rPr lang="es-ES_tradnl" sz="2400" dirty="0" smtClean="0">
                <a:solidFill>
                  <a:srgbClr val="FFFF00"/>
                </a:solidFill>
                <a:latin typeface="Arial" pitchFamily="34" charset="0"/>
                <a:cs typeface="Arial" pitchFamily="34" charset="0"/>
              </a:rPr>
              <a:t>Saneamiento ambiental en situaciones excepcionales y desastres. C-2Hs, CT-2Hs</a:t>
            </a:r>
            <a:br>
              <a:rPr lang="es-ES_tradnl" sz="2400" dirty="0" smtClean="0">
                <a:solidFill>
                  <a:srgbClr val="FFFF00"/>
                </a:solidFill>
                <a:latin typeface="Arial" pitchFamily="34" charset="0"/>
                <a:cs typeface="Arial" pitchFamily="34" charset="0"/>
              </a:rPr>
            </a:br>
            <a:r>
              <a:rPr lang="es-ES_tradnl" sz="2400" dirty="0" smtClean="0">
                <a:solidFill>
                  <a:srgbClr val="FFFF00"/>
                </a:solidFill>
                <a:latin typeface="Arial" pitchFamily="34" charset="0"/>
                <a:cs typeface="Arial" pitchFamily="34" charset="0"/>
              </a:rPr>
              <a:t/>
            </a:r>
            <a:br>
              <a:rPr lang="es-ES_tradnl" sz="2400" dirty="0" smtClean="0">
                <a:solidFill>
                  <a:srgbClr val="FFFF00"/>
                </a:solidFill>
                <a:latin typeface="Arial" pitchFamily="34" charset="0"/>
                <a:cs typeface="Arial" pitchFamily="34" charset="0"/>
              </a:rPr>
            </a:br>
            <a:r>
              <a:rPr lang="es-ES_tradnl" sz="2400" dirty="0" smtClean="0">
                <a:solidFill>
                  <a:srgbClr val="FFFF00"/>
                </a:solidFill>
                <a:latin typeface="Arial" pitchFamily="34" charset="0"/>
                <a:cs typeface="Arial" pitchFamily="34" charset="0"/>
              </a:rPr>
              <a:t>EXAMEN T-PRÁCTICO: 6 Hs.</a:t>
            </a:r>
            <a:endParaRPr lang="es-ES" sz="2400" u="sng" dirty="0">
              <a:solidFill>
                <a:srgbClr val="FFFF00"/>
              </a:solidFill>
              <a:latin typeface="Arial" pitchFamily="34" charset="0"/>
              <a:cs typeface="Arial" pitchFamily="34" charset="0"/>
            </a:endParaRPr>
          </a:p>
        </p:txBody>
      </p:sp>
      <p:sp>
        <p:nvSpPr>
          <p:cNvPr id="3" name="2 Subtítulo"/>
          <p:cNvSpPr>
            <a:spLocks noGrp="1"/>
          </p:cNvSpPr>
          <p:nvPr>
            <p:ph type="subTitle" idx="1"/>
          </p:nvPr>
        </p:nvSpPr>
        <p:spPr>
          <a:xfrm>
            <a:off x="914400" y="571480"/>
            <a:ext cx="7772400" cy="1000132"/>
          </a:xfrm>
        </p:spPr>
        <p:txBody>
          <a:bodyPr>
            <a:normAutofit/>
          </a:bodyPr>
          <a:lstStyle/>
          <a:p>
            <a:r>
              <a:rPr lang="es-ES" sz="3600" b="1" u="sng" dirty="0" smtClean="0">
                <a:solidFill>
                  <a:srgbClr val="FFFF00"/>
                </a:solidFill>
                <a:latin typeface="Arial" pitchFamily="34" charset="0"/>
                <a:cs typeface="Arial" pitchFamily="34" charset="0"/>
              </a:rPr>
              <a:t>TEMAS:</a:t>
            </a:r>
            <a:endParaRPr lang="es-ES" sz="3600" b="1" u="sng" dirty="0">
              <a:solidFill>
                <a:srgbClr val="FFFF00"/>
              </a:solidFill>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3714752"/>
            <a:ext cx="7772400" cy="2214578"/>
          </a:xfrm>
        </p:spPr>
        <p:txBody>
          <a:bodyPr/>
          <a:lstStyle/>
          <a:p>
            <a:pPr algn="ctr"/>
            <a:r>
              <a:rPr lang="es-ES" sz="2400" dirty="0" smtClean="0">
                <a:solidFill>
                  <a:srgbClr val="FFFF00"/>
                </a:solidFill>
              </a:rPr>
              <a:t>Dra. Zoraida González Mendoza</a:t>
            </a:r>
            <a:br>
              <a:rPr lang="es-ES" sz="2400" dirty="0" smtClean="0">
                <a:solidFill>
                  <a:srgbClr val="FFFF00"/>
                </a:solidFill>
              </a:rPr>
            </a:br>
            <a:r>
              <a:rPr lang="es-ES" sz="2400" dirty="0" smtClean="0">
                <a:solidFill>
                  <a:srgbClr val="FFFF00"/>
                </a:solidFill>
              </a:rPr>
              <a:t>Especialista de I Grado en epidemiología militar y general</a:t>
            </a:r>
            <a:br>
              <a:rPr lang="es-ES" sz="2400" dirty="0" smtClean="0">
                <a:solidFill>
                  <a:srgbClr val="FFFF00"/>
                </a:solidFill>
              </a:rPr>
            </a:br>
            <a:r>
              <a:rPr lang="es-ES" sz="2400" dirty="0" smtClean="0">
                <a:solidFill>
                  <a:srgbClr val="FFFF00"/>
                </a:solidFill>
              </a:rPr>
              <a:t>Instructora</a:t>
            </a:r>
            <a:endParaRPr lang="es-ES" sz="2400" dirty="0">
              <a:solidFill>
                <a:srgbClr val="FFFF00"/>
              </a:solidFill>
            </a:endParaRPr>
          </a:p>
        </p:txBody>
      </p:sp>
      <p:sp>
        <p:nvSpPr>
          <p:cNvPr id="3" name="2 Subtítulo"/>
          <p:cNvSpPr>
            <a:spLocks noGrp="1"/>
          </p:cNvSpPr>
          <p:nvPr>
            <p:ph type="subTitle" idx="1"/>
          </p:nvPr>
        </p:nvSpPr>
        <p:spPr>
          <a:xfrm>
            <a:off x="914400" y="500042"/>
            <a:ext cx="7772400" cy="2000264"/>
          </a:xfrm>
        </p:spPr>
        <p:txBody>
          <a:bodyPr>
            <a:normAutofit fontScale="47500" lnSpcReduction="20000"/>
          </a:bodyPr>
          <a:lstStyle/>
          <a:p>
            <a:r>
              <a:rPr lang="es-ES" sz="5100" b="1" u="sng" dirty="0" smtClean="0">
                <a:solidFill>
                  <a:srgbClr val="FFFF00"/>
                </a:solidFill>
                <a:latin typeface="Arial" pitchFamily="34" charset="0"/>
                <a:cs typeface="Arial" pitchFamily="34" charset="0"/>
              </a:rPr>
              <a:t>TEMA IX:</a:t>
            </a:r>
          </a:p>
          <a:p>
            <a:endParaRPr lang="es-ES" sz="3600" b="1" u="sng" dirty="0" smtClean="0">
              <a:solidFill>
                <a:srgbClr val="FFFF00"/>
              </a:solidFill>
              <a:latin typeface="Arial" pitchFamily="34" charset="0"/>
              <a:cs typeface="Arial" pitchFamily="34" charset="0"/>
            </a:endParaRPr>
          </a:p>
          <a:p>
            <a:r>
              <a:rPr lang="x-none" sz="5100" b="1" smtClean="0">
                <a:solidFill>
                  <a:srgbClr val="FFFF00"/>
                </a:solidFill>
                <a:latin typeface="Arial" pitchFamily="34" charset="0"/>
                <a:cs typeface="Arial" pitchFamily="34" charset="0"/>
              </a:rPr>
              <a:t>GENERALIDADES DE LA</a:t>
            </a:r>
            <a:r>
              <a:rPr lang="es-ES" sz="5100" b="1" dirty="0" smtClean="0">
                <a:solidFill>
                  <a:srgbClr val="FFFF00"/>
                </a:solidFill>
                <a:latin typeface="Arial" pitchFamily="34" charset="0"/>
                <a:cs typeface="Arial" pitchFamily="34" charset="0"/>
              </a:rPr>
              <a:t> ORGANIZACIÓN </a:t>
            </a:r>
            <a:r>
              <a:rPr lang="x-none" sz="5100" b="1" smtClean="0">
                <a:solidFill>
                  <a:srgbClr val="FFFF00"/>
                </a:solidFill>
                <a:latin typeface="Arial" pitchFamily="34" charset="0"/>
                <a:cs typeface="Arial" pitchFamily="34" charset="0"/>
              </a:rPr>
              <a:t>DEL ASEGURAMIENTO MÉDICO EN SITUACIONES EXCEPCIONALES Y DESASTRES.</a:t>
            </a:r>
            <a:endParaRPr lang="es-ES" sz="5100" dirty="0" smtClean="0">
              <a:solidFill>
                <a:srgbClr val="FFFF00"/>
              </a:solidFill>
              <a:latin typeface="Arial" pitchFamily="34" charset="0"/>
              <a:cs typeface="Arial" pitchFamily="34" charset="0"/>
            </a:endParaRPr>
          </a:p>
          <a:p>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428868"/>
            <a:ext cx="7772400" cy="3889636"/>
          </a:xfrm>
        </p:spPr>
        <p:txBody>
          <a:bodyPr/>
          <a:lstStyle/>
          <a:p>
            <a:r>
              <a:rPr lang="es-ES" sz="2400" u="sng" dirty="0" smtClean="0">
                <a:solidFill>
                  <a:srgbClr val="FFFF00"/>
                </a:solidFill>
                <a:latin typeface="Arial" pitchFamily="34" charset="0"/>
                <a:cs typeface="Arial" pitchFamily="34" charset="0"/>
              </a:rPr>
              <a:t>Evaluar </a:t>
            </a:r>
            <a:r>
              <a:rPr lang="es-ES" sz="2400" dirty="0" smtClean="0">
                <a:solidFill>
                  <a:srgbClr val="FFFF00"/>
                </a:solidFill>
                <a:latin typeface="Arial" pitchFamily="34" charset="0"/>
                <a:cs typeface="Arial" pitchFamily="34" charset="0"/>
              </a:rPr>
              <a:t> </a:t>
            </a:r>
            <a:br>
              <a:rPr lang="es-ES" sz="2400" dirty="0" smtClean="0">
                <a:solidFill>
                  <a:srgbClr val="FFFF00"/>
                </a:solidFill>
                <a:latin typeface="Arial" pitchFamily="34" charset="0"/>
                <a:cs typeface="Arial" pitchFamily="34" charset="0"/>
              </a:rPr>
            </a:br>
            <a:r>
              <a:rPr lang="es-ES" sz="2400" dirty="0" smtClean="0">
                <a:solidFill>
                  <a:srgbClr val="FFFF00"/>
                </a:solidFill>
                <a:latin typeface="Arial" pitchFamily="34" charset="0"/>
                <a:cs typeface="Arial" pitchFamily="34" charset="0"/>
              </a:rPr>
              <a:t/>
            </a:r>
            <a:br>
              <a:rPr lang="es-ES" sz="2400" dirty="0" smtClean="0">
                <a:solidFill>
                  <a:srgbClr val="FFFF00"/>
                </a:solidFill>
                <a:latin typeface="Arial" pitchFamily="34" charset="0"/>
                <a:cs typeface="Arial" pitchFamily="34" charset="0"/>
              </a:rPr>
            </a:br>
            <a:r>
              <a:rPr lang="es-ES" sz="2400" dirty="0" smtClean="0">
                <a:solidFill>
                  <a:srgbClr val="FFFF00"/>
                </a:solidFill>
                <a:latin typeface="Arial" pitchFamily="34" charset="0"/>
                <a:cs typeface="Arial" pitchFamily="34" charset="0"/>
              </a:rPr>
              <a:t>las particularidades de la organización del aseguramiento médico en situaciones excepcionales y desastres, además los recursos humanos y materiales que garanticen  la prestación de los primeros auxilios.</a:t>
            </a:r>
            <a:endParaRPr lang="es-ES" sz="2400" dirty="0">
              <a:latin typeface="Arial" pitchFamily="34" charset="0"/>
              <a:cs typeface="Arial" pitchFamily="34" charset="0"/>
            </a:endParaRPr>
          </a:p>
        </p:txBody>
      </p:sp>
      <p:sp>
        <p:nvSpPr>
          <p:cNvPr id="3" name="2 Subtítulo"/>
          <p:cNvSpPr>
            <a:spLocks noGrp="1"/>
          </p:cNvSpPr>
          <p:nvPr>
            <p:ph type="subTitle" idx="1"/>
          </p:nvPr>
        </p:nvSpPr>
        <p:spPr>
          <a:xfrm>
            <a:off x="914400" y="642918"/>
            <a:ext cx="7772400" cy="1071570"/>
          </a:xfrm>
        </p:spPr>
        <p:txBody>
          <a:bodyPr>
            <a:normAutofit/>
          </a:bodyPr>
          <a:lstStyle/>
          <a:p>
            <a:r>
              <a:rPr lang="es-ES" sz="3200" b="1" dirty="0" smtClean="0">
                <a:solidFill>
                  <a:srgbClr val="FFFF00"/>
                </a:solidFill>
                <a:latin typeface="Arial" pitchFamily="34" charset="0"/>
                <a:cs typeface="Arial" pitchFamily="34" charset="0"/>
              </a:rPr>
              <a:t>OBJETIVO:</a:t>
            </a:r>
            <a:endParaRPr lang="es-ES" sz="3200" b="1"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1643050"/>
            <a:ext cx="7772400" cy="4675454"/>
          </a:xfrm>
        </p:spPr>
        <p:txBody>
          <a:bodyPr/>
          <a:lstStyle/>
          <a:p>
            <a:pPr marL="457200" indent="-457200">
              <a:buClr>
                <a:srgbClr val="FFFF00"/>
              </a:buClr>
            </a:pPr>
            <a:r>
              <a:rPr lang="es-ES_tradnl" sz="2000" dirty="0" smtClean="0">
                <a:solidFill>
                  <a:srgbClr val="FFFF00"/>
                </a:solidFill>
                <a:latin typeface="Arial" pitchFamily="34" charset="0"/>
                <a:cs typeface="Arial" pitchFamily="34" charset="0"/>
              </a:rPr>
              <a:t>      1.Situaciones Excepcionales</a:t>
            </a:r>
            <a:r>
              <a:rPr lang="es-ES" sz="2000" dirty="0" smtClean="0">
                <a:solidFill>
                  <a:srgbClr val="FFFF00"/>
                </a:solidFill>
                <a:latin typeface="Arial" pitchFamily="34" charset="0"/>
                <a:cs typeface="Arial" pitchFamily="34" charset="0"/>
              </a:rPr>
              <a:t> y D</a:t>
            </a:r>
            <a:r>
              <a:rPr lang="es-ES_tradnl" sz="2000" dirty="0" smtClean="0">
                <a:solidFill>
                  <a:srgbClr val="FFFF00"/>
                </a:solidFill>
                <a:latin typeface="Arial" pitchFamily="34" charset="0"/>
                <a:cs typeface="Arial" pitchFamily="34" charset="0"/>
              </a:rPr>
              <a:t>esastres.</a:t>
            </a:r>
            <a:r>
              <a:rPr lang="es-ES" sz="2000" dirty="0" smtClean="0">
                <a:solidFill>
                  <a:srgbClr val="FFFF00"/>
                </a:solidFill>
                <a:latin typeface="Arial" pitchFamily="34" charset="0"/>
                <a:cs typeface="Arial" pitchFamily="34" charset="0"/>
              </a:rPr>
              <a:t> Concepto, clasificación, y su Influencia en el Sistema Nacional de Salud. </a:t>
            </a:r>
            <a:br>
              <a:rPr lang="es-ES" sz="2000" dirty="0" smtClean="0">
                <a:solidFill>
                  <a:srgbClr val="FFFF00"/>
                </a:solidFill>
                <a:latin typeface="Arial" pitchFamily="34" charset="0"/>
                <a:cs typeface="Arial" pitchFamily="34" charset="0"/>
              </a:rPr>
            </a:br>
            <a:r>
              <a:rPr lang="es-ES" sz="2000" dirty="0" smtClean="0">
                <a:solidFill>
                  <a:srgbClr val="FFFF00"/>
                </a:solidFill>
                <a:latin typeface="Arial" pitchFamily="34" charset="0"/>
                <a:cs typeface="Arial" pitchFamily="34" charset="0"/>
              </a:rPr>
              <a:t/>
            </a:r>
            <a:br>
              <a:rPr lang="es-ES" sz="2000" dirty="0" smtClean="0">
                <a:solidFill>
                  <a:srgbClr val="FFFF00"/>
                </a:solidFill>
                <a:latin typeface="Arial" pitchFamily="34" charset="0"/>
                <a:cs typeface="Arial" pitchFamily="34" charset="0"/>
              </a:rPr>
            </a:br>
            <a:r>
              <a:rPr lang="es-ES" sz="2000" dirty="0" smtClean="0">
                <a:solidFill>
                  <a:srgbClr val="FFFF00"/>
                </a:solidFill>
                <a:latin typeface="Arial" pitchFamily="34" charset="0"/>
                <a:cs typeface="Arial" pitchFamily="34" charset="0"/>
              </a:rPr>
              <a:t>2.</a:t>
            </a:r>
            <a:r>
              <a:rPr lang="es-ES_tradnl" sz="2000" dirty="0" smtClean="0">
                <a:solidFill>
                  <a:srgbClr val="FFFF00"/>
                </a:solidFill>
                <a:latin typeface="Arial" pitchFamily="34" charset="0"/>
                <a:cs typeface="Arial" pitchFamily="34" charset="0"/>
              </a:rPr>
              <a:t>Primeros Auxilios: Concepto, Pérdidas Generales: Concepto y clasificación. </a:t>
            </a:r>
            <a:br>
              <a:rPr lang="es-ES_tradnl" sz="2000" dirty="0" smtClean="0">
                <a:solidFill>
                  <a:srgbClr val="FFFF00"/>
                </a:solidFill>
                <a:latin typeface="Arial" pitchFamily="34" charset="0"/>
                <a:cs typeface="Arial" pitchFamily="34" charset="0"/>
              </a:rPr>
            </a:br>
            <a:r>
              <a:rPr lang="es-ES_tradnl" sz="2000" dirty="0" smtClean="0">
                <a:solidFill>
                  <a:srgbClr val="FFFF00"/>
                </a:solidFill>
                <a:latin typeface="Arial" pitchFamily="34" charset="0"/>
                <a:cs typeface="Arial" pitchFamily="34" charset="0"/>
              </a:rPr>
              <a:t/>
            </a:r>
            <a:br>
              <a:rPr lang="es-ES_tradnl" sz="2000" dirty="0" smtClean="0">
                <a:solidFill>
                  <a:srgbClr val="FFFF00"/>
                </a:solidFill>
                <a:latin typeface="Arial" pitchFamily="34" charset="0"/>
                <a:cs typeface="Arial" pitchFamily="34" charset="0"/>
              </a:rPr>
            </a:br>
            <a:r>
              <a:rPr lang="es-ES_tradnl" sz="2000" dirty="0" smtClean="0">
                <a:solidFill>
                  <a:srgbClr val="FFFF00"/>
                </a:solidFill>
                <a:latin typeface="Arial" pitchFamily="34" charset="0"/>
                <a:cs typeface="Arial" pitchFamily="34" charset="0"/>
              </a:rPr>
              <a:t>3.Misiones de los Servicios de Salud, </a:t>
            </a:r>
            <a:r>
              <a:rPr lang="es-ES" sz="2000" dirty="0" smtClean="0">
                <a:solidFill>
                  <a:srgbClr val="FFFF00"/>
                </a:solidFill>
                <a:latin typeface="Arial" pitchFamily="34" charset="0"/>
                <a:cs typeface="Arial" pitchFamily="34" charset="0"/>
              </a:rPr>
              <a:t>F</a:t>
            </a:r>
            <a:r>
              <a:rPr lang="es-ES_tradnl" sz="2000" dirty="0" smtClean="0">
                <a:solidFill>
                  <a:srgbClr val="FFFF00"/>
                </a:solidFill>
                <a:latin typeface="Arial" pitchFamily="34" charset="0"/>
                <a:cs typeface="Arial" pitchFamily="34" charset="0"/>
              </a:rPr>
              <a:t>uerzas</a:t>
            </a:r>
            <a:r>
              <a:rPr lang="es-ES" sz="2000" dirty="0" smtClean="0">
                <a:solidFill>
                  <a:srgbClr val="FFFF00"/>
                </a:solidFill>
                <a:latin typeface="Arial" pitchFamily="34" charset="0"/>
                <a:cs typeface="Arial" pitchFamily="34" charset="0"/>
              </a:rPr>
              <a:t>, m</a:t>
            </a:r>
            <a:r>
              <a:rPr lang="es-ES_tradnl" sz="2000" dirty="0" smtClean="0">
                <a:solidFill>
                  <a:srgbClr val="FFFF00"/>
                </a:solidFill>
                <a:latin typeface="Arial" pitchFamily="34" charset="0"/>
                <a:cs typeface="Arial" pitchFamily="34" charset="0"/>
              </a:rPr>
              <a:t>edios y locales que se emplean para </a:t>
            </a:r>
            <a:r>
              <a:rPr lang="es-ES" sz="2000" dirty="0" smtClean="0">
                <a:solidFill>
                  <a:srgbClr val="FFFF00"/>
                </a:solidFill>
                <a:latin typeface="Arial" pitchFamily="34" charset="0"/>
                <a:cs typeface="Arial" pitchFamily="34" charset="0"/>
              </a:rPr>
              <a:t>prestar los primeros auxilios.</a:t>
            </a:r>
            <a:br>
              <a:rPr lang="es-ES" sz="2000" dirty="0" smtClean="0">
                <a:solidFill>
                  <a:srgbClr val="FFFF00"/>
                </a:solidFill>
                <a:latin typeface="Arial" pitchFamily="34" charset="0"/>
                <a:cs typeface="Arial" pitchFamily="34" charset="0"/>
              </a:rPr>
            </a:br>
            <a:r>
              <a:rPr lang="es-ES" sz="2000" dirty="0" smtClean="0">
                <a:solidFill>
                  <a:srgbClr val="FFFF00"/>
                </a:solidFill>
                <a:latin typeface="Arial" pitchFamily="34" charset="0"/>
                <a:cs typeface="Arial" pitchFamily="34" charset="0"/>
              </a:rPr>
              <a:t/>
            </a:r>
            <a:br>
              <a:rPr lang="es-ES" sz="2000" dirty="0" smtClean="0">
                <a:solidFill>
                  <a:srgbClr val="FFFF00"/>
                </a:solidFill>
                <a:latin typeface="Arial" pitchFamily="34" charset="0"/>
                <a:cs typeface="Arial" pitchFamily="34" charset="0"/>
              </a:rPr>
            </a:br>
            <a:r>
              <a:rPr lang="es-ES" sz="2000" dirty="0" smtClean="0">
                <a:solidFill>
                  <a:srgbClr val="FFFF00"/>
                </a:solidFill>
                <a:latin typeface="Arial" pitchFamily="34" charset="0"/>
                <a:cs typeface="Arial" pitchFamily="34" charset="0"/>
              </a:rPr>
              <a:t>4.</a:t>
            </a:r>
            <a:r>
              <a:rPr lang="x-none" sz="2000" smtClean="0">
                <a:solidFill>
                  <a:srgbClr val="FFFF00"/>
                </a:solidFill>
                <a:latin typeface="Arial" pitchFamily="34" charset="0"/>
                <a:cs typeface="Arial" pitchFamily="34" charset="0"/>
              </a:rPr>
              <a:t>Evacuación Médica</a:t>
            </a:r>
            <a:r>
              <a:rPr lang="es-ES" sz="2000" dirty="0" smtClean="0">
                <a:solidFill>
                  <a:srgbClr val="FFFF00"/>
                </a:solidFill>
                <a:latin typeface="Arial" pitchFamily="34" charset="0"/>
                <a:cs typeface="Arial" pitchFamily="34" charset="0"/>
              </a:rPr>
              <a:t>:</a:t>
            </a:r>
            <a:r>
              <a:rPr lang="x-none" sz="2000" smtClean="0">
                <a:solidFill>
                  <a:srgbClr val="FFFF00"/>
                </a:solidFill>
                <a:latin typeface="Arial" pitchFamily="34" charset="0"/>
                <a:cs typeface="Arial" pitchFamily="34" charset="0"/>
              </a:rPr>
              <a:t> </a:t>
            </a:r>
            <a:r>
              <a:rPr lang="es-ES" sz="2000" dirty="0" smtClean="0">
                <a:solidFill>
                  <a:srgbClr val="FFFF00"/>
                </a:solidFill>
                <a:latin typeface="Arial" pitchFamily="34" charset="0"/>
                <a:cs typeface="Arial" pitchFamily="34" charset="0"/>
              </a:rPr>
              <a:t>Concepto, Medios, v</a:t>
            </a:r>
            <a:r>
              <a:rPr lang="x-none" sz="2000" smtClean="0">
                <a:solidFill>
                  <a:srgbClr val="FFFF00"/>
                </a:solidFill>
                <a:latin typeface="Arial" pitchFamily="34" charset="0"/>
                <a:cs typeface="Arial" pitchFamily="34" charset="0"/>
              </a:rPr>
              <a:t>ías</a:t>
            </a:r>
            <a:r>
              <a:rPr lang="es-ES" sz="2000" dirty="0" smtClean="0">
                <a:solidFill>
                  <a:srgbClr val="FFFF00"/>
                </a:solidFill>
                <a:latin typeface="Arial" pitchFamily="34" charset="0"/>
                <a:cs typeface="Arial" pitchFamily="34" charset="0"/>
              </a:rPr>
              <a:t>,</a:t>
            </a:r>
            <a:r>
              <a:rPr lang="x-none" sz="2000" smtClean="0">
                <a:solidFill>
                  <a:srgbClr val="FFFF00"/>
                </a:solidFill>
                <a:latin typeface="Arial" pitchFamily="34" charset="0"/>
                <a:cs typeface="Arial" pitchFamily="34" charset="0"/>
              </a:rPr>
              <a:t> requisitos</a:t>
            </a:r>
            <a:r>
              <a:rPr lang="es-ES" sz="2000" dirty="0" smtClean="0">
                <a:solidFill>
                  <a:srgbClr val="FFFF00"/>
                </a:solidFill>
                <a:latin typeface="Arial" pitchFamily="34" charset="0"/>
                <a:cs typeface="Arial" pitchFamily="34" charset="0"/>
              </a:rPr>
              <a:t> y p</a:t>
            </a:r>
            <a:r>
              <a:rPr lang="x-none" sz="2000" smtClean="0">
                <a:solidFill>
                  <a:srgbClr val="FFFF00"/>
                </a:solidFill>
                <a:latin typeface="Arial" pitchFamily="34" charset="0"/>
                <a:cs typeface="Arial" pitchFamily="34" charset="0"/>
              </a:rPr>
              <a:t>rioridades</a:t>
            </a:r>
            <a:r>
              <a:rPr lang="es-ES" sz="2000" dirty="0" smtClean="0">
                <a:solidFill>
                  <a:srgbClr val="FFFF00"/>
                </a:solidFill>
                <a:latin typeface="Arial" pitchFamily="34" charset="0"/>
                <a:cs typeface="Arial" pitchFamily="34" charset="0"/>
              </a:rPr>
              <a:t>, t</a:t>
            </a:r>
            <a:r>
              <a:rPr lang="x-none" sz="2000" smtClean="0">
                <a:solidFill>
                  <a:srgbClr val="FFFF00"/>
                </a:solidFill>
                <a:latin typeface="Arial" pitchFamily="34" charset="0"/>
                <a:cs typeface="Arial" pitchFamily="34" charset="0"/>
              </a:rPr>
              <a:t>ransporte</a:t>
            </a:r>
            <a:r>
              <a:rPr lang="es-ES" sz="2000" dirty="0" smtClean="0">
                <a:solidFill>
                  <a:srgbClr val="FFFF00"/>
                </a:solidFill>
                <a:latin typeface="Arial" pitchFamily="34" charset="0"/>
                <a:cs typeface="Arial" pitchFamily="34" charset="0"/>
              </a:rPr>
              <a:t>,  Cl</a:t>
            </a:r>
            <a:r>
              <a:rPr lang="x-none" sz="2000" smtClean="0">
                <a:solidFill>
                  <a:srgbClr val="FFFF00"/>
                </a:solidFill>
                <a:latin typeface="Arial" pitchFamily="34" charset="0"/>
                <a:cs typeface="Arial" pitchFamily="34" charset="0"/>
              </a:rPr>
              <a:t>asificación.</a:t>
            </a:r>
            <a:r>
              <a:rPr lang="es-ES" sz="2000" dirty="0" smtClean="0">
                <a:solidFill>
                  <a:srgbClr val="FFFF00"/>
                </a:solidFill>
                <a:latin typeface="Arial" pitchFamily="34" charset="0"/>
                <a:cs typeface="Arial" pitchFamily="34" charset="0"/>
              </a:rPr>
              <a:t/>
            </a:r>
            <a:br>
              <a:rPr lang="es-ES" sz="2000" dirty="0" smtClean="0">
                <a:solidFill>
                  <a:srgbClr val="FFFF00"/>
                </a:solidFill>
                <a:latin typeface="Arial" pitchFamily="34" charset="0"/>
                <a:cs typeface="Arial" pitchFamily="34" charset="0"/>
              </a:rPr>
            </a:br>
            <a:endParaRPr lang="es-ES" sz="2000" dirty="0">
              <a:solidFill>
                <a:srgbClr val="FFFF00"/>
              </a:solidFill>
              <a:latin typeface="Arial" pitchFamily="34" charset="0"/>
              <a:cs typeface="Arial" pitchFamily="34" charset="0"/>
            </a:endParaRPr>
          </a:p>
        </p:txBody>
      </p:sp>
      <p:sp>
        <p:nvSpPr>
          <p:cNvPr id="3" name="2 Subtítulo"/>
          <p:cNvSpPr>
            <a:spLocks noGrp="1"/>
          </p:cNvSpPr>
          <p:nvPr>
            <p:ph type="subTitle" idx="1"/>
          </p:nvPr>
        </p:nvSpPr>
        <p:spPr>
          <a:xfrm>
            <a:off x="914400" y="428604"/>
            <a:ext cx="7772400" cy="785818"/>
          </a:xfrm>
        </p:spPr>
        <p:txBody>
          <a:bodyPr>
            <a:normAutofit/>
          </a:bodyPr>
          <a:lstStyle/>
          <a:p>
            <a:pPr algn="ctr"/>
            <a:r>
              <a:rPr lang="es-ES" sz="3200" b="1" dirty="0" smtClean="0">
                <a:solidFill>
                  <a:srgbClr val="FFFF00"/>
                </a:solidFill>
                <a:latin typeface="Arial" pitchFamily="34" charset="0"/>
                <a:cs typeface="Arial" pitchFamily="34" charset="0"/>
              </a:rPr>
              <a:t>SUMARIO:</a:t>
            </a:r>
            <a:endParaRPr lang="es-ES" sz="3200" b="1"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357430"/>
            <a:ext cx="7772400" cy="3961074"/>
          </a:xfrm>
        </p:spPr>
        <p:txBody>
          <a:bodyPr/>
          <a:lstStyle/>
          <a:p>
            <a:r>
              <a:rPr lang="es-ES" u="sng" dirty="0" smtClean="0">
                <a:solidFill>
                  <a:srgbClr val="FFFF00"/>
                </a:solidFill>
                <a:ea typeface="Times New Roman" panose="02020603050405020304" pitchFamily="18" charset="0"/>
                <a:cs typeface="Arial" panose="020B0604020202020204" pitchFamily="34" charset="0"/>
              </a:rPr>
              <a:t>TIEMPO:</a:t>
            </a:r>
            <a:r>
              <a:rPr lang="es-ES" dirty="0" smtClean="0">
                <a:solidFill>
                  <a:srgbClr val="FFFF00"/>
                </a:solidFill>
                <a:ea typeface="Times New Roman" panose="02020603050405020304" pitchFamily="18" charset="0"/>
                <a:cs typeface="Arial" panose="020B0604020202020204" pitchFamily="34" charset="0"/>
              </a:rPr>
              <a:t>  2  Horas.</a:t>
            </a:r>
            <a:br>
              <a:rPr lang="es-ES" dirty="0" smtClean="0">
                <a:solidFill>
                  <a:srgbClr val="FFFF00"/>
                </a:solidFill>
                <a:ea typeface="Times New Roman" panose="02020603050405020304" pitchFamily="18" charset="0"/>
                <a:cs typeface="Arial" panose="020B0604020202020204" pitchFamily="34" charset="0"/>
              </a:rPr>
            </a:br>
            <a:r>
              <a:rPr lang="es-ES" u="sng" dirty="0" smtClean="0">
                <a:solidFill>
                  <a:srgbClr val="FFFF00"/>
                </a:solidFill>
                <a:ea typeface="Times New Roman" panose="02020603050405020304" pitchFamily="18" charset="0"/>
                <a:cs typeface="Arial" panose="020B0604020202020204" pitchFamily="34" charset="0"/>
              </a:rPr>
              <a:t>BIBLIOGRAFÍA: </a:t>
            </a:r>
            <a:br>
              <a:rPr lang="es-ES" u="sng" dirty="0" smtClean="0">
                <a:solidFill>
                  <a:srgbClr val="FFFF00"/>
                </a:solidFill>
                <a:ea typeface="Times New Roman" panose="02020603050405020304" pitchFamily="18" charset="0"/>
                <a:cs typeface="Arial" panose="020B0604020202020204" pitchFamily="34" charset="0"/>
              </a:rPr>
            </a:br>
            <a:r>
              <a:rPr lang="es-ES_tradnl" sz="2000" u="sng" dirty="0" smtClean="0">
                <a:solidFill>
                  <a:srgbClr val="FFFF00"/>
                </a:solidFill>
                <a:latin typeface="Arial" pitchFamily="34" charset="0"/>
                <a:cs typeface="Arial" pitchFamily="34" charset="0"/>
              </a:rPr>
              <a:t>Básica:</a:t>
            </a:r>
            <a:r>
              <a:rPr lang="es-ES" sz="2000" dirty="0" smtClean="0">
                <a:solidFill>
                  <a:srgbClr val="FFFF00"/>
                </a:solidFill>
                <a:latin typeface="Arial" pitchFamily="34" charset="0"/>
                <a:cs typeface="Arial" pitchFamily="34" charset="0"/>
              </a:rPr>
              <a:t/>
            </a:r>
            <a:br>
              <a:rPr lang="es-ES" sz="2000" dirty="0" smtClean="0">
                <a:solidFill>
                  <a:srgbClr val="FFFF00"/>
                </a:solidFill>
                <a:latin typeface="Arial" pitchFamily="34" charset="0"/>
                <a:cs typeface="Arial" pitchFamily="34" charset="0"/>
              </a:rPr>
            </a:br>
            <a:r>
              <a:rPr lang="es-ES" sz="2000" dirty="0" smtClean="0">
                <a:solidFill>
                  <a:srgbClr val="FFFF00"/>
                </a:solidFill>
                <a:latin typeface="Arial" pitchFamily="34" charset="0"/>
                <a:cs typeface="Arial" pitchFamily="34" charset="0"/>
              </a:rPr>
              <a:t>-Colectivo de autores. Seguridad Nacional y Defensa Nacional para estudiantes de la Educación Superior. Editorial Félix Varela, 2013.</a:t>
            </a:r>
            <a:br>
              <a:rPr lang="es-ES" sz="2000" dirty="0" smtClean="0">
                <a:solidFill>
                  <a:srgbClr val="FFFF00"/>
                </a:solidFill>
                <a:latin typeface="Arial" pitchFamily="34" charset="0"/>
                <a:cs typeface="Arial" pitchFamily="34" charset="0"/>
              </a:rPr>
            </a:br>
            <a:r>
              <a:rPr lang="es-ES" sz="2000" dirty="0" smtClean="0">
                <a:solidFill>
                  <a:srgbClr val="FFFF00"/>
                </a:solidFill>
                <a:latin typeface="Arial" pitchFamily="34" charset="0"/>
                <a:cs typeface="Arial" pitchFamily="34" charset="0"/>
              </a:rPr>
              <a:t>-</a:t>
            </a:r>
            <a:r>
              <a:rPr lang="es-ES_tradnl" sz="2000" dirty="0" smtClean="0">
                <a:solidFill>
                  <a:srgbClr val="FFFF00"/>
                </a:solidFill>
                <a:latin typeface="Arial" pitchFamily="34" charset="0"/>
                <a:cs typeface="Arial" pitchFamily="34" charset="0"/>
              </a:rPr>
              <a:t>Colectivo de Autores. Preparación para la Defensa. Tomo I. Edit. C. Médicas, 2008.</a:t>
            </a:r>
            <a:r>
              <a:rPr lang="es-ES" sz="2000" dirty="0" smtClean="0">
                <a:solidFill>
                  <a:srgbClr val="FFFF00"/>
                </a:solidFill>
                <a:latin typeface="Arial" pitchFamily="34" charset="0"/>
                <a:cs typeface="Arial" pitchFamily="34" charset="0"/>
              </a:rPr>
              <a:t/>
            </a:r>
            <a:br>
              <a:rPr lang="es-ES" sz="2000" dirty="0" smtClean="0">
                <a:solidFill>
                  <a:srgbClr val="FFFF00"/>
                </a:solidFill>
                <a:latin typeface="Arial" pitchFamily="34" charset="0"/>
                <a:cs typeface="Arial" pitchFamily="34" charset="0"/>
              </a:rPr>
            </a:br>
            <a:r>
              <a:rPr lang="es-ES" sz="2000" dirty="0" smtClean="0">
                <a:solidFill>
                  <a:srgbClr val="FFFF00"/>
                </a:solidFill>
                <a:latin typeface="Arial" pitchFamily="34" charset="0"/>
                <a:cs typeface="Arial" pitchFamily="34" charset="0"/>
              </a:rPr>
              <a:t>-</a:t>
            </a:r>
            <a:r>
              <a:rPr lang="es-ES_tradnl" sz="2000" dirty="0" smtClean="0">
                <a:solidFill>
                  <a:srgbClr val="FFFF00"/>
                </a:solidFill>
                <a:latin typeface="Arial" pitchFamily="34" charset="0"/>
                <a:cs typeface="Arial" pitchFamily="34" charset="0"/>
              </a:rPr>
              <a:t>Colectivo de Autores. Libro de texto Preparación para la Defensa. Cirugía en situaciones de contingencia. Tomó II. Edit. C. Médicas, 2002.</a:t>
            </a:r>
            <a:r>
              <a:rPr lang="es-ES" sz="2000" dirty="0" smtClean="0">
                <a:solidFill>
                  <a:srgbClr val="FFFF00"/>
                </a:solidFill>
                <a:latin typeface="Arial" pitchFamily="34" charset="0"/>
                <a:cs typeface="Arial" pitchFamily="34" charset="0"/>
              </a:rPr>
              <a:t/>
            </a:r>
            <a:br>
              <a:rPr lang="es-ES" sz="2000" dirty="0" smtClean="0">
                <a:solidFill>
                  <a:srgbClr val="FFFF00"/>
                </a:solidFill>
                <a:latin typeface="Arial" pitchFamily="34" charset="0"/>
                <a:cs typeface="Arial" pitchFamily="34" charset="0"/>
              </a:rPr>
            </a:br>
            <a:r>
              <a:rPr lang="es-ES" sz="2000" dirty="0" smtClean="0">
                <a:solidFill>
                  <a:srgbClr val="FFFF00"/>
                </a:solidFill>
                <a:latin typeface="Arial" pitchFamily="34" charset="0"/>
                <a:cs typeface="Arial" pitchFamily="34" charset="0"/>
              </a:rPr>
              <a:t> </a:t>
            </a:r>
            <a:br>
              <a:rPr lang="es-ES" sz="2000" dirty="0" smtClean="0">
                <a:solidFill>
                  <a:srgbClr val="FFFF00"/>
                </a:solidFill>
                <a:latin typeface="Arial" pitchFamily="34" charset="0"/>
                <a:cs typeface="Arial" pitchFamily="34" charset="0"/>
              </a:rPr>
            </a:br>
            <a:endParaRPr lang="es-ES" sz="2000" dirty="0">
              <a:solidFill>
                <a:srgbClr val="FFFF00"/>
              </a:solidFill>
              <a:latin typeface="Arial" pitchFamily="34" charset="0"/>
              <a:cs typeface="Arial" pitchFamily="34" charset="0"/>
            </a:endParaRPr>
          </a:p>
        </p:txBody>
      </p:sp>
      <p:sp>
        <p:nvSpPr>
          <p:cNvPr id="3" name="2 Subtítulo"/>
          <p:cNvSpPr>
            <a:spLocks noGrp="1"/>
          </p:cNvSpPr>
          <p:nvPr>
            <p:ph type="subTitle" idx="1"/>
          </p:nvPr>
        </p:nvSpPr>
        <p:spPr>
          <a:xfrm>
            <a:off x="914400" y="857232"/>
            <a:ext cx="7772400" cy="928694"/>
          </a:xfrm>
        </p:spPr>
        <p:txBody>
          <a:bodyPr>
            <a:normAutofit/>
          </a:bodyPr>
          <a:lstStyle/>
          <a:p>
            <a:r>
              <a:rPr lang="es-ES" sz="3200" b="1" u="sng" dirty="0" smtClean="0">
                <a:solidFill>
                  <a:srgbClr val="FFFF00"/>
                </a:solidFill>
                <a:latin typeface="Arial" pitchFamily="34" charset="0"/>
                <a:ea typeface="Times New Roman" panose="02020603050405020304" pitchFamily="18" charset="0"/>
                <a:cs typeface="Arial" pitchFamily="34" charset="0"/>
              </a:rPr>
              <a:t>FORMA DE ENSEÑANZA</a:t>
            </a:r>
            <a:r>
              <a:rPr lang="es-ES" sz="3200" b="1" dirty="0" smtClean="0">
                <a:solidFill>
                  <a:srgbClr val="FFFF00"/>
                </a:solidFill>
                <a:latin typeface="Arial" pitchFamily="34" charset="0"/>
                <a:ea typeface="Times New Roman" panose="02020603050405020304" pitchFamily="18" charset="0"/>
                <a:cs typeface="Arial" pitchFamily="34" charset="0"/>
              </a:rPr>
              <a:t>: Conferencia.</a:t>
            </a:r>
            <a:endParaRPr lang="es-ES" sz="3200"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1071546"/>
            <a:ext cx="7772400" cy="5572164"/>
          </a:xfrm>
        </p:spPr>
        <p:txBody>
          <a:bodyPr/>
          <a:lstStyle/>
          <a:p>
            <a:pPr lvl="0"/>
            <a:r>
              <a:rPr lang="es-ES_tradnl" sz="1800" dirty="0" smtClean="0">
                <a:solidFill>
                  <a:srgbClr val="FFFF00"/>
                </a:solidFill>
                <a:latin typeface="Arial" pitchFamily="34" charset="0"/>
                <a:cs typeface="Arial" pitchFamily="34" charset="0"/>
              </a:rPr>
              <a:t>1.Constitución de la República de Cuba 1976.</a:t>
            </a:r>
            <a:br>
              <a:rPr lang="es-ES_tradnl" sz="1800" dirty="0" smtClean="0">
                <a:solidFill>
                  <a:srgbClr val="FFFF00"/>
                </a:solidFill>
                <a:latin typeface="Arial" pitchFamily="34" charset="0"/>
                <a:cs typeface="Arial" pitchFamily="34" charset="0"/>
              </a:rPr>
            </a:br>
            <a:r>
              <a:rPr lang="es-ES" sz="1800" dirty="0" smtClean="0">
                <a:solidFill>
                  <a:srgbClr val="FFFF00"/>
                </a:solidFill>
                <a:latin typeface="Arial" pitchFamily="34" charset="0"/>
                <a:cs typeface="Arial" pitchFamily="34" charset="0"/>
              </a:rPr>
              <a:t/>
            </a:r>
            <a:br>
              <a:rPr lang="es-ES" sz="1800" dirty="0" smtClean="0">
                <a:solidFill>
                  <a:srgbClr val="FFFF00"/>
                </a:solidFill>
                <a:latin typeface="Arial" pitchFamily="34" charset="0"/>
                <a:cs typeface="Arial" pitchFamily="34" charset="0"/>
              </a:rPr>
            </a:br>
            <a:r>
              <a:rPr lang="es-ES_tradnl" sz="1800" dirty="0" smtClean="0">
                <a:solidFill>
                  <a:srgbClr val="FFFF00"/>
                </a:solidFill>
                <a:latin typeface="Arial" pitchFamily="34" charset="0"/>
                <a:cs typeface="Arial" pitchFamily="34" charset="0"/>
              </a:rPr>
              <a:t> 2.Ley No 75 de Defensa Nacional y documentos complementarios, 1994.</a:t>
            </a:r>
            <a:br>
              <a:rPr lang="es-ES_tradnl" sz="1800" dirty="0" smtClean="0">
                <a:solidFill>
                  <a:srgbClr val="FFFF00"/>
                </a:solidFill>
                <a:latin typeface="Arial" pitchFamily="34" charset="0"/>
                <a:cs typeface="Arial" pitchFamily="34" charset="0"/>
              </a:rPr>
            </a:br>
            <a:r>
              <a:rPr lang="es-ES" sz="1800" dirty="0" smtClean="0">
                <a:solidFill>
                  <a:srgbClr val="FFFF00"/>
                </a:solidFill>
                <a:latin typeface="Arial" pitchFamily="34" charset="0"/>
                <a:cs typeface="Arial" pitchFamily="34" charset="0"/>
              </a:rPr>
              <a:t/>
            </a:r>
            <a:br>
              <a:rPr lang="es-ES" sz="1800" dirty="0" smtClean="0">
                <a:solidFill>
                  <a:srgbClr val="FFFF00"/>
                </a:solidFill>
                <a:latin typeface="Arial" pitchFamily="34" charset="0"/>
                <a:cs typeface="Arial" pitchFamily="34" charset="0"/>
              </a:rPr>
            </a:br>
            <a:r>
              <a:rPr lang="es-ES" sz="1800" dirty="0" smtClean="0">
                <a:solidFill>
                  <a:srgbClr val="FFFF00"/>
                </a:solidFill>
                <a:latin typeface="Arial" pitchFamily="34" charset="0"/>
                <a:cs typeface="Arial" pitchFamily="34" charset="0"/>
              </a:rPr>
              <a:t>3.Glosario de Seguridad y Defensa Nacional, CODEN, 2008. </a:t>
            </a:r>
            <a:br>
              <a:rPr lang="es-ES" sz="1800" dirty="0" smtClean="0">
                <a:solidFill>
                  <a:srgbClr val="FFFF00"/>
                </a:solidFill>
                <a:latin typeface="Arial" pitchFamily="34" charset="0"/>
                <a:cs typeface="Arial" pitchFamily="34" charset="0"/>
              </a:rPr>
            </a:br>
            <a:r>
              <a:rPr lang="es-ES" sz="1800" dirty="0" smtClean="0">
                <a:solidFill>
                  <a:srgbClr val="FFFF00"/>
                </a:solidFill>
                <a:latin typeface="Arial" pitchFamily="34" charset="0"/>
                <a:cs typeface="Arial" pitchFamily="34" charset="0"/>
              </a:rPr>
              <a:t/>
            </a:r>
            <a:br>
              <a:rPr lang="es-ES" sz="1800" dirty="0" smtClean="0">
                <a:solidFill>
                  <a:srgbClr val="FFFF00"/>
                </a:solidFill>
                <a:latin typeface="Arial" pitchFamily="34" charset="0"/>
                <a:cs typeface="Arial" pitchFamily="34" charset="0"/>
              </a:rPr>
            </a:br>
            <a:r>
              <a:rPr lang="es-ES" sz="1800" dirty="0" smtClean="0">
                <a:solidFill>
                  <a:srgbClr val="FFFF00"/>
                </a:solidFill>
                <a:latin typeface="Arial" pitchFamily="34" charset="0"/>
                <a:cs typeface="Arial" pitchFamily="34" charset="0"/>
              </a:rPr>
              <a:t>4.</a:t>
            </a:r>
            <a:r>
              <a:rPr lang="es-ES_tradnl" sz="1800" dirty="0" smtClean="0">
                <a:solidFill>
                  <a:srgbClr val="FFFF00"/>
                </a:solidFill>
                <a:latin typeface="Arial" pitchFamily="34" charset="0"/>
                <a:cs typeface="Arial" pitchFamily="34" charset="0"/>
              </a:rPr>
              <a:t>C</a:t>
            </a:r>
            <a:r>
              <a:rPr lang="es-ES" sz="1800" dirty="0" smtClean="0">
                <a:solidFill>
                  <a:srgbClr val="FFFF00"/>
                </a:solidFill>
                <a:latin typeface="Arial" pitchFamily="34" charset="0"/>
                <a:cs typeface="Arial" pitchFamily="34" charset="0"/>
              </a:rPr>
              <a:t>olectivo de autores Glosario de los Principales conceptos de la Disciplina Preparación para la Defensa,. Editorial Félix Varela, La Habana, 2004. </a:t>
            </a:r>
            <a:br>
              <a:rPr lang="es-ES" sz="1800" dirty="0" smtClean="0">
                <a:solidFill>
                  <a:srgbClr val="FFFF00"/>
                </a:solidFill>
                <a:latin typeface="Arial" pitchFamily="34" charset="0"/>
                <a:cs typeface="Arial" pitchFamily="34" charset="0"/>
              </a:rPr>
            </a:br>
            <a:r>
              <a:rPr lang="es-ES" sz="1800" dirty="0" smtClean="0">
                <a:solidFill>
                  <a:srgbClr val="FFFF00"/>
                </a:solidFill>
                <a:latin typeface="Arial" pitchFamily="34" charset="0"/>
                <a:cs typeface="Arial" pitchFamily="34" charset="0"/>
              </a:rPr>
              <a:t/>
            </a:r>
            <a:br>
              <a:rPr lang="es-ES" sz="1800" dirty="0" smtClean="0">
                <a:solidFill>
                  <a:srgbClr val="FFFF00"/>
                </a:solidFill>
                <a:latin typeface="Arial" pitchFamily="34" charset="0"/>
                <a:cs typeface="Arial" pitchFamily="34" charset="0"/>
              </a:rPr>
            </a:br>
            <a:r>
              <a:rPr lang="es-ES" sz="1800" dirty="0" smtClean="0">
                <a:latin typeface="Arial" pitchFamily="34" charset="0"/>
                <a:cs typeface="Arial" pitchFamily="34" charset="0"/>
              </a:rPr>
              <a:t> </a:t>
            </a:r>
            <a:r>
              <a:rPr lang="es-ES" sz="1800" dirty="0" smtClean="0">
                <a:solidFill>
                  <a:srgbClr val="FFFF00"/>
                </a:solidFill>
                <a:latin typeface="Arial" pitchFamily="34" charset="0"/>
                <a:cs typeface="Arial" pitchFamily="34" charset="0"/>
              </a:rPr>
              <a:t>5.Colectivo de autores. Sistema de Medidas de la Defensa Civil para los Estudiantes de los Centros de Educación Superior DIEM-MES. Editorial Félix Varela 2008.</a:t>
            </a:r>
            <a:br>
              <a:rPr lang="es-ES" sz="1800" dirty="0" smtClean="0">
                <a:solidFill>
                  <a:srgbClr val="FFFF00"/>
                </a:solidFill>
                <a:latin typeface="Arial" pitchFamily="34" charset="0"/>
                <a:cs typeface="Arial" pitchFamily="34" charset="0"/>
              </a:rPr>
            </a:br>
            <a:r>
              <a:rPr lang="es-ES" sz="2000" dirty="0" smtClean="0">
                <a:solidFill>
                  <a:srgbClr val="FFFF00"/>
                </a:solidFill>
                <a:latin typeface="Arial" pitchFamily="34" charset="0"/>
                <a:cs typeface="Arial" pitchFamily="34" charset="0"/>
              </a:rPr>
              <a:t/>
            </a:r>
            <a:br>
              <a:rPr lang="es-ES" sz="2000" dirty="0" smtClean="0">
                <a:solidFill>
                  <a:srgbClr val="FFFF00"/>
                </a:solidFill>
                <a:latin typeface="Arial" pitchFamily="34" charset="0"/>
                <a:cs typeface="Arial" pitchFamily="34" charset="0"/>
              </a:rPr>
            </a:br>
            <a:endParaRPr lang="es-ES" sz="2000" dirty="0">
              <a:solidFill>
                <a:srgbClr val="FFFF00"/>
              </a:solidFill>
              <a:latin typeface="Arial" pitchFamily="34" charset="0"/>
              <a:cs typeface="Arial" pitchFamily="34" charset="0"/>
            </a:endParaRPr>
          </a:p>
        </p:txBody>
      </p:sp>
      <p:sp>
        <p:nvSpPr>
          <p:cNvPr id="3" name="2 Subtítulo"/>
          <p:cNvSpPr>
            <a:spLocks noGrp="1"/>
          </p:cNvSpPr>
          <p:nvPr>
            <p:ph type="subTitle" idx="1"/>
          </p:nvPr>
        </p:nvSpPr>
        <p:spPr>
          <a:xfrm>
            <a:off x="914400" y="142852"/>
            <a:ext cx="7772400" cy="785818"/>
          </a:xfrm>
        </p:spPr>
        <p:txBody>
          <a:bodyPr/>
          <a:lstStyle/>
          <a:p>
            <a:r>
              <a:rPr lang="es-ES_tradnl" sz="2400" b="1" dirty="0" smtClean="0">
                <a:solidFill>
                  <a:srgbClr val="FFFF00"/>
                </a:solidFill>
                <a:latin typeface="Arial" pitchFamily="34" charset="0"/>
                <a:cs typeface="Arial" pitchFamily="34" charset="0"/>
              </a:rPr>
              <a:t>BIBLIOGRAFÍA </a:t>
            </a:r>
            <a:r>
              <a:rPr lang="es-ES" sz="2400" b="1" dirty="0" smtClean="0">
                <a:solidFill>
                  <a:srgbClr val="FFFF00"/>
                </a:solidFill>
                <a:latin typeface="Arial" pitchFamily="34" charset="0"/>
                <a:cs typeface="Arial" pitchFamily="34" charset="0"/>
              </a:rPr>
              <a:t>Complementaria:</a:t>
            </a:r>
            <a:endParaRPr lang="es-ES" sz="2400" dirty="0" smtClean="0">
              <a:solidFill>
                <a:srgbClr val="FFFF00"/>
              </a:solidFill>
              <a:latin typeface="Arial" pitchFamily="34" charset="0"/>
              <a:cs typeface="Arial" pitchFamily="34" charset="0"/>
            </a:endParaRPr>
          </a:p>
          <a:p>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257</TotalTime>
  <Words>1164</Words>
  <Application>Microsoft Office PowerPoint</Application>
  <PresentationFormat>Presentación en pantalla (4:3)</PresentationFormat>
  <Paragraphs>97</Paragraphs>
  <Slides>38</Slides>
  <Notes>0</Notes>
  <HiddenSlides>0</HiddenSlides>
  <MMClips>0</MMClips>
  <ScaleCrop>false</ScaleCrop>
  <HeadingPairs>
    <vt:vector size="4" baseType="variant">
      <vt:variant>
        <vt:lpstr>Tema</vt:lpstr>
      </vt:variant>
      <vt:variant>
        <vt:i4>1</vt:i4>
      </vt:variant>
      <vt:variant>
        <vt:lpstr>Títulos de diapositiva</vt:lpstr>
      </vt:variant>
      <vt:variant>
        <vt:i4>38</vt:i4>
      </vt:variant>
    </vt:vector>
  </HeadingPairs>
  <TitlesOfParts>
    <vt:vector size="39" baseType="lpstr">
      <vt:lpstr>Metro</vt:lpstr>
      <vt:lpstr>Objetivos: Defender: la Patria con la convicción de que ello constituye el más grande honor y deber supremo de cada cubano, apoyándose en sus motivaciones, preparación profesional y convicciones patrióticas e internacionalistas.  </vt:lpstr>
      <vt:lpstr>Valorar:  su papel en el cumplimiento de las tareas de la defensa, sobre la base de compatibilizar su desempeño específico con esta esencial misión, ante cualquier tipo de riesgos, amenazas y agresiones, fortaleciendo nuestra Revolución y haciendo irreversible nuestra integridad como nación.</vt:lpstr>
      <vt:lpstr>Ejecutar:  las tareas de socorrismo que le permitan salvar vidas en situaciones excepcionales y desastres,  como estudiantes y como graduados del Sistema Nacional de Salud. </vt:lpstr>
      <vt:lpstr>Ix: Generalidades de la organización del aseguramiento médico en situaciones excepcionales y desastres.  C-2 hs.  X: Trabajo de Salvamento y prestación de Primeros Auxilios. CP-14, CP-14Hs  XI: Saneamiento ambiental en situaciones excepcionales y desastres. C-2Hs, CT-2Hs  EXAMEN T-PRÁCTICO: 6 Hs.</vt:lpstr>
      <vt:lpstr>Dra. Zoraida González Mendoza Especialista de I Grado en epidemiología militar y general Instructora</vt:lpstr>
      <vt:lpstr>Evaluar    las particularidades de la organización del aseguramiento médico en situaciones excepcionales y desastres, además los recursos humanos y materiales que garanticen  la prestación de los primeros auxilios.</vt:lpstr>
      <vt:lpstr>      1.Situaciones Excepcionales y Desastres. Concepto, clasificación, y su Influencia en el Sistema Nacional de Salud.   2.Primeros Auxilios: Concepto, Pérdidas Generales: Concepto y clasificación.   3.Misiones de los Servicios de Salud, Fuerzas, medios y locales que se emplean para prestar los primeros auxilios.  4.Evacuación Médica: Concepto, Medios, vías, requisitos y prioridades, transporte,  Clasificación. </vt:lpstr>
      <vt:lpstr>TIEMPO:  2  Horas. BIBLIOGRAFÍA:  Básica: -Colectivo de autores. Seguridad Nacional y Defensa Nacional para estudiantes de la Educación Superior. Editorial Félix Varela, 2013. -Colectivo de Autores. Preparación para la Defensa. Tomo I. Edit. C. Médicas, 2008. -Colectivo de Autores. Libro de texto Preparación para la Defensa. Cirugía en situaciones de contingencia. Tomó II. Edit. C. Médicas, 2002.   </vt:lpstr>
      <vt:lpstr>1.Constitución de la República de Cuba 1976.   2.Ley No 75 de Defensa Nacional y documentos complementarios, 1994.  3.Glosario de Seguridad y Defensa Nacional, CODEN, 2008.   4.Colectivo de autores Glosario de los Principales conceptos de la Disciplina Preparación para la Defensa,. Editorial Félix Varela, La Habana, 2004.    5.Colectivo de autores. Sistema de Medidas de la Defensa Civil para los Estudiantes de los Centros de Educación Superior DIEM-MES. Editorial Félix Varela 2008.  </vt:lpstr>
      <vt:lpstr>6.Colectivo de autores. Texto Básico de la Disciplina Preparación para la Defensa para los estudiantes de la Universalización de la Educación Superior, Editorial Félix Varela, La Habana, 2008.  7.Más Díaz Lorenzo,  García Rivera José.  Libro de texto Preparación Médico Militar. Edit. Pueblo y Educación Tomo III. 1984.  </vt:lpstr>
      <vt:lpstr>Las situaciones excepcionales constituyen estados de ese carácter que se establecen de forma temporal en todo el territorio nacional o una parte de él, en interés de garantizar la defensa nacional,  proteger a la población y la economía en caso o ante la inminencia de una agresión militar, desastres naturales, y otros tipos de catástrofes o circunstancias,   que por su naturaleza, proporción o entidad afecten el orden interior,  la seguridad del país o la estabilidad del Estado. </vt:lpstr>
      <vt:lpstr>Las situaciones excepcionales</vt:lpstr>
      <vt:lpstr>El estado de guerra  o la guerra es la situación excepcional de mayor trascendencia que se declara en todo el territorio nacional, con el objetivo  de emplear todas las fuerzas y recursos de la sociedad y el Estado para mantener y defender la integridad y la soberanía de la patria.</vt:lpstr>
      <vt:lpstr>Se establece en todo el territorio nacional para alcanzar de forma gradual y progresiva la completa disposición combativa del país,  situarlo en condiciones de mantener su integridad y soberanía, mediante la realización de un conjunto de medidas y actividades en las que participen los órganos y organismos estatales, las entidades económicas, instituciones sociales y los ciudadanos.</vt:lpstr>
      <vt:lpstr>Se declara en caso o ante la inminencia de desastres naturales o catástrofes u otras causas que afecten el orden interior, la seguridad del país o la estabilidad del estado. Se puede declarar en todo el país o una  parte de él y se puede declarar durante su vigencia la movilización de la población. </vt:lpstr>
      <vt:lpstr>DE ORINGEN NATURAL: Sismos o terremotos. Tormentas . Tornados. Intensas lluvias. Huracanes. Inundaciones. Epidemias. Sequías. Erupciones volcánicas y otros.  ORINGEN TECNOLÓGICO O CAUSADOS POR EL HOMBRE:  Accidentes de tránsito  e industriales. Bloqueo económico. Las Guerras.  </vt:lpstr>
      <vt:lpstr>Enfermedades infecto contagiosas producidas de forma natural por bacterias, virus, hongos, etc. o producto de mutaciones, escapes de laboratorios o utilizados  como armas de  guerra biológica.   Pueden ser epidemias, epizootias o epifitias. </vt:lpstr>
      <vt:lpstr>      1. En el cuadro de salud de la población.  2. en  la Industria Médico-Farmacéutica.   3. En los centros asistenciales. </vt:lpstr>
      <vt:lpstr>- Incremento de las enfermedades infecciosas e infectocontagiosas. - Aparición de enfermedades nutricionales. - Aparición de afectados por agentes físicos, químicos y biológicos. - Aparición de estados psíquicos reactivos.</vt:lpstr>
      <vt:lpstr>Deterioro o anulación de la producción por:  - Balance energético - Abasto de agua -Transporte de materia prima - Producto terminado - Daño a las instalaciones - Afectación al personal  </vt:lpstr>
      <vt:lpstr>-Aumento en la recepción de afectados -Limitación en la liberación de camas -Deterioro de los aseguramientos multilaterales -Posibles daños a los inmuebles -Afectaciones al personal de plantilla -Limitaciones de medios materiales para la -asistencia y sus aseguramientos -Limitaciones en el proceso de dirección </vt:lpstr>
      <vt:lpstr>La  asistencia primaria son una serie de medidas terapéuticas urgentes, realizadas de forma inmediata y provisional, en el lugar o en el foco de destrucción, se ofrecen  fundamentalmente con los medios propios y los que nos rodean (telas, palos, hierbas, etc.), hasta tanto pueda ponerse al afectado a cargo de las personas con preparación para realizar el tratamiento definitivo.  Consta de tres modalidades:  </vt:lpstr>
      <vt:lpstr>       Es la asistencia que el  lesionado se presta a sí mismo. Entre las principales medidas que incluye la autoasistencia se encuentran:   1.Controlar la hemorragia externa aguda.  2.Cubrir heridas y quemaduras para evitar la recontaminación.  3.Realizar algunos tipos de inmovilizaciones en el caso de lesiones de los miembros. </vt:lpstr>
      <vt:lpstr>       La asistencia mutua es la asistencia primaria que un lesionado o no le presta a otro lesionado, e incluye  las medidas siguientes:   1.Controlar el compromiso respiratorio.  2.Controlar la hemorragia externa aguda.  3.Cubrir heridas y quemaduras para evitar su recontaminación.  4.Realizar los principales tipos de inmovilizaciones de las extremidades.  5.Aliviar el dolor mediante digitopuntura. </vt:lpstr>
      <vt:lpstr>     conjunto de medidas aplicadas por el sanitario y  sanitario mayor  con el objetivo de conservar la vida al mayor número de lesionados y evitarles complicaciones y secuelas y comprende las medidas siguientes:  1.Controlar el compromiso respiratorio. 2.Control de las hemorragias externas agudas. 3.Tratamiento de heridas y quemaduras. 4.Inmovilización de fracturas, luxaciones, esguinces y grandes heridas. 5.Medidas profilácticas para el shock. </vt:lpstr>
      <vt:lpstr>Están Constituidas por aquellas personas que pierden su capacidad combativa y/o de trabajo por más de 24 h y requieren de atención médico sanitaria en alguna de las etapas del sistema de tratamiento y evacuación.  </vt:lpstr>
      <vt:lpstr>Herido grave: Es la persona que recibe lesiones de tal gravedad que requiere de tratamiento priorizado, pues de no ejecutarse este, se compromete su vida o existe riesgo ulterior de invalidez total o parcial.  Herido leve: Es la persona que recibe lesiones que no requieren de atención urgente, pues no peligra su vida. Pueden valerse por sí solos, se pueden trasladar por sus propios medios y en transporte ordinario.  Herido o enfermo intransportable: Es aquel herido o enfermo grave que después de haber recibido la asistencia médica correspondiente no se puede trasladar a la etapa superior por un período de tiempo variable. </vt:lpstr>
      <vt:lpstr>1.Conservación de la vida de los heridos y enfermos, tratamiento oportuno y recuperación. 2.Fortalecimiento de la salud de la población y prevención del surgimiento y propagación de enfermedades. 3.Restauración de la capacidad física y psíquica, reduciendo secuelas e invalidez</vt:lpstr>
      <vt:lpstr>Diapositiva 29</vt:lpstr>
      <vt:lpstr>Diapositiva 30</vt:lpstr>
      <vt:lpstr>Consiste  fundamentalmente en prestar a los heridos y enfermos en situaciones excepcionales y desastres  desde el foco de destrucción a la retaguardia, una asistencia médico-sanitaria escalonada, consecutiva y normada, que les garantice en primer término la conservación de la vida y ulteriormente su completa rehabilitación física y psíquica.  </vt:lpstr>
      <vt:lpstr>Proceso mediante el cual el afectado se trasladado desde el foco donde recibe la lesión, hacia las diferentes etapas sucesivas en que se le brindará la asistencia médica que necesite. </vt:lpstr>
      <vt:lpstr>- Medios: cintos o correas, camillas o parihuelas, transporte de todo tipo, (de tracción humana, animal o motorizados),    - Vías: Carreteras, caminos, terraplenes, vados o pasos, corredores aéreos y acuáticos.  </vt:lpstr>
      <vt:lpstr>   1.Ininterrupción. 2.Brevedad. 3.Seguridad médico- técnica y de conducción. 4.Mayor confort posible. 5.Protección contra los efectos 6.directos  de la contingencia.  </vt:lpstr>
      <vt:lpstr>  - No poner en peligro la vida del afectado. - Asegurar la continuidad del tratamiento. - Constituir una necesidad impostergable. </vt:lpstr>
      <vt:lpstr>De sí¨: Cuando se realiza con los medios de evacuación desde la etapa que se evacua.  </vt:lpstr>
      <vt:lpstr>Diapositiva 37</vt:lpstr>
      <vt:lpstr>Hemos revisado conceptos importantes en el aseguramiento médico en situaciones excepcionales y desastres. Se debe tener una mentalidad dialéctica para analizar cada situación y tomar la decisión correcta acorde a las características del territorio,   la situación creada y de nuestras posibilidades.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zory</dc:creator>
  <cp:lastModifiedBy>zory</cp:lastModifiedBy>
  <cp:revision>87</cp:revision>
  <dcterms:created xsi:type="dcterms:W3CDTF">2019-11-29T13:13:44Z</dcterms:created>
  <dcterms:modified xsi:type="dcterms:W3CDTF">2019-12-14T07:42:06Z</dcterms:modified>
</cp:coreProperties>
</file>