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2" r:id="rId2"/>
  </p:sldMasterIdLst>
  <p:notesMasterIdLst>
    <p:notesMasterId r:id="rId59"/>
  </p:notesMasterIdLst>
  <p:sldIdLst>
    <p:sldId id="973" r:id="rId3"/>
    <p:sldId id="975" r:id="rId4"/>
    <p:sldId id="978" r:id="rId5"/>
    <p:sldId id="976" r:id="rId6"/>
    <p:sldId id="979" r:id="rId7"/>
    <p:sldId id="977" r:id="rId8"/>
    <p:sldId id="980" r:id="rId9"/>
    <p:sldId id="974" r:id="rId10"/>
    <p:sldId id="981" r:id="rId11"/>
    <p:sldId id="901" r:id="rId12"/>
    <p:sldId id="889" r:id="rId13"/>
    <p:sldId id="887" r:id="rId14"/>
    <p:sldId id="886" r:id="rId15"/>
    <p:sldId id="923" r:id="rId16"/>
    <p:sldId id="924" r:id="rId17"/>
    <p:sldId id="982" r:id="rId18"/>
    <p:sldId id="927" r:id="rId19"/>
    <p:sldId id="926" r:id="rId20"/>
    <p:sldId id="925" r:id="rId21"/>
    <p:sldId id="956" r:id="rId22"/>
    <p:sldId id="948" r:id="rId23"/>
    <p:sldId id="929" r:id="rId24"/>
    <p:sldId id="958" r:id="rId25"/>
    <p:sldId id="957" r:id="rId26"/>
    <p:sldId id="966" r:id="rId27"/>
    <p:sldId id="959" r:id="rId28"/>
    <p:sldId id="928" r:id="rId29"/>
    <p:sldId id="931" r:id="rId30"/>
    <p:sldId id="932" r:id="rId31"/>
    <p:sldId id="941" r:id="rId32"/>
    <p:sldId id="935" r:id="rId33"/>
    <p:sldId id="936" r:id="rId34"/>
    <p:sldId id="938" r:id="rId35"/>
    <p:sldId id="942" r:id="rId36"/>
    <p:sldId id="960" r:id="rId37"/>
    <p:sldId id="943" r:id="rId38"/>
    <p:sldId id="944" r:id="rId39"/>
    <p:sldId id="945" r:id="rId40"/>
    <p:sldId id="946" r:id="rId41"/>
    <p:sldId id="954" r:id="rId42"/>
    <p:sldId id="882" r:id="rId43"/>
    <p:sldId id="883" r:id="rId44"/>
    <p:sldId id="951" r:id="rId45"/>
    <p:sldId id="939" r:id="rId46"/>
    <p:sldId id="885" r:id="rId47"/>
    <p:sldId id="903" r:id="rId48"/>
    <p:sldId id="891" r:id="rId49"/>
    <p:sldId id="921" r:id="rId50"/>
    <p:sldId id="911" r:id="rId51"/>
    <p:sldId id="912" r:id="rId52"/>
    <p:sldId id="922" r:id="rId53"/>
    <p:sldId id="953" r:id="rId54"/>
    <p:sldId id="967" r:id="rId55"/>
    <p:sldId id="968" r:id="rId56"/>
    <p:sldId id="940" r:id="rId57"/>
    <p:sldId id="955" r:id="rId58"/>
  </p:sldIdLst>
  <p:sldSz cx="12192000" cy="6858000"/>
  <p:notesSz cx="6858000" cy="9144000"/>
  <p:defaultTextStyle>
    <a:defPPr>
      <a:defRPr lang="es-C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8978" autoAdjust="0"/>
    <p:restoredTop sz="94660"/>
  </p:normalViewPr>
  <p:slideViewPr>
    <p:cSldViewPr snapToGrid="0">
      <p:cViewPr varScale="1">
        <p:scale>
          <a:sx n="58" d="100"/>
          <a:sy n="58" d="100"/>
        </p:scale>
        <p:origin x="84" y="24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slide" Target="slides/slide37.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slide" Target="slides/slide40.xml"/><Relationship Id="rId47" Type="http://schemas.openxmlformats.org/officeDocument/2006/relationships/slide" Target="slides/slide45.xml"/><Relationship Id="rId50" Type="http://schemas.openxmlformats.org/officeDocument/2006/relationships/slide" Target="slides/slide48.xml"/><Relationship Id="rId55" Type="http://schemas.openxmlformats.org/officeDocument/2006/relationships/slide" Target="slides/slide53.xml"/><Relationship Id="rId63" Type="http://schemas.openxmlformats.org/officeDocument/2006/relationships/tableStyles" Target="tableStyles.xml"/><Relationship Id="rId7" Type="http://schemas.openxmlformats.org/officeDocument/2006/relationships/slide" Target="slides/slide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41" Type="http://schemas.openxmlformats.org/officeDocument/2006/relationships/slide" Target="slides/slide39.xml"/><Relationship Id="rId54" Type="http://schemas.openxmlformats.org/officeDocument/2006/relationships/slide" Target="slides/slide52.xml"/><Relationship Id="rId62"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slide" Target="slides/slide43.xml"/><Relationship Id="rId53" Type="http://schemas.openxmlformats.org/officeDocument/2006/relationships/slide" Target="slides/slide51.xml"/><Relationship Id="rId58" Type="http://schemas.openxmlformats.org/officeDocument/2006/relationships/slide" Target="slides/slide56.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49" Type="http://schemas.openxmlformats.org/officeDocument/2006/relationships/slide" Target="slides/slide47.xml"/><Relationship Id="rId57" Type="http://schemas.openxmlformats.org/officeDocument/2006/relationships/slide" Target="slides/slide55.xml"/><Relationship Id="rId61" Type="http://schemas.openxmlformats.org/officeDocument/2006/relationships/viewProps" Target="viewProp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4" Type="http://schemas.openxmlformats.org/officeDocument/2006/relationships/slide" Target="slides/slide42.xml"/><Relationship Id="rId52" Type="http://schemas.openxmlformats.org/officeDocument/2006/relationships/slide" Target="slides/slide50.xml"/><Relationship Id="rId60"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slide" Target="slides/slide41.xml"/><Relationship Id="rId48" Type="http://schemas.openxmlformats.org/officeDocument/2006/relationships/slide" Target="slides/slide46.xml"/><Relationship Id="rId56" Type="http://schemas.openxmlformats.org/officeDocument/2006/relationships/slide" Target="slides/slide54.xml"/><Relationship Id="rId8" Type="http://schemas.openxmlformats.org/officeDocument/2006/relationships/slide" Target="slides/slide6.xml"/><Relationship Id="rId51" Type="http://schemas.openxmlformats.org/officeDocument/2006/relationships/slide" Target="slides/slide49.xml"/><Relationship Id="rId3" Type="http://schemas.openxmlformats.org/officeDocument/2006/relationships/slide" Target="slides/slide1.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slide" Target="slides/slide44.xml"/><Relationship Id="rId5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s-ES"/>
          </a:p>
        </p:txBody>
      </p:sp>
      <p:sp>
        <p:nvSpPr>
          <p:cNvPr id="3" name="Marcador de fech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485C327-D1A4-426E-848F-547CB22E0C4A}" type="datetimeFigureOut">
              <a:rPr lang="es-ES" smtClean="0"/>
              <a:t>06/05/2026</a:t>
            </a:fld>
            <a:endParaRPr lang="es-ES"/>
          </a:p>
        </p:txBody>
      </p:sp>
      <p:sp>
        <p:nvSpPr>
          <p:cNvPr id="4" name="Marcador de imagen d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s-ES"/>
          </a:p>
        </p:txBody>
      </p:sp>
      <p:sp>
        <p:nvSpPr>
          <p:cNvPr id="5" name="Marcador de nota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p>
        </p:txBody>
      </p:sp>
      <p:sp>
        <p:nvSpPr>
          <p:cNvPr id="6" name="Marcador de pie de pá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s-ES"/>
          </a:p>
        </p:txBody>
      </p:sp>
      <p:sp>
        <p:nvSpPr>
          <p:cNvPr id="7" name="Marcador de número de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D991550-5BF6-4D91-9DA2-32448E5D730C}" type="slidenum">
              <a:rPr lang="es-ES" smtClean="0"/>
              <a:t>‹Nº›</a:t>
            </a:fld>
            <a:endParaRPr lang="es-ES"/>
          </a:p>
        </p:txBody>
      </p:sp>
    </p:spTree>
    <p:extLst>
      <p:ext uri="{BB962C8B-B14F-4D97-AF65-F5344CB8AC3E}">
        <p14:creationId xmlns:p14="http://schemas.microsoft.com/office/powerpoint/2010/main" val="158289525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s-ES" dirty="0"/>
          </a:p>
        </p:txBody>
      </p:sp>
      <p:sp>
        <p:nvSpPr>
          <p:cNvPr id="4" name="3 Marcador de número de diapositiva"/>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AD22F04-AC36-4430-88BC-7D434BDDEA30}" type="slidenum">
              <a:rPr kumimoji="0" lang="es-E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es-ES"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59217783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s-ES" dirty="0"/>
          </a:p>
        </p:txBody>
      </p:sp>
      <p:sp>
        <p:nvSpPr>
          <p:cNvPr id="4" name="3 Marcador de número de diapositiva"/>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AD22F04-AC36-4430-88BC-7D434BDDEA30}" type="slidenum">
              <a:rPr kumimoji="0" lang="es-E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12</a:t>
            </a:fld>
            <a:endParaRPr kumimoji="0" lang="es-ES"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70759856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914400" y="2130426"/>
            <a:ext cx="10363200" cy="1470025"/>
          </a:xfrm>
        </p:spPr>
        <p:txBody>
          <a:bodyPr/>
          <a:lstStyle/>
          <a:p>
            <a:r>
              <a:rPr lang="es-ES"/>
              <a:t>Haga clic para modificar el estilo de título del patrón</a:t>
            </a:r>
          </a:p>
        </p:txBody>
      </p:sp>
      <p:sp>
        <p:nvSpPr>
          <p:cNvPr id="3" name="2 Subtítulo"/>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a:t>Haga clic para modificar el estilo de subtítulo del patrón</a:t>
            </a:r>
          </a:p>
        </p:txBody>
      </p:sp>
      <p:sp>
        <p:nvSpPr>
          <p:cNvPr id="4" name="3 Marcador de fecha"/>
          <p:cNvSpPr>
            <a:spLocks noGrp="1"/>
          </p:cNvSpPr>
          <p:nvPr>
            <p:ph type="dt" sz="half" idx="10"/>
          </p:nvPr>
        </p:nvSpPr>
        <p:spPr/>
        <p:txBody>
          <a:bodyPr/>
          <a:lstStyle/>
          <a:p>
            <a:fld id="{635388C8-8DA4-4A9D-AF1A-DB78FC88D7AB}" type="datetimeFigureOut">
              <a:rPr lang="es-ES" smtClean="0"/>
              <a:t>06/05/2026</a:t>
            </a:fld>
            <a:endParaRPr lang="es-ES" dirty="0"/>
          </a:p>
        </p:txBody>
      </p:sp>
      <p:sp>
        <p:nvSpPr>
          <p:cNvPr id="5" name="4 Marcador de pie de página"/>
          <p:cNvSpPr>
            <a:spLocks noGrp="1"/>
          </p:cNvSpPr>
          <p:nvPr>
            <p:ph type="ftr" sz="quarter" idx="11"/>
          </p:nvPr>
        </p:nvSpPr>
        <p:spPr/>
        <p:txBody>
          <a:bodyPr/>
          <a:lstStyle/>
          <a:p>
            <a:endParaRPr lang="es-ES" dirty="0"/>
          </a:p>
        </p:txBody>
      </p:sp>
      <p:sp>
        <p:nvSpPr>
          <p:cNvPr id="6" name="5 Marcador de número de diapositiva"/>
          <p:cNvSpPr>
            <a:spLocks noGrp="1"/>
          </p:cNvSpPr>
          <p:nvPr>
            <p:ph type="sldNum" sz="quarter" idx="12"/>
          </p:nvPr>
        </p:nvSpPr>
        <p:spPr/>
        <p:txBody>
          <a:bodyPr/>
          <a:lstStyle/>
          <a:p>
            <a:fld id="{D39DF3AA-0089-4B6C-A4C4-C5EEB637B7EC}" type="slidenum">
              <a:rPr lang="es-ES" smtClean="0"/>
              <a:t>‹Nº›</a:t>
            </a:fld>
            <a:endParaRPr lang="es-ES" dirty="0"/>
          </a:p>
        </p:txBody>
      </p:sp>
    </p:spTree>
    <p:extLst>
      <p:ext uri="{BB962C8B-B14F-4D97-AF65-F5344CB8AC3E}">
        <p14:creationId xmlns:p14="http://schemas.microsoft.com/office/powerpoint/2010/main" val="301508588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p>
        </p:txBody>
      </p:sp>
      <p:sp>
        <p:nvSpPr>
          <p:cNvPr id="3" name="2 Marcador de texto vertical"/>
          <p:cNvSpPr>
            <a:spLocks noGrp="1"/>
          </p:cNvSpPr>
          <p:nvPr>
            <p:ph type="body" orient="vert" idx="1"/>
          </p:nvPr>
        </p:nvSpPr>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3 Marcador de fecha"/>
          <p:cNvSpPr>
            <a:spLocks noGrp="1"/>
          </p:cNvSpPr>
          <p:nvPr>
            <p:ph type="dt" sz="half" idx="10"/>
          </p:nvPr>
        </p:nvSpPr>
        <p:spPr/>
        <p:txBody>
          <a:bodyPr/>
          <a:lstStyle/>
          <a:p>
            <a:fld id="{635388C8-8DA4-4A9D-AF1A-DB78FC88D7AB}" type="datetimeFigureOut">
              <a:rPr lang="es-ES" smtClean="0"/>
              <a:t>06/05/2026</a:t>
            </a:fld>
            <a:endParaRPr lang="es-ES" dirty="0"/>
          </a:p>
        </p:txBody>
      </p:sp>
      <p:sp>
        <p:nvSpPr>
          <p:cNvPr id="5" name="4 Marcador de pie de página"/>
          <p:cNvSpPr>
            <a:spLocks noGrp="1"/>
          </p:cNvSpPr>
          <p:nvPr>
            <p:ph type="ftr" sz="quarter" idx="11"/>
          </p:nvPr>
        </p:nvSpPr>
        <p:spPr/>
        <p:txBody>
          <a:bodyPr/>
          <a:lstStyle/>
          <a:p>
            <a:endParaRPr lang="es-ES" dirty="0"/>
          </a:p>
        </p:txBody>
      </p:sp>
      <p:sp>
        <p:nvSpPr>
          <p:cNvPr id="6" name="5 Marcador de número de diapositiva"/>
          <p:cNvSpPr>
            <a:spLocks noGrp="1"/>
          </p:cNvSpPr>
          <p:nvPr>
            <p:ph type="sldNum" sz="quarter" idx="12"/>
          </p:nvPr>
        </p:nvSpPr>
        <p:spPr/>
        <p:txBody>
          <a:bodyPr/>
          <a:lstStyle/>
          <a:p>
            <a:fld id="{D39DF3AA-0089-4B6C-A4C4-C5EEB637B7EC}" type="slidenum">
              <a:rPr lang="es-ES" smtClean="0"/>
              <a:t>‹Nº›</a:t>
            </a:fld>
            <a:endParaRPr lang="es-ES" dirty="0"/>
          </a:p>
        </p:txBody>
      </p:sp>
    </p:spTree>
    <p:extLst>
      <p:ext uri="{BB962C8B-B14F-4D97-AF65-F5344CB8AC3E}">
        <p14:creationId xmlns:p14="http://schemas.microsoft.com/office/powerpoint/2010/main" val="129171370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8839200" y="274639"/>
            <a:ext cx="2743200" cy="5851525"/>
          </a:xfrm>
        </p:spPr>
        <p:txBody>
          <a:bodyPr vert="eaVert"/>
          <a:lstStyle/>
          <a:p>
            <a:r>
              <a:rPr lang="es-ES"/>
              <a:t>Haga clic para modificar el estilo de título del patrón</a:t>
            </a:r>
          </a:p>
        </p:txBody>
      </p:sp>
      <p:sp>
        <p:nvSpPr>
          <p:cNvPr id="3" name="2 Marcador de texto vertical"/>
          <p:cNvSpPr>
            <a:spLocks noGrp="1"/>
          </p:cNvSpPr>
          <p:nvPr>
            <p:ph type="body" orient="vert" idx="1"/>
          </p:nvPr>
        </p:nvSpPr>
        <p:spPr>
          <a:xfrm>
            <a:off x="609600" y="274639"/>
            <a:ext cx="8026400" cy="5851525"/>
          </a:xfrm>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3 Marcador de fecha"/>
          <p:cNvSpPr>
            <a:spLocks noGrp="1"/>
          </p:cNvSpPr>
          <p:nvPr>
            <p:ph type="dt" sz="half" idx="10"/>
          </p:nvPr>
        </p:nvSpPr>
        <p:spPr/>
        <p:txBody>
          <a:bodyPr/>
          <a:lstStyle/>
          <a:p>
            <a:fld id="{635388C8-8DA4-4A9D-AF1A-DB78FC88D7AB}" type="datetimeFigureOut">
              <a:rPr lang="es-ES" smtClean="0"/>
              <a:t>06/05/2026</a:t>
            </a:fld>
            <a:endParaRPr lang="es-ES" dirty="0"/>
          </a:p>
        </p:txBody>
      </p:sp>
      <p:sp>
        <p:nvSpPr>
          <p:cNvPr id="5" name="4 Marcador de pie de página"/>
          <p:cNvSpPr>
            <a:spLocks noGrp="1"/>
          </p:cNvSpPr>
          <p:nvPr>
            <p:ph type="ftr" sz="quarter" idx="11"/>
          </p:nvPr>
        </p:nvSpPr>
        <p:spPr/>
        <p:txBody>
          <a:bodyPr/>
          <a:lstStyle/>
          <a:p>
            <a:endParaRPr lang="es-ES" dirty="0"/>
          </a:p>
        </p:txBody>
      </p:sp>
      <p:sp>
        <p:nvSpPr>
          <p:cNvPr id="6" name="5 Marcador de número de diapositiva"/>
          <p:cNvSpPr>
            <a:spLocks noGrp="1"/>
          </p:cNvSpPr>
          <p:nvPr>
            <p:ph type="sldNum" sz="quarter" idx="12"/>
          </p:nvPr>
        </p:nvSpPr>
        <p:spPr/>
        <p:txBody>
          <a:bodyPr/>
          <a:lstStyle/>
          <a:p>
            <a:fld id="{D39DF3AA-0089-4B6C-A4C4-C5EEB637B7EC}" type="slidenum">
              <a:rPr lang="es-ES" smtClean="0"/>
              <a:t>‹Nº›</a:t>
            </a:fld>
            <a:endParaRPr lang="es-ES" dirty="0"/>
          </a:p>
        </p:txBody>
      </p:sp>
    </p:spTree>
    <p:extLst>
      <p:ext uri="{BB962C8B-B14F-4D97-AF65-F5344CB8AC3E}">
        <p14:creationId xmlns:p14="http://schemas.microsoft.com/office/powerpoint/2010/main" val="148033208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914400" y="2130426"/>
            <a:ext cx="10363200" cy="1470025"/>
          </a:xfrm>
        </p:spPr>
        <p:txBody>
          <a:bodyPr/>
          <a:lstStyle/>
          <a:p>
            <a:r>
              <a:rPr lang="es-ES"/>
              <a:t>Haga clic para modificar el estilo de título del patrón</a:t>
            </a:r>
          </a:p>
        </p:txBody>
      </p:sp>
      <p:sp>
        <p:nvSpPr>
          <p:cNvPr id="3" name="2 Subtítulo"/>
          <p:cNvSpPr>
            <a:spLocks noGrp="1"/>
          </p:cNvSpPr>
          <p:nvPr>
            <p:ph type="subTitle" idx="1"/>
          </p:nvPr>
        </p:nvSpPr>
        <p:spPr>
          <a:xfrm>
            <a:off x="1828800" y="3886200"/>
            <a:ext cx="85344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s-ES"/>
              <a:t>Haga clic para modificar el estilo de subtítulo del patrón</a:t>
            </a:r>
          </a:p>
        </p:txBody>
      </p:sp>
      <p:sp>
        <p:nvSpPr>
          <p:cNvPr id="4" name="Rectangle 4"/>
          <p:cNvSpPr>
            <a:spLocks noGrp="1" noChangeArrowheads="1"/>
          </p:cNvSpPr>
          <p:nvPr>
            <p:ph type="dt" sz="half" idx="10"/>
          </p:nvPr>
        </p:nvSpPr>
        <p:spPr>
          <a:ln/>
        </p:spPr>
        <p:txBody>
          <a:bodyPr/>
          <a:lstStyle>
            <a:lvl1pPr>
              <a:defRPr/>
            </a:lvl1pPr>
          </a:lstStyle>
          <a:p>
            <a:pPr>
              <a:defRPr/>
            </a:pPr>
            <a:endParaRPr lang="es-ES_tradnl">
              <a:solidFill>
                <a:prstClr val="black"/>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s-ES_tradnl">
              <a:solidFill>
                <a:prstClr val="black"/>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6BE9CCB9-D798-4763-95AE-7810C4783AD8}" type="slidenum">
              <a:rPr lang="es-ES_tradnl">
                <a:solidFill>
                  <a:prstClr val="black"/>
                </a:solidFill>
              </a:rPr>
              <a:pPr>
                <a:defRPr/>
              </a:pPr>
              <a:t>‹Nº›</a:t>
            </a:fld>
            <a:endParaRPr lang="es-ES_tradnl">
              <a:solidFill>
                <a:prstClr val="black"/>
              </a:solidFill>
            </a:endParaRPr>
          </a:p>
        </p:txBody>
      </p:sp>
    </p:spTree>
    <p:extLst>
      <p:ext uri="{BB962C8B-B14F-4D97-AF65-F5344CB8AC3E}">
        <p14:creationId xmlns:p14="http://schemas.microsoft.com/office/powerpoint/2010/main" val="136286460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p>
        </p:txBody>
      </p:sp>
      <p:sp>
        <p:nvSpPr>
          <p:cNvPr id="3" name="2 Marcador de contenido"/>
          <p:cNvSpPr>
            <a:spLocks noGrp="1"/>
          </p:cNvSpPr>
          <p:nvPr>
            <p:ph idx="1"/>
          </p:nvPr>
        </p:nvSpPr>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Rectangle 4"/>
          <p:cNvSpPr>
            <a:spLocks noGrp="1" noChangeArrowheads="1"/>
          </p:cNvSpPr>
          <p:nvPr>
            <p:ph type="dt" sz="half" idx="10"/>
          </p:nvPr>
        </p:nvSpPr>
        <p:spPr>
          <a:ln/>
        </p:spPr>
        <p:txBody>
          <a:bodyPr/>
          <a:lstStyle>
            <a:lvl1pPr>
              <a:defRPr/>
            </a:lvl1pPr>
          </a:lstStyle>
          <a:p>
            <a:pPr>
              <a:defRPr/>
            </a:pPr>
            <a:endParaRPr lang="es-ES_tradnl">
              <a:solidFill>
                <a:prstClr val="black"/>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s-ES_tradnl">
              <a:solidFill>
                <a:prstClr val="black"/>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05920C6F-23B3-4AB0-BF39-06CFBA288B8E}" type="slidenum">
              <a:rPr lang="es-ES_tradnl">
                <a:solidFill>
                  <a:prstClr val="black"/>
                </a:solidFill>
              </a:rPr>
              <a:pPr>
                <a:defRPr/>
              </a:pPr>
              <a:t>‹Nº›</a:t>
            </a:fld>
            <a:endParaRPr lang="es-ES_tradnl">
              <a:solidFill>
                <a:prstClr val="black"/>
              </a:solidFill>
            </a:endParaRPr>
          </a:p>
        </p:txBody>
      </p:sp>
    </p:spTree>
    <p:extLst>
      <p:ext uri="{BB962C8B-B14F-4D97-AF65-F5344CB8AC3E}">
        <p14:creationId xmlns:p14="http://schemas.microsoft.com/office/powerpoint/2010/main" val="170281452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963084" y="4406901"/>
            <a:ext cx="10363200" cy="1362075"/>
          </a:xfrm>
        </p:spPr>
        <p:txBody>
          <a:bodyPr anchor="t"/>
          <a:lstStyle>
            <a:lvl1pPr algn="l">
              <a:defRPr sz="4000" b="1" cap="all"/>
            </a:lvl1pPr>
          </a:lstStyle>
          <a:p>
            <a:r>
              <a:rPr lang="es-ES"/>
              <a:t>Haga clic para modificar el estilo de título del patrón</a:t>
            </a:r>
          </a:p>
        </p:txBody>
      </p:sp>
      <p:sp>
        <p:nvSpPr>
          <p:cNvPr id="3" name="2 Marcador de texto"/>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s-ES"/>
              <a:t>Haga clic para modificar el estilo de texto del patrón</a:t>
            </a:r>
          </a:p>
        </p:txBody>
      </p:sp>
      <p:sp>
        <p:nvSpPr>
          <p:cNvPr id="4" name="Rectangle 4"/>
          <p:cNvSpPr>
            <a:spLocks noGrp="1" noChangeArrowheads="1"/>
          </p:cNvSpPr>
          <p:nvPr>
            <p:ph type="dt" sz="half" idx="10"/>
          </p:nvPr>
        </p:nvSpPr>
        <p:spPr>
          <a:ln/>
        </p:spPr>
        <p:txBody>
          <a:bodyPr/>
          <a:lstStyle>
            <a:lvl1pPr>
              <a:defRPr/>
            </a:lvl1pPr>
          </a:lstStyle>
          <a:p>
            <a:pPr>
              <a:defRPr/>
            </a:pPr>
            <a:endParaRPr lang="es-ES_tradnl">
              <a:solidFill>
                <a:prstClr val="black"/>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s-ES_tradnl">
              <a:solidFill>
                <a:prstClr val="black"/>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1AA1AF35-280C-48DD-97F2-31C1FF345528}" type="slidenum">
              <a:rPr lang="es-ES_tradnl">
                <a:solidFill>
                  <a:prstClr val="black"/>
                </a:solidFill>
              </a:rPr>
              <a:pPr>
                <a:defRPr/>
              </a:pPr>
              <a:t>‹Nº›</a:t>
            </a:fld>
            <a:endParaRPr lang="es-ES_tradnl">
              <a:solidFill>
                <a:prstClr val="black"/>
              </a:solidFill>
            </a:endParaRPr>
          </a:p>
        </p:txBody>
      </p:sp>
    </p:spTree>
    <p:extLst>
      <p:ext uri="{BB962C8B-B14F-4D97-AF65-F5344CB8AC3E}">
        <p14:creationId xmlns:p14="http://schemas.microsoft.com/office/powerpoint/2010/main" val="251835640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p>
        </p:txBody>
      </p:sp>
      <p:sp>
        <p:nvSpPr>
          <p:cNvPr id="3" name="2 Marcador de contenido"/>
          <p:cNvSpPr>
            <a:spLocks noGrp="1"/>
          </p:cNvSpPr>
          <p:nvPr>
            <p:ph sz="half" idx="1"/>
          </p:nvPr>
        </p:nvSpPr>
        <p:spPr>
          <a:xfrm>
            <a:off x="914400" y="1981200"/>
            <a:ext cx="508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3 Marcador de contenido"/>
          <p:cNvSpPr>
            <a:spLocks noGrp="1"/>
          </p:cNvSpPr>
          <p:nvPr>
            <p:ph sz="half" idx="2"/>
          </p:nvPr>
        </p:nvSpPr>
        <p:spPr>
          <a:xfrm>
            <a:off x="6197600" y="1981200"/>
            <a:ext cx="508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5" name="Rectangle 4"/>
          <p:cNvSpPr>
            <a:spLocks noGrp="1" noChangeArrowheads="1"/>
          </p:cNvSpPr>
          <p:nvPr>
            <p:ph type="dt" sz="half" idx="10"/>
          </p:nvPr>
        </p:nvSpPr>
        <p:spPr>
          <a:ln/>
        </p:spPr>
        <p:txBody>
          <a:bodyPr/>
          <a:lstStyle>
            <a:lvl1pPr>
              <a:defRPr/>
            </a:lvl1pPr>
          </a:lstStyle>
          <a:p>
            <a:pPr>
              <a:defRPr/>
            </a:pPr>
            <a:endParaRPr lang="es-ES_tradnl">
              <a:solidFill>
                <a:prstClr val="black"/>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s-ES_tradnl">
              <a:solidFill>
                <a:prstClr val="black"/>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38338D3D-200A-4BB9-A351-89E0A03AF515}" type="slidenum">
              <a:rPr lang="es-ES_tradnl">
                <a:solidFill>
                  <a:prstClr val="black"/>
                </a:solidFill>
              </a:rPr>
              <a:pPr>
                <a:defRPr/>
              </a:pPr>
              <a:t>‹Nº›</a:t>
            </a:fld>
            <a:endParaRPr lang="es-ES_tradnl">
              <a:solidFill>
                <a:prstClr val="black"/>
              </a:solidFill>
            </a:endParaRPr>
          </a:p>
        </p:txBody>
      </p:sp>
    </p:spTree>
    <p:extLst>
      <p:ext uri="{BB962C8B-B14F-4D97-AF65-F5344CB8AC3E}">
        <p14:creationId xmlns:p14="http://schemas.microsoft.com/office/powerpoint/2010/main" val="222283364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a:xfrm>
            <a:off x="609600" y="274638"/>
            <a:ext cx="10972800" cy="1143000"/>
          </a:xfrm>
        </p:spPr>
        <p:txBody>
          <a:bodyPr/>
          <a:lstStyle>
            <a:lvl1pPr>
              <a:defRPr/>
            </a:lvl1pPr>
          </a:lstStyle>
          <a:p>
            <a:r>
              <a:rPr lang="es-ES"/>
              <a:t>Haga clic para modificar el estilo de título del patrón</a:t>
            </a:r>
          </a:p>
        </p:txBody>
      </p:sp>
      <p:sp>
        <p:nvSpPr>
          <p:cNvPr id="3" name="2 Marcador de texto"/>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4" name="3 Marcador de contenido"/>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5" name="4 Marcador de texto"/>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6" name="5 Marcador de contenido"/>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7" name="Rectangle 4"/>
          <p:cNvSpPr>
            <a:spLocks noGrp="1" noChangeArrowheads="1"/>
          </p:cNvSpPr>
          <p:nvPr>
            <p:ph type="dt" sz="half" idx="10"/>
          </p:nvPr>
        </p:nvSpPr>
        <p:spPr>
          <a:ln/>
        </p:spPr>
        <p:txBody>
          <a:bodyPr/>
          <a:lstStyle>
            <a:lvl1pPr>
              <a:defRPr/>
            </a:lvl1pPr>
          </a:lstStyle>
          <a:p>
            <a:pPr>
              <a:defRPr/>
            </a:pPr>
            <a:endParaRPr lang="es-ES_tradnl">
              <a:solidFill>
                <a:prstClr val="black"/>
              </a:solidFill>
            </a:endParaRPr>
          </a:p>
        </p:txBody>
      </p:sp>
      <p:sp>
        <p:nvSpPr>
          <p:cNvPr id="8" name="Rectangle 5"/>
          <p:cNvSpPr>
            <a:spLocks noGrp="1" noChangeArrowheads="1"/>
          </p:cNvSpPr>
          <p:nvPr>
            <p:ph type="ftr" sz="quarter" idx="11"/>
          </p:nvPr>
        </p:nvSpPr>
        <p:spPr>
          <a:ln/>
        </p:spPr>
        <p:txBody>
          <a:bodyPr/>
          <a:lstStyle>
            <a:lvl1pPr>
              <a:defRPr/>
            </a:lvl1pPr>
          </a:lstStyle>
          <a:p>
            <a:pPr>
              <a:defRPr/>
            </a:pPr>
            <a:endParaRPr lang="es-ES_tradnl">
              <a:solidFill>
                <a:prstClr val="black"/>
              </a:solidFill>
            </a:endParaRPr>
          </a:p>
        </p:txBody>
      </p:sp>
      <p:sp>
        <p:nvSpPr>
          <p:cNvPr id="9" name="Rectangle 6"/>
          <p:cNvSpPr>
            <a:spLocks noGrp="1" noChangeArrowheads="1"/>
          </p:cNvSpPr>
          <p:nvPr>
            <p:ph type="sldNum" sz="quarter" idx="12"/>
          </p:nvPr>
        </p:nvSpPr>
        <p:spPr>
          <a:ln/>
        </p:spPr>
        <p:txBody>
          <a:bodyPr/>
          <a:lstStyle>
            <a:lvl1pPr>
              <a:defRPr/>
            </a:lvl1pPr>
          </a:lstStyle>
          <a:p>
            <a:pPr>
              <a:defRPr/>
            </a:pPr>
            <a:fld id="{5386B206-103D-41C0-9A4F-62E44DE0C321}" type="slidenum">
              <a:rPr lang="es-ES_tradnl">
                <a:solidFill>
                  <a:prstClr val="black"/>
                </a:solidFill>
              </a:rPr>
              <a:pPr>
                <a:defRPr/>
              </a:pPr>
              <a:t>‹Nº›</a:t>
            </a:fld>
            <a:endParaRPr lang="es-ES_tradnl">
              <a:solidFill>
                <a:prstClr val="black"/>
              </a:solidFill>
            </a:endParaRPr>
          </a:p>
        </p:txBody>
      </p:sp>
    </p:spTree>
    <p:extLst>
      <p:ext uri="{BB962C8B-B14F-4D97-AF65-F5344CB8AC3E}">
        <p14:creationId xmlns:p14="http://schemas.microsoft.com/office/powerpoint/2010/main" val="327528173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p>
        </p:txBody>
      </p:sp>
      <p:sp>
        <p:nvSpPr>
          <p:cNvPr id="3" name="Rectangle 4"/>
          <p:cNvSpPr>
            <a:spLocks noGrp="1" noChangeArrowheads="1"/>
          </p:cNvSpPr>
          <p:nvPr>
            <p:ph type="dt" sz="half" idx="10"/>
          </p:nvPr>
        </p:nvSpPr>
        <p:spPr>
          <a:ln/>
        </p:spPr>
        <p:txBody>
          <a:bodyPr/>
          <a:lstStyle>
            <a:lvl1pPr>
              <a:defRPr/>
            </a:lvl1pPr>
          </a:lstStyle>
          <a:p>
            <a:pPr>
              <a:defRPr/>
            </a:pPr>
            <a:endParaRPr lang="es-ES_tradnl">
              <a:solidFill>
                <a:prstClr val="black"/>
              </a:solidFill>
            </a:endParaRPr>
          </a:p>
        </p:txBody>
      </p:sp>
      <p:sp>
        <p:nvSpPr>
          <p:cNvPr id="4" name="Rectangle 5"/>
          <p:cNvSpPr>
            <a:spLocks noGrp="1" noChangeArrowheads="1"/>
          </p:cNvSpPr>
          <p:nvPr>
            <p:ph type="ftr" sz="quarter" idx="11"/>
          </p:nvPr>
        </p:nvSpPr>
        <p:spPr>
          <a:ln/>
        </p:spPr>
        <p:txBody>
          <a:bodyPr/>
          <a:lstStyle>
            <a:lvl1pPr>
              <a:defRPr/>
            </a:lvl1pPr>
          </a:lstStyle>
          <a:p>
            <a:pPr>
              <a:defRPr/>
            </a:pPr>
            <a:endParaRPr lang="es-ES_tradnl">
              <a:solidFill>
                <a:prstClr val="black"/>
              </a:solidFill>
            </a:endParaRPr>
          </a:p>
        </p:txBody>
      </p:sp>
      <p:sp>
        <p:nvSpPr>
          <p:cNvPr id="5" name="Rectangle 6"/>
          <p:cNvSpPr>
            <a:spLocks noGrp="1" noChangeArrowheads="1"/>
          </p:cNvSpPr>
          <p:nvPr>
            <p:ph type="sldNum" sz="quarter" idx="12"/>
          </p:nvPr>
        </p:nvSpPr>
        <p:spPr>
          <a:ln/>
        </p:spPr>
        <p:txBody>
          <a:bodyPr/>
          <a:lstStyle>
            <a:lvl1pPr>
              <a:defRPr/>
            </a:lvl1pPr>
          </a:lstStyle>
          <a:p>
            <a:pPr>
              <a:defRPr/>
            </a:pPr>
            <a:fld id="{3B55CACC-4DCD-4B2F-95C2-56C54F40AFE0}" type="slidenum">
              <a:rPr lang="es-ES_tradnl">
                <a:solidFill>
                  <a:prstClr val="black"/>
                </a:solidFill>
              </a:rPr>
              <a:pPr>
                <a:defRPr/>
              </a:pPr>
              <a:t>‹Nº›</a:t>
            </a:fld>
            <a:endParaRPr lang="es-ES_tradnl">
              <a:solidFill>
                <a:prstClr val="black"/>
              </a:solidFill>
            </a:endParaRPr>
          </a:p>
        </p:txBody>
      </p:sp>
    </p:spTree>
    <p:extLst>
      <p:ext uri="{BB962C8B-B14F-4D97-AF65-F5344CB8AC3E}">
        <p14:creationId xmlns:p14="http://schemas.microsoft.com/office/powerpoint/2010/main" val="291279373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s-ES_tradnl">
              <a:solidFill>
                <a:prstClr val="black"/>
              </a:solidFill>
            </a:endParaRPr>
          </a:p>
        </p:txBody>
      </p:sp>
      <p:sp>
        <p:nvSpPr>
          <p:cNvPr id="3" name="Rectangle 5"/>
          <p:cNvSpPr>
            <a:spLocks noGrp="1" noChangeArrowheads="1"/>
          </p:cNvSpPr>
          <p:nvPr>
            <p:ph type="ftr" sz="quarter" idx="11"/>
          </p:nvPr>
        </p:nvSpPr>
        <p:spPr>
          <a:ln/>
        </p:spPr>
        <p:txBody>
          <a:bodyPr/>
          <a:lstStyle>
            <a:lvl1pPr>
              <a:defRPr/>
            </a:lvl1pPr>
          </a:lstStyle>
          <a:p>
            <a:pPr>
              <a:defRPr/>
            </a:pPr>
            <a:endParaRPr lang="es-ES_tradnl">
              <a:solidFill>
                <a:prstClr val="black"/>
              </a:solidFill>
            </a:endParaRPr>
          </a:p>
        </p:txBody>
      </p:sp>
      <p:sp>
        <p:nvSpPr>
          <p:cNvPr id="4" name="Rectangle 6"/>
          <p:cNvSpPr>
            <a:spLocks noGrp="1" noChangeArrowheads="1"/>
          </p:cNvSpPr>
          <p:nvPr>
            <p:ph type="sldNum" sz="quarter" idx="12"/>
          </p:nvPr>
        </p:nvSpPr>
        <p:spPr>
          <a:ln/>
        </p:spPr>
        <p:txBody>
          <a:bodyPr/>
          <a:lstStyle>
            <a:lvl1pPr>
              <a:defRPr/>
            </a:lvl1pPr>
          </a:lstStyle>
          <a:p>
            <a:pPr>
              <a:defRPr/>
            </a:pPr>
            <a:fld id="{C5F94491-B629-4A13-89B1-CFDF5E67D911}" type="slidenum">
              <a:rPr lang="es-ES_tradnl">
                <a:solidFill>
                  <a:prstClr val="black"/>
                </a:solidFill>
              </a:rPr>
              <a:pPr>
                <a:defRPr/>
              </a:pPr>
              <a:t>‹Nº›</a:t>
            </a:fld>
            <a:endParaRPr lang="es-ES_tradnl">
              <a:solidFill>
                <a:prstClr val="black"/>
              </a:solidFill>
            </a:endParaRPr>
          </a:p>
        </p:txBody>
      </p:sp>
    </p:spTree>
    <p:extLst>
      <p:ext uri="{BB962C8B-B14F-4D97-AF65-F5344CB8AC3E}">
        <p14:creationId xmlns:p14="http://schemas.microsoft.com/office/powerpoint/2010/main" val="32655754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609601" y="273050"/>
            <a:ext cx="4011084" cy="1162050"/>
          </a:xfrm>
        </p:spPr>
        <p:txBody>
          <a:bodyPr anchor="b"/>
          <a:lstStyle>
            <a:lvl1pPr algn="l">
              <a:defRPr sz="2000" b="1"/>
            </a:lvl1pPr>
          </a:lstStyle>
          <a:p>
            <a:r>
              <a:rPr lang="es-ES"/>
              <a:t>Haga clic para modificar el estilo de título del patrón</a:t>
            </a:r>
          </a:p>
        </p:txBody>
      </p:sp>
      <p:sp>
        <p:nvSpPr>
          <p:cNvPr id="3" name="2 Marcador de contenido"/>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3 Marcador de texto"/>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Rectangle 4"/>
          <p:cNvSpPr>
            <a:spLocks noGrp="1" noChangeArrowheads="1"/>
          </p:cNvSpPr>
          <p:nvPr>
            <p:ph type="dt" sz="half" idx="10"/>
          </p:nvPr>
        </p:nvSpPr>
        <p:spPr>
          <a:ln/>
        </p:spPr>
        <p:txBody>
          <a:bodyPr/>
          <a:lstStyle>
            <a:lvl1pPr>
              <a:defRPr/>
            </a:lvl1pPr>
          </a:lstStyle>
          <a:p>
            <a:pPr>
              <a:defRPr/>
            </a:pPr>
            <a:endParaRPr lang="es-ES_tradnl">
              <a:solidFill>
                <a:prstClr val="black"/>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s-ES_tradnl">
              <a:solidFill>
                <a:prstClr val="black"/>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6AA70816-E09D-4BDD-A966-4F949810C195}" type="slidenum">
              <a:rPr lang="es-ES_tradnl">
                <a:solidFill>
                  <a:prstClr val="black"/>
                </a:solidFill>
              </a:rPr>
              <a:pPr>
                <a:defRPr/>
              </a:pPr>
              <a:t>‹Nº›</a:t>
            </a:fld>
            <a:endParaRPr lang="es-ES_tradnl">
              <a:solidFill>
                <a:prstClr val="black"/>
              </a:solidFill>
            </a:endParaRPr>
          </a:p>
        </p:txBody>
      </p:sp>
    </p:spTree>
    <p:extLst>
      <p:ext uri="{BB962C8B-B14F-4D97-AF65-F5344CB8AC3E}">
        <p14:creationId xmlns:p14="http://schemas.microsoft.com/office/powerpoint/2010/main" val="362517555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p>
        </p:txBody>
      </p:sp>
      <p:sp>
        <p:nvSpPr>
          <p:cNvPr id="3" name="2 Marcador de contenido"/>
          <p:cNvSpPr>
            <a:spLocks noGrp="1"/>
          </p:cNvSpPr>
          <p:nvPr>
            <p:ph idx="1"/>
          </p:nvPr>
        </p:nvSpPr>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3 Marcador de fecha"/>
          <p:cNvSpPr>
            <a:spLocks noGrp="1"/>
          </p:cNvSpPr>
          <p:nvPr>
            <p:ph type="dt" sz="half" idx="10"/>
          </p:nvPr>
        </p:nvSpPr>
        <p:spPr/>
        <p:txBody>
          <a:bodyPr/>
          <a:lstStyle/>
          <a:p>
            <a:fld id="{635388C8-8DA4-4A9D-AF1A-DB78FC88D7AB}" type="datetimeFigureOut">
              <a:rPr lang="es-ES" smtClean="0"/>
              <a:t>06/05/2026</a:t>
            </a:fld>
            <a:endParaRPr lang="es-ES" dirty="0"/>
          </a:p>
        </p:txBody>
      </p:sp>
      <p:sp>
        <p:nvSpPr>
          <p:cNvPr id="5" name="4 Marcador de pie de página"/>
          <p:cNvSpPr>
            <a:spLocks noGrp="1"/>
          </p:cNvSpPr>
          <p:nvPr>
            <p:ph type="ftr" sz="quarter" idx="11"/>
          </p:nvPr>
        </p:nvSpPr>
        <p:spPr/>
        <p:txBody>
          <a:bodyPr/>
          <a:lstStyle/>
          <a:p>
            <a:endParaRPr lang="es-ES" dirty="0"/>
          </a:p>
        </p:txBody>
      </p:sp>
      <p:sp>
        <p:nvSpPr>
          <p:cNvPr id="6" name="5 Marcador de número de diapositiva"/>
          <p:cNvSpPr>
            <a:spLocks noGrp="1"/>
          </p:cNvSpPr>
          <p:nvPr>
            <p:ph type="sldNum" sz="quarter" idx="12"/>
          </p:nvPr>
        </p:nvSpPr>
        <p:spPr/>
        <p:txBody>
          <a:bodyPr/>
          <a:lstStyle/>
          <a:p>
            <a:fld id="{D39DF3AA-0089-4B6C-A4C4-C5EEB637B7EC}" type="slidenum">
              <a:rPr lang="es-ES" smtClean="0"/>
              <a:t>‹Nº›</a:t>
            </a:fld>
            <a:endParaRPr lang="es-ES" dirty="0"/>
          </a:p>
        </p:txBody>
      </p:sp>
    </p:spTree>
    <p:extLst>
      <p:ext uri="{BB962C8B-B14F-4D97-AF65-F5344CB8AC3E}">
        <p14:creationId xmlns:p14="http://schemas.microsoft.com/office/powerpoint/2010/main" val="306287101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2389717" y="4800600"/>
            <a:ext cx="7315200" cy="566738"/>
          </a:xfrm>
        </p:spPr>
        <p:txBody>
          <a:bodyPr anchor="b"/>
          <a:lstStyle>
            <a:lvl1pPr algn="l">
              <a:defRPr sz="2000" b="1"/>
            </a:lvl1pPr>
          </a:lstStyle>
          <a:p>
            <a:r>
              <a:rPr lang="es-ES"/>
              <a:t>Haga clic para modificar el estilo de título del patrón</a:t>
            </a:r>
          </a:p>
        </p:txBody>
      </p:sp>
      <p:sp>
        <p:nvSpPr>
          <p:cNvPr id="3" name="2 Marcador de posición de imagen"/>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s-ES" noProof="0"/>
          </a:p>
        </p:txBody>
      </p:sp>
      <p:sp>
        <p:nvSpPr>
          <p:cNvPr id="4" name="3 Marcador de texto"/>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Rectangle 4"/>
          <p:cNvSpPr>
            <a:spLocks noGrp="1" noChangeArrowheads="1"/>
          </p:cNvSpPr>
          <p:nvPr>
            <p:ph type="dt" sz="half" idx="10"/>
          </p:nvPr>
        </p:nvSpPr>
        <p:spPr>
          <a:ln/>
        </p:spPr>
        <p:txBody>
          <a:bodyPr/>
          <a:lstStyle>
            <a:lvl1pPr>
              <a:defRPr/>
            </a:lvl1pPr>
          </a:lstStyle>
          <a:p>
            <a:pPr>
              <a:defRPr/>
            </a:pPr>
            <a:endParaRPr lang="es-ES_tradnl">
              <a:solidFill>
                <a:prstClr val="black"/>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s-ES_tradnl">
              <a:solidFill>
                <a:prstClr val="black"/>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7DAC75F0-DE39-4852-9EDC-738AB157243C}" type="slidenum">
              <a:rPr lang="es-ES_tradnl">
                <a:solidFill>
                  <a:prstClr val="black"/>
                </a:solidFill>
              </a:rPr>
              <a:pPr>
                <a:defRPr/>
              </a:pPr>
              <a:t>‹Nº›</a:t>
            </a:fld>
            <a:endParaRPr lang="es-ES_tradnl">
              <a:solidFill>
                <a:prstClr val="black"/>
              </a:solidFill>
            </a:endParaRPr>
          </a:p>
        </p:txBody>
      </p:sp>
    </p:spTree>
    <p:extLst>
      <p:ext uri="{BB962C8B-B14F-4D97-AF65-F5344CB8AC3E}">
        <p14:creationId xmlns:p14="http://schemas.microsoft.com/office/powerpoint/2010/main" val="3489755494"/>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p>
        </p:txBody>
      </p:sp>
      <p:sp>
        <p:nvSpPr>
          <p:cNvPr id="3" name="2 Marcador de texto vertical"/>
          <p:cNvSpPr>
            <a:spLocks noGrp="1"/>
          </p:cNvSpPr>
          <p:nvPr>
            <p:ph type="body" orient="vert" idx="1"/>
          </p:nvPr>
        </p:nvSpPr>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Rectangle 4"/>
          <p:cNvSpPr>
            <a:spLocks noGrp="1" noChangeArrowheads="1"/>
          </p:cNvSpPr>
          <p:nvPr>
            <p:ph type="dt" sz="half" idx="10"/>
          </p:nvPr>
        </p:nvSpPr>
        <p:spPr>
          <a:ln/>
        </p:spPr>
        <p:txBody>
          <a:bodyPr/>
          <a:lstStyle>
            <a:lvl1pPr>
              <a:defRPr/>
            </a:lvl1pPr>
          </a:lstStyle>
          <a:p>
            <a:pPr>
              <a:defRPr/>
            </a:pPr>
            <a:endParaRPr lang="es-ES_tradnl">
              <a:solidFill>
                <a:prstClr val="black"/>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s-ES_tradnl">
              <a:solidFill>
                <a:prstClr val="black"/>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2E913641-7285-47A8-9108-3AAF97EA7719}" type="slidenum">
              <a:rPr lang="es-ES_tradnl">
                <a:solidFill>
                  <a:prstClr val="black"/>
                </a:solidFill>
              </a:rPr>
              <a:pPr>
                <a:defRPr/>
              </a:pPr>
              <a:t>‹Nº›</a:t>
            </a:fld>
            <a:endParaRPr lang="es-ES_tradnl">
              <a:solidFill>
                <a:prstClr val="black"/>
              </a:solidFill>
            </a:endParaRPr>
          </a:p>
        </p:txBody>
      </p:sp>
    </p:spTree>
    <p:extLst>
      <p:ext uri="{BB962C8B-B14F-4D97-AF65-F5344CB8AC3E}">
        <p14:creationId xmlns:p14="http://schemas.microsoft.com/office/powerpoint/2010/main" val="121268064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8686800" y="609600"/>
            <a:ext cx="2590800" cy="5486400"/>
          </a:xfrm>
        </p:spPr>
        <p:txBody>
          <a:bodyPr vert="eaVert"/>
          <a:lstStyle/>
          <a:p>
            <a:r>
              <a:rPr lang="es-ES"/>
              <a:t>Haga clic para modificar el estilo de título del patrón</a:t>
            </a:r>
          </a:p>
        </p:txBody>
      </p:sp>
      <p:sp>
        <p:nvSpPr>
          <p:cNvPr id="3" name="2 Marcador de texto vertical"/>
          <p:cNvSpPr>
            <a:spLocks noGrp="1"/>
          </p:cNvSpPr>
          <p:nvPr>
            <p:ph type="body" orient="vert" idx="1"/>
          </p:nvPr>
        </p:nvSpPr>
        <p:spPr>
          <a:xfrm>
            <a:off x="914400" y="609600"/>
            <a:ext cx="7569200" cy="5486400"/>
          </a:xfrm>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Rectangle 4"/>
          <p:cNvSpPr>
            <a:spLocks noGrp="1" noChangeArrowheads="1"/>
          </p:cNvSpPr>
          <p:nvPr>
            <p:ph type="dt" sz="half" idx="10"/>
          </p:nvPr>
        </p:nvSpPr>
        <p:spPr>
          <a:ln/>
        </p:spPr>
        <p:txBody>
          <a:bodyPr/>
          <a:lstStyle>
            <a:lvl1pPr>
              <a:defRPr/>
            </a:lvl1pPr>
          </a:lstStyle>
          <a:p>
            <a:pPr>
              <a:defRPr/>
            </a:pPr>
            <a:endParaRPr lang="es-ES_tradnl">
              <a:solidFill>
                <a:prstClr val="black"/>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s-ES_tradnl">
              <a:solidFill>
                <a:prstClr val="black"/>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9C195F37-94EE-4B6C-BE04-081A923B3EE2}" type="slidenum">
              <a:rPr lang="es-ES_tradnl">
                <a:solidFill>
                  <a:prstClr val="black"/>
                </a:solidFill>
              </a:rPr>
              <a:pPr>
                <a:defRPr/>
              </a:pPr>
              <a:t>‹Nº›</a:t>
            </a:fld>
            <a:endParaRPr lang="es-ES_tradnl">
              <a:solidFill>
                <a:prstClr val="black"/>
              </a:solidFill>
            </a:endParaRPr>
          </a:p>
        </p:txBody>
      </p:sp>
    </p:spTree>
    <p:extLst>
      <p:ext uri="{BB962C8B-B14F-4D97-AF65-F5344CB8AC3E}">
        <p14:creationId xmlns:p14="http://schemas.microsoft.com/office/powerpoint/2010/main" val="40685800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963084" y="4406901"/>
            <a:ext cx="10363200" cy="1362075"/>
          </a:xfrm>
        </p:spPr>
        <p:txBody>
          <a:bodyPr anchor="t"/>
          <a:lstStyle>
            <a:lvl1pPr algn="l">
              <a:defRPr sz="4000" b="1" cap="all"/>
            </a:lvl1pPr>
          </a:lstStyle>
          <a:p>
            <a:r>
              <a:rPr lang="es-ES"/>
              <a:t>Haga clic para modificar el estilo de título del patrón</a:t>
            </a:r>
          </a:p>
        </p:txBody>
      </p:sp>
      <p:sp>
        <p:nvSpPr>
          <p:cNvPr id="3" name="2 Marcador de texto"/>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el estilo de texto del patrón</a:t>
            </a:r>
          </a:p>
        </p:txBody>
      </p:sp>
      <p:sp>
        <p:nvSpPr>
          <p:cNvPr id="4" name="3 Marcador de fecha"/>
          <p:cNvSpPr>
            <a:spLocks noGrp="1"/>
          </p:cNvSpPr>
          <p:nvPr>
            <p:ph type="dt" sz="half" idx="10"/>
          </p:nvPr>
        </p:nvSpPr>
        <p:spPr/>
        <p:txBody>
          <a:bodyPr/>
          <a:lstStyle/>
          <a:p>
            <a:fld id="{635388C8-8DA4-4A9D-AF1A-DB78FC88D7AB}" type="datetimeFigureOut">
              <a:rPr lang="es-ES" smtClean="0"/>
              <a:t>06/05/2026</a:t>
            </a:fld>
            <a:endParaRPr lang="es-ES" dirty="0"/>
          </a:p>
        </p:txBody>
      </p:sp>
      <p:sp>
        <p:nvSpPr>
          <p:cNvPr id="5" name="4 Marcador de pie de página"/>
          <p:cNvSpPr>
            <a:spLocks noGrp="1"/>
          </p:cNvSpPr>
          <p:nvPr>
            <p:ph type="ftr" sz="quarter" idx="11"/>
          </p:nvPr>
        </p:nvSpPr>
        <p:spPr/>
        <p:txBody>
          <a:bodyPr/>
          <a:lstStyle/>
          <a:p>
            <a:endParaRPr lang="es-ES" dirty="0"/>
          </a:p>
        </p:txBody>
      </p:sp>
      <p:sp>
        <p:nvSpPr>
          <p:cNvPr id="6" name="5 Marcador de número de diapositiva"/>
          <p:cNvSpPr>
            <a:spLocks noGrp="1"/>
          </p:cNvSpPr>
          <p:nvPr>
            <p:ph type="sldNum" sz="quarter" idx="12"/>
          </p:nvPr>
        </p:nvSpPr>
        <p:spPr/>
        <p:txBody>
          <a:bodyPr/>
          <a:lstStyle/>
          <a:p>
            <a:fld id="{D39DF3AA-0089-4B6C-A4C4-C5EEB637B7EC}" type="slidenum">
              <a:rPr lang="es-ES" smtClean="0"/>
              <a:t>‹Nº›</a:t>
            </a:fld>
            <a:endParaRPr lang="es-ES" dirty="0"/>
          </a:p>
        </p:txBody>
      </p:sp>
    </p:spTree>
    <p:extLst>
      <p:ext uri="{BB962C8B-B14F-4D97-AF65-F5344CB8AC3E}">
        <p14:creationId xmlns:p14="http://schemas.microsoft.com/office/powerpoint/2010/main" val="203583462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p>
        </p:txBody>
      </p:sp>
      <p:sp>
        <p:nvSpPr>
          <p:cNvPr id="3" name="2 Marcador de contenido"/>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3 Marcador de contenido"/>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5" name="4 Marcador de fecha"/>
          <p:cNvSpPr>
            <a:spLocks noGrp="1"/>
          </p:cNvSpPr>
          <p:nvPr>
            <p:ph type="dt" sz="half" idx="10"/>
          </p:nvPr>
        </p:nvSpPr>
        <p:spPr/>
        <p:txBody>
          <a:bodyPr/>
          <a:lstStyle/>
          <a:p>
            <a:fld id="{635388C8-8DA4-4A9D-AF1A-DB78FC88D7AB}" type="datetimeFigureOut">
              <a:rPr lang="es-ES" smtClean="0"/>
              <a:t>06/05/2026</a:t>
            </a:fld>
            <a:endParaRPr lang="es-ES" dirty="0"/>
          </a:p>
        </p:txBody>
      </p:sp>
      <p:sp>
        <p:nvSpPr>
          <p:cNvPr id="6" name="5 Marcador de pie de página"/>
          <p:cNvSpPr>
            <a:spLocks noGrp="1"/>
          </p:cNvSpPr>
          <p:nvPr>
            <p:ph type="ftr" sz="quarter" idx="11"/>
          </p:nvPr>
        </p:nvSpPr>
        <p:spPr/>
        <p:txBody>
          <a:bodyPr/>
          <a:lstStyle/>
          <a:p>
            <a:endParaRPr lang="es-ES" dirty="0"/>
          </a:p>
        </p:txBody>
      </p:sp>
      <p:sp>
        <p:nvSpPr>
          <p:cNvPr id="7" name="6 Marcador de número de diapositiva"/>
          <p:cNvSpPr>
            <a:spLocks noGrp="1"/>
          </p:cNvSpPr>
          <p:nvPr>
            <p:ph type="sldNum" sz="quarter" idx="12"/>
          </p:nvPr>
        </p:nvSpPr>
        <p:spPr/>
        <p:txBody>
          <a:bodyPr/>
          <a:lstStyle/>
          <a:p>
            <a:fld id="{D39DF3AA-0089-4B6C-A4C4-C5EEB637B7EC}" type="slidenum">
              <a:rPr lang="es-ES" smtClean="0"/>
              <a:t>‹Nº›</a:t>
            </a:fld>
            <a:endParaRPr lang="es-ES" dirty="0"/>
          </a:p>
        </p:txBody>
      </p:sp>
    </p:spTree>
    <p:extLst>
      <p:ext uri="{BB962C8B-B14F-4D97-AF65-F5344CB8AC3E}">
        <p14:creationId xmlns:p14="http://schemas.microsoft.com/office/powerpoint/2010/main" val="395444783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a:t>Haga clic para modificar el estilo de título del patrón</a:t>
            </a:r>
          </a:p>
        </p:txBody>
      </p:sp>
      <p:sp>
        <p:nvSpPr>
          <p:cNvPr id="3" name="2 Marcador de texto"/>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4" name="3 Marcador de contenido"/>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5" name="4 Marcador de texto"/>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6" name="5 Marcador de contenido"/>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7" name="6 Marcador de fecha"/>
          <p:cNvSpPr>
            <a:spLocks noGrp="1"/>
          </p:cNvSpPr>
          <p:nvPr>
            <p:ph type="dt" sz="half" idx="10"/>
          </p:nvPr>
        </p:nvSpPr>
        <p:spPr/>
        <p:txBody>
          <a:bodyPr/>
          <a:lstStyle/>
          <a:p>
            <a:fld id="{635388C8-8DA4-4A9D-AF1A-DB78FC88D7AB}" type="datetimeFigureOut">
              <a:rPr lang="es-ES" smtClean="0"/>
              <a:t>06/05/2026</a:t>
            </a:fld>
            <a:endParaRPr lang="es-ES" dirty="0"/>
          </a:p>
        </p:txBody>
      </p:sp>
      <p:sp>
        <p:nvSpPr>
          <p:cNvPr id="8" name="7 Marcador de pie de página"/>
          <p:cNvSpPr>
            <a:spLocks noGrp="1"/>
          </p:cNvSpPr>
          <p:nvPr>
            <p:ph type="ftr" sz="quarter" idx="11"/>
          </p:nvPr>
        </p:nvSpPr>
        <p:spPr/>
        <p:txBody>
          <a:bodyPr/>
          <a:lstStyle/>
          <a:p>
            <a:endParaRPr lang="es-ES" dirty="0"/>
          </a:p>
        </p:txBody>
      </p:sp>
      <p:sp>
        <p:nvSpPr>
          <p:cNvPr id="9" name="8 Marcador de número de diapositiva"/>
          <p:cNvSpPr>
            <a:spLocks noGrp="1"/>
          </p:cNvSpPr>
          <p:nvPr>
            <p:ph type="sldNum" sz="quarter" idx="12"/>
          </p:nvPr>
        </p:nvSpPr>
        <p:spPr/>
        <p:txBody>
          <a:bodyPr/>
          <a:lstStyle/>
          <a:p>
            <a:fld id="{D39DF3AA-0089-4B6C-A4C4-C5EEB637B7EC}" type="slidenum">
              <a:rPr lang="es-ES" smtClean="0"/>
              <a:t>‹Nº›</a:t>
            </a:fld>
            <a:endParaRPr lang="es-ES" dirty="0"/>
          </a:p>
        </p:txBody>
      </p:sp>
    </p:spTree>
    <p:extLst>
      <p:ext uri="{BB962C8B-B14F-4D97-AF65-F5344CB8AC3E}">
        <p14:creationId xmlns:p14="http://schemas.microsoft.com/office/powerpoint/2010/main" val="15565476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p>
        </p:txBody>
      </p:sp>
      <p:sp>
        <p:nvSpPr>
          <p:cNvPr id="3" name="2 Marcador de fecha"/>
          <p:cNvSpPr>
            <a:spLocks noGrp="1"/>
          </p:cNvSpPr>
          <p:nvPr>
            <p:ph type="dt" sz="half" idx="10"/>
          </p:nvPr>
        </p:nvSpPr>
        <p:spPr/>
        <p:txBody>
          <a:bodyPr/>
          <a:lstStyle/>
          <a:p>
            <a:fld id="{635388C8-8DA4-4A9D-AF1A-DB78FC88D7AB}" type="datetimeFigureOut">
              <a:rPr lang="es-ES" smtClean="0"/>
              <a:t>06/05/2026</a:t>
            </a:fld>
            <a:endParaRPr lang="es-ES" dirty="0"/>
          </a:p>
        </p:txBody>
      </p:sp>
      <p:sp>
        <p:nvSpPr>
          <p:cNvPr id="4" name="3 Marcador de pie de página"/>
          <p:cNvSpPr>
            <a:spLocks noGrp="1"/>
          </p:cNvSpPr>
          <p:nvPr>
            <p:ph type="ftr" sz="quarter" idx="11"/>
          </p:nvPr>
        </p:nvSpPr>
        <p:spPr/>
        <p:txBody>
          <a:bodyPr/>
          <a:lstStyle/>
          <a:p>
            <a:endParaRPr lang="es-ES" dirty="0"/>
          </a:p>
        </p:txBody>
      </p:sp>
      <p:sp>
        <p:nvSpPr>
          <p:cNvPr id="5" name="4 Marcador de número de diapositiva"/>
          <p:cNvSpPr>
            <a:spLocks noGrp="1"/>
          </p:cNvSpPr>
          <p:nvPr>
            <p:ph type="sldNum" sz="quarter" idx="12"/>
          </p:nvPr>
        </p:nvSpPr>
        <p:spPr/>
        <p:txBody>
          <a:bodyPr/>
          <a:lstStyle/>
          <a:p>
            <a:fld id="{D39DF3AA-0089-4B6C-A4C4-C5EEB637B7EC}" type="slidenum">
              <a:rPr lang="es-ES" smtClean="0"/>
              <a:t>‹Nº›</a:t>
            </a:fld>
            <a:endParaRPr lang="es-ES" dirty="0"/>
          </a:p>
        </p:txBody>
      </p:sp>
    </p:spTree>
    <p:extLst>
      <p:ext uri="{BB962C8B-B14F-4D97-AF65-F5344CB8AC3E}">
        <p14:creationId xmlns:p14="http://schemas.microsoft.com/office/powerpoint/2010/main" val="11752481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635388C8-8DA4-4A9D-AF1A-DB78FC88D7AB}" type="datetimeFigureOut">
              <a:rPr lang="es-ES" smtClean="0"/>
              <a:t>06/05/2026</a:t>
            </a:fld>
            <a:endParaRPr lang="es-ES" dirty="0"/>
          </a:p>
        </p:txBody>
      </p:sp>
      <p:sp>
        <p:nvSpPr>
          <p:cNvPr id="3" name="2 Marcador de pie de página"/>
          <p:cNvSpPr>
            <a:spLocks noGrp="1"/>
          </p:cNvSpPr>
          <p:nvPr>
            <p:ph type="ftr" sz="quarter" idx="11"/>
          </p:nvPr>
        </p:nvSpPr>
        <p:spPr/>
        <p:txBody>
          <a:bodyPr/>
          <a:lstStyle/>
          <a:p>
            <a:endParaRPr lang="es-ES" dirty="0"/>
          </a:p>
        </p:txBody>
      </p:sp>
      <p:sp>
        <p:nvSpPr>
          <p:cNvPr id="4" name="3 Marcador de número de diapositiva"/>
          <p:cNvSpPr>
            <a:spLocks noGrp="1"/>
          </p:cNvSpPr>
          <p:nvPr>
            <p:ph type="sldNum" sz="quarter" idx="12"/>
          </p:nvPr>
        </p:nvSpPr>
        <p:spPr/>
        <p:txBody>
          <a:bodyPr/>
          <a:lstStyle/>
          <a:p>
            <a:fld id="{D39DF3AA-0089-4B6C-A4C4-C5EEB637B7EC}" type="slidenum">
              <a:rPr lang="es-ES" smtClean="0"/>
              <a:t>‹Nº›</a:t>
            </a:fld>
            <a:endParaRPr lang="es-ES" dirty="0"/>
          </a:p>
        </p:txBody>
      </p:sp>
    </p:spTree>
    <p:extLst>
      <p:ext uri="{BB962C8B-B14F-4D97-AF65-F5344CB8AC3E}">
        <p14:creationId xmlns:p14="http://schemas.microsoft.com/office/powerpoint/2010/main" val="40446694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609601" y="273050"/>
            <a:ext cx="4011084" cy="1162050"/>
          </a:xfrm>
        </p:spPr>
        <p:txBody>
          <a:bodyPr anchor="b"/>
          <a:lstStyle>
            <a:lvl1pPr algn="l">
              <a:defRPr sz="2000" b="1"/>
            </a:lvl1pPr>
          </a:lstStyle>
          <a:p>
            <a:r>
              <a:rPr lang="es-ES"/>
              <a:t>Haga clic para modificar el estilo de título del patrón</a:t>
            </a:r>
          </a:p>
        </p:txBody>
      </p:sp>
      <p:sp>
        <p:nvSpPr>
          <p:cNvPr id="3" name="2 Marcador de contenido"/>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3 Marcador de texto"/>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4 Marcador de fecha"/>
          <p:cNvSpPr>
            <a:spLocks noGrp="1"/>
          </p:cNvSpPr>
          <p:nvPr>
            <p:ph type="dt" sz="half" idx="10"/>
          </p:nvPr>
        </p:nvSpPr>
        <p:spPr/>
        <p:txBody>
          <a:bodyPr/>
          <a:lstStyle/>
          <a:p>
            <a:fld id="{635388C8-8DA4-4A9D-AF1A-DB78FC88D7AB}" type="datetimeFigureOut">
              <a:rPr lang="es-ES" smtClean="0"/>
              <a:t>06/05/2026</a:t>
            </a:fld>
            <a:endParaRPr lang="es-ES" dirty="0"/>
          </a:p>
        </p:txBody>
      </p:sp>
      <p:sp>
        <p:nvSpPr>
          <p:cNvPr id="6" name="5 Marcador de pie de página"/>
          <p:cNvSpPr>
            <a:spLocks noGrp="1"/>
          </p:cNvSpPr>
          <p:nvPr>
            <p:ph type="ftr" sz="quarter" idx="11"/>
          </p:nvPr>
        </p:nvSpPr>
        <p:spPr/>
        <p:txBody>
          <a:bodyPr/>
          <a:lstStyle/>
          <a:p>
            <a:endParaRPr lang="es-ES" dirty="0"/>
          </a:p>
        </p:txBody>
      </p:sp>
      <p:sp>
        <p:nvSpPr>
          <p:cNvPr id="7" name="6 Marcador de número de diapositiva"/>
          <p:cNvSpPr>
            <a:spLocks noGrp="1"/>
          </p:cNvSpPr>
          <p:nvPr>
            <p:ph type="sldNum" sz="quarter" idx="12"/>
          </p:nvPr>
        </p:nvSpPr>
        <p:spPr/>
        <p:txBody>
          <a:bodyPr/>
          <a:lstStyle/>
          <a:p>
            <a:fld id="{D39DF3AA-0089-4B6C-A4C4-C5EEB637B7EC}" type="slidenum">
              <a:rPr lang="es-ES" smtClean="0"/>
              <a:t>‹Nº›</a:t>
            </a:fld>
            <a:endParaRPr lang="es-ES" dirty="0"/>
          </a:p>
        </p:txBody>
      </p:sp>
    </p:spTree>
    <p:extLst>
      <p:ext uri="{BB962C8B-B14F-4D97-AF65-F5344CB8AC3E}">
        <p14:creationId xmlns:p14="http://schemas.microsoft.com/office/powerpoint/2010/main" val="393044282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2389717" y="4800600"/>
            <a:ext cx="7315200" cy="566738"/>
          </a:xfrm>
        </p:spPr>
        <p:txBody>
          <a:bodyPr anchor="b"/>
          <a:lstStyle>
            <a:lvl1pPr algn="l">
              <a:defRPr sz="2000" b="1"/>
            </a:lvl1pPr>
          </a:lstStyle>
          <a:p>
            <a:r>
              <a:rPr lang="es-ES"/>
              <a:t>Haga clic para modificar el estilo de título del patrón</a:t>
            </a:r>
          </a:p>
        </p:txBody>
      </p:sp>
      <p:sp>
        <p:nvSpPr>
          <p:cNvPr id="3" name="2 Marcador de posición de imagen"/>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ES" dirty="0"/>
          </a:p>
        </p:txBody>
      </p:sp>
      <p:sp>
        <p:nvSpPr>
          <p:cNvPr id="4" name="3 Marcador de texto"/>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4 Marcador de fecha"/>
          <p:cNvSpPr>
            <a:spLocks noGrp="1"/>
          </p:cNvSpPr>
          <p:nvPr>
            <p:ph type="dt" sz="half" idx="10"/>
          </p:nvPr>
        </p:nvSpPr>
        <p:spPr/>
        <p:txBody>
          <a:bodyPr/>
          <a:lstStyle/>
          <a:p>
            <a:fld id="{635388C8-8DA4-4A9D-AF1A-DB78FC88D7AB}" type="datetimeFigureOut">
              <a:rPr lang="es-ES" smtClean="0"/>
              <a:t>06/05/2026</a:t>
            </a:fld>
            <a:endParaRPr lang="es-ES" dirty="0"/>
          </a:p>
        </p:txBody>
      </p:sp>
      <p:sp>
        <p:nvSpPr>
          <p:cNvPr id="6" name="5 Marcador de pie de página"/>
          <p:cNvSpPr>
            <a:spLocks noGrp="1"/>
          </p:cNvSpPr>
          <p:nvPr>
            <p:ph type="ftr" sz="quarter" idx="11"/>
          </p:nvPr>
        </p:nvSpPr>
        <p:spPr/>
        <p:txBody>
          <a:bodyPr/>
          <a:lstStyle/>
          <a:p>
            <a:endParaRPr lang="es-ES" dirty="0"/>
          </a:p>
        </p:txBody>
      </p:sp>
      <p:sp>
        <p:nvSpPr>
          <p:cNvPr id="7" name="6 Marcador de número de diapositiva"/>
          <p:cNvSpPr>
            <a:spLocks noGrp="1"/>
          </p:cNvSpPr>
          <p:nvPr>
            <p:ph type="sldNum" sz="quarter" idx="12"/>
          </p:nvPr>
        </p:nvSpPr>
        <p:spPr/>
        <p:txBody>
          <a:bodyPr/>
          <a:lstStyle/>
          <a:p>
            <a:fld id="{D39DF3AA-0089-4B6C-A4C4-C5EEB637B7EC}" type="slidenum">
              <a:rPr lang="es-ES" smtClean="0"/>
              <a:t>‹Nº›</a:t>
            </a:fld>
            <a:endParaRPr lang="es-ES" dirty="0"/>
          </a:p>
        </p:txBody>
      </p:sp>
    </p:spTree>
    <p:extLst>
      <p:ext uri="{BB962C8B-B14F-4D97-AF65-F5344CB8AC3E}">
        <p14:creationId xmlns:p14="http://schemas.microsoft.com/office/powerpoint/2010/main" val="21288075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s-ES"/>
              <a:t>Haga clic para modificar el estilo de título del patrón</a:t>
            </a:r>
          </a:p>
        </p:txBody>
      </p:sp>
      <p:sp>
        <p:nvSpPr>
          <p:cNvPr id="3" name="2 Marcador de texto"/>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3 Marcador de fecha"/>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35388C8-8DA4-4A9D-AF1A-DB78FC88D7AB}" type="datetimeFigureOut">
              <a:rPr lang="es-ES" smtClean="0"/>
              <a:t>06/05/2026</a:t>
            </a:fld>
            <a:endParaRPr lang="es-ES" dirty="0"/>
          </a:p>
        </p:txBody>
      </p:sp>
      <p:sp>
        <p:nvSpPr>
          <p:cNvPr id="5" name="4 Marcador de pie de página"/>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ES" dirty="0"/>
          </a:p>
        </p:txBody>
      </p:sp>
      <p:sp>
        <p:nvSpPr>
          <p:cNvPr id="6" name="5 Marcador de número de diapositiva"/>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39DF3AA-0089-4B6C-A4C4-C5EEB637B7EC}" type="slidenum">
              <a:rPr lang="es-ES" smtClean="0"/>
              <a:t>‹Nº›</a:t>
            </a:fld>
            <a:endParaRPr lang="es-ES" dirty="0"/>
          </a:p>
        </p:txBody>
      </p:sp>
    </p:spTree>
    <p:extLst>
      <p:ext uri="{BB962C8B-B14F-4D97-AF65-F5344CB8AC3E}">
        <p14:creationId xmlns:p14="http://schemas.microsoft.com/office/powerpoint/2010/main" val="119848874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914400" y="609600"/>
            <a:ext cx="103632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s-ES_tradnl"/>
              <a:t>Haga clic para modificar el estilo de título del patrón</a:t>
            </a:r>
          </a:p>
        </p:txBody>
      </p:sp>
      <p:sp>
        <p:nvSpPr>
          <p:cNvPr id="1027" name="Rectangle 3"/>
          <p:cNvSpPr>
            <a:spLocks noGrp="1" noChangeArrowheads="1"/>
          </p:cNvSpPr>
          <p:nvPr>
            <p:ph type="body" idx="1"/>
          </p:nvPr>
        </p:nvSpPr>
        <p:spPr bwMode="auto">
          <a:xfrm>
            <a:off x="914400" y="1981200"/>
            <a:ext cx="103632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p>
        </p:txBody>
      </p:sp>
      <p:sp>
        <p:nvSpPr>
          <p:cNvPr id="1028" name="Rectangle 4"/>
          <p:cNvSpPr>
            <a:spLocks noGrp="1" noChangeArrowheads="1"/>
          </p:cNvSpPr>
          <p:nvPr>
            <p:ph type="dt" sz="half" idx="2"/>
          </p:nvPr>
        </p:nvSpPr>
        <p:spPr bwMode="auto">
          <a:xfrm>
            <a:off x="914400" y="6248400"/>
            <a:ext cx="2540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lvl1pPr>
          </a:lstStyle>
          <a:p>
            <a:pPr eaLnBrk="0" fontAlgn="base" hangingPunct="0">
              <a:spcBef>
                <a:spcPct val="0"/>
              </a:spcBef>
              <a:spcAft>
                <a:spcPct val="0"/>
              </a:spcAft>
              <a:defRPr/>
            </a:pPr>
            <a:endParaRPr lang="es-ES_tradnl">
              <a:solidFill>
                <a:prstClr val="black"/>
              </a:solidFill>
            </a:endParaRPr>
          </a:p>
        </p:txBody>
      </p:sp>
      <p:sp>
        <p:nvSpPr>
          <p:cNvPr id="1029" name="Rectangle 5"/>
          <p:cNvSpPr>
            <a:spLocks noGrp="1" noChangeArrowheads="1"/>
          </p:cNvSpPr>
          <p:nvPr>
            <p:ph type="ftr" sz="quarter" idx="3"/>
          </p:nvPr>
        </p:nvSpPr>
        <p:spPr bwMode="auto">
          <a:xfrm>
            <a:off x="4165600" y="6248400"/>
            <a:ext cx="3860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lvl1pPr>
          </a:lstStyle>
          <a:p>
            <a:pPr eaLnBrk="0" fontAlgn="base" hangingPunct="0">
              <a:spcBef>
                <a:spcPct val="0"/>
              </a:spcBef>
              <a:spcAft>
                <a:spcPct val="0"/>
              </a:spcAft>
              <a:defRPr/>
            </a:pPr>
            <a:endParaRPr lang="es-ES_tradnl">
              <a:solidFill>
                <a:prstClr val="black"/>
              </a:solidFill>
            </a:endParaRPr>
          </a:p>
        </p:txBody>
      </p:sp>
      <p:sp>
        <p:nvSpPr>
          <p:cNvPr id="1030" name="Rectangle 6"/>
          <p:cNvSpPr>
            <a:spLocks noGrp="1" noChangeArrowheads="1"/>
          </p:cNvSpPr>
          <p:nvPr>
            <p:ph type="sldNum" sz="quarter" idx="4"/>
          </p:nvPr>
        </p:nvSpPr>
        <p:spPr bwMode="auto">
          <a:xfrm>
            <a:off x="8737600" y="6248400"/>
            <a:ext cx="2540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lvl1pPr>
          </a:lstStyle>
          <a:p>
            <a:pPr eaLnBrk="0" fontAlgn="base" hangingPunct="0">
              <a:spcBef>
                <a:spcPct val="0"/>
              </a:spcBef>
              <a:spcAft>
                <a:spcPct val="0"/>
              </a:spcAft>
              <a:defRPr/>
            </a:pPr>
            <a:fld id="{B0FC34F8-B18D-4362-B634-570A0781B335}" type="slidenum">
              <a:rPr lang="es-ES_tradnl">
                <a:solidFill>
                  <a:prstClr val="black"/>
                </a:solidFill>
              </a:rPr>
              <a:pPr eaLnBrk="0" fontAlgn="base" hangingPunct="0">
                <a:spcBef>
                  <a:spcPct val="0"/>
                </a:spcBef>
                <a:spcAft>
                  <a:spcPct val="0"/>
                </a:spcAft>
                <a:defRPr/>
              </a:pPr>
              <a:t>‹Nº›</a:t>
            </a:fld>
            <a:endParaRPr lang="es-ES_tradnl">
              <a:solidFill>
                <a:prstClr val="black"/>
              </a:solidFill>
            </a:endParaRPr>
          </a:p>
        </p:txBody>
      </p:sp>
    </p:spTree>
    <p:extLst>
      <p:ext uri="{BB962C8B-B14F-4D97-AF65-F5344CB8AC3E}">
        <p14:creationId xmlns:p14="http://schemas.microsoft.com/office/powerpoint/2010/main" val="4171392621"/>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Times New Roman" charset="0"/>
        </a:defRPr>
      </a:lvl2pPr>
      <a:lvl3pPr algn="ctr" rtl="0" eaLnBrk="0" fontAlgn="base" hangingPunct="0">
        <a:spcBef>
          <a:spcPct val="0"/>
        </a:spcBef>
        <a:spcAft>
          <a:spcPct val="0"/>
        </a:spcAft>
        <a:defRPr sz="4400">
          <a:solidFill>
            <a:schemeClr val="tx2"/>
          </a:solidFill>
          <a:latin typeface="Times New Roman" charset="0"/>
        </a:defRPr>
      </a:lvl3pPr>
      <a:lvl4pPr algn="ctr" rtl="0" eaLnBrk="0" fontAlgn="base" hangingPunct="0">
        <a:spcBef>
          <a:spcPct val="0"/>
        </a:spcBef>
        <a:spcAft>
          <a:spcPct val="0"/>
        </a:spcAft>
        <a:defRPr sz="4400">
          <a:solidFill>
            <a:schemeClr val="tx2"/>
          </a:solidFill>
          <a:latin typeface="Times New Roman" charset="0"/>
        </a:defRPr>
      </a:lvl4pPr>
      <a:lvl5pPr algn="ctr" rtl="0" eaLnBrk="0" fontAlgn="base" hangingPunct="0">
        <a:spcBef>
          <a:spcPct val="0"/>
        </a:spcBef>
        <a:spcAft>
          <a:spcPct val="0"/>
        </a:spcAft>
        <a:defRPr sz="4400">
          <a:solidFill>
            <a:schemeClr val="tx2"/>
          </a:solidFill>
          <a:latin typeface="Times New Roman" charset="0"/>
        </a:defRPr>
      </a:lvl5pPr>
      <a:lvl6pPr marL="457200" algn="ctr" rtl="0" eaLnBrk="0" fontAlgn="base" hangingPunct="0">
        <a:spcBef>
          <a:spcPct val="0"/>
        </a:spcBef>
        <a:spcAft>
          <a:spcPct val="0"/>
        </a:spcAft>
        <a:defRPr sz="4400">
          <a:solidFill>
            <a:schemeClr val="tx2"/>
          </a:solidFill>
          <a:latin typeface="Times New Roman" charset="0"/>
        </a:defRPr>
      </a:lvl6pPr>
      <a:lvl7pPr marL="914400" algn="ctr" rtl="0" eaLnBrk="0" fontAlgn="base" hangingPunct="0">
        <a:spcBef>
          <a:spcPct val="0"/>
        </a:spcBef>
        <a:spcAft>
          <a:spcPct val="0"/>
        </a:spcAft>
        <a:defRPr sz="4400">
          <a:solidFill>
            <a:schemeClr val="tx2"/>
          </a:solidFill>
          <a:latin typeface="Times New Roman" charset="0"/>
        </a:defRPr>
      </a:lvl7pPr>
      <a:lvl8pPr marL="1371600" algn="ctr" rtl="0" eaLnBrk="0" fontAlgn="base" hangingPunct="0">
        <a:spcBef>
          <a:spcPct val="0"/>
        </a:spcBef>
        <a:spcAft>
          <a:spcPct val="0"/>
        </a:spcAft>
        <a:defRPr sz="4400">
          <a:solidFill>
            <a:schemeClr val="tx2"/>
          </a:solidFill>
          <a:latin typeface="Times New Roman" charset="0"/>
        </a:defRPr>
      </a:lvl8pPr>
      <a:lvl9pPr marL="1828800" algn="ctr" rtl="0" eaLnBrk="0" fontAlgn="base" hangingPunct="0">
        <a:spcBef>
          <a:spcPct val="0"/>
        </a:spcBef>
        <a:spcAft>
          <a:spcPct val="0"/>
        </a:spcAft>
        <a:defRPr sz="4400">
          <a:solidFill>
            <a:schemeClr val="tx2"/>
          </a:solidFill>
          <a:latin typeface="Times New Roman"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eaLnBrk="0" fontAlgn="base" hangingPunct="0">
        <a:spcBef>
          <a:spcPct val="20000"/>
        </a:spcBef>
        <a:spcAft>
          <a:spcPct val="0"/>
        </a:spcAft>
        <a:buChar char="»"/>
        <a:defRPr sz="2000">
          <a:solidFill>
            <a:schemeClr val="tx1"/>
          </a:solidFill>
          <a:latin typeface="+mn-lt"/>
        </a:defRPr>
      </a:lvl6pPr>
      <a:lvl7pPr marL="2971800" indent="-228600" algn="l" rtl="0" eaLnBrk="0" fontAlgn="base" hangingPunct="0">
        <a:spcBef>
          <a:spcPct val="20000"/>
        </a:spcBef>
        <a:spcAft>
          <a:spcPct val="0"/>
        </a:spcAft>
        <a:buChar char="»"/>
        <a:defRPr sz="2000">
          <a:solidFill>
            <a:schemeClr val="tx1"/>
          </a:solidFill>
          <a:latin typeface="+mn-lt"/>
        </a:defRPr>
      </a:lvl7pPr>
      <a:lvl8pPr marL="3429000" indent="-228600" algn="l" rtl="0" eaLnBrk="0" fontAlgn="base" hangingPunct="0">
        <a:spcBef>
          <a:spcPct val="20000"/>
        </a:spcBef>
        <a:spcAft>
          <a:spcPct val="0"/>
        </a:spcAft>
        <a:buChar char="»"/>
        <a:defRPr sz="2000">
          <a:solidFill>
            <a:schemeClr val="tx1"/>
          </a:solidFill>
          <a:latin typeface="+mn-lt"/>
        </a:defRPr>
      </a:lvl8pPr>
      <a:lvl9pPr marL="3886200" indent="-228600" algn="l" rtl="0" eaLnBrk="0" fontAlgn="base" hangingPunct="0">
        <a:spcBef>
          <a:spcPct val="20000"/>
        </a:spcBef>
        <a:spcAft>
          <a:spcPct val="0"/>
        </a:spcAft>
        <a:buChar char="»"/>
        <a:defRPr sz="2000">
          <a:solidFill>
            <a:schemeClr val="tx1"/>
          </a:solidFill>
          <a:latin typeface="+mn-lt"/>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7.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1981200" y="116632"/>
            <a:ext cx="8229600" cy="936104"/>
          </a:xfrm>
        </p:spPr>
        <p:txBody>
          <a:bodyPr>
            <a:normAutofit fontScale="90000"/>
          </a:bodyPr>
          <a:lstStyle/>
          <a:p>
            <a:br>
              <a:rPr lang="es-ES" dirty="0"/>
            </a:br>
            <a:r>
              <a:rPr lang="es-ES" b="1" dirty="0"/>
              <a:t>¨</a:t>
            </a:r>
            <a:r>
              <a:rPr lang="es-ES" sz="3600" b="1" dirty="0"/>
              <a:t>Para ir  delante de los demás, se necesita ver más que ellos¨</a:t>
            </a:r>
            <a:br>
              <a:rPr lang="es-ES" sz="3600" b="1" dirty="0"/>
            </a:br>
            <a:r>
              <a:rPr lang="es-ES" sz="3600" b="1" dirty="0"/>
              <a:t>José Martí </a:t>
            </a:r>
          </a:p>
        </p:txBody>
      </p:sp>
      <p:pic>
        <p:nvPicPr>
          <p:cNvPr id="1026" name="Picture 2" descr="F:\VIDEOS FIDEL,TROMBA;ETC\FIDEL 130825\IMG-20250813-WA0020.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999656" y="1698969"/>
            <a:ext cx="6192688" cy="496855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2325094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br>
              <a:rPr lang="es-ES" sz="5300" b="1" dirty="0"/>
            </a:br>
            <a:br>
              <a:rPr lang="es-ES" sz="5300" b="1" dirty="0"/>
            </a:br>
            <a:br>
              <a:rPr lang="es-ES" sz="5300" b="1" dirty="0"/>
            </a:br>
            <a:br>
              <a:rPr lang="es-ES" sz="5300" b="1" dirty="0"/>
            </a:br>
            <a:br>
              <a:rPr lang="es-ES" sz="5300" b="1" dirty="0"/>
            </a:br>
            <a:br>
              <a:rPr lang="es-ES" sz="5300" b="1" dirty="0"/>
            </a:br>
            <a:br>
              <a:rPr lang="es-ES" sz="5300" b="1" dirty="0"/>
            </a:br>
            <a:r>
              <a:rPr lang="es-ES" sz="5300" b="1" dirty="0"/>
              <a:t>FRASE</a:t>
            </a:r>
            <a:br>
              <a:rPr lang="es-ES" sz="5300" b="1" dirty="0"/>
            </a:br>
            <a:r>
              <a:rPr lang="es-ES" sz="3600" b="1" dirty="0"/>
              <a:t>¨</a:t>
            </a:r>
            <a:r>
              <a:rPr lang="es-ES" sz="3600" dirty="0"/>
              <a:t>Recuerda que el tiempo no espera por nadie…</a:t>
            </a:r>
            <a:br>
              <a:rPr lang="es-ES" sz="3600" dirty="0"/>
            </a:br>
            <a:r>
              <a:rPr lang="es-ES" sz="3600" dirty="0"/>
              <a:t>Ayer es historia</a:t>
            </a:r>
            <a:br>
              <a:rPr lang="es-ES" sz="3600" dirty="0"/>
            </a:br>
            <a:r>
              <a:rPr lang="es-ES" sz="3600" dirty="0"/>
              <a:t>Mañana es misterio</a:t>
            </a:r>
            <a:br>
              <a:rPr lang="es-ES" sz="3600" dirty="0"/>
            </a:br>
            <a:r>
              <a:rPr lang="es-ES" sz="3600" dirty="0"/>
              <a:t>Hoy es una dadiva, por eso se llama presente¨  </a:t>
            </a:r>
          </a:p>
        </p:txBody>
      </p:sp>
    </p:spTree>
    <p:extLst>
      <p:ext uri="{BB962C8B-B14F-4D97-AF65-F5344CB8AC3E}">
        <p14:creationId xmlns:p14="http://schemas.microsoft.com/office/powerpoint/2010/main" val="337700098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1981200" y="476672"/>
            <a:ext cx="8229600" cy="504056"/>
          </a:xfrm>
        </p:spPr>
        <p:txBody>
          <a:bodyPr>
            <a:normAutofit fontScale="90000"/>
          </a:bodyPr>
          <a:lstStyle/>
          <a:p>
            <a:br>
              <a:rPr lang="es-ES" dirty="0"/>
            </a:br>
            <a:br>
              <a:rPr lang="es-ES" dirty="0"/>
            </a:br>
            <a:br>
              <a:rPr lang="es-ES" dirty="0"/>
            </a:br>
            <a:br>
              <a:rPr lang="es-ES" dirty="0"/>
            </a:br>
            <a:br>
              <a:rPr lang="es-ES" dirty="0"/>
            </a:br>
            <a:br>
              <a:rPr lang="es-ES" dirty="0"/>
            </a:br>
            <a:br>
              <a:rPr lang="es-ES" dirty="0"/>
            </a:br>
            <a:br>
              <a:rPr lang="es-ES" dirty="0"/>
            </a:br>
            <a:br>
              <a:rPr lang="es-ES" dirty="0"/>
            </a:br>
            <a:r>
              <a:rPr lang="es-ES" b="1" dirty="0"/>
              <a:t>TRABAJO INDEPENDIENTE </a:t>
            </a:r>
            <a:br>
              <a:rPr lang="es-ES" b="1" dirty="0"/>
            </a:br>
            <a:r>
              <a:rPr lang="es-ES" b="1" dirty="0"/>
              <a:t>PROXIMO ENCUENTRO</a:t>
            </a:r>
            <a:br>
              <a:rPr lang="es-ES" b="1" dirty="0"/>
            </a:br>
            <a:r>
              <a:rPr lang="es-ES" sz="3600" dirty="0"/>
              <a:t>Traer una situación de cambio vivenciada por usted desde el punto de vista institucional o personal y una consecuencia positiva y otra negativa de la misma  </a:t>
            </a:r>
          </a:p>
        </p:txBody>
      </p:sp>
    </p:spTree>
    <p:extLst>
      <p:ext uri="{BB962C8B-B14F-4D97-AF65-F5344CB8AC3E}">
        <p14:creationId xmlns:p14="http://schemas.microsoft.com/office/powerpoint/2010/main" val="38533316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br>
              <a:rPr lang="es-ES" dirty="0"/>
            </a:br>
            <a:br>
              <a:rPr lang="es-ES" dirty="0"/>
            </a:br>
            <a:br>
              <a:rPr lang="es-ES" dirty="0"/>
            </a:br>
            <a:br>
              <a:rPr lang="es-ES" dirty="0"/>
            </a:br>
            <a:br>
              <a:rPr lang="es-ES" dirty="0"/>
            </a:br>
            <a:br>
              <a:rPr lang="es-ES" dirty="0"/>
            </a:br>
            <a:br>
              <a:rPr lang="es-ES" dirty="0"/>
            </a:br>
            <a:br>
              <a:rPr lang="es-ES" dirty="0"/>
            </a:br>
            <a:r>
              <a:rPr lang="es-ES" sz="7300" b="1" dirty="0"/>
              <a:t>CAMBIO </a:t>
            </a:r>
          </a:p>
        </p:txBody>
      </p:sp>
    </p:spTree>
    <p:extLst>
      <p:ext uri="{BB962C8B-B14F-4D97-AF65-F5344CB8AC3E}">
        <p14:creationId xmlns:p14="http://schemas.microsoft.com/office/powerpoint/2010/main" val="166358237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br>
              <a:rPr lang="es-ES" dirty="0"/>
            </a:br>
            <a:br>
              <a:rPr lang="es-ES" dirty="0"/>
            </a:br>
            <a:br>
              <a:rPr lang="es-ES" dirty="0"/>
            </a:br>
            <a:br>
              <a:rPr lang="es-ES" dirty="0"/>
            </a:br>
            <a:br>
              <a:rPr lang="es-ES" dirty="0"/>
            </a:br>
            <a:br>
              <a:rPr lang="es-ES" dirty="0"/>
            </a:br>
            <a:br>
              <a:rPr lang="es-ES" dirty="0"/>
            </a:br>
            <a:br>
              <a:rPr lang="es-ES" dirty="0"/>
            </a:br>
            <a:br>
              <a:rPr lang="es-ES" dirty="0"/>
            </a:br>
            <a:br>
              <a:rPr lang="es-ES" dirty="0"/>
            </a:br>
            <a:r>
              <a:rPr lang="es-ES" b="1" dirty="0"/>
              <a:t>CONCEPTO DE REVOLUCION</a:t>
            </a:r>
            <a:br>
              <a:rPr lang="es-ES" b="1" dirty="0"/>
            </a:br>
            <a:r>
              <a:rPr lang="es-ES" dirty="0"/>
              <a:t>¨… es cambiar todo lo que debe ser cambiado…¨</a:t>
            </a:r>
            <a:br>
              <a:rPr lang="es-ES" dirty="0"/>
            </a:br>
            <a:r>
              <a:rPr lang="es-ES" dirty="0"/>
              <a:t>                Fidel  </a:t>
            </a:r>
            <a:br>
              <a:rPr lang="es-ES" dirty="0"/>
            </a:br>
            <a:r>
              <a:rPr lang="es-ES" dirty="0"/>
              <a:t>            </a:t>
            </a:r>
          </a:p>
        </p:txBody>
      </p:sp>
    </p:spTree>
    <p:extLst>
      <p:ext uri="{BB962C8B-B14F-4D97-AF65-F5344CB8AC3E}">
        <p14:creationId xmlns:p14="http://schemas.microsoft.com/office/powerpoint/2010/main" val="408498866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1981200" y="908720"/>
            <a:ext cx="8229600" cy="1368152"/>
          </a:xfrm>
        </p:spPr>
        <p:txBody>
          <a:bodyPr>
            <a:normAutofit fontScale="90000"/>
          </a:bodyPr>
          <a:lstStyle/>
          <a:p>
            <a:br>
              <a:rPr lang="es-ES" dirty="0"/>
            </a:br>
            <a:br>
              <a:rPr lang="es-ES" dirty="0"/>
            </a:br>
            <a:br>
              <a:rPr lang="es-ES" dirty="0"/>
            </a:br>
            <a:br>
              <a:rPr lang="es-ES" dirty="0"/>
            </a:br>
            <a:br>
              <a:rPr lang="es-ES" dirty="0"/>
            </a:br>
            <a:br>
              <a:rPr lang="es-ES" dirty="0"/>
            </a:br>
            <a:r>
              <a:rPr lang="es-ES" b="1" dirty="0"/>
              <a:t>CAMBIO </a:t>
            </a:r>
            <a:br>
              <a:rPr lang="es-ES" dirty="0"/>
            </a:br>
            <a:r>
              <a:rPr lang="es-ES" b="1" dirty="0"/>
              <a:t>Filosofía</a:t>
            </a:r>
            <a:br>
              <a:rPr lang="es-ES" dirty="0"/>
            </a:br>
            <a:r>
              <a:rPr lang="es-ES" dirty="0"/>
              <a:t>Todo está en constante cambio, transformación y desarrollo</a:t>
            </a:r>
            <a:br>
              <a:rPr lang="es-ES" dirty="0"/>
            </a:br>
            <a:r>
              <a:rPr lang="es-ES" sz="3600" dirty="0"/>
              <a:t>¨Nadie se baña dos veces en el mismo rio¨</a:t>
            </a:r>
            <a:br>
              <a:rPr lang="es-ES" sz="3600" dirty="0"/>
            </a:br>
            <a:r>
              <a:rPr lang="es-ES" dirty="0"/>
              <a:t> </a:t>
            </a:r>
          </a:p>
        </p:txBody>
      </p:sp>
    </p:spTree>
    <p:extLst>
      <p:ext uri="{BB962C8B-B14F-4D97-AF65-F5344CB8AC3E}">
        <p14:creationId xmlns:p14="http://schemas.microsoft.com/office/powerpoint/2010/main" val="260738759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1981200" y="548680"/>
            <a:ext cx="8229600" cy="720080"/>
          </a:xfrm>
        </p:spPr>
        <p:txBody>
          <a:bodyPr>
            <a:normAutofit fontScale="90000"/>
          </a:bodyPr>
          <a:lstStyle/>
          <a:p>
            <a:br>
              <a:rPr lang="es-ES" dirty="0"/>
            </a:br>
            <a:br>
              <a:rPr lang="es-ES" dirty="0"/>
            </a:br>
            <a:br>
              <a:rPr lang="es-ES" dirty="0"/>
            </a:br>
            <a:br>
              <a:rPr lang="es-ES" dirty="0"/>
            </a:br>
            <a:br>
              <a:rPr lang="es-ES" dirty="0"/>
            </a:br>
            <a:br>
              <a:rPr lang="es-ES" dirty="0"/>
            </a:br>
            <a:br>
              <a:rPr lang="es-ES" dirty="0"/>
            </a:br>
            <a:br>
              <a:rPr lang="es-ES" dirty="0"/>
            </a:br>
            <a:r>
              <a:rPr lang="es-ES" b="1" dirty="0"/>
              <a:t>CAMBIO </a:t>
            </a:r>
            <a:br>
              <a:rPr lang="es-ES" dirty="0"/>
            </a:br>
            <a:r>
              <a:rPr lang="es-ES" b="1" dirty="0"/>
              <a:t>Filosofía</a:t>
            </a:r>
            <a:br>
              <a:rPr lang="es-ES" dirty="0"/>
            </a:br>
            <a:r>
              <a:rPr lang="es-ES" sz="3600" dirty="0"/>
              <a:t>Ley de los cambios cuantitativos en cualitativos </a:t>
            </a:r>
            <a:br>
              <a:rPr lang="es-ES" sz="3600" dirty="0"/>
            </a:br>
            <a:r>
              <a:rPr lang="es-ES" sz="3600" dirty="0"/>
              <a:t>El mundo en plena transformación, nada inmóvil, ni definitivo</a:t>
            </a:r>
            <a:br>
              <a:rPr lang="es-ES" sz="3600" dirty="0"/>
            </a:br>
            <a:r>
              <a:rPr lang="es-ES" sz="3600" dirty="0"/>
              <a:t>La acumulación progresiva de cambios cuantitativos da como resultado un cambio cualitativo </a:t>
            </a:r>
            <a:br>
              <a:rPr lang="es-ES" sz="3600" dirty="0"/>
            </a:br>
            <a:r>
              <a:rPr lang="es-ES" sz="3100" b="1" dirty="0"/>
              <a:t>Ejemplos:</a:t>
            </a:r>
            <a:r>
              <a:rPr lang="es-ES" sz="3100" dirty="0"/>
              <a:t> Cambios con la edad (físicos y psíquicos)</a:t>
            </a:r>
            <a:br>
              <a:rPr lang="es-ES" sz="3100" dirty="0"/>
            </a:br>
            <a:r>
              <a:rPr lang="es-ES" sz="3100" dirty="0"/>
              <a:t>H2O (agua),más hidrógeno u oxigeno, ya no será agua</a:t>
            </a:r>
            <a:br>
              <a:rPr lang="es-ES" sz="3100" dirty="0"/>
            </a:br>
            <a:r>
              <a:rPr lang="es-ES" sz="3100" dirty="0"/>
              <a:t>      </a:t>
            </a:r>
          </a:p>
        </p:txBody>
      </p:sp>
    </p:spTree>
    <p:extLst>
      <p:ext uri="{BB962C8B-B14F-4D97-AF65-F5344CB8AC3E}">
        <p14:creationId xmlns:p14="http://schemas.microsoft.com/office/powerpoint/2010/main" val="42432807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br>
              <a:rPr lang="es-ES" dirty="0"/>
            </a:br>
            <a:br>
              <a:rPr lang="es-ES" dirty="0"/>
            </a:br>
            <a:br>
              <a:rPr lang="es-ES" dirty="0"/>
            </a:br>
            <a:br>
              <a:rPr lang="es-ES" dirty="0"/>
            </a:br>
            <a:br>
              <a:rPr lang="es-ES" dirty="0"/>
            </a:br>
            <a:br>
              <a:rPr lang="es-ES" dirty="0"/>
            </a:br>
            <a:br>
              <a:rPr lang="es-ES" dirty="0"/>
            </a:br>
            <a:br>
              <a:rPr lang="es-ES" dirty="0"/>
            </a:br>
            <a:r>
              <a:rPr lang="es-ES" b="1" dirty="0"/>
              <a:t>IR A </a:t>
            </a:r>
            <a:r>
              <a:rPr lang="es-ES" b="1"/>
              <a:t>PRESENTACION 2.2</a:t>
            </a:r>
            <a:endParaRPr lang="es-ES" b="1" dirty="0"/>
          </a:p>
        </p:txBody>
      </p:sp>
    </p:spTree>
    <p:extLst>
      <p:ext uri="{BB962C8B-B14F-4D97-AF65-F5344CB8AC3E}">
        <p14:creationId xmlns:p14="http://schemas.microsoft.com/office/powerpoint/2010/main" val="358482957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br>
              <a:rPr lang="es-ES" dirty="0"/>
            </a:br>
            <a:br>
              <a:rPr lang="es-ES" dirty="0"/>
            </a:br>
            <a:br>
              <a:rPr lang="es-ES" dirty="0"/>
            </a:br>
            <a:br>
              <a:rPr lang="es-ES" dirty="0"/>
            </a:br>
            <a:br>
              <a:rPr lang="es-ES" dirty="0"/>
            </a:br>
            <a:br>
              <a:rPr lang="es-ES" dirty="0"/>
            </a:br>
            <a:br>
              <a:rPr lang="es-ES" dirty="0"/>
            </a:br>
            <a:br>
              <a:rPr lang="es-ES" dirty="0"/>
            </a:br>
            <a:r>
              <a:rPr lang="es-ES" b="1" dirty="0"/>
              <a:t> VIDEO REY LEON 1</a:t>
            </a:r>
          </a:p>
        </p:txBody>
      </p:sp>
    </p:spTree>
    <p:extLst>
      <p:ext uri="{BB962C8B-B14F-4D97-AF65-F5344CB8AC3E}">
        <p14:creationId xmlns:p14="http://schemas.microsoft.com/office/powerpoint/2010/main" val="22786004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br>
              <a:rPr lang="es-ES" dirty="0"/>
            </a:br>
            <a:br>
              <a:rPr lang="es-ES" dirty="0"/>
            </a:br>
            <a:br>
              <a:rPr lang="es-ES" dirty="0"/>
            </a:br>
            <a:br>
              <a:rPr lang="es-ES" dirty="0"/>
            </a:br>
            <a:br>
              <a:rPr lang="es-ES" dirty="0"/>
            </a:br>
            <a:br>
              <a:rPr lang="es-ES" dirty="0"/>
            </a:br>
            <a:br>
              <a:rPr lang="es-ES" dirty="0"/>
            </a:br>
            <a:br>
              <a:rPr lang="es-ES" dirty="0"/>
            </a:br>
            <a:r>
              <a:rPr lang="es-ES" sz="6000" b="1" dirty="0"/>
              <a:t>EVALUE DEL 1 al 5</a:t>
            </a:r>
            <a:br>
              <a:rPr lang="es-ES" sz="6000" b="1" dirty="0"/>
            </a:br>
            <a:r>
              <a:rPr lang="es-ES" sz="3100" dirty="0"/>
              <a:t>¿Cómo acepta usted los cambios? </a:t>
            </a:r>
            <a:br>
              <a:rPr lang="es-ES" sz="3100" dirty="0"/>
            </a:br>
            <a:r>
              <a:rPr lang="es-ES" sz="3100" dirty="0"/>
              <a:t>Va del 1 al 5 con esta escala</a:t>
            </a:r>
            <a:br>
              <a:rPr lang="es-ES" sz="3100" dirty="0"/>
            </a:br>
            <a:r>
              <a:rPr lang="es-ES" sz="3100" b="1" dirty="0"/>
              <a:t>Escala</a:t>
            </a:r>
            <a:br>
              <a:rPr lang="es-ES" sz="3100" dirty="0"/>
            </a:br>
            <a:r>
              <a:rPr lang="es-ES" sz="3100" dirty="0"/>
              <a:t>1-No los acepto</a:t>
            </a:r>
            <a:br>
              <a:rPr lang="es-ES" sz="3100" dirty="0"/>
            </a:br>
            <a:r>
              <a:rPr lang="es-ES" sz="3100" dirty="0"/>
              <a:t>2-Los acepto poco</a:t>
            </a:r>
            <a:br>
              <a:rPr lang="es-ES" sz="3100" dirty="0"/>
            </a:br>
            <a:r>
              <a:rPr lang="es-ES" sz="3100" dirty="0"/>
              <a:t>3-Los acepto medianamente</a:t>
            </a:r>
            <a:br>
              <a:rPr lang="es-ES" sz="3100" dirty="0"/>
            </a:br>
            <a:r>
              <a:rPr lang="es-ES" sz="3100" dirty="0"/>
              <a:t>4-Acepto unos y no otros </a:t>
            </a:r>
            <a:br>
              <a:rPr lang="es-ES" sz="3100" dirty="0"/>
            </a:br>
            <a:r>
              <a:rPr lang="es-ES" sz="3100" dirty="0"/>
              <a:t>5-Los acepto siempre</a:t>
            </a:r>
          </a:p>
        </p:txBody>
      </p:sp>
    </p:spTree>
    <p:extLst>
      <p:ext uri="{BB962C8B-B14F-4D97-AF65-F5344CB8AC3E}">
        <p14:creationId xmlns:p14="http://schemas.microsoft.com/office/powerpoint/2010/main" val="276285230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br>
              <a:rPr lang="es-ES" sz="4000" b="1" dirty="0"/>
            </a:br>
            <a:br>
              <a:rPr lang="es-ES" sz="4000" b="1" dirty="0"/>
            </a:br>
            <a:br>
              <a:rPr lang="es-ES" sz="4000" b="1" dirty="0"/>
            </a:br>
            <a:br>
              <a:rPr lang="es-ES" sz="4000" b="1" dirty="0"/>
            </a:br>
            <a:br>
              <a:rPr lang="es-ES" sz="4000" b="1" dirty="0"/>
            </a:br>
            <a:br>
              <a:rPr lang="es-ES" sz="4000" b="1" dirty="0"/>
            </a:br>
            <a:br>
              <a:rPr lang="es-ES" sz="4000" b="1" dirty="0"/>
            </a:br>
            <a:br>
              <a:rPr lang="es-ES" sz="4000" b="1" dirty="0"/>
            </a:br>
            <a:br>
              <a:rPr lang="es-ES" sz="4000" b="1" dirty="0"/>
            </a:br>
            <a:r>
              <a:rPr lang="es-ES" sz="4900" b="1" dirty="0"/>
              <a:t>FRASES</a:t>
            </a:r>
            <a:br>
              <a:rPr lang="es-ES" sz="4000" b="1" dirty="0"/>
            </a:br>
            <a:r>
              <a:rPr lang="es-ES" sz="3600" dirty="0"/>
              <a:t>¨En tiempos de cambio, quienes estén abiertos al </a:t>
            </a:r>
            <a:r>
              <a:rPr lang="es-ES" sz="3600" b="1" dirty="0"/>
              <a:t>aprendizaje</a:t>
            </a:r>
            <a:r>
              <a:rPr lang="es-ES" sz="3600" dirty="0"/>
              <a:t> se adueñaran del futuro ,mientras que aquellos que creen saberlo todo estarán bien equipados para un mundo que ya no existe¨  </a:t>
            </a:r>
            <a:br>
              <a:rPr lang="es-ES" sz="3600" dirty="0"/>
            </a:br>
            <a:r>
              <a:rPr lang="es-ES" sz="3600" dirty="0"/>
              <a:t>¨Aunque el reto sea organizacional , el verdadero cambio siempre ocurre a nivel individual¨</a:t>
            </a:r>
          </a:p>
        </p:txBody>
      </p:sp>
    </p:spTree>
    <p:extLst>
      <p:ext uri="{BB962C8B-B14F-4D97-AF65-F5344CB8AC3E}">
        <p14:creationId xmlns:p14="http://schemas.microsoft.com/office/powerpoint/2010/main" val="254684725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2783632" y="1196752"/>
            <a:ext cx="6480720" cy="4176464"/>
          </a:xfrm>
        </p:spPr>
        <p:txBody>
          <a:bodyPr>
            <a:normAutofit/>
          </a:bodyPr>
          <a:lstStyle/>
          <a:p>
            <a:r>
              <a:rPr lang="es-ES" sz="7200" b="1" dirty="0"/>
              <a:t>EL RETO DE GESTIONAR LA DIRECCION </a:t>
            </a:r>
          </a:p>
        </p:txBody>
      </p:sp>
    </p:spTree>
    <p:extLst>
      <p:ext uri="{BB962C8B-B14F-4D97-AF65-F5344CB8AC3E}">
        <p14:creationId xmlns:p14="http://schemas.microsoft.com/office/powerpoint/2010/main" val="2933938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br>
              <a:rPr lang="es-ES" dirty="0"/>
            </a:br>
            <a:br>
              <a:rPr lang="es-ES" dirty="0"/>
            </a:br>
            <a:br>
              <a:rPr lang="es-ES" dirty="0"/>
            </a:br>
            <a:br>
              <a:rPr lang="es-ES" dirty="0"/>
            </a:br>
            <a:br>
              <a:rPr lang="es-ES" dirty="0"/>
            </a:br>
            <a:br>
              <a:rPr lang="es-ES" dirty="0"/>
            </a:br>
            <a:br>
              <a:rPr lang="es-ES" dirty="0"/>
            </a:br>
            <a:br>
              <a:rPr lang="es-ES" dirty="0"/>
            </a:br>
            <a:br>
              <a:rPr lang="es-ES" dirty="0"/>
            </a:br>
            <a:r>
              <a:rPr lang="es-ES" b="1" dirty="0"/>
              <a:t>¿Qué se entiende por cambio organizacional? </a:t>
            </a:r>
          </a:p>
        </p:txBody>
      </p:sp>
    </p:spTree>
    <p:extLst>
      <p:ext uri="{BB962C8B-B14F-4D97-AF65-F5344CB8AC3E}">
        <p14:creationId xmlns:p14="http://schemas.microsoft.com/office/powerpoint/2010/main" val="89657663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1981200" y="548680"/>
            <a:ext cx="8229600" cy="1440160"/>
          </a:xfrm>
        </p:spPr>
        <p:txBody>
          <a:bodyPr>
            <a:noAutofit/>
          </a:bodyPr>
          <a:lstStyle/>
          <a:p>
            <a:br>
              <a:rPr lang="es-ES" sz="3600" b="1" dirty="0"/>
            </a:br>
            <a:br>
              <a:rPr lang="es-ES" sz="3600" b="1" dirty="0"/>
            </a:br>
            <a:br>
              <a:rPr lang="es-ES" sz="3600" b="1" dirty="0"/>
            </a:br>
            <a:br>
              <a:rPr lang="es-ES" sz="3600" b="1" dirty="0"/>
            </a:br>
            <a:br>
              <a:rPr lang="es-ES" sz="3600" b="1" dirty="0"/>
            </a:br>
            <a:br>
              <a:rPr lang="es-ES" sz="3600" b="1" dirty="0"/>
            </a:br>
            <a:br>
              <a:rPr lang="es-ES" sz="3600" b="1" dirty="0"/>
            </a:br>
            <a:br>
              <a:rPr lang="es-ES" sz="3600" b="1" dirty="0"/>
            </a:br>
            <a:br>
              <a:rPr lang="es-ES" sz="3600" b="1" dirty="0"/>
            </a:br>
            <a:br>
              <a:rPr lang="es-ES" sz="3600" b="1" dirty="0"/>
            </a:br>
            <a:r>
              <a:rPr lang="es-ES" sz="3600" b="1" dirty="0"/>
              <a:t>CAMBIO ORGANIZACIONAL  </a:t>
            </a:r>
            <a:br>
              <a:rPr lang="es-ES" sz="3600" b="1" dirty="0"/>
            </a:br>
            <a:r>
              <a:rPr lang="es-ES" sz="3200" dirty="0"/>
              <a:t>Es la situación donde se </a:t>
            </a:r>
            <a:r>
              <a:rPr lang="es-ES" sz="3200" b="1" dirty="0"/>
              <a:t>dejan determinadas estructuras </a:t>
            </a:r>
            <a:r>
              <a:rPr lang="es-ES" sz="3200" dirty="0"/>
              <a:t>, procedimientos, </a:t>
            </a:r>
            <a:r>
              <a:rPr lang="es-ES" sz="3200" b="1" dirty="0"/>
              <a:t>para adquirir otros </a:t>
            </a:r>
            <a:r>
              <a:rPr lang="es-ES" sz="3200" dirty="0"/>
              <a:t>que </a:t>
            </a:r>
            <a:r>
              <a:rPr lang="es-ES" sz="3200" b="1" dirty="0"/>
              <a:t>permitan la </a:t>
            </a:r>
            <a:r>
              <a:rPr lang="es-ES" sz="3200" b="1" dirty="0">
                <a:solidFill>
                  <a:srgbClr val="FF0000"/>
                </a:solidFill>
              </a:rPr>
              <a:t>adaptación</a:t>
            </a:r>
            <a:r>
              <a:rPr lang="es-ES" sz="3200" b="1" dirty="0"/>
              <a:t> al contexto</a:t>
            </a:r>
            <a:r>
              <a:rPr lang="es-ES" sz="3200" dirty="0"/>
              <a:t> en el cual se encuentra el sistema y así </a:t>
            </a:r>
            <a:r>
              <a:rPr lang="es-ES" sz="3200" b="1" dirty="0"/>
              <a:t>lograr una </a:t>
            </a:r>
            <a:r>
              <a:rPr lang="es-ES" sz="3200" b="1" dirty="0">
                <a:solidFill>
                  <a:srgbClr val="FF0000"/>
                </a:solidFill>
              </a:rPr>
              <a:t>estabilidad</a:t>
            </a:r>
            <a:r>
              <a:rPr lang="es-ES" sz="3200" dirty="0"/>
              <a:t> que facilita la eficacia y la efectividad</a:t>
            </a:r>
            <a:br>
              <a:rPr lang="es-ES" sz="3200" dirty="0"/>
            </a:br>
            <a:r>
              <a:rPr lang="es-ES" sz="3200" b="1" dirty="0"/>
              <a:t>       </a:t>
            </a:r>
            <a:br>
              <a:rPr lang="es-ES" sz="3200" b="1" dirty="0"/>
            </a:br>
            <a:endParaRPr lang="es-ES" sz="3200" b="1" dirty="0"/>
          </a:p>
        </p:txBody>
      </p:sp>
    </p:spTree>
    <p:extLst>
      <p:ext uri="{BB962C8B-B14F-4D97-AF65-F5344CB8AC3E}">
        <p14:creationId xmlns:p14="http://schemas.microsoft.com/office/powerpoint/2010/main" val="235448097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br>
              <a:rPr lang="es-ES" sz="3600" b="1" dirty="0"/>
            </a:br>
            <a:br>
              <a:rPr lang="es-ES" sz="3600" b="1" dirty="0"/>
            </a:br>
            <a:br>
              <a:rPr lang="es-ES" sz="3600" b="1" dirty="0"/>
            </a:br>
            <a:br>
              <a:rPr lang="es-ES" sz="3600" b="1" dirty="0"/>
            </a:br>
            <a:br>
              <a:rPr lang="es-ES" sz="3600" b="1" dirty="0"/>
            </a:br>
            <a:br>
              <a:rPr lang="es-ES" sz="3600" b="1" dirty="0"/>
            </a:br>
            <a:br>
              <a:rPr lang="es-ES" sz="3600" b="1" dirty="0"/>
            </a:br>
            <a:br>
              <a:rPr lang="es-ES" sz="3600" b="1" dirty="0"/>
            </a:br>
            <a:br>
              <a:rPr lang="es-ES" sz="3600" b="1" dirty="0"/>
            </a:br>
            <a:br>
              <a:rPr lang="es-ES" sz="3600" b="1" dirty="0"/>
            </a:br>
            <a:br>
              <a:rPr lang="es-ES" sz="3600" b="1" dirty="0"/>
            </a:br>
            <a:r>
              <a:rPr lang="es-ES" b="1" dirty="0"/>
              <a:t>CAMBIO ORGANIZACIONAL (2)</a:t>
            </a:r>
            <a:br>
              <a:rPr lang="es-ES" b="1" dirty="0"/>
            </a:br>
            <a:r>
              <a:rPr lang="es-ES" sz="3600" dirty="0"/>
              <a:t>Proceso mediante el cual una organización mejora su desempeño, sea cual fuere el tipo de organización </a:t>
            </a:r>
            <a:br>
              <a:rPr lang="es-ES" sz="3600" dirty="0"/>
            </a:br>
            <a:r>
              <a:rPr lang="es-ES" sz="3600" b="1" dirty="0"/>
              <a:t>El objetivo del cambio es crear un entorno propicio para la innovación y el progreso constante </a:t>
            </a:r>
            <a:br>
              <a:rPr lang="es-ES" sz="3600" b="1" dirty="0"/>
            </a:br>
            <a:r>
              <a:rPr lang="es-ES" sz="3600" dirty="0"/>
              <a:t>Debe ser un proceso cuidadosamente planificado, que busca alinear a los miembros de una organización con los nuevos objetivos, métodos y valores    </a:t>
            </a:r>
            <a:br>
              <a:rPr lang="es-ES" sz="3600" dirty="0"/>
            </a:br>
            <a:endParaRPr lang="es-ES" sz="3600" dirty="0"/>
          </a:p>
        </p:txBody>
      </p:sp>
    </p:spTree>
    <p:extLst>
      <p:ext uri="{BB962C8B-B14F-4D97-AF65-F5344CB8AC3E}">
        <p14:creationId xmlns:p14="http://schemas.microsoft.com/office/powerpoint/2010/main" val="410376078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1981200" y="274638"/>
            <a:ext cx="8229600" cy="2146250"/>
          </a:xfrm>
        </p:spPr>
        <p:txBody>
          <a:bodyPr>
            <a:normAutofit fontScale="90000"/>
          </a:bodyPr>
          <a:lstStyle/>
          <a:p>
            <a:br>
              <a:rPr lang="es-ES" sz="3200" b="1" dirty="0"/>
            </a:br>
            <a:br>
              <a:rPr lang="es-ES" sz="3200" b="1" dirty="0"/>
            </a:br>
            <a:br>
              <a:rPr lang="es-ES" sz="3200" b="1" dirty="0"/>
            </a:br>
            <a:br>
              <a:rPr lang="es-ES" sz="3200" b="1" dirty="0"/>
            </a:br>
            <a:br>
              <a:rPr lang="es-ES" sz="3200" b="1" dirty="0"/>
            </a:br>
            <a:br>
              <a:rPr lang="es-ES" sz="3200" b="1" dirty="0"/>
            </a:br>
            <a:br>
              <a:rPr lang="es-ES" sz="3200" b="1" dirty="0"/>
            </a:br>
            <a:br>
              <a:rPr lang="es-ES" sz="3200" b="1" dirty="0"/>
            </a:br>
            <a:br>
              <a:rPr lang="es-ES" sz="3200" b="1" dirty="0"/>
            </a:br>
            <a:r>
              <a:rPr lang="es-ES" sz="3200" b="1" dirty="0"/>
              <a:t>TIPOS DE CAMBIOS</a:t>
            </a:r>
            <a:br>
              <a:rPr lang="es-ES" sz="3200" b="1" dirty="0"/>
            </a:br>
            <a:r>
              <a:rPr lang="es-ES" sz="2700" b="1" dirty="0"/>
              <a:t>Exógenos: </a:t>
            </a:r>
            <a:r>
              <a:rPr lang="es-ES" sz="2700" dirty="0"/>
              <a:t>Se producen por orientaciones externas </a:t>
            </a:r>
            <a:br>
              <a:rPr lang="es-ES" sz="2700" dirty="0"/>
            </a:br>
            <a:r>
              <a:rPr lang="es-ES" sz="2700" b="1" dirty="0"/>
              <a:t>Endógenos:  </a:t>
            </a:r>
            <a:r>
              <a:rPr lang="es-ES" sz="2700" dirty="0"/>
              <a:t>Se producen cuando la organización se da cuenta que algo esta mal y decide cambiar</a:t>
            </a:r>
            <a:br>
              <a:rPr lang="es-ES" sz="2700" dirty="0"/>
            </a:br>
            <a:r>
              <a:rPr lang="es-ES" sz="2700" b="1" dirty="0"/>
              <a:t>Participativos:</a:t>
            </a:r>
            <a:r>
              <a:rPr lang="es-ES" sz="2700" dirty="0"/>
              <a:t> Todos los miembros de la organización se involucran en el proceso de cambio </a:t>
            </a:r>
            <a:br>
              <a:rPr lang="es-ES" sz="2700" dirty="0"/>
            </a:br>
            <a:r>
              <a:rPr lang="es-ES" sz="2700" b="1" dirty="0"/>
              <a:t>Dictatoriales: </a:t>
            </a:r>
            <a:r>
              <a:rPr lang="es-ES" sz="2700" dirty="0"/>
              <a:t>Alguien decide en la organización que van a producirse cambios </a:t>
            </a:r>
            <a:br>
              <a:rPr lang="es-ES" sz="2700" dirty="0"/>
            </a:br>
            <a:r>
              <a:rPr lang="es-ES" sz="2700" b="1" dirty="0"/>
              <a:t>Reactivos: </a:t>
            </a:r>
            <a:r>
              <a:rPr lang="es-ES" sz="2700" dirty="0"/>
              <a:t>El entorno nos impacta con sus cambios y promueven nuevas actividades no pensadas (Ejemplo: cambios  de diseños de productos y servicios)</a:t>
            </a:r>
            <a:br>
              <a:rPr lang="es-ES" sz="2700" dirty="0"/>
            </a:br>
            <a:r>
              <a:rPr lang="es-ES" sz="2700" b="1" dirty="0"/>
              <a:t>Proactivos: </a:t>
            </a:r>
            <a:r>
              <a:rPr lang="es-ES" sz="2700" dirty="0"/>
              <a:t>Cuando puedes diseñar el futuro, sabes a donde ir? , puedes elaborar  la visión de futuro , cambios en el presente para el futuro ¿Qué cambiar ahora para llegar al futuro deseado? </a:t>
            </a:r>
            <a:br>
              <a:rPr lang="es-ES" sz="2700" dirty="0"/>
            </a:br>
            <a:r>
              <a:rPr lang="es-ES" sz="2700" dirty="0"/>
              <a:t> </a:t>
            </a:r>
          </a:p>
        </p:txBody>
      </p:sp>
    </p:spTree>
    <p:extLst>
      <p:ext uri="{BB962C8B-B14F-4D97-AF65-F5344CB8AC3E}">
        <p14:creationId xmlns:p14="http://schemas.microsoft.com/office/powerpoint/2010/main" val="127813199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2063552" y="2132856"/>
            <a:ext cx="8229600" cy="1944216"/>
          </a:xfrm>
        </p:spPr>
        <p:txBody>
          <a:bodyPr>
            <a:normAutofit fontScale="90000"/>
          </a:bodyPr>
          <a:lstStyle/>
          <a:p>
            <a:br>
              <a:rPr lang="es-ES" b="1" dirty="0"/>
            </a:br>
            <a:br>
              <a:rPr lang="es-ES" b="1" dirty="0"/>
            </a:br>
            <a:r>
              <a:rPr lang="es-ES" b="1" dirty="0"/>
              <a:t>¿Qué palabras o frases de la reflexión inicial coinciden con estas definiciones?</a:t>
            </a:r>
            <a:br>
              <a:rPr lang="es-ES" b="1" dirty="0"/>
            </a:br>
            <a:r>
              <a:rPr lang="es-ES" b="1" dirty="0"/>
              <a:t>¿Qué tipos de cambio se observaron?  </a:t>
            </a:r>
            <a:br>
              <a:rPr lang="es-ES" b="1" dirty="0"/>
            </a:br>
            <a:r>
              <a:rPr lang="es-ES" b="1" dirty="0">
                <a:solidFill>
                  <a:srgbClr val="FF0000"/>
                </a:solidFill>
              </a:rPr>
              <a:t>  </a:t>
            </a:r>
          </a:p>
        </p:txBody>
      </p:sp>
    </p:spTree>
    <p:extLst>
      <p:ext uri="{BB962C8B-B14F-4D97-AF65-F5344CB8AC3E}">
        <p14:creationId xmlns:p14="http://schemas.microsoft.com/office/powerpoint/2010/main" val="400981385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1847528" y="404664"/>
            <a:ext cx="8229600" cy="1800200"/>
          </a:xfrm>
        </p:spPr>
        <p:txBody>
          <a:bodyPr>
            <a:normAutofit fontScale="90000"/>
          </a:bodyPr>
          <a:lstStyle/>
          <a:p>
            <a:br>
              <a:rPr lang="es-ES" sz="2700" b="1" dirty="0"/>
            </a:br>
            <a:br>
              <a:rPr lang="es-ES" sz="2700" b="1" dirty="0"/>
            </a:br>
            <a:br>
              <a:rPr lang="es-ES" sz="2700" b="1" dirty="0"/>
            </a:br>
            <a:br>
              <a:rPr lang="es-ES" sz="2700" b="1" dirty="0"/>
            </a:br>
            <a:br>
              <a:rPr lang="es-ES" sz="2700" b="1" dirty="0"/>
            </a:br>
            <a:br>
              <a:rPr lang="es-ES" sz="2700" b="1" dirty="0"/>
            </a:br>
            <a:br>
              <a:rPr lang="es-ES" sz="2700" b="1" dirty="0"/>
            </a:br>
            <a:br>
              <a:rPr lang="es-ES" sz="2700" b="1" dirty="0"/>
            </a:br>
            <a:br>
              <a:rPr lang="es-ES" sz="2700" b="1" dirty="0"/>
            </a:br>
            <a:br>
              <a:rPr lang="es-ES" sz="2700" b="1" dirty="0"/>
            </a:br>
            <a:br>
              <a:rPr lang="es-ES" sz="2700" b="1" dirty="0"/>
            </a:br>
            <a:br>
              <a:rPr lang="es-ES" sz="2700" b="1" dirty="0"/>
            </a:br>
            <a:br>
              <a:rPr lang="es-ES" sz="2700" b="1" dirty="0"/>
            </a:br>
            <a:br>
              <a:rPr lang="es-ES" sz="2700" b="1" dirty="0"/>
            </a:br>
            <a:br>
              <a:rPr lang="es-ES" sz="2700" b="1"/>
            </a:br>
            <a:br>
              <a:rPr lang="es-ES" sz="2700" b="1"/>
            </a:br>
            <a:r>
              <a:rPr lang="es-ES" sz="2700" b="1"/>
              <a:t>ALGUNAS  </a:t>
            </a:r>
            <a:r>
              <a:rPr lang="es-ES" sz="2700" b="1" dirty="0"/>
              <a:t>PALABRAS Y FRASES DE LA REFLEXION COMPATIBLES CON EL CAMBIO Y SUS ETAPAS</a:t>
            </a:r>
            <a:br>
              <a:rPr lang="es-ES" sz="2700" b="1" dirty="0"/>
            </a:br>
            <a:r>
              <a:rPr lang="es-ES" sz="2700" b="1" dirty="0"/>
              <a:t>*</a:t>
            </a:r>
            <a:r>
              <a:rPr lang="es-ES" sz="2700" dirty="0"/>
              <a:t>Costumbres</a:t>
            </a:r>
            <a:br>
              <a:rPr lang="es-ES" sz="2700" dirty="0"/>
            </a:br>
            <a:r>
              <a:rPr lang="es-ES" sz="2700" dirty="0"/>
              <a:t>*Protegidas</a:t>
            </a:r>
            <a:br>
              <a:rPr lang="es-ES" sz="2700" dirty="0"/>
            </a:br>
            <a:r>
              <a:rPr lang="es-ES" sz="2700" dirty="0"/>
              <a:t>*Oportunidad en vez de peligro</a:t>
            </a:r>
            <a:br>
              <a:rPr lang="es-ES" sz="2700" dirty="0"/>
            </a:br>
            <a:r>
              <a:rPr lang="es-ES" sz="2700" dirty="0"/>
              <a:t>*Algo nuevo, digno de conocer</a:t>
            </a:r>
            <a:br>
              <a:rPr lang="es-ES" sz="2700" dirty="0"/>
            </a:br>
            <a:r>
              <a:rPr lang="es-ES" sz="2700" dirty="0"/>
              <a:t>*..Eso nunca se había hecho…</a:t>
            </a:r>
            <a:br>
              <a:rPr lang="es-ES" sz="2700" dirty="0"/>
            </a:br>
            <a:r>
              <a:rPr lang="es-ES" sz="2700" dirty="0"/>
              <a:t>*…Hemos sido hechas para estar aquí…y es aquí donde estamos bien…</a:t>
            </a:r>
            <a:br>
              <a:rPr lang="es-ES" sz="2700" dirty="0"/>
            </a:br>
            <a:r>
              <a:rPr lang="es-ES" sz="2700" dirty="0"/>
              <a:t>*…Que nadie se atreva a violar las costumbres…</a:t>
            </a:r>
            <a:br>
              <a:rPr lang="es-ES" sz="2700" dirty="0"/>
            </a:br>
            <a:r>
              <a:rPr lang="es-ES" sz="2700" dirty="0"/>
              <a:t>*La rana joven no dudó si hacerlo o no</a:t>
            </a:r>
            <a:br>
              <a:rPr lang="es-ES" sz="2700" dirty="0"/>
            </a:br>
            <a:r>
              <a:rPr lang="es-ES" sz="2700" dirty="0"/>
              <a:t>*El conjunto de ancianos excomulgó a la rana</a:t>
            </a:r>
            <a:br>
              <a:rPr lang="es-ES" sz="2700" dirty="0"/>
            </a:br>
            <a:r>
              <a:rPr lang="es-ES" sz="2700" dirty="0"/>
              <a:t>*Algo digno de conocer sucedía</a:t>
            </a:r>
            <a:br>
              <a:rPr lang="es-ES" sz="2700" dirty="0"/>
            </a:br>
            <a:r>
              <a:rPr lang="es-ES" sz="2700" dirty="0"/>
              <a:t>*Eso nunca se había hecho</a:t>
            </a:r>
            <a:br>
              <a:rPr lang="es-ES" sz="2700" dirty="0"/>
            </a:br>
            <a:r>
              <a:rPr lang="es-ES" sz="2700" dirty="0"/>
              <a:t> </a:t>
            </a:r>
            <a:br>
              <a:rPr lang="es-ES" sz="2700" dirty="0"/>
            </a:br>
            <a:br>
              <a:rPr lang="es-ES" sz="2700" dirty="0"/>
            </a:br>
            <a:br>
              <a:rPr lang="es-ES" sz="2200" dirty="0"/>
            </a:br>
            <a:r>
              <a:rPr lang="es-ES" sz="2700" dirty="0"/>
              <a:t> </a:t>
            </a:r>
          </a:p>
        </p:txBody>
      </p:sp>
    </p:spTree>
    <p:extLst>
      <p:ext uri="{BB962C8B-B14F-4D97-AF65-F5344CB8AC3E}">
        <p14:creationId xmlns:p14="http://schemas.microsoft.com/office/powerpoint/2010/main" val="196122317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br>
              <a:rPr lang="es-ES" dirty="0"/>
            </a:br>
            <a:br>
              <a:rPr lang="es-ES" dirty="0"/>
            </a:br>
            <a:br>
              <a:rPr lang="es-ES" dirty="0"/>
            </a:br>
            <a:br>
              <a:rPr lang="es-ES" dirty="0"/>
            </a:br>
            <a:br>
              <a:rPr lang="es-ES" dirty="0"/>
            </a:br>
            <a:br>
              <a:rPr lang="es-ES" dirty="0"/>
            </a:br>
            <a:br>
              <a:rPr lang="es-ES" dirty="0"/>
            </a:br>
            <a:br>
              <a:rPr lang="es-ES" dirty="0"/>
            </a:br>
            <a:r>
              <a:rPr lang="es-ES" b="1" dirty="0"/>
              <a:t>¿Cuáles son las etapas para lograr el cambio?</a:t>
            </a:r>
            <a:br>
              <a:rPr lang="es-ES" b="1" dirty="0"/>
            </a:br>
            <a:r>
              <a:rPr lang="es-ES" b="1" dirty="0"/>
              <a:t>Organizacional o personal</a:t>
            </a:r>
          </a:p>
        </p:txBody>
      </p:sp>
    </p:spTree>
    <p:extLst>
      <p:ext uri="{BB962C8B-B14F-4D97-AF65-F5344CB8AC3E}">
        <p14:creationId xmlns:p14="http://schemas.microsoft.com/office/powerpoint/2010/main" val="242804161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1981200" y="274638"/>
            <a:ext cx="8229600" cy="994122"/>
          </a:xfrm>
        </p:spPr>
        <p:txBody>
          <a:bodyPr>
            <a:normAutofit fontScale="90000"/>
          </a:bodyPr>
          <a:lstStyle/>
          <a:p>
            <a:br>
              <a:rPr lang="es-ES" sz="3600" b="1" dirty="0"/>
            </a:br>
            <a:br>
              <a:rPr lang="es-ES" sz="3600" b="1" dirty="0"/>
            </a:br>
            <a:br>
              <a:rPr lang="es-ES" sz="3600" b="1" dirty="0"/>
            </a:br>
            <a:br>
              <a:rPr lang="es-ES" sz="3600" b="1" dirty="0"/>
            </a:br>
            <a:br>
              <a:rPr lang="es-ES" sz="3600" b="1" dirty="0"/>
            </a:br>
            <a:br>
              <a:rPr lang="es-ES" sz="3600" b="1" dirty="0"/>
            </a:br>
            <a:br>
              <a:rPr lang="es-ES" sz="3600" b="1" dirty="0"/>
            </a:br>
            <a:br>
              <a:rPr lang="es-ES" sz="3600" b="1" dirty="0"/>
            </a:br>
            <a:br>
              <a:rPr lang="es-ES" sz="3600" b="1" dirty="0"/>
            </a:br>
            <a:br>
              <a:rPr lang="es-ES" sz="3600" b="1" dirty="0"/>
            </a:br>
            <a:br>
              <a:rPr lang="es-ES" sz="3600" b="1" dirty="0"/>
            </a:br>
            <a:br>
              <a:rPr lang="es-ES" sz="3600" b="1" dirty="0"/>
            </a:br>
            <a:r>
              <a:rPr lang="es-ES" sz="5300" b="1" dirty="0"/>
              <a:t>ETAPAS DEL CAMBIO </a:t>
            </a:r>
            <a:br>
              <a:rPr lang="es-ES" sz="5300" b="1" dirty="0"/>
            </a:br>
            <a:r>
              <a:rPr lang="es-ES" dirty="0"/>
              <a:t>Descongelamiento</a:t>
            </a:r>
            <a:br>
              <a:rPr lang="es-ES" dirty="0"/>
            </a:br>
            <a:r>
              <a:rPr lang="es-ES" dirty="0"/>
              <a:t>Movimiento </a:t>
            </a:r>
            <a:br>
              <a:rPr lang="es-ES" dirty="0"/>
            </a:br>
            <a:r>
              <a:rPr lang="es-ES" dirty="0" err="1"/>
              <a:t>Recongelamiento</a:t>
            </a:r>
            <a:r>
              <a:rPr lang="es-ES" dirty="0"/>
              <a:t> </a:t>
            </a:r>
            <a:br>
              <a:rPr lang="es-ES" dirty="0"/>
            </a:br>
            <a:endParaRPr lang="es-ES" b="1" dirty="0"/>
          </a:p>
        </p:txBody>
      </p:sp>
    </p:spTree>
    <p:extLst>
      <p:ext uri="{BB962C8B-B14F-4D97-AF65-F5344CB8AC3E}">
        <p14:creationId xmlns:p14="http://schemas.microsoft.com/office/powerpoint/2010/main" val="343708316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1981200" y="404664"/>
            <a:ext cx="8229600" cy="1012974"/>
          </a:xfrm>
        </p:spPr>
        <p:txBody>
          <a:bodyPr>
            <a:normAutofit fontScale="90000"/>
          </a:bodyPr>
          <a:lstStyle/>
          <a:p>
            <a:br>
              <a:rPr lang="es-ES" sz="2800" dirty="0"/>
            </a:br>
            <a:br>
              <a:rPr lang="es-ES" sz="2800" dirty="0"/>
            </a:br>
            <a:br>
              <a:rPr lang="es-ES" sz="2800" dirty="0"/>
            </a:br>
            <a:br>
              <a:rPr lang="es-ES" sz="2800" dirty="0"/>
            </a:br>
            <a:br>
              <a:rPr lang="es-ES" sz="2800" dirty="0"/>
            </a:br>
            <a:br>
              <a:rPr lang="es-ES" sz="2800" dirty="0"/>
            </a:br>
            <a:br>
              <a:rPr lang="es-ES" sz="2800" dirty="0"/>
            </a:br>
            <a:br>
              <a:rPr lang="es-ES" sz="2800" dirty="0"/>
            </a:br>
            <a:br>
              <a:rPr lang="es-ES" sz="2800" dirty="0"/>
            </a:br>
            <a:br>
              <a:rPr lang="es-ES" sz="2800" dirty="0"/>
            </a:br>
            <a:br>
              <a:rPr lang="es-ES" sz="2800" dirty="0"/>
            </a:br>
            <a:br>
              <a:rPr lang="es-ES" sz="2800" dirty="0"/>
            </a:br>
            <a:br>
              <a:rPr lang="es-ES" sz="2800" dirty="0"/>
            </a:br>
            <a:r>
              <a:rPr lang="es-ES" sz="4000" b="1" dirty="0">
                <a:solidFill>
                  <a:prstClr val="black"/>
                </a:solidFill>
              </a:rPr>
              <a:t>¿Qué ocurre en cada etapa? </a:t>
            </a:r>
            <a:br>
              <a:rPr lang="es-ES" sz="4000" dirty="0"/>
            </a:br>
            <a:br>
              <a:rPr lang="es-ES" sz="2800" dirty="0"/>
            </a:br>
            <a:r>
              <a:rPr lang="es-ES" sz="2800" b="1" dirty="0"/>
              <a:t>DESCONGELAMIENTO: </a:t>
            </a:r>
            <a:r>
              <a:rPr lang="es-ES" sz="2800" dirty="0"/>
              <a:t>Se produce la toma de conciencia de la necesidad del cambio , incluye</a:t>
            </a:r>
            <a:br>
              <a:rPr lang="es-ES" sz="2800" dirty="0"/>
            </a:br>
            <a:r>
              <a:rPr lang="es-ES" sz="2800" b="1" dirty="0"/>
              <a:t>1ro: Diagnóstico: </a:t>
            </a:r>
            <a:r>
              <a:rPr lang="es-ES" sz="2800" dirty="0"/>
              <a:t>Tener claro el estado actual y el que se quiere cambiar </a:t>
            </a:r>
            <a:br>
              <a:rPr lang="es-ES" sz="2800" dirty="0"/>
            </a:br>
            <a:r>
              <a:rPr lang="es-ES" sz="2800" b="1" dirty="0"/>
              <a:t>2do: Preparación para el cambio: </a:t>
            </a:r>
            <a:r>
              <a:rPr lang="es-ES" sz="2800" dirty="0"/>
              <a:t>En esta fase se debe explicar el ¿Por qué el cambio?</a:t>
            </a:r>
            <a:br>
              <a:rPr lang="es-ES" sz="2800" dirty="0"/>
            </a:br>
            <a:r>
              <a:rPr lang="es-ES" sz="2800" b="1" dirty="0"/>
              <a:t>3ro: Planificación: </a:t>
            </a:r>
            <a:r>
              <a:rPr lang="es-ES" sz="2800" dirty="0"/>
              <a:t>¿Hacia dónde cambiar? ¿Cómo cambiar? ¿Cuál es el estado deseado y la estrategia para alcanzarlo?  ¿He evaluado las fuerzas facilitadoras y resistentes? </a:t>
            </a:r>
            <a:br>
              <a:rPr lang="es-ES" sz="2800" dirty="0"/>
            </a:br>
            <a:br>
              <a:rPr lang="es-ES" sz="2800" dirty="0"/>
            </a:br>
            <a:r>
              <a:rPr lang="es-ES" sz="2800" b="1" dirty="0"/>
              <a:t>MOVIMIENTO: </a:t>
            </a:r>
            <a:r>
              <a:rPr lang="es-ES" sz="2800" dirty="0"/>
              <a:t>Te permite poner en practica las acciones planificadas anteriormente y controlar los resultados que se van obteniendo         </a:t>
            </a:r>
          </a:p>
        </p:txBody>
      </p:sp>
    </p:spTree>
    <p:extLst>
      <p:ext uri="{BB962C8B-B14F-4D97-AF65-F5344CB8AC3E}">
        <p14:creationId xmlns:p14="http://schemas.microsoft.com/office/powerpoint/2010/main" val="257840727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br>
              <a:rPr lang="es-ES" sz="3600" b="1" dirty="0"/>
            </a:br>
            <a:br>
              <a:rPr lang="es-ES" sz="3600" b="1" dirty="0"/>
            </a:br>
            <a:br>
              <a:rPr lang="es-ES" sz="3600" b="1" dirty="0"/>
            </a:br>
            <a:br>
              <a:rPr lang="es-ES" sz="3600" b="1" dirty="0"/>
            </a:br>
            <a:br>
              <a:rPr lang="es-ES" sz="3600" b="1" dirty="0"/>
            </a:br>
            <a:br>
              <a:rPr lang="es-ES" sz="3600" b="1" dirty="0"/>
            </a:br>
            <a:br>
              <a:rPr lang="es-ES" sz="3600" b="1" dirty="0"/>
            </a:br>
            <a:br>
              <a:rPr lang="es-ES" sz="3600" b="1" dirty="0"/>
            </a:br>
            <a:br>
              <a:rPr lang="es-ES" sz="3600" b="1" dirty="0"/>
            </a:br>
            <a:br>
              <a:rPr lang="es-ES" sz="3600" b="1" dirty="0"/>
            </a:br>
            <a:r>
              <a:rPr lang="es-ES" sz="3600" b="1" dirty="0"/>
              <a:t>RECONGELAMIENTO: </a:t>
            </a:r>
            <a:r>
              <a:rPr lang="es-ES" sz="3600" dirty="0"/>
              <a:t>En esta etapa se observará la efectividad del cambio efectuado, el cambio debe convertirse en normas , hábitos e ir tomando parte de la cultura de la organización y volver a la estabilidad      </a:t>
            </a:r>
          </a:p>
        </p:txBody>
      </p:sp>
    </p:spTree>
    <p:extLst>
      <p:ext uri="{BB962C8B-B14F-4D97-AF65-F5344CB8AC3E}">
        <p14:creationId xmlns:p14="http://schemas.microsoft.com/office/powerpoint/2010/main" val="54697625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flipV="1">
            <a:off x="1981200" y="228920"/>
            <a:ext cx="8229600" cy="45719"/>
          </a:xfrm>
        </p:spPr>
        <p:txBody>
          <a:bodyPr>
            <a:normAutofit fontScale="90000"/>
          </a:bodyPr>
          <a:lstStyle/>
          <a:p>
            <a:br>
              <a:rPr lang="es-ES" dirty="0"/>
            </a:br>
            <a:br>
              <a:rPr lang="es-ES" dirty="0"/>
            </a:br>
            <a:br>
              <a:rPr lang="es-ES" dirty="0"/>
            </a:br>
            <a:r>
              <a:rPr lang="es-ES" sz="8900" b="1" dirty="0"/>
              <a:t>RECONOCER</a:t>
            </a:r>
            <a:br>
              <a:rPr lang="es-ES" sz="8900" b="1" dirty="0"/>
            </a:br>
            <a:br>
              <a:rPr lang="es-ES" dirty="0"/>
            </a:br>
            <a:br>
              <a:rPr lang="es-ES" dirty="0"/>
            </a:br>
            <a:br>
              <a:rPr lang="es-ES" dirty="0"/>
            </a:br>
            <a:br>
              <a:rPr lang="es-ES" sz="7300" dirty="0"/>
            </a:br>
            <a:br>
              <a:rPr lang="es-ES" sz="7300" dirty="0"/>
            </a:br>
            <a:br>
              <a:rPr lang="es-ES" sz="7300" dirty="0"/>
            </a:br>
            <a:br>
              <a:rPr lang="es-ES" sz="7300" dirty="0"/>
            </a:br>
            <a:endParaRPr lang="es-ES" sz="7300" dirty="0"/>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855640" y="2636912"/>
            <a:ext cx="6552728" cy="25202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68784271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br>
              <a:rPr lang="es-ES" dirty="0"/>
            </a:br>
            <a:br>
              <a:rPr lang="es-ES" dirty="0"/>
            </a:br>
            <a:br>
              <a:rPr lang="es-ES" dirty="0"/>
            </a:br>
            <a:br>
              <a:rPr lang="es-ES" dirty="0"/>
            </a:br>
            <a:br>
              <a:rPr lang="es-ES" dirty="0"/>
            </a:br>
            <a:br>
              <a:rPr lang="es-ES" dirty="0"/>
            </a:br>
            <a:br>
              <a:rPr lang="es-ES" dirty="0"/>
            </a:br>
            <a:br>
              <a:rPr lang="es-ES" dirty="0"/>
            </a:br>
            <a:br>
              <a:rPr lang="es-ES" dirty="0"/>
            </a:br>
            <a:r>
              <a:rPr lang="es-ES" sz="5300" b="1" dirty="0"/>
              <a:t>¿Qué pasa con los cambios? </a:t>
            </a:r>
            <a:br>
              <a:rPr lang="es-ES" sz="5300" b="1" dirty="0"/>
            </a:br>
            <a:r>
              <a:rPr lang="es-ES" sz="4000" b="1" dirty="0"/>
              <a:t>Fuerzas Favorecedoras: </a:t>
            </a:r>
            <a:r>
              <a:rPr lang="es-ES" sz="4000" dirty="0"/>
              <a:t>Las que están a favor, las que empujan y favorecen</a:t>
            </a:r>
            <a:br>
              <a:rPr lang="es-ES" sz="4000" dirty="0"/>
            </a:br>
            <a:r>
              <a:rPr lang="es-ES" sz="4000" b="1" dirty="0"/>
              <a:t>Fuerzas Resistentes</a:t>
            </a:r>
            <a:r>
              <a:rPr lang="es-ES" sz="4000" dirty="0"/>
              <a:t>: Las que están en contra, las que se resisten , las que obstaculizan </a:t>
            </a:r>
          </a:p>
        </p:txBody>
      </p:sp>
    </p:spTree>
    <p:extLst>
      <p:ext uri="{BB962C8B-B14F-4D97-AF65-F5344CB8AC3E}">
        <p14:creationId xmlns:p14="http://schemas.microsoft.com/office/powerpoint/2010/main" val="140746521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1981200" y="274638"/>
            <a:ext cx="8229600" cy="1930226"/>
          </a:xfrm>
        </p:spPr>
        <p:txBody>
          <a:bodyPr>
            <a:noAutofit/>
          </a:bodyPr>
          <a:lstStyle/>
          <a:p>
            <a:br>
              <a:rPr lang="es-ES" sz="3600" b="1" dirty="0"/>
            </a:br>
            <a:br>
              <a:rPr lang="es-ES" sz="3600" b="1" dirty="0"/>
            </a:br>
            <a:br>
              <a:rPr lang="es-ES" sz="3600" b="1" dirty="0"/>
            </a:br>
            <a:br>
              <a:rPr lang="es-ES" sz="3600" b="1" dirty="0"/>
            </a:br>
            <a:br>
              <a:rPr lang="es-ES" sz="3600" b="1" dirty="0"/>
            </a:br>
            <a:br>
              <a:rPr lang="es-ES" sz="3600" b="1" dirty="0"/>
            </a:br>
            <a:br>
              <a:rPr lang="es-ES" sz="3600" b="1" dirty="0"/>
            </a:br>
            <a:br>
              <a:rPr lang="es-ES" sz="3600" b="1" dirty="0"/>
            </a:br>
            <a:r>
              <a:rPr lang="es-ES" sz="3600" b="1" dirty="0"/>
              <a:t>Elementos que denotan resistencia al cambio (1)</a:t>
            </a:r>
            <a:br>
              <a:rPr lang="es-ES" sz="3600" b="1" dirty="0"/>
            </a:br>
            <a:r>
              <a:rPr lang="es-ES" sz="3600" dirty="0"/>
              <a:t>1</a:t>
            </a:r>
            <a:r>
              <a:rPr lang="es-ES" sz="3200" dirty="0"/>
              <a:t>-Cuestionamiento al cambio (¿Tú crees que dé resultado? </a:t>
            </a:r>
            <a:br>
              <a:rPr lang="es-ES" sz="3200" dirty="0"/>
            </a:br>
            <a:r>
              <a:rPr lang="es-ES" sz="3200" dirty="0"/>
              <a:t>2-Proceso de hacerle burla al cambio (Siempre veo lo mismo y no hay cambio)</a:t>
            </a:r>
            <a:br>
              <a:rPr lang="es-ES" sz="3200" dirty="0"/>
            </a:br>
            <a:r>
              <a:rPr lang="es-ES" sz="3200" dirty="0"/>
              <a:t>3-Demorar el cambio</a:t>
            </a:r>
            <a:br>
              <a:rPr lang="es-ES" sz="3200" dirty="0"/>
            </a:br>
            <a:r>
              <a:rPr lang="es-ES" sz="2400" b="1" dirty="0"/>
              <a:t>Colaborador</a:t>
            </a:r>
            <a:r>
              <a:rPr lang="es-ES" sz="2800" b="1" dirty="0"/>
              <a:t>:</a:t>
            </a:r>
            <a:r>
              <a:rPr lang="es-ES" sz="3200" dirty="0"/>
              <a:t> </a:t>
            </a:r>
            <a:r>
              <a:rPr lang="es-ES" sz="2400" dirty="0"/>
              <a:t>Jefe le traigo el informe solicitado</a:t>
            </a:r>
            <a:br>
              <a:rPr lang="es-ES" sz="2400" dirty="0"/>
            </a:br>
            <a:r>
              <a:rPr lang="es-ES" sz="2400" b="1" dirty="0"/>
              <a:t>Jefe</a:t>
            </a:r>
            <a:r>
              <a:rPr lang="es-ES" sz="2400" dirty="0"/>
              <a:t>: Agrégame un párrafo más a tu propuesta</a:t>
            </a:r>
            <a:br>
              <a:rPr lang="es-ES" sz="2400" dirty="0"/>
            </a:br>
            <a:r>
              <a:rPr lang="es-ES" sz="2400" b="1" dirty="0"/>
              <a:t>Colaborador:</a:t>
            </a:r>
            <a:r>
              <a:rPr lang="es-ES" sz="2400" dirty="0"/>
              <a:t> Se lo tengo la semana que viene  </a:t>
            </a:r>
          </a:p>
        </p:txBody>
      </p:sp>
    </p:spTree>
    <p:extLst>
      <p:ext uri="{BB962C8B-B14F-4D97-AF65-F5344CB8AC3E}">
        <p14:creationId xmlns:p14="http://schemas.microsoft.com/office/powerpoint/2010/main" val="420989724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1981200" y="274638"/>
            <a:ext cx="8229600" cy="2002234"/>
          </a:xfrm>
        </p:spPr>
        <p:txBody>
          <a:bodyPr>
            <a:noAutofit/>
          </a:bodyPr>
          <a:lstStyle/>
          <a:p>
            <a:br>
              <a:rPr lang="es-ES" sz="3600" b="1" dirty="0"/>
            </a:br>
            <a:br>
              <a:rPr lang="es-ES" sz="3600" b="1" dirty="0"/>
            </a:br>
            <a:br>
              <a:rPr lang="es-ES" sz="3600" b="1" dirty="0"/>
            </a:br>
            <a:br>
              <a:rPr lang="es-ES" sz="3600" b="1" dirty="0"/>
            </a:br>
            <a:br>
              <a:rPr lang="es-ES" sz="3600" b="1" dirty="0"/>
            </a:br>
            <a:br>
              <a:rPr lang="es-ES" sz="3600" b="1" dirty="0"/>
            </a:br>
            <a:br>
              <a:rPr lang="es-ES" sz="3600" b="1" dirty="0"/>
            </a:br>
            <a:r>
              <a:rPr lang="es-ES" sz="3600" b="1" dirty="0"/>
              <a:t>Elementos que denotan resistencia al cambio (2)</a:t>
            </a:r>
            <a:br>
              <a:rPr lang="es-ES" sz="3600" b="1" dirty="0"/>
            </a:br>
            <a:r>
              <a:rPr lang="es-ES" sz="2400" dirty="0"/>
              <a:t>4-Reforzar el pasado (Hace 20 años que esto es así ¿por qué ahora lo quieren cambiar?  </a:t>
            </a:r>
            <a:br>
              <a:rPr lang="es-ES" sz="2400" dirty="0"/>
            </a:br>
            <a:r>
              <a:rPr lang="es-ES" sz="2400" dirty="0"/>
              <a:t>5-Subestimar los riesgos(si cuando hagamos ese cambio, ocurre algo peor)</a:t>
            </a:r>
            <a:br>
              <a:rPr lang="es-ES" sz="2400" dirty="0"/>
            </a:br>
            <a:r>
              <a:rPr lang="es-ES" sz="2400" dirty="0"/>
              <a:t>6-Minimizar la necesidad del cambio(¿Realmente tú crees que haga falta cambiar esto?</a:t>
            </a:r>
            <a:br>
              <a:rPr lang="es-ES" sz="2400" dirty="0"/>
            </a:br>
            <a:r>
              <a:rPr lang="es-ES" sz="2400" dirty="0"/>
              <a:t>7-Subvalorar los resultados del cambio (no va a dar resultados, es muy joven no lo va a saber hacer, es una mujer, va a faltar porque tiene niños)</a:t>
            </a:r>
          </a:p>
        </p:txBody>
      </p:sp>
    </p:spTree>
    <p:extLst>
      <p:ext uri="{BB962C8B-B14F-4D97-AF65-F5344CB8AC3E}">
        <p14:creationId xmlns:p14="http://schemas.microsoft.com/office/powerpoint/2010/main" val="309805998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1981200" y="274638"/>
            <a:ext cx="8229600" cy="2002234"/>
          </a:xfrm>
        </p:spPr>
        <p:txBody>
          <a:bodyPr>
            <a:noAutofit/>
          </a:bodyPr>
          <a:lstStyle/>
          <a:p>
            <a:br>
              <a:rPr lang="es-ES" sz="3600" b="1" dirty="0"/>
            </a:br>
            <a:br>
              <a:rPr lang="es-ES" sz="3600" b="1" dirty="0"/>
            </a:br>
            <a:br>
              <a:rPr lang="es-ES" sz="3600" b="1" dirty="0"/>
            </a:br>
            <a:br>
              <a:rPr lang="es-ES" sz="3600" b="1" dirty="0"/>
            </a:br>
            <a:br>
              <a:rPr lang="es-ES" sz="3600" b="1" dirty="0"/>
            </a:br>
            <a:br>
              <a:rPr lang="es-ES" sz="3600" b="1" dirty="0"/>
            </a:br>
            <a:br>
              <a:rPr lang="es-ES" sz="3600" b="1" dirty="0"/>
            </a:br>
            <a:br>
              <a:rPr lang="es-ES" sz="3600" b="1" dirty="0"/>
            </a:br>
            <a:r>
              <a:rPr lang="es-ES" sz="3600" b="1" dirty="0"/>
              <a:t>Elementos que denotan resistencia al cambio (3)</a:t>
            </a:r>
            <a:br>
              <a:rPr lang="es-ES" sz="3600" b="1" dirty="0"/>
            </a:br>
            <a:r>
              <a:rPr lang="es-ES" sz="2800" dirty="0"/>
              <a:t>8-Hábitos y rutinas: El cambio que rompe hábitos y rutinas puede implicar que las personas no los acepten</a:t>
            </a:r>
            <a:br>
              <a:rPr lang="es-ES" sz="2800" dirty="0"/>
            </a:br>
            <a:r>
              <a:rPr lang="es-ES" sz="2800" dirty="0"/>
              <a:t>9-Miedo a lo desconocido: No sabemos ¿ qué va a pasar?</a:t>
            </a:r>
            <a:br>
              <a:rPr lang="es-ES" sz="2800" dirty="0"/>
            </a:br>
            <a:r>
              <a:rPr lang="es-ES" sz="2800" dirty="0"/>
              <a:t>10-No querer cambiar lo establecido por uno mismo </a:t>
            </a:r>
            <a:br>
              <a:rPr lang="es-ES" sz="2800" dirty="0"/>
            </a:br>
            <a:r>
              <a:rPr lang="es-ES" sz="2800" dirty="0"/>
              <a:t>(si hemos sido gestores de una cosa, nos cuesta trabajo reconocer que debemos cambiarla) </a:t>
            </a:r>
          </a:p>
        </p:txBody>
      </p:sp>
    </p:spTree>
    <p:extLst>
      <p:ext uri="{BB962C8B-B14F-4D97-AF65-F5344CB8AC3E}">
        <p14:creationId xmlns:p14="http://schemas.microsoft.com/office/powerpoint/2010/main" val="1633141740"/>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br>
              <a:rPr lang="es-ES" b="1" dirty="0"/>
            </a:br>
            <a:br>
              <a:rPr lang="es-ES" b="1" dirty="0"/>
            </a:br>
            <a:br>
              <a:rPr lang="es-ES" b="1" dirty="0"/>
            </a:br>
            <a:br>
              <a:rPr lang="es-ES" b="1" dirty="0"/>
            </a:br>
            <a:br>
              <a:rPr lang="es-ES" b="1" dirty="0"/>
            </a:br>
            <a:br>
              <a:rPr lang="es-ES" b="1" dirty="0"/>
            </a:br>
            <a:br>
              <a:rPr lang="es-ES" b="1" dirty="0"/>
            </a:br>
            <a:br>
              <a:rPr lang="es-ES" b="1" dirty="0"/>
            </a:br>
            <a:r>
              <a:rPr lang="es-ES" b="1" dirty="0"/>
              <a:t>Otros indicadores de resistencia al cambio</a:t>
            </a:r>
            <a:br>
              <a:rPr lang="es-ES" b="1" dirty="0"/>
            </a:br>
            <a:r>
              <a:rPr lang="es-ES" b="1" dirty="0"/>
              <a:t>SI EL CAMBIO AMENAZA</a:t>
            </a:r>
            <a:br>
              <a:rPr lang="es-ES" b="1" dirty="0"/>
            </a:br>
            <a:r>
              <a:rPr lang="es-ES" sz="3600" dirty="0"/>
              <a:t>-Las estructuras de la organización  </a:t>
            </a:r>
            <a:br>
              <a:rPr lang="es-ES" sz="3600" dirty="0"/>
            </a:br>
            <a:r>
              <a:rPr lang="es-ES" sz="3600" dirty="0"/>
              <a:t>-La asignación de recursos(¿tendremos con el cambio, más o menos </a:t>
            </a:r>
            <a:r>
              <a:rPr lang="es-ES" sz="3600"/>
              <a:t>recursos?) </a:t>
            </a:r>
            <a:br>
              <a:rPr lang="es-ES" sz="3600" dirty="0"/>
            </a:br>
            <a:r>
              <a:rPr lang="es-ES" sz="3600" dirty="0"/>
              <a:t>-Las relaciones de poder (esto significa que desaparecerá mi cargo) </a:t>
            </a:r>
          </a:p>
        </p:txBody>
      </p:sp>
    </p:spTree>
    <p:extLst>
      <p:ext uri="{BB962C8B-B14F-4D97-AF65-F5344CB8AC3E}">
        <p14:creationId xmlns:p14="http://schemas.microsoft.com/office/powerpoint/2010/main" val="137364485"/>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br>
              <a:rPr lang="es-ES" dirty="0"/>
            </a:br>
            <a:br>
              <a:rPr lang="es-ES" dirty="0"/>
            </a:br>
            <a:br>
              <a:rPr lang="es-ES" dirty="0"/>
            </a:br>
            <a:br>
              <a:rPr lang="es-ES" dirty="0"/>
            </a:br>
            <a:br>
              <a:rPr lang="es-ES" dirty="0"/>
            </a:br>
            <a:br>
              <a:rPr lang="es-ES" dirty="0"/>
            </a:br>
            <a:br>
              <a:rPr lang="es-ES" dirty="0"/>
            </a:br>
            <a:br>
              <a:rPr lang="es-ES" dirty="0"/>
            </a:br>
            <a:r>
              <a:rPr lang="es-ES" b="1" dirty="0"/>
              <a:t>¿Cuáles son las causas de la resistencia al cambio?  </a:t>
            </a:r>
          </a:p>
        </p:txBody>
      </p:sp>
    </p:spTree>
    <p:extLst>
      <p:ext uri="{BB962C8B-B14F-4D97-AF65-F5344CB8AC3E}">
        <p14:creationId xmlns:p14="http://schemas.microsoft.com/office/powerpoint/2010/main" val="3900509952"/>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br>
              <a:rPr lang="es-ES" sz="3600" b="1" dirty="0"/>
            </a:br>
            <a:br>
              <a:rPr lang="es-ES" sz="3600" b="1" dirty="0"/>
            </a:br>
            <a:br>
              <a:rPr lang="es-ES" sz="3600" b="1" dirty="0"/>
            </a:br>
            <a:br>
              <a:rPr lang="es-ES" sz="3600" b="1" dirty="0"/>
            </a:br>
            <a:br>
              <a:rPr lang="es-ES" sz="3600" b="1" dirty="0"/>
            </a:br>
            <a:br>
              <a:rPr lang="es-ES" sz="3600" b="1" dirty="0"/>
            </a:br>
            <a:br>
              <a:rPr lang="es-ES" sz="3600" b="1" dirty="0"/>
            </a:br>
            <a:br>
              <a:rPr lang="es-ES" sz="3600" b="1" dirty="0"/>
            </a:br>
            <a:br>
              <a:rPr lang="es-ES" sz="3600" b="1" dirty="0"/>
            </a:br>
            <a:br>
              <a:rPr lang="es-ES" sz="3600" b="1" dirty="0"/>
            </a:br>
            <a:r>
              <a:rPr lang="es-ES" sz="3600" b="1" dirty="0"/>
              <a:t>CAUSAS DE LA RESISTENCIA AL CAMBIO (1)</a:t>
            </a:r>
            <a:br>
              <a:rPr lang="es-ES" sz="3600" b="1" dirty="0"/>
            </a:br>
            <a:r>
              <a:rPr lang="es-ES" sz="3600" b="1" dirty="0"/>
              <a:t>Causa: NO SABE</a:t>
            </a:r>
            <a:br>
              <a:rPr lang="es-ES" sz="3600" b="1" dirty="0"/>
            </a:br>
            <a:r>
              <a:rPr lang="es-ES" sz="3600" b="1" dirty="0"/>
              <a:t>¿Por qué ocurren?: </a:t>
            </a:r>
            <a:r>
              <a:rPr lang="es-ES" sz="3600" dirty="0"/>
              <a:t>No saben ¿qué va a pasar con ese cambio, ¿a dónde van a ir a parar?, tienen poca información del cambio</a:t>
            </a:r>
            <a:br>
              <a:rPr lang="es-ES" sz="3600" dirty="0"/>
            </a:br>
            <a:r>
              <a:rPr lang="es-ES" sz="3600" b="1" dirty="0"/>
              <a:t>Acciones Correctivas: </a:t>
            </a:r>
            <a:r>
              <a:rPr lang="es-ES" sz="3600" dirty="0"/>
              <a:t>Informar, Hablar con transparencia, Educar   </a:t>
            </a:r>
          </a:p>
        </p:txBody>
      </p:sp>
    </p:spTree>
    <p:extLst>
      <p:ext uri="{BB962C8B-B14F-4D97-AF65-F5344CB8AC3E}">
        <p14:creationId xmlns:p14="http://schemas.microsoft.com/office/powerpoint/2010/main" val="3870989777"/>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br>
              <a:rPr lang="es-ES" sz="3600" b="1" dirty="0"/>
            </a:br>
            <a:br>
              <a:rPr lang="es-ES" sz="3600" b="1" dirty="0"/>
            </a:br>
            <a:br>
              <a:rPr lang="es-ES" sz="3600" b="1" dirty="0"/>
            </a:br>
            <a:br>
              <a:rPr lang="es-ES" sz="3600" b="1" dirty="0"/>
            </a:br>
            <a:br>
              <a:rPr lang="es-ES" sz="3600" b="1" dirty="0"/>
            </a:br>
            <a:br>
              <a:rPr lang="es-ES" sz="3600" b="1" dirty="0"/>
            </a:br>
            <a:br>
              <a:rPr lang="es-ES" sz="3600" b="1" dirty="0"/>
            </a:br>
            <a:br>
              <a:rPr lang="es-ES" sz="3600" b="1" dirty="0"/>
            </a:br>
            <a:br>
              <a:rPr lang="es-ES" sz="3600" b="1" dirty="0"/>
            </a:br>
            <a:br>
              <a:rPr lang="es-ES" sz="3600" b="1" dirty="0"/>
            </a:br>
            <a:r>
              <a:rPr lang="es-ES" sz="3600" b="1" dirty="0"/>
              <a:t>CAUSAS DE LA RESISTENCIA AL CAMBIO (2)</a:t>
            </a:r>
            <a:br>
              <a:rPr lang="es-ES" sz="3600" b="1" dirty="0"/>
            </a:br>
            <a:r>
              <a:rPr lang="es-ES" sz="3600" b="1" dirty="0"/>
              <a:t>Causa: NO PUEDE</a:t>
            </a:r>
            <a:br>
              <a:rPr lang="es-ES" sz="3600" b="1" dirty="0"/>
            </a:br>
            <a:r>
              <a:rPr lang="es-ES" sz="3600" b="1" dirty="0"/>
              <a:t>¿Por qué ocurren?: </a:t>
            </a:r>
            <a:r>
              <a:rPr lang="es-ES" sz="3600" dirty="0"/>
              <a:t>Antes trabajaba con papeles de forma manual y ahora va a trabajar con una computadora </a:t>
            </a:r>
            <a:br>
              <a:rPr lang="es-ES" sz="3600" dirty="0"/>
            </a:br>
            <a:r>
              <a:rPr lang="es-ES" sz="3600" b="1" dirty="0"/>
              <a:t>Acciones Correctivas: </a:t>
            </a:r>
            <a:r>
              <a:rPr lang="es-ES" sz="3600" dirty="0"/>
              <a:t>Proporcionar herramientas, Capacitar    </a:t>
            </a:r>
          </a:p>
        </p:txBody>
      </p:sp>
    </p:spTree>
    <p:extLst>
      <p:ext uri="{BB962C8B-B14F-4D97-AF65-F5344CB8AC3E}">
        <p14:creationId xmlns:p14="http://schemas.microsoft.com/office/powerpoint/2010/main" val="3954306973"/>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br>
              <a:rPr lang="es-ES" sz="3600" b="1" dirty="0"/>
            </a:br>
            <a:br>
              <a:rPr lang="es-ES" sz="3600" b="1" dirty="0"/>
            </a:br>
            <a:br>
              <a:rPr lang="es-ES" sz="3600" b="1" dirty="0"/>
            </a:br>
            <a:br>
              <a:rPr lang="es-ES" sz="3600" b="1" dirty="0"/>
            </a:br>
            <a:br>
              <a:rPr lang="es-ES" sz="3600" b="1" dirty="0"/>
            </a:br>
            <a:br>
              <a:rPr lang="es-ES" sz="3600" b="1" dirty="0"/>
            </a:br>
            <a:br>
              <a:rPr lang="es-ES" sz="3600" b="1" dirty="0"/>
            </a:br>
            <a:br>
              <a:rPr lang="es-ES" sz="3600" b="1" dirty="0"/>
            </a:br>
            <a:br>
              <a:rPr lang="es-ES" sz="3600" b="1" dirty="0"/>
            </a:br>
            <a:br>
              <a:rPr lang="es-ES" sz="3600" b="1" dirty="0"/>
            </a:br>
            <a:r>
              <a:rPr lang="es-ES" sz="3600" b="1" dirty="0"/>
              <a:t>CAUSAS DE LA RESISTENCIA AL CAMBIO (3)</a:t>
            </a:r>
            <a:br>
              <a:rPr lang="es-ES" sz="3600" b="1" dirty="0"/>
            </a:br>
            <a:r>
              <a:rPr lang="es-ES" sz="3600" b="1" dirty="0"/>
              <a:t>Causa: NO CREE</a:t>
            </a:r>
            <a:br>
              <a:rPr lang="es-ES" sz="3600" b="1" dirty="0"/>
            </a:br>
            <a:r>
              <a:rPr lang="es-ES" sz="3600" b="1" dirty="0"/>
              <a:t>¿Por qué ocurren?: </a:t>
            </a:r>
            <a:r>
              <a:rPr lang="es-ES" sz="3600" dirty="0"/>
              <a:t>No cree en los resultados del cambio  </a:t>
            </a:r>
            <a:br>
              <a:rPr lang="es-ES" sz="3600" dirty="0"/>
            </a:br>
            <a:r>
              <a:rPr lang="es-ES" sz="3600" b="1" dirty="0"/>
              <a:t>Acciones Correctivas: </a:t>
            </a:r>
            <a:r>
              <a:rPr lang="es-ES" sz="3600" dirty="0"/>
              <a:t>Involucrarlo y darle participación     </a:t>
            </a:r>
          </a:p>
        </p:txBody>
      </p:sp>
    </p:spTree>
    <p:extLst>
      <p:ext uri="{BB962C8B-B14F-4D97-AF65-F5344CB8AC3E}">
        <p14:creationId xmlns:p14="http://schemas.microsoft.com/office/powerpoint/2010/main" val="2402920747"/>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br>
              <a:rPr lang="es-ES" sz="3600" b="1" dirty="0"/>
            </a:br>
            <a:br>
              <a:rPr lang="es-ES" sz="3600" b="1" dirty="0"/>
            </a:br>
            <a:br>
              <a:rPr lang="es-ES" sz="3600" b="1" dirty="0"/>
            </a:br>
            <a:br>
              <a:rPr lang="es-ES" sz="3600" b="1" dirty="0"/>
            </a:br>
            <a:br>
              <a:rPr lang="es-ES" sz="3600" b="1" dirty="0"/>
            </a:br>
            <a:br>
              <a:rPr lang="es-ES" sz="3600" b="1" dirty="0"/>
            </a:br>
            <a:br>
              <a:rPr lang="es-ES" sz="3600" b="1" dirty="0"/>
            </a:br>
            <a:br>
              <a:rPr lang="es-ES" sz="3600" b="1" dirty="0"/>
            </a:br>
            <a:br>
              <a:rPr lang="es-ES" sz="3600" b="1" dirty="0"/>
            </a:br>
            <a:br>
              <a:rPr lang="es-ES" sz="3600" b="1" dirty="0"/>
            </a:br>
            <a:r>
              <a:rPr lang="es-ES" sz="3600" b="1" dirty="0"/>
              <a:t>CAUSAS DE LA RESISTENCIA AL CAMBIO (4)</a:t>
            </a:r>
            <a:br>
              <a:rPr lang="es-ES" sz="3600" b="1" dirty="0"/>
            </a:br>
            <a:r>
              <a:rPr lang="es-ES" sz="3600" b="1" dirty="0"/>
              <a:t>Causa: NO QUIERE Y TIENE EL MANDO </a:t>
            </a:r>
            <a:br>
              <a:rPr lang="es-ES" sz="3600" b="1" dirty="0"/>
            </a:br>
            <a:r>
              <a:rPr lang="es-ES" sz="3600" b="1" dirty="0"/>
              <a:t>¿Por qué ocurren</a:t>
            </a:r>
            <a:r>
              <a:rPr lang="es-ES" sz="3600" dirty="0"/>
              <a:t>?: Es el que tiene el mando   </a:t>
            </a:r>
            <a:br>
              <a:rPr lang="es-ES" sz="3600" dirty="0"/>
            </a:br>
            <a:r>
              <a:rPr lang="es-ES" sz="3600" b="1" dirty="0"/>
              <a:t>Acciones Correctivas: </a:t>
            </a:r>
            <a:r>
              <a:rPr lang="es-ES" sz="3600" dirty="0"/>
              <a:t>No habrá cambio      </a:t>
            </a:r>
          </a:p>
        </p:txBody>
      </p:sp>
    </p:spTree>
    <p:extLst>
      <p:ext uri="{BB962C8B-B14F-4D97-AF65-F5344CB8AC3E}">
        <p14:creationId xmlns:p14="http://schemas.microsoft.com/office/powerpoint/2010/main" val="128779657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br>
              <a:rPr lang="es-ES" dirty="0"/>
            </a:br>
            <a:br>
              <a:rPr lang="es-ES" dirty="0"/>
            </a:br>
            <a:br>
              <a:rPr lang="es-ES" dirty="0"/>
            </a:br>
            <a:br>
              <a:rPr lang="es-ES" dirty="0"/>
            </a:br>
            <a:br>
              <a:rPr lang="es-ES" dirty="0"/>
            </a:br>
            <a:br>
              <a:rPr lang="es-ES" dirty="0"/>
            </a:br>
            <a:br>
              <a:rPr lang="es-ES" dirty="0"/>
            </a:br>
            <a:br>
              <a:rPr lang="es-ES" dirty="0"/>
            </a:br>
            <a:r>
              <a:rPr lang="es-ES" sz="6000" b="1" dirty="0"/>
              <a:t>ESENCIA DE LAS CLASES ANTERIORES</a:t>
            </a:r>
          </a:p>
        </p:txBody>
      </p:sp>
    </p:spTree>
    <p:extLst>
      <p:ext uri="{BB962C8B-B14F-4D97-AF65-F5344CB8AC3E}">
        <p14:creationId xmlns:p14="http://schemas.microsoft.com/office/powerpoint/2010/main" val="1363444477"/>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br>
              <a:rPr lang="es-ES" dirty="0"/>
            </a:br>
            <a:br>
              <a:rPr lang="es-ES" dirty="0"/>
            </a:br>
            <a:br>
              <a:rPr lang="es-ES" dirty="0"/>
            </a:br>
            <a:br>
              <a:rPr lang="es-ES" dirty="0"/>
            </a:br>
            <a:br>
              <a:rPr lang="es-ES" dirty="0"/>
            </a:br>
            <a:br>
              <a:rPr lang="es-ES" dirty="0"/>
            </a:br>
            <a:br>
              <a:rPr lang="es-ES" dirty="0"/>
            </a:br>
            <a:br>
              <a:rPr lang="es-ES" dirty="0"/>
            </a:br>
            <a:r>
              <a:rPr lang="es-ES" b="1" dirty="0"/>
              <a:t>VIDEO RESISTENCIA AL CAMBIO (2)</a:t>
            </a:r>
          </a:p>
        </p:txBody>
      </p:sp>
    </p:spTree>
    <p:extLst>
      <p:ext uri="{BB962C8B-B14F-4D97-AF65-F5344CB8AC3E}">
        <p14:creationId xmlns:p14="http://schemas.microsoft.com/office/powerpoint/2010/main" val="1075731040"/>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br>
              <a:rPr lang="es-ES" dirty="0"/>
            </a:br>
            <a:br>
              <a:rPr lang="es-ES" dirty="0"/>
            </a:br>
            <a:br>
              <a:rPr lang="es-ES" dirty="0"/>
            </a:br>
            <a:br>
              <a:rPr lang="es-ES" dirty="0"/>
            </a:br>
            <a:br>
              <a:rPr lang="es-ES" dirty="0"/>
            </a:br>
            <a:br>
              <a:rPr lang="es-ES" dirty="0"/>
            </a:br>
            <a:br>
              <a:rPr lang="es-ES" dirty="0"/>
            </a:br>
            <a:br>
              <a:rPr lang="es-ES" dirty="0"/>
            </a:br>
            <a:br>
              <a:rPr lang="es-ES" dirty="0"/>
            </a:br>
            <a:br>
              <a:rPr lang="es-ES" dirty="0"/>
            </a:br>
            <a:br>
              <a:rPr lang="es-ES" dirty="0"/>
            </a:br>
            <a:r>
              <a:rPr lang="es-ES" b="1" dirty="0"/>
              <a:t>CAMBIO Y TRABAJO EN EQUIPOS</a:t>
            </a:r>
            <a:br>
              <a:rPr lang="es-ES" b="1" dirty="0"/>
            </a:br>
            <a:br>
              <a:rPr lang="es-ES" b="1" dirty="0"/>
            </a:br>
            <a:br>
              <a:rPr lang="es-ES" dirty="0"/>
            </a:br>
            <a:endParaRPr lang="es-ES" dirty="0"/>
          </a:p>
        </p:txBody>
      </p:sp>
    </p:spTree>
    <p:extLst>
      <p:ext uri="{BB962C8B-B14F-4D97-AF65-F5344CB8AC3E}">
        <p14:creationId xmlns:p14="http://schemas.microsoft.com/office/powerpoint/2010/main" val="2595151386"/>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br>
              <a:rPr lang="es-ES" sz="3200" dirty="0"/>
            </a:br>
            <a:br>
              <a:rPr lang="es-ES" sz="3200" dirty="0"/>
            </a:br>
            <a:br>
              <a:rPr lang="es-ES" sz="3200" dirty="0"/>
            </a:br>
            <a:br>
              <a:rPr lang="es-ES" sz="3200" dirty="0"/>
            </a:br>
            <a:br>
              <a:rPr lang="es-ES" sz="3200" dirty="0"/>
            </a:br>
            <a:br>
              <a:rPr lang="es-ES" sz="3200" dirty="0"/>
            </a:br>
            <a:br>
              <a:rPr lang="es-ES" sz="3200" dirty="0"/>
            </a:br>
            <a:br>
              <a:rPr lang="es-ES" sz="3200" dirty="0"/>
            </a:br>
            <a:br>
              <a:rPr lang="es-ES" sz="3200" dirty="0"/>
            </a:br>
            <a:br>
              <a:rPr lang="es-ES" sz="3200" dirty="0"/>
            </a:br>
            <a:br>
              <a:rPr lang="es-ES" sz="3200" dirty="0"/>
            </a:br>
            <a:br>
              <a:rPr lang="es-ES" sz="3200" dirty="0"/>
            </a:br>
            <a:r>
              <a:rPr lang="es-ES" sz="3200" dirty="0"/>
              <a:t>Las propuestas de cambios pueden hacerse en equipos , con apoyo dela dirección, existen los llamados </a:t>
            </a:r>
            <a:r>
              <a:rPr lang="es-ES" sz="3200" b="1" dirty="0"/>
              <a:t>EQUIPOS O COMITÉ DE MEJORA, </a:t>
            </a:r>
            <a:r>
              <a:rPr lang="es-ES" sz="3200" dirty="0"/>
              <a:t>con la finalidad de revisar continuamente los procesos y actividades  de la institución, con la constante de que cada día debe plantearse la pregunta</a:t>
            </a:r>
            <a:br>
              <a:rPr lang="es-ES" sz="3200" dirty="0"/>
            </a:br>
            <a:r>
              <a:rPr lang="es-ES" sz="3200" dirty="0"/>
              <a:t> ¿Qué se puede mejorar?  </a:t>
            </a:r>
            <a:br>
              <a:rPr lang="es-ES" sz="3200" dirty="0"/>
            </a:br>
            <a:r>
              <a:rPr lang="es-ES" sz="3200" dirty="0"/>
              <a:t>Por supuesto que implica cambios y ajustes  frecuentes      </a:t>
            </a:r>
          </a:p>
        </p:txBody>
      </p:sp>
    </p:spTree>
    <p:extLst>
      <p:ext uri="{BB962C8B-B14F-4D97-AF65-F5344CB8AC3E}">
        <p14:creationId xmlns:p14="http://schemas.microsoft.com/office/powerpoint/2010/main" val="3932451250"/>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br>
              <a:rPr lang="es-ES" dirty="0"/>
            </a:br>
            <a:br>
              <a:rPr lang="es-ES" dirty="0"/>
            </a:br>
            <a:br>
              <a:rPr lang="es-ES" dirty="0"/>
            </a:br>
            <a:br>
              <a:rPr lang="es-ES" dirty="0"/>
            </a:br>
            <a:br>
              <a:rPr lang="es-ES" dirty="0"/>
            </a:br>
            <a:br>
              <a:rPr lang="es-ES" dirty="0"/>
            </a:br>
            <a:br>
              <a:rPr lang="es-ES" dirty="0"/>
            </a:br>
            <a:br>
              <a:rPr lang="es-ES" dirty="0"/>
            </a:br>
            <a:br>
              <a:rPr lang="es-ES" dirty="0"/>
            </a:br>
            <a:r>
              <a:rPr lang="es-ES" b="1" dirty="0"/>
              <a:t>CAMBIO,  COMUNICACIÓN Y CULTURA  INSTITUCIONAL </a:t>
            </a:r>
            <a:br>
              <a:rPr lang="es-ES" b="1" dirty="0"/>
            </a:br>
            <a:endParaRPr lang="es-ES" b="1" dirty="0"/>
          </a:p>
        </p:txBody>
      </p:sp>
    </p:spTree>
    <p:extLst>
      <p:ext uri="{BB962C8B-B14F-4D97-AF65-F5344CB8AC3E}">
        <p14:creationId xmlns:p14="http://schemas.microsoft.com/office/powerpoint/2010/main" val="3254997979"/>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1981200" y="620688"/>
            <a:ext cx="8229600" cy="360040"/>
          </a:xfrm>
        </p:spPr>
        <p:txBody>
          <a:bodyPr>
            <a:normAutofit fontScale="90000"/>
          </a:bodyPr>
          <a:lstStyle/>
          <a:p>
            <a:br>
              <a:rPr lang="es-ES" dirty="0"/>
            </a:br>
            <a:br>
              <a:rPr lang="es-ES" dirty="0"/>
            </a:br>
            <a:br>
              <a:rPr lang="es-ES" dirty="0"/>
            </a:br>
            <a:br>
              <a:rPr lang="es-ES" dirty="0"/>
            </a:br>
            <a:br>
              <a:rPr lang="es-ES" dirty="0"/>
            </a:br>
            <a:br>
              <a:rPr lang="es-ES" dirty="0"/>
            </a:br>
            <a:br>
              <a:rPr lang="es-ES" dirty="0"/>
            </a:br>
            <a:br>
              <a:rPr lang="es-ES" dirty="0"/>
            </a:br>
            <a:r>
              <a:rPr lang="es-ES" sz="4000" b="1" dirty="0"/>
              <a:t>A MODO DE CURIOSIDAD</a:t>
            </a:r>
            <a:br>
              <a:rPr lang="es-ES" b="1" dirty="0"/>
            </a:br>
            <a:r>
              <a:rPr lang="es-ES" sz="2700" dirty="0"/>
              <a:t>Se denomina </a:t>
            </a:r>
            <a:r>
              <a:rPr lang="es-ES" sz="2700" b="1" dirty="0"/>
              <a:t>CRISIS </a:t>
            </a:r>
            <a:r>
              <a:rPr lang="es-ES" sz="2700" dirty="0"/>
              <a:t>a una </a:t>
            </a:r>
            <a:r>
              <a:rPr lang="es-ES" sz="2700" b="1" dirty="0"/>
              <a:t>estructura de cambios </a:t>
            </a:r>
            <a:r>
              <a:rPr lang="es-ES" sz="2700" dirty="0"/>
              <a:t>en una </a:t>
            </a:r>
            <a:r>
              <a:rPr lang="es-ES" sz="2700" b="1" dirty="0"/>
              <a:t>realidad inestable </a:t>
            </a:r>
            <a:r>
              <a:rPr lang="es-ES" sz="2700" dirty="0"/>
              <a:t>    </a:t>
            </a:r>
            <a:br>
              <a:rPr lang="es-ES" sz="2700" dirty="0"/>
            </a:br>
            <a:r>
              <a:rPr lang="es-ES" sz="2700" dirty="0"/>
              <a:t>* Surgen de forma inesperada y repentina </a:t>
            </a:r>
            <a:br>
              <a:rPr lang="es-ES" sz="2700" dirty="0"/>
            </a:br>
            <a:r>
              <a:rPr lang="es-ES" sz="2700" dirty="0"/>
              <a:t>*La sorpresa conduce a la incertidumbre y al caos</a:t>
            </a:r>
            <a:br>
              <a:rPr lang="es-ES" sz="2700" dirty="0"/>
            </a:br>
            <a:r>
              <a:rPr lang="es-ES" sz="2700" dirty="0"/>
              <a:t>*Puede llegar a la pérdida de control </a:t>
            </a:r>
            <a:br>
              <a:rPr lang="es-ES" sz="2700" dirty="0"/>
            </a:br>
            <a:r>
              <a:rPr lang="es-ES" sz="2700" b="1" dirty="0"/>
              <a:t>GESTION DE CRISIS</a:t>
            </a:r>
            <a:br>
              <a:rPr lang="es-ES" sz="2700" b="1" dirty="0"/>
            </a:br>
            <a:r>
              <a:rPr lang="es-ES" sz="2700" dirty="0"/>
              <a:t>Tratar de identificar vulnerabilidades y riesgos (prever)</a:t>
            </a:r>
            <a:br>
              <a:rPr lang="es-ES" sz="2700" dirty="0"/>
            </a:br>
            <a:r>
              <a:rPr lang="es-ES" sz="2700" dirty="0"/>
              <a:t>Mantener cohesión interna </a:t>
            </a:r>
            <a:br>
              <a:rPr lang="es-ES" sz="2700" dirty="0"/>
            </a:br>
            <a:r>
              <a:rPr lang="es-ES" sz="2700" dirty="0"/>
              <a:t>Actuación estricta y coherente ante dificultades extremas   </a:t>
            </a:r>
            <a:br>
              <a:rPr lang="es-ES" sz="2700" dirty="0"/>
            </a:br>
            <a:r>
              <a:rPr lang="es-ES" sz="2700" dirty="0"/>
              <a:t>Aprender de lo que nos dejan  como enseñanza</a:t>
            </a:r>
            <a:br>
              <a:rPr lang="es-ES" sz="2700" dirty="0"/>
            </a:br>
            <a:r>
              <a:rPr lang="es-ES" sz="2700" b="1" dirty="0"/>
              <a:t>POR TANTO </a:t>
            </a:r>
            <a:br>
              <a:rPr lang="es-ES" sz="2700" b="1" dirty="0"/>
            </a:br>
            <a:r>
              <a:rPr lang="es-ES" sz="2700" dirty="0"/>
              <a:t>El  éxito o fracaso en la solución de una crisis dependerá de la cultura  y la comunicación organizacional  (fenómenos socio psicológicos en la gestión de dirección)      </a:t>
            </a:r>
          </a:p>
        </p:txBody>
      </p:sp>
    </p:spTree>
    <p:extLst>
      <p:ext uri="{BB962C8B-B14F-4D97-AF65-F5344CB8AC3E}">
        <p14:creationId xmlns:p14="http://schemas.microsoft.com/office/powerpoint/2010/main" val="1386512078"/>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1981200" y="274638"/>
            <a:ext cx="8229600" cy="2218258"/>
          </a:xfrm>
        </p:spPr>
        <p:txBody>
          <a:bodyPr>
            <a:noAutofit/>
          </a:bodyPr>
          <a:lstStyle/>
          <a:p>
            <a:br>
              <a:rPr lang="es-ES" sz="3600" dirty="0"/>
            </a:br>
            <a:br>
              <a:rPr lang="es-ES" sz="3600" dirty="0"/>
            </a:br>
            <a:br>
              <a:rPr lang="es-ES" sz="3600" dirty="0"/>
            </a:br>
            <a:br>
              <a:rPr lang="es-ES" sz="3600" dirty="0"/>
            </a:br>
            <a:br>
              <a:rPr lang="es-ES" sz="3600" dirty="0"/>
            </a:br>
            <a:br>
              <a:rPr lang="es-ES" sz="3600" dirty="0"/>
            </a:br>
            <a:br>
              <a:rPr lang="es-ES" sz="3600" dirty="0"/>
            </a:br>
            <a:br>
              <a:rPr lang="es-ES" sz="3600" dirty="0"/>
            </a:br>
            <a:br>
              <a:rPr lang="es-ES" sz="3600" dirty="0"/>
            </a:br>
            <a:r>
              <a:rPr lang="es-ES" sz="3200" b="1" dirty="0"/>
              <a:t>Los cambios llevan una estrategia de comunicación, </a:t>
            </a:r>
            <a:r>
              <a:rPr lang="es-ES" sz="3200" dirty="0"/>
              <a:t>la intención de cambios siempre deben comunicarse  a través de mensajes bien diseñados , pues el cambio crea expectativas y genera diversas conductas y actitudes en los miembros de dicha organización</a:t>
            </a:r>
            <a:br>
              <a:rPr lang="es-ES" sz="3200" dirty="0"/>
            </a:br>
            <a:r>
              <a:rPr lang="es-ES" sz="3200" b="1" dirty="0"/>
              <a:t>TODO ELLO FAVORECE EVITAR SITUACIONES DE CRISIS     </a:t>
            </a:r>
            <a:br>
              <a:rPr lang="es-ES" sz="3200" b="1" dirty="0"/>
            </a:br>
            <a:r>
              <a:rPr lang="es-ES" sz="3600" dirty="0"/>
              <a:t>   </a:t>
            </a:r>
          </a:p>
        </p:txBody>
      </p:sp>
    </p:spTree>
    <p:extLst>
      <p:ext uri="{BB962C8B-B14F-4D97-AF65-F5344CB8AC3E}">
        <p14:creationId xmlns:p14="http://schemas.microsoft.com/office/powerpoint/2010/main" val="166626668"/>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1981200" y="274638"/>
            <a:ext cx="8229600" cy="202034"/>
          </a:xfrm>
        </p:spPr>
        <p:txBody>
          <a:bodyPr>
            <a:normAutofit fontScale="90000"/>
          </a:bodyPr>
          <a:lstStyle/>
          <a:p>
            <a:br>
              <a:rPr lang="es-ES" b="1" dirty="0"/>
            </a:br>
            <a:br>
              <a:rPr lang="es-ES" b="1" dirty="0"/>
            </a:br>
            <a:br>
              <a:rPr lang="es-ES" b="1" dirty="0"/>
            </a:br>
            <a:br>
              <a:rPr lang="es-ES" b="1" dirty="0"/>
            </a:br>
            <a:br>
              <a:rPr lang="es-ES" b="1" dirty="0"/>
            </a:br>
            <a:br>
              <a:rPr lang="es-ES" b="1" dirty="0"/>
            </a:br>
            <a:br>
              <a:rPr lang="es-ES" b="1" dirty="0"/>
            </a:br>
            <a:br>
              <a:rPr lang="es-ES" b="1" dirty="0"/>
            </a:br>
            <a:br>
              <a:rPr lang="es-ES" b="1" dirty="0"/>
            </a:br>
            <a:br>
              <a:rPr lang="es-ES" b="1" dirty="0"/>
            </a:br>
            <a:r>
              <a:rPr lang="es-ES" b="1" dirty="0"/>
              <a:t>FRASES</a:t>
            </a:r>
            <a:br>
              <a:rPr lang="es-ES" b="1" dirty="0"/>
            </a:br>
            <a:r>
              <a:rPr lang="es-ES" sz="3600" b="1" dirty="0"/>
              <a:t>CAMBIO Y COMUNICACIÓN </a:t>
            </a:r>
            <a:br>
              <a:rPr lang="es-ES" sz="3600" b="1" dirty="0"/>
            </a:br>
            <a:r>
              <a:rPr lang="es-ES" sz="3600" b="1" dirty="0"/>
              <a:t>*</a:t>
            </a:r>
            <a:r>
              <a:rPr lang="es-ES" sz="3600" dirty="0"/>
              <a:t>¨Proporcione muchos avisos previos de la llegada de un cambio , ya sea este favorable o desfavorable…La gente necesita tiempo para ajustarse a los cambios¨ </a:t>
            </a:r>
            <a:br>
              <a:rPr lang="es-ES" sz="3600" dirty="0"/>
            </a:br>
            <a:r>
              <a:rPr lang="es-ES" sz="3600" dirty="0"/>
              <a:t>*¨Sólo hay una forma de hacer que la gente apoye los cambios en la organización </a:t>
            </a:r>
            <a:r>
              <a:rPr lang="es-ES" sz="3600"/>
              <a:t>y es </a:t>
            </a:r>
            <a:r>
              <a:rPr lang="es-ES" sz="3600" dirty="0"/>
              <a:t>darles la información que necesitan para entender las razones del cambio¨ </a:t>
            </a:r>
            <a:br>
              <a:rPr lang="es-ES" sz="3600" dirty="0"/>
            </a:br>
            <a:r>
              <a:rPr lang="es-ES" sz="3600" b="1" dirty="0"/>
              <a:t>Papel de la comunicación como elemento que impide o retarda la  aparición de las crisis     </a:t>
            </a:r>
          </a:p>
        </p:txBody>
      </p:sp>
    </p:spTree>
    <p:extLst>
      <p:ext uri="{BB962C8B-B14F-4D97-AF65-F5344CB8AC3E}">
        <p14:creationId xmlns:p14="http://schemas.microsoft.com/office/powerpoint/2010/main" val="2902101565"/>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br>
              <a:rPr lang="es-ES" sz="4000" b="1" dirty="0"/>
            </a:br>
            <a:br>
              <a:rPr lang="es-ES" sz="4000" b="1" dirty="0"/>
            </a:br>
            <a:br>
              <a:rPr lang="es-ES" sz="4000" b="1" dirty="0"/>
            </a:br>
            <a:br>
              <a:rPr lang="es-ES" sz="4000" b="1" dirty="0"/>
            </a:br>
            <a:br>
              <a:rPr lang="es-ES" sz="4000" b="1" dirty="0"/>
            </a:br>
            <a:br>
              <a:rPr lang="es-ES" sz="4000" b="1" dirty="0"/>
            </a:br>
            <a:br>
              <a:rPr lang="es-ES" sz="4000" b="1" dirty="0"/>
            </a:br>
            <a:br>
              <a:rPr lang="es-ES" sz="4000" b="1" dirty="0"/>
            </a:br>
            <a:br>
              <a:rPr lang="es-ES" sz="4000" b="1" dirty="0"/>
            </a:br>
            <a:r>
              <a:rPr lang="es-ES" sz="4000" b="1" dirty="0"/>
              <a:t>CAMBIO Y LIDERAZGO</a:t>
            </a:r>
            <a:br>
              <a:rPr lang="es-ES" sz="4000" b="1" dirty="0"/>
            </a:br>
            <a:r>
              <a:rPr lang="es-ES" sz="3600" dirty="0"/>
              <a:t>Los lideres deben ser los innovadores y favorecer un ambiente de creación y mejora, valorar y aprovechar las oportunidades, estimular las contribuciones individuales y animar a los colaboradores a ser creativos y enfocar de manera diferente el futuro      </a:t>
            </a:r>
          </a:p>
        </p:txBody>
      </p:sp>
    </p:spTree>
    <p:extLst>
      <p:ext uri="{BB962C8B-B14F-4D97-AF65-F5344CB8AC3E}">
        <p14:creationId xmlns:p14="http://schemas.microsoft.com/office/powerpoint/2010/main" val="2102436232"/>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br>
              <a:rPr lang="es-ES" b="1" dirty="0"/>
            </a:br>
            <a:br>
              <a:rPr lang="es-ES" b="1" dirty="0"/>
            </a:br>
            <a:br>
              <a:rPr lang="es-ES" b="1" dirty="0"/>
            </a:br>
            <a:br>
              <a:rPr lang="es-ES" b="1" dirty="0"/>
            </a:br>
            <a:br>
              <a:rPr lang="es-ES" b="1" dirty="0"/>
            </a:br>
            <a:br>
              <a:rPr lang="es-ES" b="1" dirty="0"/>
            </a:br>
            <a:br>
              <a:rPr lang="es-ES" b="1" dirty="0"/>
            </a:br>
            <a:br>
              <a:rPr lang="es-ES" b="1" dirty="0"/>
            </a:br>
            <a:r>
              <a:rPr lang="es-ES" b="1" dirty="0"/>
              <a:t>¿Qué provocan los cambios?</a:t>
            </a:r>
            <a:br>
              <a:rPr lang="es-ES" b="1" dirty="0"/>
            </a:br>
            <a:r>
              <a:rPr lang="es-ES" dirty="0"/>
              <a:t>* Estrés </a:t>
            </a:r>
            <a:br>
              <a:rPr lang="es-ES" dirty="0"/>
            </a:br>
            <a:r>
              <a:rPr lang="es-ES" dirty="0"/>
              <a:t>* Diferentes estados de ánimo  </a:t>
            </a:r>
          </a:p>
        </p:txBody>
      </p:sp>
    </p:spTree>
    <p:extLst>
      <p:ext uri="{BB962C8B-B14F-4D97-AF65-F5344CB8AC3E}">
        <p14:creationId xmlns:p14="http://schemas.microsoft.com/office/powerpoint/2010/main" val="4092604161"/>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2279576" y="836712"/>
            <a:ext cx="7704856" cy="1080120"/>
          </a:xfrm>
        </p:spPr>
        <p:txBody>
          <a:bodyPr>
            <a:normAutofit fontScale="90000"/>
          </a:bodyPr>
          <a:lstStyle/>
          <a:p>
            <a:br>
              <a:rPr lang="es-ES" dirty="0"/>
            </a:br>
            <a:br>
              <a:rPr lang="es-ES" dirty="0"/>
            </a:br>
            <a:br>
              <a:rPr lang="es-ES" dirty="0"/>
            </a:br>
            <a:br>
              <a:rPr lang="es-ES" dirty="0"/>
            </a:br>
            <a:br>
              <a:rPr lang="es-ES" dirty="0"/>
            </a:br>
            <a:br>
              <a:rPr lang="es-ES" dirty="0"/>
            </a:br>
            <a:r>
              <a:rPr lang="es-ES" sz="3100" b="1" dirty="0"/>
              <a:t>CAMBIO Y ESTRÉS </a:t>
            </a:r>
            <a:br>
              <a:rPr lang="es-ES" sz="3100" b="1" dirty="0"/>
            </a:br>
            <a:r>
              <a:rPr lang="es-ES" sz="3100" dirty="0"/>
              <a:t>Los cambios provocan estrés por  el esfuerzo adaptativo </a:t>
            </a:r>
            <a:br>
              <a:rPr lang="es-ES" sz="3100" dirty="0"/>
            </a:br>
            <a:r>
              <a:rPr lang="es-ES" sz="3100" b="1" dirty="0"/>
              <a:t>Estrés:</a:t>
            </a:r>
            <a:r>
              <a:rPr lang="es-ES" sz="3100" dirty="0"/>
              <a:t> Tensión elevada o excesiva, hay reducción temporal de estabilidad de las funciones  psíquicas principalmente la memoria y la atención, así como la ocurrencia de cambios psicofisiológicos y descompensación de enfermedades crónicas      </a:t>
            </a:r>
          </a:p>
        </p:txBody>
      </p:sp>
    </p:spTree>
    <p:extLst>
      <p:ext uri="{BB962C8B-B14F-4D97-AF65-F5344CB8AC3E}">
        <p14:creationId xmlns:p14="http://schemas.microsoft.com/office/powerpoint/2010/main" val="21200991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1 Título"/>
          <p:cNvSpPr>
            <a:spLocks noGrp="1"/>
          </p:cNvSpPr>
          <p:nvPr>
            <p:ph type="title"/>
          </p:nvPr>
        </p:nvSpPr>
        <p:spPr/>
        <p:txBody>
          <a:bodyPr/>
          <a:lstStyle/>
          <a:p>
            <a:endParaRPr lang="es-ES"/>
          </a:p>
        </p:txBody>
      </p:sp>
      <p:pic>
        <p:nvPicPr>
          <p:cNvPr id="3075" name="Picture 2" descr="C:\Users\Pereda\Desktop\Peñas 2020,2021y 2022\2024\CURSO DIRECCION FME 2024\CLASE 9 TIEMPO\Due_25C3_25B1o%20del%20tiempo-web.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2400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221235913"/>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br>
              <a:rPr lang="es-ES" b="1" dirty="0"/>
            </a:br>
            <a:br>
              <a:rPr lang="es-ES" b="1" dirty="0"/>
            </a:br>
            <a:br>
              <a:rPr lang="es-ES" b="1" dirty="0"/>
            </a:br>
            <a:br>
              <a:rPr lang="es-ES" b="1" dirty="0"/>
            </a:br>
            <a:br>
              <a:rPr lang="es-ES" b="1" dirty="0"/>
            </a:br>
            <a:br>
              <a:rPr lang="es-ES" b="1" dirty="0"/>
            </a:br>
            <a:br>
              <a:rPr lang="es-ES" b="1" dirty="0"/>
            </a:br>
            <a:br>
              <a:rPr lang="es-ES" b="1" dirty="0"/>
            </a:br>
            <a:br>
              <a:rPr lang="es-ES" b="1" dirty="0"/>
            </a:br>
            <a:r>
              <a:rPr lang="es-ES" b="1" dirty="0"/>
              <a:t>Estados de ánimo que provoca el cambio (1)</a:t>
            </a:r>
            <a:br>
              <a:rPr lang="es-ES" b="1" dirty="0"/>
            </a:br>
            <a:r>
              <a:rPr lang="es-ES" sz="3600" b="1" dirty="0"/>
              <a:t>Incertidumbre: </a:t>
            </a:r>
            <a:r>
              <a:rPr lang="es-ES" sz="3600" dirty="0"/>
              <a:t>No sabes ¿qué va a pasar y cómo se va a actuar? </a:t>
            </a:r>
            <a:br>
              <a:rPr lang="es-ES" sz="3600" dirty="0"/>
            </a:br>
            <a:r>
              <a:rPr lang="es-ES" sz="3600" b="1" dirty="0"/>
              <a:t>Desorganización personal: </a:t>
            </a:r>
            <a:r>
              <a:rPr lang="es-ES" sz="3600" dirty="0"/>
              <a:t>Se tiene la sensación de no haber por dónde comenzar? </a:t>
            </a:r>
            <a:br>
              <a:rPr lang="es-ES" sz="3600" dirty="0"/>
            </a:br>
            <a:r>
              <a:rPr lang="es-ES" sz="3600" b="1" dirty="0"/>
              <a:t>Inestabilidad y sensación de conflictos: </a:t>
            </a:r>
            <a:r>
              <a:rPr lang="es-ES" sz="3600" dirty="0"/>
              <a:t>Sentir que todo es inseguro , surgimiento de situaciones contradictorias y conflictivas que no sabemos  como solucionarlas con facilidad </a:t>
            </a:r>
            <a:br>
              <a:rPr lang="es-ES" sz="3600" dirty="0"/>
            </a:br>
            <a:r>
              <a:rPr lang="es-ES" sz="3600" b="1" dirty="0"/>
              <a:t> </a:t>
            </a:r>
          </a:p>
        </p:txBody>
      </p:sp>
    </p:spTree>
    <p:extLst>
      <p:ext uri="{BB962C8B-B14F-4D97-AF65-F5344CB8AC3E}">
        <p14:creationId xmlns:p14="http://schemas.microsoft.com/office/powerpoint/2010/main" val="3378599565"/>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1919536" y="188640"/>
            <a:ext cx="8229600" cy="1143000"/>
          </a:xfrm>
        </p:spPr>
        <p:txBody>
          <a:bodyPr>
            <a:normAutofit fontScale="90000"/>
          </a:bodyPr>
          <a:lstStyle/>
          <a:p>
            <a:br>
              <a:rPr lang="es-ES" b="1" dirty="0"/>
            </a:br>
            <a:br>
              <a:rPr lang="es-ES" b="1" dirty="0"/>
            </a:br>
            <a:br>
              <a:rPr lang="es-ES" b="1" dirty="0"/>
            </a:br>
            <a:br>
              <a:rPr lang="es-ES" b="1" dirty="0"/>
            </a:br>
            <a:br>
              <a:rPr lang="es-ES" b="1" dirty="0"/>
            </a:br>
            <a:br>
              <a:rPr lang="es-ES" b="1" dirty="0"/>
            </a:br>
            <a:br>
              <a:rPr lang="es-ES" b="1" dirty="0"/>
            </a:br>
            <a:br>
              <a:rPr lang="es-ES" b="1" dirty="0"/>
            </a:br>
            <a:br>
              <a:rPr lang="es-ES" b="1" dirty="0"/>
            </a:br>
            <a:br>
              <a:rPr lang="es-ES" b="1" dirty="0"/>
            </a:br>
            <a:r>
              <a:rPr lang="es-ES" b="1" dirty="0"/>
              <a:t>Estados de ánimo que provoca el cambio (2)</a:t>
            </a:r>
            <a:br>
              <a:rPr lang="es-ES" b="1" dirty="0"/>
            </a:br>
            <a:r>
              <a:rPr lang="es-ES" sz="2700" b="1" dirty="0"/>
              <a:t>Liberación de mucha energía: </a:t>
            </a:r>
            <a:r>
              <a:rPr lang="es-ES" sz="2700" dirty="0"/>
              <a:t>La liberación de energía excesiva, implica el actuar desorganizadamente y convierte las actividades en poco efectivas</a:t>
            </a:r>
            <a:br>
              <a:rPr lang="es-ES" sz="2700" dirty="0"/>
            </a:br>
            <a:r>
              <a:rPr lang="es-ES" sz="2700" b="1" dirty="0"/>
              <a:t>Preocupación: </a:t>
            </a:r>
            <a:r>
              <a:rPr lang="es-ES" sz="2700" dirty="0"/>
              <a:t>Preocupaciones relacionadas con qué va a pasar con el cambio en la institución y con uno mismo genera pensamientos y preocupaciones que no favorecen el cambio </a:t>
            </a:r>
            <a:br>
              <a:rPr lang="es-ES" sz="2700" dirty="0"/>
            </a:br>
            <a:r>
              <a:rPr lang="es-ES" sz="2700" b="1" dirty="0"/>
              <a:t>Sobrevaloración de épocas pasadas:  </a:t>
            </a:r>
            <a:r>
              <a:rPr lang="es-ES" sz="2700" dirty="0"/>
              <a:t>Pensar que otras épocas fueron mas positivas, lo cual no te permite mirar el futuro       </a:t>
            </a:r>
            <a:br>
              <a:rPr lang="es-ES" sz="2700" dirty="0"/>
            </a:br>
            <a:br>
              <a:rPr lang="es-ES" sz="2700" dirty="0"/>
            </a:br>
            <a:r>
              <a:rPr lang="es-ES" sz="3600" b="1" dirty="0"/>
              <a:t> </a:t>
            </a:r>
          </a:p>
        </p:txBody>
      </p:sp>
    </p:spTree>
    <p:extLst>
      <p:ext uri="{BB962C8B-B14F-4D97-AF65-F5344CB8AC3E}">
        <p14:creationId xmlns:p14="http://schemas.microsoft.com/office/powerpoint/2010/main" val="1955615872"/>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br>
              <a:rPr lang="es-ES" dirty="0"/>
            </a:br>
            <a:br>
              <a:rPr lang="es-ES" dirty="0"/>
            </a:br>
            <a:br>
              <a:rPr lang="es-ES" dirty="0"/>
            </a:br>
            <a:br>
              <a:rPr lang="es-ES" dirty="0"/>
            </a:br>
            <a:br>
              <a:rPr lang="es-ES" dirty="0"/>
            </a:br>
            <a:br>
              <a:rPr lang="es-ES" dirty="0"/>
            </a:br>
            <a:br>
              <a:rPr lang="es-ES" dirty="0"/>
            </a:br>
            <a:br>
              <a:rPr lang="es-ES" dirty="0"/>
            </a:br>
            <a:r>
              <a:rPr lang="es-ES" b="1" dirty="0"/>
              <a:t>VIDEO 3</a:t>
            </a:r>
            <a:br>
              <a:rPr lang="es-ES" b="1" dirty="0"/>
            </a:br>
            <a:r>
              <a:rPr lang="es-ES" b="1" dirty="0"/>
              <a:t>ADAPTACION AL CAMBIO </a:t>
            </a:r>
          </a:p>
        </p:txBody>
      </p:sp>
    </p:spTree>
    <p:extLst>
      <p:ext uri="{BB962C8B-B14F-4D97-AF65-F5344CB8AC3E}">
        <p14:creationId xmlns:p14="http://schemas.microsoft.com/office/powerpoint/2010/main" val="235373773"/>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1981200" y="274638"/>
            <a:ext cx="8229600" cy="274042"/>
          </a:xfrm>
        </p:spPr>
        <p:txBody>
          <a:bodyPr>
            <a:normAutofit fontScale="90000"/>
          </a:bodyPr>
          <a:lstStyle/>
          <a:p>
            <a:br>
              <a:rPr lang="es-ES" sz="3600" b="1" dirty="0"/>
            </a:br>
            <a:br>
              <a:rPr lang="es-ES" sz="3600" b="1" dirty="0"/>
            </a:br>
            <a:br>
              <a:rPr lang="es-ES" sz="3600" b="1" dirty="0"/>
            </a:br>
            <a:br>
              <a:rPr lang="es-ES" sz="3600" b="1" dirty="0"/>
            </a:br>
            <a:br>
              <a:rPr lang="es-ES" sz="3600" b="1" dirty="0"/>
            </a:br>
            <a:br>
              <a:rPr lang="es-ES" sz="3600" b="1" dirty="0"/>
            </a:br>
            <a:br>
              <a:rPr lang="es-ES" sz="3600" b="1" dirty="0"/>
            </a:br>
            <a:br>
              <a:rPr lang="es-ES" sz="3600" b="1" dirty="0"/>
            </a:br>
            <a:br>
              <a:rPr lang="es-ES" sz="3600" b="1" dirty="0"/>
            </a:br>
            <a:br>
              <a:rPr lang="es-ES" sz="3600" b="1" dirty="0"/>
            </a:br>
            <a:br>
              <a:rPr lang="es-ES" sz="3600" b="1" dirty="0"/>
            </a:br>
            <a:br>
              <a:rPr lang="es-ES" sz="3600" b="1" dirty="0"/>
            </a:br>
            <a:r>
              <a:rPr lang="es-ES" sz="5300" b="1" dirty="0"/>
              <a:t>CONSEJOS </a:t>
            </a:r>
            <a:br>
              <a:rPr lang="es-ES" sz="4000" b="1" dirty="0"/>
            </a:br>
            <a:r>
              <a:rPr lang="es-ES" sz="4000" b="1" dirty="0"/>
              <a:t>*¨</a:t>
            </a:r>
            <a:r>
              <a:rPr lang="es-ES" sz="3600" dirty="0"/>
              <a:t>Si cambias la forma en que miras las cosas, las cosas que miras cambian¨ </a:t>
            </a:r>
            <a:br>
              <a:rPr lang="es-ES" sz="3600" dirty="0"/>
            </a:br>
            <a:r>
              <a:rPr lang="es-ES" sz="3600" dirty="0"/>
              <a:t>*¨Si no te gusta algo, cámbialo, si no puedes cambiarlo, cambia tu actitud   </a:t>
            </a:r>
          </a:p>
        </p:txBody>
      </p:sp>
    </p:spTree>
    <p:extLst>
      <p:ext uri="{BB962C8B-B14F-4D97-AF65-F5344CB8AC3E}">
        <p14:creationId xmlns:p14="http://schemas.microsoft.com/office/powerpoint/2010/main" val="1304551939"/>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1981200" y="836712"/>
            <a:ext cx="8229600" cy="360040"/>
          </a:xfrm>
        </p:spPr>
        <p:txBody>
          <a:bodyPr>
            <a:normAutofit fontScale="90000"/>
          </a:bodyPr>
          <a:lstStyle/>
          <a:p>
            <a:br>
              <a:rPr lang="es-ES" b="1" dirty="0"/>
            </a:br>
            <a:br>
              <a:rPr lang="es-ES" b="1" dirty="0"/>
            </a:br>
            <a:br>
              <a:rPr lang="es-ES" b="1" dirty="0"/>
            </a:br>
            <a:br>
              <a:rPr lang="es-ES" b="1" dirty="0"/>
            </a:br>
            <a:br>
              <a:rPr lang="es-ES" b="1" dirty="0"/>
            </a:br>
            <a:br>
              <a:rPr lang="es-ES" b="1" dirty="0"/>
            </a:br>
            <a:br>
              <a:rPr lang="es-ES" b="1" dirty="0"/>
            </a:br>
            <a:br>
              <a:rPr lang="es-ES" b="1" dirty="0"/>
            </a:br>
            <a:r>
              <a:rPr lang="es-ES" b="1" dirty="0"/>
              <a:t>DE LA SABIDURIA CHINA  PROVERBIOS</a:t>
            </a:r>
            <a:br>
              <a:rPr lang="es-ES" b="1" dirty="0"/>
            </a:br>
            <a:r>
              <a:rPr lang="es-ES" sz="3600" b="1" dirty="0"/>
              <a:t>*</a:t>
            </a:r>
            <a:r>
              <a:rPr lang="es-ES" sz="3600" dirty="0"/>
              <a:t>¨Aún el camino más largo, comienza con el primer paso¨ </a:t>
            </a:r>
            <a:br>
              <a:rPr lang="es-ES" sz="3600" dirty="0"/>
            </a:br>
            <a:r>
              <a:rPr lang="es-ES" sz="3600" dirty="0"/>
              <a:t>*¨No tengas miedo de los cambios lentos, sólo ten miedo de permanecer inmóvil¨      </a:t>
            </a:r>
          </a:p>
        </p:txBody>
      </p:sp>
    </p:spTree>
    <p:extLst>
      <p:ext uri="{BB962C8B-B14F-4D97-AF65-F5344CB8AC3E}">
        <p14:creationId xmlns:p14="http://schemas.microsoft.com/office/powerpoint/2010/main" val="2905053611"/>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1981200" y="476672"/>
            <a:ext cx="8229600" cy="504056"/>
          </a:xfrm>
        </p:spPr>
        <p:txBody>
          <a:bodyPr>
            <a:normAutofit fontScale="90000"/>
          </a:bodyPr>
          <a:lstStyle/>
          <a:p>
            <a:br>
              <a:rPr lang="es-ES" dirty="0"/>
            </a:br>
            <a:br>
              <a:rPr lang="es-ES" dirty="0"/>
            </a:br>
            <a:br>
              <a:rPr lang="es-ES" dirty="0"/>
            </a:br>
            <a:br>
              <a:rPr lang="es-ES" dirty="0"/>
            </a:br>
            <a:br>
              <a:rPr lang="es-ES" dirty="0"/>
            </a:br>
            <a:br>
              <a:rPr lang="es-ES" dirty="0"/>
            </a:br>
            <a:br>
              <a:rPr lang="es-ES" dirty="0"/>
            </a:br>
            <a:br>
              <a:rPr lang="es-ES" dirty="0"/>
            </a:br>
            <a:br>
              <a:rPr lang="es-ES" dirty="0"/>
            </a:br>
            <a:r>
              <a:rPr lang="es-ES" b="1" dirty="0"/>
              <a:t>TRABAJO INDEPENDIENTE </a:t>
            </a:r>
            <a:br>
              <a:rPr lang="es-ES" b="1" dirty="0"/>
            </a:br>
            <a:r>
              <a:rPr lang="es-ES" b="1" dirty="0"/>
              <a:t>PROXIMO ENCUENTRO</a:t>
            </a:r>
            <a:br>
              <a:rPr lang="es-ES" b="1" dirty="0"/>
            </a:br>
            <a:r>
              <a:rPr lang="es-ES" b="1" dirty="0"/>
              <a:t>TRAER</a:t>
            </a:r>
            <a:br>
              <a:rPr lang="es-ES" b="1" dirty="0"/>
            </a:br>
            <a:r>
              <a:rPr lang="es-ES" dirty="0"/>
              <a:t>Un problema y un conflicto  </a:t>
            </a:r>
          </a:p>
        </p:txBody>
      </p:sp>
    </p:spTree>
    <p:extLst>
      <p:ext uri="{BB962C8B-B14F-4D97-AF65-F5344CB8AC3E}">
        <p14:creationId xmlns:p14="http://schemas.microsoft.com/office/powerpoint/2010/main" val="1624639279"/>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br>
              <a:rPr lang="es-ES" dirty="0"/>
            </a:br>
            <a:br>
              <a:rPr lang="es-ES" dirty="0"/>
            </a:br>
            <a:br>
              <a:rPr lang="es-ES" dirty="0"/>
            </a:br>
            <a:br>
              <a:rPr lang="es-ES" dirty="0"/>
            </a:br>
            <a:br>
              <a:rPr lang="es-ES" dirty="0"/>
            </a:br>
            <a:br>
              <a:rPr lang="es-ES" dirty="0"/>
            </a:br>
            <a:br>
              <a:rPr lang="es-ES" dirty="0"/>
            </a:br>
            <a:r>
              <a:rPr lang="es-ES" b="1" dirty="0"/>
              <a:t> </a:t>
            </a:r>
            <a:br>
              <a:rPr lang="es-ES" b="1" dirty="0"/>
            </a:br>
            <a:r>
              <a:rPr lang="es-ES" sz="4900" b="1" dirty="0"/>
              <a:t>VIDEO FINAL </a:t>
            </a:r>
            <a:br>
              <a:rPr lang="es-ES" sz="4900" b="1" dirty="0"/>
            </a:br>
            <a:r>
              <a:rPr lang="es-ES" b="1" dirty="0"/>
              <a:t>MI CASA.cu</a:t>
            </a:r>
            <a:br>
              <a:rPr lang="es-ES" b="1" dirty="0"/>
            </a:br>
            <a:r>
              <a:rPr lang="es-ES" b="1" dirty="0"/>
              <a:t>Tony Ávila</a:t>
            </a:r>
          </a:p>
        </p:txBody>
      </p:sp>
    </p:spTree>
    <p:extLst>
      <p:ext uri="{BB962C8B-B14F-4D97-AF65-F5344CB8AC3E}">
        <p14:creationId xmlns:p14="http://schemas.microsoft.com/office/powerpoint/2010/main" val="200964107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br>
              <a:rPr lang="es-ES" dirty="0"/>
            </a:br>
            <a:br>
              <a:rPr lang="es-ES" dirty="0"/>
            </a:br>
            <a:br>
              <a:rPr lang="es-ES" dirty="0"/>
            </a:br>
            <a:br>
              <a:rPr lang="es-ES" dirty="0"/>
            </a:br>
            <a:br>
              <a:rPr lang="es-ES" dirty="0"/>
            </a:br>
            <a:br>
              <a:rPr lang="es-ES" dirty="0"/>
            </a:br>
            <a:br>
              <a:rPr lang="es-ES" dirty="0"/>
            </a:br>
            <a:br>
              <a:rPr lang="es-ES" dirty="0"/>
            </a:br>
            <a:r>
              <a:rPr lang="es-ES" b="1" dirty="0"/>
              <a:t>GESTIÓN U ORGANIZACIÓN DEL TIEMPO</a:t>
            </a:r>
            <a:br>
              <a:rPr lang="es-ES" b="1" dirty="0"/>
            </a:br>
            <a:r>
              <a:rPr lang="es-ES" b="1" dirty="0"/>
              <a:t>TABLA DE PRIORIDADES </a:t>
            </a:r>
          </a:p>
        </p:txBody>
      </p:sp>
    </p:spTree>
    <p:extLst>
      <p:ext uri="{BB962C8B-B14F-4D97-AF65-F5344CB8AC3E}">
        <p14:creationId xmlns:p14="http://schemas.microsoft.com/office/powerpoint/2010/main" val="67870700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1981200" y="274638"/>
            <a:ext cx="8229600" cy="850106"/>
          </a:xfrm>
        </p:spPr>
        <p:txBody>
          <a:bodyPr>
            <a:normAutofit fontScale="90000"/>
          </a:bodyPr>
          <a:lstStyle/>
          <a:p>
            <a:br>
              <a:rPr lang="es-ES" sz="3600" b="1" dirty="0"/>
            </a:br>
            <a:br>
              <a:rPr lang="es-ES" sz="3600" b="1" dirty="0"/>
            </a:br>
            <a:br>
              <a:rPr lang="es-ES" sz="3600" b="1" dirty="0"/>
            </a:br>
            <a:br>
              <a:rPr lang="es-ES" sz="3600" b="1" dirty="0"/>
            </a:br>
            <a:br>
              <a:rPr lang="es-ES" sz="3600" b="1" dirty="0"/>
            </a:br>
            <a:br>
              <a:rPr lang="es-ES" sz="3600" b="1" dirty="0"/>
            </a:br>
            <a:br>
              <a:rPr lang="es-ES" sz="3600" b="1" dirty="0"/>
            </a:br>
            <a:br>
              <a:rPr lang="es-ES" sz="3600" b="1" dirty="0"/>
            </a:br>
            <a:br>
              <a:rPr lang="es-ES" sz="3600" b="1" dirty="0"/>
            </a:br>
            <a:br>
              <a:rPr lang="es-ES" sz="3600" b="1" dirty="0"/>
            </a:br>
            <a:br>
              <a:rPr lang="es-ES" sz="3600" b="1" dirty="0"/>
            </a:br>
            <a:r>
              <a:rPr lang="es-ES" b="1" dirty="0"/>
              <a:t>EL TIEMPO ES…</a:t>
            </a:r>
            <a:br>
              <a:rPr lang="es-ES" b="1" dirty="0"/>
            </a:br>
            <a:r>
              <a:rPr lang="es-ES" sz="3600" dirty="0"/>
              <a:t>Muy lento para los que esperan</a:t>
            </a:r>
            <a:br>
              <a:rPr lang="es-ES" sz="3600" dirty="0"/>
            </a:br>
            <a:r>
              <a:rPr lang="es-ES" sz="3600" dirty="0"/>
              <a:t>Muy rápido para los que temen</a:t>
            </a:r>
            <a:br>
              <a:rPr lang="es-ES" sz="3600" dirty="0"/>
            </a:br>
            <a:r>
              <a:rPr lang="es-ES" sz="3600" dirty="0"/>
              <a:t>Muy largo para los que sufren</a:t>
            </a:r>
            <a:br>
              <a:rPr lang="es-ES" sz="3600" dirty="0"/>
            </a:br>
            <a:r>
              <a:rPr lang="es-ES" sz="3600" dirty="0"/>
              <a:t>Muy corto para los que disfrutan</a:t>
            </a:r>
            <a:br>
              <a:rPr lang="es-ES" sz="3600" dirty="0"/>
            </a:br>
            <a:br>
              <a:rPr lang="es-ES" sz="3600" dirty="0"/>
            </a:br>
            <a:r>
              <a:rPr lang="es-ES" sz="3600" b="1" dirty="0"/>
              <a:t>RELATIVIDAD DEL TIEMPO  </a:t>
            </a:r>
          </a:p>
        </p:txBody>
      </p:sp>
    </p:spTree>
    <p:extLst>
      <p:ext uri="{BB962C8B-B14F-4D97-AF65-F5344CB8AC3E}">
        <p14:creationId xmlns:p14="http://schemas.microsoft.com/office/powerpoint/2010/main" val="203926821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1981200" y="274638"/>
            <a:ext cx="8229600" cy="778098"/>
          </a:xfrm>
        </p:spPr>
        <p:txBody>
          <a:bodyPr>
            <a:normAutofit fontScale="90000"/>
          </a:bodyPr>
          <a:lstStyle/>
          <a:p>
            <a:br>
              <a:rPr lang="es-ES" dirty="0"/>
            </a:br>
            <a:br>
              <a:rPr lang="es-ES" dirty="0"/>
            </a:br>
            <a:br>
              <a:rPr lang="es-ES" dirty="0"/>
            </a:br>
            <a:br>
              <a:rPr lang="es-ES" dirty="0"/>
            </a:br>
            <a:br>
              <a:rPr lang="es-ES" dirty="0"/>
            </a:br>
            <a:br>
              <a:rPr lang="es-ES" dirty="0"/>
            </a:br>
            <a:br>
              <a:rPr lang="es-ES" dirty="0"/>
            </a:br>
            <a:br>
              <a:rPr lang="es-ES" dirty="0"/>
            </a:br>
            <a:br>
              <a:rPr lang="es-ES" dirty="0"/>
            </a:br>
            <a:r>
              <a:rPr lang="es-ES" sz="2700" b="1" dirty="0"/>
              <a:t>TABLA DE PRIORIDADES</a:t>
            </a:r>
            <a:br>
              <a:rPr lang="es-ES" sz="2700" b="1" dirty="0"/>
            </a:br>
            <a:r>
              <a:rPr lang="es-ES" sz="2700" b="1" dirty="0"/>
              <a:t>MATRIZ DE ADMINISTRACION DEL TIEMPO</a:t>
            </a:r>
            <a:br>
              <a:rPr lang="es-ES" sz="2700" b="1" dirty="0"/>
            </a:br>
            <a:r>
              <a:rPr lang="es-ES" sz="2700" b="1" dirty="0"/>
              <a:t>MATRIZ DE EISENHOWER</a:t>
            </a:r>
            <a:br>
              <a:rPr lang="es-ES" sz="2700" b="1" dirty="0"/>
            </a:br>
            <a:r>
              <a:rPr lang="es-ES" sz="3100" b="1" dirty="0"/>
              <a:t>TAREAS PUEDEN SER  </a:t>
            </a:r>
            <a:br>
              <a:rPr lang="es-ES" sz="3100" b="1" dirty="0"/>
            </a:br>
            <a:r>
              <a:rPr lang="es-ES" sz="3100" b="1" dirty="0"/>
              <a:t>A1 </a:t>
            </a:r>
            <a:r>
              <a:rPr lang="es-ES" sz="3100" dirty="0"/>
              <a:t>Urgentes e importantes</a:t>
            </a:r>
            <a:br>
              <a:rPr lang="es-ES" sz="3100" dirty="0"/>
            </a:br>
            <a:r>
              <a:rPr lang="es-ES" sz="3100" b="1" dirty="0"/>
              <a:t>A2 </a:t>
            </a:r>
            <a:r>
              <a:rPr lang="es-ES" sz="3100" dirty="0"/>
              <a:t>Importantes pero no urgentes</a:t>
            </a:r>
            <a:br>
              <a:rPr lang="es-ES" sz="3100" dirty="0"/>
            </a:br>
            <a:r>
              <a:rPr lang="es-ES" sz="3100" b="1" dirty="0">
                <a:solidFill>
                  <a:srgbClr val="C00000"/>
                </a:solidFill>
              </a:rPr>
              <a:t>A3 Urgentes pero no importantes</a:t>
            </a:r>
            <a:br>
              <a:rPr lang="es-ES" sz="3100" b="1" dirty="0">
                <a:solidFill>
                  <a:srgbClr val="C00000"/>
                </a:solidFill>
              </a:rPr>
            </a:br>
            <a:r>
              <a:rPr lang="es-ES" sz="3100" b="1" dirty="0"/>
              <a:t>A4 </a:t>
            </a:r>
            <a:r>
              <a:rPr lang="es-ES" sz="3100" dirty="0"/>
              <a:t>No urgentes y no importantes </a:t>
            </a:r>
            <a:br>
              <a:rPr lang="es-ES" sz="3100" dirty="0"/>
            </a:br>
            <a:r>
              <a:rPr lang="es-ES" sz="3100" b="1" dirty="0"/>
              <a:t>ESTO DEFINE </a:t>
            </a:r>
            <a:br>
              <a:rPr lang="es-ES" sz="3100" b="1" dirty="0"/>
            </a:br>
            <a:r>
              <a:rPr lang="es-ES" sz="3100" b="1" dirty="0"/>
              <a:t>¿Qué es lo que debe hacerse?</a:t>
            </a:r>
            <a:br>
              <a:rPr lang="es-ES" sz="3100" b="1" dirty="0"/>
            </a:br>
            <a:r>
              <a:rPr lang="es-ES" sz="3100" b="1" dirty="0"/>
              <a:t>*</a:t>
            </a:r>
            <a:r>
              <a:rPr lang="es-ES" sz="3100" dirty="0"/>
              <a:t>AHORA MISMO </a:t>
            </a:r>
            <a:r>
              <a:rPr lang="es-ES" sz="3100" b="1" dirty="0"/>
              <a:t>(A1)</a:t>
            </a:r>
            <a:br>
              <a:rPr lang="es-ES" sz="3100" b="1" dirty="0"/>
            </a:br>
            <a:r>
              <a:rPr lang="es-ES" sz="3100" dirty="0"/>
              <a:t>*PLANEARSE EN UN TIEMPO DETERMINADO </a:t>
            </a:r>
            <a:r>
              <a:rPr lang="es-ES" sz="3100" b="1" dirty="0"/>
              <a:t>(A2)</a:t>
            </a:r>
            <a:br>
              <a:rPr lang="es-ES" sz="3100" b="1" dirty="0"/>
            </a:br>
            <a:r>
              <a:rPr lang="es-ES" sz="3100" b="1" dirty="0"/>
              <a:t>*DELEGAR (ASIGNAR A ALGUIEN DEL EQUIPO(A3)</a:t>
            </a:r>
            <a:br>
              <a:rPr lang="es-ES" sz="3100" b="1" dirty="0"/>
            </a:br>
            <a:r>
              <a:rPr lang="es-ES" sz="3100" b="1" dirty="0"/>
              <a:t>*</a:t>
            </a:r>
            <a:r>
              <a:rPr lang="es-ES" sz="3100" dirty="0"/>
              <a:t>ELIMINARSE (NO SIGNIFICATIVO) </a:t>
            </a:r>
            <a:r>
              <a:rPr lang="es-ES" sz="3100" b="1" dirty="0"/>
              <a:t>(A4)</a:t>
            </a:r>
          </a:p>
        </p:txBody>
      </p:sp>
    </p:spTree>
    <p:extLst>
      <p:ext uri="{BB962C8B-B14F-4D97-AF65-F5344CB8AC3E}">
        <p14:creationId xmlns:p14="http://schemas.microsoft.com/office/powerpoint/2010/main" val="2415934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1991544" y="116632"/>
            <a:ext cx="8229600" cy="1143000"/>
          </a:xfrm>
        </p:spPr>
        <p:txBody>
          <a:bodyPr>
            <a:normAutofit fontScale="90000"/>
          </a:bodyPr>
          <a:lstStyle/>
          <a:p>
            <a:br>
              <a:rPr lang="es-ES" dirty="0"/>
            </a:br>
            <a:br>
              <a:rPr lang="es-ES" dirty="0"/>
            </a:br>
            <a:br>
              <a:rPr lang="es-ES" dirty="0"/>
            </a:br>
            <a:br>
              <a:rPr lang="es-ES" dirty="0"/>
            </a:br>
            <a:br>
              <a:rPr lang="es-ES" dirty="0"/>
            </a:br>
            <a:br>
              <a:rPr lang="es-ES" dirty="0"/>
            </a:br>
            <a:br>
              <a:rPr lang="es-ES" dirty="0"/>
            </a:br>
            <a:br>
              <a:rPr lang="es-ES" dirty="0"/>
            </a:br>
            <a:br>
              <a:rPr lang="es-ES" dirty="0"/>
            </a:br>
            <a:r>
              <a:rPr lang="es-ES" sz="4000" b="1" dirty="0"/>
              <a:t>DEBATE INTERESANTE </a:t>
            </a:r>
            <a:br>
              <a:rPr lang="es-ES" b="1" dirty="0"/>
            </a:br>
            <a:r>
              <a:rPr lang="es-ES" sz="3600" b="1" dirty="0">
                <a:solidFill>
                  <a:srgbClr val="FF0000"/>
                </a:solidFill>
              </a:rPr>
              <a:t>A3 URGENTES Y NO IMPORTANTES </a:t>
            </a:r>
            <a:br>
              <a:rPr lang="es-ES" sz="3600" b="1" dirty="0">
                <a:solidFill>
                  <a:srgbClr val="FF0000"/>
                </a:solidFill>
              </a:rPr>
            </a:br>
            <a:r>
              <a:rPr lang="es-ES" sz="3600" b="1" dirty="0"/>
              <a:t>PROPUESTAS</a:t>
            </a:r>
            <a:br>
              <a:rPr lang="es-ES" sz="3600" b="1" dirty="0"/>
            </a:br>
            <a:r>
              <a:rPr lang="es-ES" sz="3600" dirty="0"/>
              <a:t>1-A3 URGENTES Y MENOS IMPORTANTES</a:t>
            </a:r>
            <a:br>
              <a:rPr lang="es-ES" sz="3600" dirty="0"/>
            </a:br>
            <a:r>
              <a:rPr lang="es-ES" sz="3600" dirty="0"/>
              <a:t>2-A3 URGETES Y NO PRINCIPALES</a:t>
            </a:r>
            <a:br>
              <a:rPr lang="es-ES" sz="3600" dirty="0"/>
            </a:br>
            <a:r>
              <a:rPr lang="es-ES" sz="3600" dirty="0"/>
              <a:t>3-A3 URGENTES  Y NO ESENCIALES</a:t>
            </a:r>
            <a:br>
              <a:rPr lang="es-ES" sz="3600" dirty="0"/>
            </a:br>
            <a:r>
              <a:rPr lang="es-ES" sz="3600" dirty="0"/>
              <a:t>4-A3 URGENTES Y NO PRIMORDIALES</a:t>
            </a:r>
            <a:br>
              <a:rPr lang="es-ES" sz="3600" dirty="0"/>
            </a:br>
            <a:r>
              <a:rPr lang="es-ES" sz="3600" dirty="0"/>
              <a:t>5-A3 URGENTES Y NO VITALES   </a:t>
            </a:r>
            <a:r>
              <a:rPr lang="es-ES" sz="3600" b="1" dirty="0"/>
              <a:t>  </a:t>
            </a:r>
          </a:p>
        </p:txBody>
      </p:sp>
    </p:spTree>
    <p:extLst>
      <p:ext uri="{BB962C8B-B14F-4D97-AF65-F5344CB8AC3E}">
        <p14:creationId xmlns:p14="http://schemas.microsoft.com/office/powerpoint/2010/main" val="186279064"/>
      </p:ext>
    </p:extLst>
  </p:cSld>
  <p:clrMapOvr>
    <a:masterClrMapping/>
  </p:clrMapOvr>
</p:sld>
</file>

<file path=ppt/theme/theme1.xml><?xml version="1.0" encoding="utf-8"?>
<a:theme xmlns:a="http://schemas.openxmlformats.org/drawingml/2006/main" name="1_Tema de Office">
  <a:themeElements>
    <a:clrScheme name="Elemental">
      <a:dk1>
        <a:sysClr val="windowText" lastClr="000000"/>
      </a:dk1>
      <a:lt1>
        <a:sysClr val="window" lastClr="FFFFFF"/>
      </a:lt1>
      <a:dk2>
        <a:srgbClr val="242852"/>
      </a:dk2>
      <a:lt2>
        <a:srgbClr val="ACCBF9"/>
      </a:lt2>
      <a:accent1>
        <a:srgbClr val="629DD1"/>
      </a:accent1>
      <a:accent2>
        <a:srgbClr val="297FD5"/>
      </a:accent2>
      <a:accent3>
        <a:srgbClr val="7F8FA9"/>
      </a:accent3>
      <a:accent4>
        <a:srgbClr val="4A66AC"/>
      </a:accent4>
      <a:accent5>
        <a:srgbClr val="5AA2AE"/>
      </a:accent5>
      <a:accent6>
        <a:srgbClr val="9D90A0"/>
      </a:accent6>
      <a:hlink>
        <a:srgbClr val="9454C3"/>
      </a:hlink>
      <a:folHlink>
        <a:srgbClr val="3EBBF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2_Tema de Office">
  <a:themeElements>
    <a:clrScheme name="Elemental">
      <a:dk1>
        <a:sysClr val="windowText" lastClr="000000"/>
      </a:dk1>
      <a:lt1>
        <a:sysClr val="window" lastClr="FFFFFF"/>
      </a:lt1>
      <a:dk2>
        <a:srgbClr val="242852"/>
      </a:dk2>
      <a:lt2>
        <a:srgbClr val="ACCBF9"/>
      </a:lt2>
      <a:accent1>
        <a:srgbClr val="629DD1"/>
      </a:accent1>
      <a:accent2>
        <a:srgbClr val="297FD5"/>
      </a:accent2>
      <a:accent3>
        <a:srgbClr val="7F8FA9"/>
      </a:accent3>
      <a:accent4>
        <a:srgbClr val="4A66AC"/>
      </a:accent4>
      <a:accent5>
        <a:srgbClr val="5AA2AE"/>
      </a:accent5>
      <a:accent6>
        <a:srgbClr val="9D90A0"/>
      </a:accent6>
      <a:hlink>
        <a:srgbClr val="9454C3"/>
      </a:hlink>
      <a:folHlink>
        <a:srgbClr val="3EBBF0"/>
      </a:folHlink>
    </a:clrScheme>
    <a:fontScheme name="Tema de Office">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s-ES_tradnl" sz="2400" b="0" i="0" u="none" strike="noStrike" cap="none" normalizeH="0" baseline="0" smtClean="0">
            <a:ln>
              <a:noFill/>
            </a:ln>
            <a:solidFill>
              <a:schemeClr val="tx1"/>
            </a:solidFill>
            <a:effectLst/>
            <a:latin typeface="Times New Roman"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s-ES_tradnl" sz="2400" b="0" i="0" u="none" strike="noStrike" cap="none" normalizeH="0" baseline="0" smtClean="0">
            <a:ln>
              <a:noFill/>
            </a:ln>
            <a:solidFill>
              <a:schemeClr val="tx1"/>
            </a:solidFill>
            <a:effectLst/>
            <a:latin typeface="Times New Roman" charset="0"/>
          </a:defRPr>
        </a:defPPr>
      </a:lstStyle>
    </a:lnDef>
  </a:objectDefaults>
  <a:extraClrSchemeLst>
    <a:extraClrScheme>
      <a:clrScheme name="Tema de Offic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Tema de Office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Tema de Office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Tema de Office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Tema de Office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Tema de Office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Tema de Office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2733</Words>
  <Application>Microsoft Office PowerPoint</Application>
  <PresentationFormat>Panorámica</PresentationFormat>
  <Paragraphs>57</Paragraphs>
  <Slides>56</Slides>
  <Notes>2</Notes>
  <HiddenSlides>0</HiddenSlides>
  <MMClips>0</MMClips>
  <ScaleCrop>false</ScaleCrop>
  <HeadingPairs>
    <vt:vector size="6" baseType="variant">
      <vt:variant>
        <vt:lpstr>Fuentes usadas</vt:lpstr>
      </vt:variant>
      <vt:variant>
        <vt:i4>3</vt:i4>
      </vt:variant>
      <vt:variant>
        <vt:lpstr>Tema</vt:lpstr>
      </vt:variant>
      <vt:variant>
        <vt:i4>2</vt:i4>
      </vt:variant>
      <vt:variant>
        <vt:lpstr>Títulos de diapositiva</vt:lpstr>
      </vt:variant>
      <vt:variant>
        <vt:i4>56</vt:i4>
      </vt:variant>
    </vt:vector>
  </HeadingPairs>
  <TitlesOfParts>
    <vt:vector size="61" baseType="lpstr">
      <vt:lpstr>Arial</vt:lpstr>
      <vt:lpstr>Calibri</vt:lpstr>
      <vt:lpstr>Times New Roman</vt:lpstr>
      <vt:lpstr>1_Tema de Office</vt:lpstr>
      <vt:lpstr>2_Tema de Office</vt:lpstr>
      <vt:lpstr> ¨Para ir  delante de los demás, se necesita ver más que ellos¨ José Martí </vt:lpstr>
      <vt:lpstr>EL RETO DE GESTIONAR LA DIRECCION </vt:lpstr>
      <vt:lpstr>   RECONOCER        </vt:lpstr>
      <vt:lpstr>        ESENCIA DE LAS CLASES ANTERIORES</vt:lpstr>
      <vt:lpstr>Presentación de PowerPoint</vt:lpstr>
      <vt:lpstr>        GESTIÓN U ORGANIZACIÓN DEL TIEMPO TABLA DE PRIORIDADES </vt:lpstr>
      <vt:lpstr>           EL TIEMPO ES… Muy lento para los que esperan Muy rápido para los que temen Muy largo para los que sufren Muy corto para los que disfrutan  RELATIVIDAD DEL TIEMPO  </vt:lpstr>
      <vt:lpstr>         TABLA DE PRIORIDADES MATRIZ DE ADMINISTRACION DEL TIEMPO MATRIZ DE EISENHOWER TAREAS PUEDEN SER   A1 Urgentes e importantes A2 Importantes pero no urgentes A3 Urgentes pero no importantes A4 No urgentes y no importantes  ESTO DEFINE  ¿Qué es lo que debe hacerse? *AHORA MISMO (A1) *PLANEARSE EN UN TIEMPO DETERMINADO (A2) *DELEGAR (ASIGNAR A ALGUIEN DEL EQUIPO(A3) *ELIMINARSE (NO SIGNIFICATIVO) (A4)</vt:lpstr>
      <vt:lpstr>         DEBATE INTERESANTE  A3 URGENTES Y NO IMPORTANTES  PROPUESTAS 1-A3 URGENTES Y MENOS IMPORTANTES 2-A3 URGETES Y NO PRINCIPALES 3-A3 URGENTES  Y NO ESENCIALES 4-A3 URGENTES Y NO PRIMORDIALES 5-A3 URGENTES Y NO VITALES     </vt:lpstr>
      <vt:lpstr>       FRASE ¨Recuerda que el tiempo no espera por nadie… Ayer es historia Mañana es misterio Hoy es una dadiva, por eso se llama presente¨  </vt:lpstr>
      <vt:lpstr>         TRABAJO INDEPENDIENTE  PROXIMO ENCUENTRO Traer una situación de cambio vivenciada por usted desde el punto de vista institucional o personal y una consecuencia positiva y otra negativa de la misma  </vt:lpstr>
      <vt:lpstr>        CAMBIO </vt:lpstr>
      <vt:lpstr>          CONCEPTO DE REVOLUCION ¨… es cambiar todo lo que debe ser cambiado…¨                 Fidel               </vt:lpstr>
      <vt:lpstr>      CAMBIO  Filosofía Todo está en constante cambio, transformación y desarrollo ¨Nadie se baña dos veces en el mismo rio¨  </vt:lpstr>
      <vt:lpstr>        CAMBIO  Filosofía Ley de los cambios cuantitativos en cualitativos  El mundo en plena transformación, nada inmóvil, ni definitivo La acumulación progresiva de cambios cuantitativos da como resultado un cambio cualitativo  Ejemplos: Cambios con la edad (físicos y psíquicos) H2O (agua),más hidrógeno u oxigeno, ya no será agua       </vt:lpstr>
      <vt:lpstr>        IR A PRESENTACION 2.2</vt:lpstr>
      <vt:lpstr>         VIDEO REY LEON 1</vt:lpstr>
      <vt:lpstr>        EVALUE DEL 1 al 5 ¿Cómo acepta usted los cambios?  Va del 1 al 5 con esta escala Escala 1-No los acepto 2-Los acepto poco 3-Los acepto medianamente 4-Acepto unos y no otros  5-Los acepto siempre</vt:lpstr>
      <vt:lpstr>         FRASES ¨En tiempos de cambio, quienes estén abiertos al aprendizaje se adueñaran del futuro ,mientras que aquellos que creen saberlo todo estarán bien equipados para un mundo que ya no existe¨   ¨Aunque el reto sea organizacional , el verdadero cambio siempre ocurre a nivel individual¨</vt:lpstr>
      <vt:lpstr>         ¿Qué se entiende por cambio organizacional? </vt:lpstr>
      <vt:lpstr>          CAMBIO ORGANIZACIONAL   Es la situación donde se dejan determinadas estructuras , procedimientos, para adquirir otros que permitan la adaptación al contexto en el cual se encuentra el sistema y así lograr una estabilidad que facilita la eficacia y la efectividad         </vt:lpstr>
      <vt:lpstr>           CAMBIO ORGANIZACIONAL (2) Proceso mediante el cual una organización mejora su desempeño, sea cual fuere el tipo de organización  El objetivo del cambio es crear un entorno propicio para la innovación y el progreso constante  Debe ser un proceso cuidadosamente planificado, que busca alinear a los miembros de una organización con los nuevos objetivos, métodos y valores     </vt:lpstr>
      <vt:lpstr>         TIPOS DE CAMBIOS Exógenos: Se producen por orientaciones externas  Endógenos:  Se producen cuando la organización se da cuenta que algo esta mal y decide cambiar Participativos: Todos los miembros de la organización se involucran en el proceso de cambio  Dictatoriales: Alguien decide en la organización que van a producirse cambios  Reactivos: El entorno nos impacta con sus cambios y promueven nuevas actividades no pensadas (Ejemplo: cambios  de diseños de productos y servicios) Proactivos: Cuando puedes diseñar el futuro, sabes a donde ir? , puedes elaborar  la visión de futuro , cambios en el presente para el futuro ¿Qué cambiar ahora para llegar al futuro deseado?   </vt:lpstr>
      <vt:lpstr>  ¿Qué palabras o frases de la reflexión inicial coinciden con estas definiciones? ¿Qué tipos de cambio se observaron?     </vt:lpstr>
      <vt:lpstr>                ALGUNAS  PALABRAS Y FRASES DE LA REFLEXION COMPATIBLES CON EL CAMBIO Y SUS ETAPAS *Costumbres *Protegidas *Oportunidad en vez de peligro *Algo nuevo, digno de conocer *..Eso nunca se había hecho… *…Hemos sido hechas para estar aquí…y es aquí donde estamos bien… *…Que nadie se atreva a violar las costumbres… *La rana joven no dudó si hacerlo o no *El conjunto de ancianos excomulgó a la rana *Algo digno de conocer sucedía *Eso nunca se había hecho      </vt:lpstr>
      <vt:lpstr>        ¿Cuáles son las etapas para lograr el cambio? Organizacional o personal</vt:lpstr>
      <vt:lpstr>            ETAPAS DEL CAMBIO  Descongelamiento Movimiento  Recongelamiento  </vt:lpstr>
      <vt:lpstr>             ¿Qué ocurre en cada etapa?   DESCONGELAMIENTO: Se produce la toma de conciencia de la necesidad del cambio , incluye 1ro: Diagnóstico: Tener claro el estado actual y el que se quiere cambiar  2do: Preparación para el cambio: En esta fase se debe explicar el ¿Por qué el cambio? 3ro: Planificación: ¿Hacia dónde cambiar? ¿Cómo cambiar? ¿Cuál es el estado deseado y la estrategia para alcanzarlo?  ¿He evaluado las fuerzas facilitadoras y resistentes?   MOVIMIENTO: Te permite poner en practica las acciones planificadas anteriormente y controlar los resultados que se van obteniendo         </vt:lpstr>
      <vt:lpstr>          RECONGELAMIENTO: En esta etapa se observará la efectividad del cambio efectuado, el cambio debe convertirse en normas , hábitos e ir tomando parte de la cultura de la organización y volver a la estabilidad      </vt:lpstr>
      <vt:lpstr>         ¿Qué pasa con los cambios?  Fuerzas Favorecedoras: Las que están a favor, las que empujan y favorecen Fuerzas Resistentes: Las que están en contra, las que se resisten , las que obstaculizan </vt:lpstr>
      <vt:lpstr>        Elementos que denotan resistencia al cambio (1) 1-Cuestionamiento al cambio (¿Tú crees que dé resultado?  2-Proceso de hacerle burla al cambio (Siempre veo lo mismo y no hay cambio) 3-Demorar el cambio Colaborador: Jefe le traigo el informe solicitado Jefe: Agrégame un párrafo más a tu propuesta Colaborador: Se lo tengo la semana que viene  </vt:lpstr>
      <vt:lpstr>       Elementos que denotan resistencia al cambio (2) 4-Reforzar el pasado (Hace 20 años que esto es así ¿por qué ahora lo quieren cambiar?   5-Subestimar los riesgos(si cuando hagamos ese cambio, ocurre algo peor) 6-Minimizar la necesidad del cambio(¿Realmente tú crees que haga falta cambiar esto? 7-Subvalorar los resultados del cambio (no va a dar resultados, es muy joven no lo va a saber hacer, es una mujer, va a faltar porque tiene niños)</vt:lpstr>
      <vt:lpstr>        Elementos que denotan resistencia al cambio (3) 8-Hábitos y rutinas: El cambio que rompe hábitos y rutinas puede implicar que las personas no los acepten 9-Miedo a lo desconocido: No sabemos ¿ qué va a pasar? 10-No querer cambiar lo establecido por uno mismo  (si hemos sido gestores de una cosa, nos cuesta trabajo reconocer que debemos cambiarla) </vt:lpstr>
      <vt:lpstr>        Otros indicadores de resistencia al cambio SI EL CAMBIO AMENAZA -Las estructuras de la organización   -La asignación de recursos(¿tendremos con el cambio, más o menos recursos?)  -Las relaciones de poder (esto significa que desaparecerá mi cargo) </vt:lpstr>
      <vt:lpstr>        ¿Cuáles son las causas de la resistencia al cambio?  </vt:lpstr>
      <vt:lpstr>          CAUSAS DE LA RESISTENCIA AL CAMBIO (1) Causa: NO SABE ¿Por qué ocurren?: No saben ¿qué va a pasar con ese cambio, ¿a dónde van a ir a parar?, tienen poca información del cambio Acciones Correctivas: Informar, Hablar con transparencia, Educar   </vt:lpstr>
      <vt:lpstr>          CAUSAS DE LA RESISTENCIA AL CAMBIO (2) Causa: NO PUEDE ¿Por qué ocurren?: Antes trabajaba con papeles de forma manual y ahora va a trabajar con una computadora  Acciones Correctivas: Proporcionar herramientas, Capacitar    </vt:lpstr>
      <vt:lpstr>          CAUSAS DE LA RESISTENCIA AL CAMBIO (3) Causa: NO CREE ¿Por qué ocurren?: No cree en los resultados del cambio   Acciones Correctivas: Involucrarlo y darle participación     </vt:lpstr>
      <vt:lpstr>          CAUSAS DE LA RESISTENCIA AL CAMBIO (4) Causa: NO QUIERE Y TIENE EL MANDO  ¿Por qué ocurren?: Es el que tiene el mando    Acciones Correctivas: No habrá cambio      </vt:lpstr>
      <vt:lpstr>        VIDEO RESISTENCIA AL CAMBIO (2)</vt:lpstr>
      <vt:lpstr>           CAMBIO Y TRABAJO EN EQUIPOS   </vt:lpstr>
      <vt:lpstr>            Las propuestas de cambios pueden hacerse en equipos , con apoyo dela dirección, existen los llamados EQUIPOS O COMITÉ DE MEJORA, con la finalidad de revisar continuamente los procesos y actividades  de la institución, con la constante de que cada día debe plantearse la pregunta  ¿Qué se puede mejorar?   Por supuesto que implica cambios y ajustes  frecuentes      </vt:lpstr>
      <vt:lpstr>         CAMBIO,  COMUNICACIÓN Y CULTURA  INSTITUCIONAL  </vt:lpstr>
      <vt:lpstr>        A MODO DE CURIOSIDAD Se denomina CRISIS a una estructura de cambios en una realidad inestable      * Surgen de forma inesperada y repentina  *La sorpresa conduce a la incertidumbre y al caos *Puede llegar a la pérdida de control  GESTION DE CRISIS Tratar de identificar vulnerabilidades y riesgos (prever) Mantener cohesión interna  Actuación estricta y coherente ante dificultades extremas    Aprender de lo que nos dejan  como enseñanza POR TANTO  El  éxito o fracaso en la solución de una crisis dependerá de la cultura  y la comunicación organizacional  (fenómenos socio psicológicos en la gestión de dirección)      </vt:lpstr>
      <vt:lpstr>         Los cambios llevan una estrategia de comunicación, la intención de cambios siempre deben comunicarse  a través de mensajes bien diseñados , pues el cambio crea expectativas y genera diversas conductas y actitudes en los miembros de dicha organización TODO ELLO FAVORECE EVITAR SITUACIONES DE CRISIS         </vt:lpstr>
      <vt:lpstr>          FRASES CAMBIO Y COMUNICACIÓN  *¨Proporcione muchos avisos previos de la llegada de un cambio , ya sea este favorable o desfavorable…La gente necesita tiempo para ajustarse a los cambios¨  *¨Sólo hay una forma de hacer que la gente apoye los cambios en la organización y es darles la información que necesitan para entender las razones del cambio¨  Papel de la comunicación como elemento que impide o retarda la  aparición de las crisis     </vt:lpstr>
      <vt:lpstr>         CAMBIO Y LIDERAZGO Los lideres deben ser los innovadores y favorecer un ambiente de creación y mejora, valorar y aprovechar las oportunidades, estimular las contribuciones individuales y animar a los colaboradores a ser creativos y enfocar de manera diferente el futuro      </vt:lpstr>
      <vt:lpstr>        ¿Qué provocan los cambios? * Estrés  * Diferentes estados de ánimo  </vt:lpstr>
      <vt:lpstr>      CAMBIO Y ESTRÉS  Los cambios provocan estrés por  el esfuerzo adaptativo  Estrés: Tensión elevada o excesiva, hay reducción temporal de estabilidad de las funciones  psíquicas principalmente la memoria y la atención, así como la ocurrencia de cambios psicofisiológicos y descompensación de enfermedades crónicas      </vt:lpstr>
      <vt:lpstr>         Estados de ánimo que provoca el cambio (1) Incertidumbre: No sabes ¿qué va a pasar y cómo se va a actuar?  Desorganización personal: Se tiene la sensación de no haber por dónde comenzar?  Inestabilidad y sensación de conflictos: Sentir que todo es inseguro , surgimiento de situaciones contradictorias y conflictivas que no sabemos  como solucionarlas con facilidad   </vt:lpstr>
      <vt:lpstr>          Estados de ánimo que provoca el cambio (2) Liberación de mucha energía: La liberación de energía excesiva, implica el actuar desorganizadamente y convierte las actividades en poco efectivas Preocupación: Preocupaciones relacionadas con qué va a pasar con el cambio en la institución y con uno mismo genera pensamientos y preocupaciones que no favorecen el cambio  Sobrevaloración de épocas pasadas:  Pensar que otras épocas fueron mas positivas, lo cual no te permite mirar el futuro          </vt:lpstr>
      <vt:lpstr>        VIDEO 3 ADAPTACION AL CAMBIO </vt:lpstr>
      <vt:lpstr>            CONSEJOS  *¨Si cambias la forma en que miras las cosas, las cosas que miras cambian¨  *¨Si no te gusta algo, cámbialo, si no puedes cambiarlo, cambia tu actitud   </vt:lpstr>
      <vt:lpstr>        DE LA SABIDURIA CHINA  PROVERBIOS *¨Aún el camino más largo, comienza con el primer paso¨  *¨No tengas miedo de los cambios lentos, sólo ten miedo de permanecer inmóvil¨      </vt:lpstr>
      <vt:lpstr>         TRABAJO INDEPENDIENTE  PROXIMO ENCUENTRO TRAER Un problema y un conflicto  </vt:lpstr>
      <vt:lpstr>         VIDEO FINAL  MI CASA.cu Tony Ávila</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jpmtzl@infomed.sld.cu</dc:creator>
  <cp:lastModifiedBy>jpmtzl@infomed.sld.cu</cp:lastModifiedBy>
  <cp:revision>1</cp:revision>
  <dcterms:created xsi:type="dcterms:W3CDTF">2026-05-06T15:58:09Z</dcterms:created>
  <dcterms:modified xsi:type="dcterms:W3CDTF">2026-05-06T15:59:06Z</dcterms:modified>
</cp:coreProperties>
</file>