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6" r:id="rId2"/>
    <p:sldId id="257" r:id="rId3"/>
    <p:sldId id="258" r:id="rId4"/>
    <p:sldId id="266" r:id="rId5"/>
    <p:sldId id="259" r:id="rId6"/>
    <p:sldId id="267" r:id="rId7"/>
    <p:sldId id="260" r:id="rId8"/>
    <p:sldId id="262" r:id="rId9"/>
    <p:sldId id="261" r:id="rId10"/>
    <p:sldId id="264" r:id="rId11"/>
    <p:sldId id="263" r:id="rId12"/>
    <p:sldId id="265"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7" r:id="rId29"/>
    <p:sldId id="283" r:id="rId30"/>
    <p:sldId id="284" r:id="rId31"/>
    <p:sldId id="285" r:id="rId32"/>
    <p:sldId id="286" r:id="rId33"/>
    <p:sldId id="288" r:id="rId34"/>
    <p:sldId id="289" r:id="rId35"/>
  </p:sldIdLst>
  <p:sldSz cx="9144000" cy="6858000" type="screen4x3"/>
  <p:notesSz cx="6858000" cy="954405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ina Morale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43C0FF"/>
    <a:srgbClr val="66CCFF"/>
    <a:srgbClr val="1FD4FF"/>
    <a:srgbClr val="000000"/>
    <a:srgbClr val="0099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547" autoAdjust="0"/>
    <p:restoredTop sz="94660"/>
  </p:normalViewPr>
  <p:slideViewPr>
    <p:cSldViewPr>
      <p:cViewPr varScale="1">
        <p:scale>
          <a:sx n="42" d="100"/>
          <a:sy n="42" d="100"/>
        </p:scale>
        <p:origin x="-13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52"/>
    </p:cViewPr>
  </p:sorterViewPr>
  <p:notesViewPr>
    <p:cSldViewPr>
      <p:cViewPr varScale="1">
        <p:scale>
          <a:sx n="54" d="100"/>
          <a:sy n="54" d="100"/>
        </p:scale>
        <p:origin x="-1236" y="-84"/>
      </p:cViewPr>
      <p:guideLst>
        <p:guide orient="horz" pos="3006"/>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7411" name="Rectangle 3"/>
          <p:cNvSpPr>
            <a:spLocks noGrp="1" noChangeArrowheads="1"/>
          </p:cNvSpPr>
          <p:nvPr>
            <p:ph type="dt" idx="1"/>
          </p:nvPr>
        </p:nvSpPr>
        <p:spPr bwMode="auto">
          <a:xfrm>
            <a:off x="3884613"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7412" name="Rectangle 4"/>
          <p:cNvSpPr>
            <a:spLocks noGrp="1" noRot="1" noChangeAspect="1" noChangeArrowheads="1" noTextEdit="1"/>
          </p:cNvSpPr>
          <p:nvPr>
            <p:ph type="sldImg" idx="2"/>
          </p:nvPr>
        </p:nvSpPr>
        <p:spPr bwMode="auto">
          <a:xfrm>
            <a:off x="1044575" y="715963"/>
            <a:ext cx="4770438" cy="3578225"/>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533900"/>
            <a:ext cx="5486400" cy="429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7414" name="Rectangle 6"/>
          <p:cNvSpPr>
            <a:spLocks noGrp="1" noChangeArrowheads="1"/>
          </p:cNvSpPr>
          <p:nvPr>
            <p:ph type="ftr" sz="quarter" idx="4"/>
          </p:nvPr>
        </p:nvSpPr>
        <p:spPr bwMode="auto">
          <a:xfrm>
            <a:off x="0" y="9064625"/>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7415" name="Rectangle 7"/>
          <p:cNvSpPr>
            <a:spLocks noGrp="1" noChangeArrowheads="1"/>
          </p:cNvSpPr>
          <p:nvPr>
            <p:ph type="sldNum" sz="quarter" idx="5"/>
          </p:nvPr>
        </p:nvSpPr>
        <p:spPr bwMode="auto">
          <a:xfrm>
            <a:off x="3884613" y="9064625"/>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32EE556-8849-471A-808F-2B1A6405D8F6}"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34D78B-CF65-48DD-BC26-46E25D1D95B5}" type="slidenum">
              <a:rPr lang="es-ES"/>
              <a:pPr/>
              <a:t>1</a:t>
            </a:fld>
            <a:endParaRPr lang="es-E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96056-4936-4F65-B7CF-00E443FC188C}" type="slidenum">
              <a:rPr lang="es-ES"/>
              <a:pPr/>
              <a:t>10</a:t>
            </a:fld>
            <a:endParaRPr lang="es-E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72AE28-1829-472F-B2B4-0B37CD6EF168}" type="slidenum">
              <a:rPr lang="es-ES"/>
              <a:pPr/>
              <a:t>11</a:t>
            </a:fld>
            <a:endParaRPr lang="es-E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F3E536-FC9C-4A69-8DF5-E9B963A1C8C3}" type="slidenum">
              <a:rPr lang="es-ES"/>
              <a:pPr/>
              <a:t>12</a:t>
            </a:fld>
            <a:endParaRPr lang="es-E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3ED3D7-06F3-4E39-B178-8B9313CEDABE}" type="slidenum">
              <a:rPr lang="es-ES"/>
              <a:pPr/>
              <a:t>13</a:t>
            </a:fld>
            <a:endParaRPr lang="es-E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45A49B-82C2-41B3-B710-8FC05307FBAB}" type="slidenum">
              <a:rPr lang="es-ES"/>
              <a:pPr/>
              <a:t>14</a:t>
            </a:fld>
            <a:endParaRPr lang="es-E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pPr marL="228600" indent="-228600"/>
            <a:r>
              <a:rPr lang="es-ES" b="1" i="1"/>
              <a:t>Oclusión Ideal: </a:t>
            </a:r>
            <a:r>
              <a:rPr lang="es-ES"/>
              <a:t>Es la que cada teórico forma </a:t>
            </a:r>
            <a:r>
              <a:rPr lang="es-ES" b="1" i="1"/>
              <a:t>in mente </a:t>
            </a:r>
            <a:r>
              <a:rPr lang="es-ES"/>
              <a:t>como concepción perfecta. </a:t>
            </a:r>
          </a:p>
          <a:p>
            <a:pPr marL="685800" lvl="1" indent="-228600"/>
            <a:r>
              <a:rPr lang="es-ES"/>
              <a:t>Oclusión perfecta. Relaciones de contacto estables y armoniosas.</a:t>
            </a:r>
          </a:p>
          <a:p>
            <a:pPr marL="685800" lvl="1" indent="-228600"/>
            <a:r>
              <a:rPr lang="es-ES"/>
              <a:t>No hay interferencias.</a:t>
            </a:r>
          </a:p>
          <a:p>
            <a:pPr marL="685800" lvl="1" indent="-228600"/>
            <a:r>
              <a:rPr lang="es-ES"/>
              <a:t>Dirección optima de las fuerzas oclusales.</a:t>
            </a:r>
          </a:p>
          <a:p>
            <a:pPr marL="685800" lvl="1" indent="-228600"/>
            <a:endParaRPr lang="es-ES"/>
          </a:p>
          <a:p>
            <a:pPr marL="228600" indent="-228600"/>
            <a:r>
              <a:rPr lang="es-ES" b="1" i="1"/>
              <a:t>Oclusión funcional: </a:t>
            </a:r>
            <a:r>
              <a:rPr lang="es-ES"/>
              <a:t>Es</a:t>
            </a:r>
            <a:r>
              <a:rPr lang="es-ES" b="1" i="1"/>
              <a:t> </a:t>
            </a:r>
            <a:r>
              <a:rPr lang="es-ES"/>
              <a:t>la que se ajusta de acuerdo con la función más que con la forma anatómica. Puede apartarse de las normas de la raza y, sin embargo, ser excelente para el caso individual. Es la ausencia de enfermedad con la adaptación del huésped hasta su nivel de tolerancia posible. Pone al relieve la capacidad del aparato masticatorio.</a:t>
            </a:r>
          </a:p>
          <a:p>
            <a:pPr marL="228600" indent="-228600"/>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C1C0F3-BEE0-44EA-8C1B-883FD6C1DE1A}" type="slidenum">
              <a:rPr lang="es-ES"/>
              <a:pPr/>
              <a:t>15</a:t>
            </a:fld>
            <a:endParaRPr lang="es-E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pPr lvl="1"/>
            <a:r>
              <a:rPr lang="es-ES" b="1" i="1"/>
              <a:t>Oclusión Funcional Fisiológica: </a:t>
            </a:r>
            <a:r>
              <a:rPr lang="es-ES"/>
              <a:t>Una buena oclusión funcional es fisiológica cuando no se ha tocado para nada por parte del operador.</a:t>
            </a:r>
          </a:p>
          <a:p>
            <a:r>
              <a:rPr lang="es-ES"/>
              <a:t>Ejemplo: Niños pequeños. Jóvenes con todos sus dientes que aunque tengan alguna maloclusión no hay alteraciones para su buen funcionamiento. </a:t>
            </a:r>
          </a:p>
          <a:p>
            <a:endParaRPr lang="es-ES"/>
          </a:p>
          <a:p>
            <a:pPr lvl="1"/>
            <a:r>
              <a:rPr lang="es-ES"/>
              <a:t> </a:t>
            </a:r>
            <a:r>
              <a:rPr lang="es-ES" b="1" i="1"/>
              <a:t>Oclusión funcional compensada </a:t>
            </a:r>
            <a:r>
              <a:rPr lang="es-ES"/>
              <a:t>es cuando ha habido una intervención del operador. Ejemplo: Una obturación, un tratamiento de ortodoncia, una rehabilitación protésica, una cirugía, ajuste oclusal, etc.</a:t>
            </a:r>
          </a:p>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1FF9B-2BE6-4890-8E34-7AB3169257B0}" type="slidenum">
              <a:rPr lang="es-ES"/>
              <a:pPr/>
              <a:t>16</a:t>
            </a:fld>
            <a:endParaRPr lang="es-E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pPr marL="228600" indent="-228600"/>
            <a:r>
              <a:rPr lang="es-ES"/>
              <a:t>Cuando se produce el cierre de la boca se obtiene una posición músculo-esquelética estable.</a:t>
            </a:r>
          </a:p>
          <a:p>
            <a:pPr marL="228600" indent="-228600"/>
            <a:endParaRPr lang="es-ES"/>
          </a:p>
          <a:p>
            <a:pPr marL="228600" indent="-228600"/>
            <a:r>
              <a:rPr lang="es-ES"/>
              <a:t>  Todos los contactos que se establecen producen una carga axial (vertical) de la fuerzas oclusales.</a:t>
            </a:r>
          </a:p>
          <a:p>
            <a:pPr marL="228600" indent="-228600"/>
            <a:endParaRPr lang="es-ES"/>
          </a:p>
          <a:p>
            <a:pPr marL="228600" indent="-228600"/>
            <a:r>
              <a:rPr lang="es-ES"/>
              <a:t>Cuando la mandíbula se desplaza a posiciones de lateralidad existen guías dentarias apropiadas que produzcan desoclusión posterior inmediata.</a:t>
            </a:r>
          </a:p>
          <a:p>
            <a:pPr marL="228600" indent="-228600"/>
            <a:endParaRPr lang="es-ES"/>
          </a:p>
          <a:p>
            <a:pPr marL="228600" indent="-228600"/>
            <a:r>
              <a:rPr lang="es-ES"/>
              <a:t>Cuando la mandíbula realiza un movimiento de propulsión de O. Céntrica a Borde-Borde existe una guía dentaria capaz de producir una desoclusión posterior inmediata. Fenómeno y Angulo de </a:t>
            </a:r>
            <a:r>
              <a:rPr lang="en-US"/>
              <a:t>Christensen.</a:t>
            </a:r>
          </a:p>
          <a:p>
            <a:pPr marL="228600" indent="-228600"/>
            <a:endParaRPr lang="es-ES"/>
          </a:p>
          <a:p>
            <a:pPr marL="228600" indent="-228600"/>
            <a:r>
              <a:rPr lang="es-ES"/>
              <a:t>En la posición preparatoria para comer los contactos posteriores son más intensos que los anteriores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92938-3EF4-41B7-929F-803DEFAC1325}" type="slidenum">
              <a:rPr lang="es-ES"/>
              <a:pPr/>
              <a:t>17</a:t>
            </a:fld>
            <a:endParaRPr lang="es-E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s-ES"/>
              <a:t>La oclusión es un grupo complejo de fenómenos cuyas alteraciones repercuten en afecciones de las funciones masticatoria, foniátrica y estética del sistema dentario.</a:t>
            </a:r>
          </a:p>
          <a:p>
            <a:r>
              <a:rPr lang="es-ES"/>
              <a:t>De ahí la importancia  de conocer su forma normal y funcionamiento eficaz para comprender los procederes adecuados para lograr una rehabilitación protésica exitosa.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4C590-9573-4CB6-BCE7-9CB26E4A53F1}" type="slidenum">
              <a:rPr lang="es-ES"/>
              <a:pPr/>
              <a:t>18</a:t>
            </a:fld>
            <a:endParaRPr lang="es-E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5F73C2-4D77-46ED-8518-B35C8CED0799}" type="slidenum">
              <a:rPr lang="es-ES"/>
              <a:pPr/>
              <a:t>19</a:t>
            </a:fld>
            <a:endParaRPr lang="es-E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s-ES"/>
              <a:t>Para hablar del equilibrio ocluso-articular vamos a comenzar destacando los determinantes morfológicos de la función oclusal, llamamos así a aquellos elementos o estructuras que de alguna manera influyen en los patrones oclusales.</a:t>
            </a:r>
          </a:p>
          <a:p>
            <a:r>
              <a:rPr lang="es-ES"/>
              <a:t>Estos son de 2 tipos los que pueden se modificados en tratamiento del paciente y los que no son modificables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69B5C-AC24-496B-8529-5EBE1AF85486}" type="slidenum">
              <a:rPr lang="es-ES"/>
              <a:pPr/>
              <a:t>2</a:t>
            </a:fld>
            <a:endParaRPr lang="es-E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s-ES"/>
              <a:t>La primera descripción de las relaciones oclusales la realizo Edward  Angle en 1899. La oclusión se convirtió en un tema de interés y debate en los primero años de la Odontología moderna cuando fue posible la restauración y sustitución de los dientes, desde entonces a acá su estudio ha alcanzado un gran desarrollo y se ha validado enormemente su importancia para la salud del Sistema Estomatognático.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AD3AD5-CCEA-4AB9-9FDB-469075DDDA60}" type="slidenum">
              <a:rPr lang="es-ES"/>
              <a:pPr/>
              <a:t>20</a:t>
            </a:fld>
            <a:endParaRPr lang="es-E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8A271-9B6B-46BE-AD3A-E2923938C1CD}" type="slidenum">
              <a:rPr lang="es-ES"/>
              <a:pPr/>
              <a:t>21</a:t>
            </a:fld>
            <a:endParaRPr lang="es-E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pPr marL="228600" indent="-228600"/>
            <a:r>
              <a:rPr lang="es-ES" b="1" u="sng"/>
              <a:t>Cúspides de Apoyo</a:t>
            </a:r>
            <a:r>
              <a:rPr lang="es-ES" b="1"/>
              <a:t>:</a:t>
            </a:r>
            <a:r>
              <a:rPr lang="es-ES"/>
              <a:t> Llamadas también de soporte o céntricas se consideran las cúspides que durante la oclusión hacen contacto y se deslizan sobre zonas deprimidas o planas antagonistas. Son ellas: Las </a:t>
            </a:r>
            <a:r>
              <a:rPr lang="es-ES" b="1" u="sng"/>
              <a:t>cúspides palatinas de los premolares y molares maxilares</a:t>
            </a:r>
            <a:r>
              <a:rPr lang="es-ES"/>
              <a:t> y las </a:t>
            </a:r>
            <a:r>
              <a:rPr lang="es-ES" b="1" u="sng"/>
              <a:t>cúspides vestibulares de los premolares y molares mandibulares</a:t>
            </a:r>
            <a:r>
              <a:rPr lang="es-ES"/>
              <a:t>; Se añaden las </a:t>
            </a:r>
            <a:r>
              <a:rPr lang="es-ES" b="1" u="sng"/>
              <a:t>cúspides de los caninos mandibulares</a:t>
            </a:r>
            <a:r>
              <a:rPr lang="es-ES"/>
              <a:t> y los </a:t>
            </a:r>
            <a:r>
              <a:rPr lang="es-ES" b="1" u="sng"/>
              <a:t>bordes incisales de los  incisivos mandibulares.</a:t>
            </a:r>
          </a:p>
          <a:p>
            <a:pPr marL="228600" indent="-228600"/>
            <a:endParaRPr lang="es-ES"/>
          </a:p>
          <a:p>
            <a:pPr marL="228600" indent="-228600"/>
            <a:r>
              <a:rPr lang="es-ES"/>
              <a:t>Los contactos centrales de estas cúspides con sus antagonistas determinan la altura intermaxilar o dimensión vertical. Las áreas de contacto deben quedar plenamente determinadas y mantenerse estabilizadas. Esto quiere decir que las cúspides de apoyo son las que determinan la posición céntrica y la estabilidad de esta posición, así mismo son las que mayor fuerza reciben. </a:t>
            </a:r>
          </a:p>
          <a:p>
            <a:pPr marL="228600" indent="-228600"/>
            <a:r>
              <a:rPr lang="es-ES"/>
              <a:t>Existen 3 grupos de cúspides de apoyo:</a:t>
            </a:r>
          </a:p>
          <a:p>
            <a:pPr marL="228600" indent="-228600"/>
            <a:r>
              <a:rPr lang="es-ES"/>
              <a:t>		I.- Cúspides vestibulares de molares y premolares inferiores.</a:t>
            </a:r>
          </a:p>
          <a:p>
            <a:pPr marL="228600" indent="-228600"/>
            <a:r>
              <a:rPr lang="es-ES"/>
              <a:t>		II.- Bordes incisales de caninos e incisivos inferiores.</a:t>
            </a:r>
          </a:p>
          <a:p>
            <a:pPr marL="228600" indent="-228600"/>
            <a:r>
              <a:rPr lang="es-ES"/>
              <a:t>		III.- Cúspides palatinas de molares y premolares superiores.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2E8C3-DD2D-4898-8A5D-6939947F953D}" type="slidenum">
              <a:rPr lang="es-ES"/>
              <a:pPr/>
              <a:t>22</a:t>
            </a:fld>
            <a:endParaRPr lang="es-E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pPr marL="228600" indent="-228600"/>
            <a:r>
              <a:rPr lang="es-ES" b="1" u="sng"/>
              <a:t>Declives guía:</a:t>
            </a:r>
            <a:r>
              <a:rPr lang="es-ES"/>
              <a:t> Los declives guía son los planos y bordes oclusales que determinan el trayecto de las cúspides de apoyo durante las excursiones funcionales normal lateral y protusiva. Son las cúspides no céntricas o de corte las que conforman los declives guías.</a:t>
            </a:r>
          </a:p>
          <a:p>
            <a:pPr marL="228600" indent="-228600"/>
            <a:endParaRPr lang="es-ES"/>
          </a:p>
          <a:p>
            <a:pPr marL="228600" indent="-228600"/>
            <a:r>
              <a:rPr lang="es-ES"/>
              <a:t>Son declives guías, los declives vestíbulo-oclusales </a:t>
            </a:r>
            <a:r>
              <a:rPr lang="es-ES" b="1" u="sng"/>
              <a:t>(declives linguales de las cúspides vestibulares)</a:t>
            </a:r>
            <a:r>
              <a:rPr lang="es-ES"/>
              <a:t> de los dientes posteriores del maxilar superior, los declives linguales de los dientes anteriores del mismo maxilar (Guía Incisiva), y los declives linguo-oclusales </a:t>
            </a:r>
            <a:r>
              <a:rPr lang="es-ES" b="1" u="sng"/>
              <a:t>(declives vestibulares de las cúspides linguales)</a:t>
            </a:r>
            <a:r>
              <a:rPr lang="es-ES"/>
              <a:t> de los dientes posteriores del maxilar inferior.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2AB629-5D7B-4BEC-A593-6C3BFEBBF434}" type="slidenum">
              <a:rPr lang="es-ES"/>
              <a:pPr/>
              <a:t>23</a:t>
            </a:fld>
            <a:endParaRPr lang="es-E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lgn="just"/>
            <a:r>
              <a:rPr lang="es-ES" b="1" u="sng"/>
              <a:t>Guía Incisiva:</a:t>
            </a:r>
            <a:r>
              <a:rPr lang="es-ES"/>
              <a:t> Este término se refiere a la influencia que ejercen las superficies linguales de los dientes anteriores del maxilar superior sobre los movimientos de la mandíbula. La guía incisiva se expresa en grados en relación con el plano horizontal. </a:t>
            </a:r>
          </a:p>
          <a:p>
            <a:pPr marL="228600" indent="-228600"/>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35DE78-989E-42E8-A9D9-16868B99ADBA}" type="slidenum">
              <a:rPr lang="es-ES"/>
              <a:pPr/>
              <a:t>24</a:t>
            </a:fld>
            <a:endParaRPr lang="es-E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pPr marL="228600" indent="-228600" algn="just"/>
            <a:r>
              <a:rPr lang="es-ES" b="1" u="sng"/>
              <a:t>Angulo de la cúspide:</a:t>
            </a:r>
            <a:r>
              <a:rPr lang="es-ES"/>
              <a:t> Es el ángulo formado por la vertiente oclusal de la cúspide con el plano que pasa por el vértice de dicha cúspide (y que es perpendicular a su bisectriz). Como puede apreciarse no es mas que la inclinación de los declives guías o superficies de desplazamiento de las cúspides de apoyo; por lo tanto, es un elemento que ejerce considerable influencia en sobre las trayectorias dentarias en oclusión (modificando su amplitud, dirección, etc.).  A medida que progresamos en el arco en sentido posterior, este ángulo se reduce por la disminución de la altura cuspídea y el aumento de su base de implantación en la corona, con lo cual las vertientes de las cúspides se horizontalizan mas.</a:t>
            </a:r>
          </a:p>
          <a:p>
            <a:pPr marL="228600" indent="-228600"/>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0D3E01-21F3-4FCA-9B8C-0D7E0FC09968}" type="slidenum">
              <a:rPr lang="es-ES"/>
              <a:pPr/>
              <a:t>25</a:t>
            </a:fld>
            <a:endParaRPr lang="es-E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marL="228600" indent="-228600"/>
            <a:r>
              <a:rPr lang="es-ES" b="1" u="sng"/>
              <a:t>Guía Condilar:</a:t>
            </a:r>
            <a:r>
              <a:rPr lang="es-ES"/>
              <a:t> Es la trayectoria que recorre el eje de rotación transversal y la vertiente anterior del cóndilo mandibular sobre la pared anterior de la fosa glenoidea del temporal, durante las excursiones funcionales (movimientos) de la mandíbula. Se mide en grados con relación al plano de Francfort (se considera que su valor normal oscila alrededor de 40 grados). </a:t>
            </a:r>
          </a:p>
          <a:p>
            <a:pPr marL="228600" indent="-228600"/>
            <a:r>
              <a:rPr lang="es-ES"/>
              <a:t>Junto con las estructuras anatómicas dentarias, la guía Condilar es otro factor determinante para el establecimiento de determinados factores de contacto antagonistas (Oclusivos), durante los movimientos funcionales de la mandíbula. La guía Condilar en el lactante es casi nula y va aumentando a causa de las exigencias funcionales de la ATM, que se hacen mas complejas con la aparición de los dientes, y por consiguiente con el aumento de la función masticatoria (Recuerdese que al nacimiento, la fosa glenoidea del temporal es plana y esta orientada hacia fuera). En el desdentado vuelve a reducirse (este fenómeno se atenúa considerablemente por instalación oportuna de prótesis funcionalmente eficaces, que sustituyan los dientes a medida que estos se pierden)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E62FB1-6B7D-418E-91D8-6BABD44163E5}" type="slidenum">
              <a:rPr lang="es-ES"/>
              <a:pPr/>
              <a:t>26</a:t>
            </a:fld>
            <a:endParaRPr lang="es-E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pPr marL="228600" indent="-228600">
              <a:lnSpc>
                <a:spcPct val="90000"/>
              </a:lnSpc>
            </a:pPr>
            <a:r>
              <a:rPr lang="es-ES" sz="1000" b="1" u="sng"/>
              <a:t>Curvas de dentarias:</a:t>
            </a:r>
            <a:r>
              <a:rPr lang="es-ES" sz="1000" b="1"/>
              <a:t> </a:t>
            </a:r>
            <a:r>
              <a:rPr lang="es-ES" sz="1000"/>
              <a:t>Los dientes se disponen en el arco siguiendo un patrón espacial regular. Esta disposición es la de mayor eficacia funcional y depende de la forma de los dientes, de las relaciones de oclusión y de la posición en que mejor es aprovechada  la fuerza muscular. Uniendo las cimas de las cúspides pueden trazarse curvas que representan tal regularidad funcional de la disposición de los dientes en el arco. Hay una curva de compensación en el plano sagital, (curva de Spee) y otra en el plano frontal (curva de Wilson o Monson).</a:t>
            </a:r>
          </a:p>
          <a:p>
            <a:pPr marL="228600" indent="-228600">
              <a:lnSpc>
                <a:spcPct val="90000"/>
              </a:lnSpc>
            </a:pPr>
            <a:endParaRPr lang="es-ES" sz="1000"/>
          </a:p>
          <a:p>
            <a:pPr marL="685800" lvl="1" indent="-228600">
              <a:lnSpc>
                <a:spcPct val="90000"/>
              </a:lnSpc>
            </a:pPr>
            <a:r>
              <a:rPr lang="es-ES" sz="1000" b="1"/>
              <a:t>Curva dentaria en el plano sagital (curva de Spee): </a:t>
            </a:r>
            <a:r>
              <a:rPr lang="es-ES" sz="1000"/>
              <a:t>Se trata de una curva de débil  convexidad inferior, que une las cimas de las cúspides vestibulares desde el canino hasta el último molar y termina coincidiendo tangencialmente con la vertiente anterior (articular) del cóndilo mandibular. Según esta curva las superficies masticatorias de los dientes están situadas en el campo de acción principal de los músculos masticatorios</a:t>
            </a:r>
          </a:p>
          <a:p>
            <a:pPr marL="685800" lvl="1" indent="-228600">
              <a:lnSpc>
                <a:spcPct val="90000"/>
              </a:lnSpc>
            </a:pPr>
            <a:endParaRPr lang="es-ES" sz="1000"/>
          </a:p>
          <a:p>
            <a:pPr marL="685800" lvl="1" indent="-228600">
              <a:lnSpc>
                <a:spcPct val="90000"/>
              </a:lnSpc>
            </a:pPr>
            <a:r>
              <a:rPr lang="es-ES" sz="1000" b="1"/>
              <a:t>Curva dentaria en el plano frontal (curva de Wilson o de Monson):</a:t>
            </a:r>
            <a:r>
              <a:rPr lang="es-ES" sz="1000"/>
              <a:t> Es una curva de discreta convexidad inferior que va de uno a otro hemiarco, tangencialmente a las cúspides vestibulares y linguales de los dientes de cada hemiarco. Las cúspides vestibulares de los dientes se encuentran en un plano de oclusión mas elevado que las cúspides linguales porque los maxilares están fisiológicamente en vestíbuloversión y los dientes mandibulares en linguoversión. De acuerdo con esta curva, son posibles los deslizamientos intercuspídeos armoniosos durante los movimientos de lateralidad.</a:t>
            </a:r>
          </a:p>
          <a:p>
            <a:pPr marL="685800" lvl="1" indent="-228600">
              <a:lnSpc>
                <a:spcPct val="90000"/>
              </a:lnSpc>
            </a:pPr>
            <a:endParaRPr lang="es-ES" sz="1000"/>
          </a:p>
          <a:p>
            <a:pPr marL="228600" indent="-228600">
              <a:lnSpc>
                <a:spcPct val="90000"/>
              </a:lnSpc>
            </a:pPr>
            <a:r>
              <a:rPr lang="es-ES" sz="1000" i="1"/>
              <a:t>La pérdida de la regularidad en las curvas de compensación indica interferencias oclusales que deben ser eliminadas pues perturban los movimientos funcionales de la mandíbula.</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60622-797E-4A9A-B9FE-5138B2222E66}" type="slidenum">
              <a:rPr lang="es-ES"/>
              <a:pPr/>
              <a:t>27</a:t>
            </a:fld>
            <a:endParaRPr lang="es-E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pPr marL="228600" indent="-228600"/>
            <a:r>
              <a:rPr lang="es-ES" b="1" u="sng"/>
              <a:t>Plano de oclusión:</a:t>
            </a:r>
            <a:r>
              <a:rPr lang="es-ES"/>
              <a:t> Es una especulación geométrica. Corresponde a una superficie imaginaria que toca todos los bordes y cúspides de los dientes. </a:t>
            </a:r>
            <a:r>
              <a:rPr lang="es-ES" u="sng"/>
              <a:t>Tal superficie no es plana, sino curva.</a:t>
            </a:r>
            <a:endParaRPr lang="es-ES"/>
          </a:p>
          <a:p>
            <a:pPr marL="1600200" lvl="3" indent="-228600"/>
            <a:r>
              <a:rPr lang="es-ES"/>
              <a:t>Curva de Spee </a:t>
            </a:r>
          </a:p>
          <a:p>
            <a:pPr marL="1600200" lvl="3" indent="-228600"/>
            <a:r>
              <a:rPr lang="es-ES"/>
              <a:t>Curva de Wilson     &gt;   Plano de orientación </a:t>
            </a:r>
          </a:p>
          <a:p>
            <a:pPr marL="1600200" lvl="3" indent="-228600"/>
            <a:r>
              <a:rPr lang="es-ES"/>
              <a:t>Curva Incisiva </a:t>
            </a:r>
          </a:p>
          <a:p>
            <a:pPr marL="228600" indent="-228600"/>
            <a:r>
              <a:rPr lang="es-ES" i="1"/>
              <a:t>Para fines diagnósticos, y en general para la práctica, podemos representar el plano de oclusión  como una recta que pasa equidistante de los bordes incisales y cimas de las cúspides antagonistas</a:t>
            </a:r>
            <a:r>
              <a:rPr lang="es-ES"/>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47216-143B-4A31-9916-AD49ED890813}" type="slidenum">
              <a:rPr lang="es-ES"/>
              <a:pPr/>
              <a:t>28</a:t>
            </a:fld>
            <a:endParaRPr lang="es-E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s-ES"/>
              <a:t>El patrón normal de las relaciones de oclusión entre los dientes antagonistas se estudia partiendo de la oclusión céntrica o intercuspidación habitual. Esta posición es una referencia importante y se emplea en la práctica para el montaje de dientes en la construcción de prótesis.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EAB9A-3148-4EAA-9186-7837554417A0}" type="slidenum">
              <a:rPr lang="es-ES"/>
              <a:pPr/>
              <a:t>29</a:t>
            </a:fld>
            <a:endParaRPr lang="es-E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s-ES" b="1" u="sng"/>
              <a:t>Unidad de Oclusión:</a:t>
            </a:r>
            <a:r>
              <a:rPr lang="es-ES"/>
              <a:t> En el cierre de las arcadas se denominan </a:t>
            </a:r>
            <a:r>
              <a:rPr lang="es-ES" u="sng"/>
              <a:t>dientes antagonistas</a:t>
            </a:r>
            <a:r>
              <a:rPr lang="es-ES" i="1"/>
              <a:t> </a:t>
            </a:r>
            <a:r>
              <a:rPr lang="es-ES"/>
              <a:t>a aquellos del arco opuesto al diente que se esta analizando, y que por tanto ocluyen con él. Existen solo 2 dientes en la boca que ocluyen con 1 antagonista: </a:t>
            </a:r>
            <a:r>
              <a:rPr lang="es-ES" u="sng"/>
              <a:t>El incisivo central</a:t>
            </a:r>
            <a:r>
              <a:rPr lang="es-ES" b="1" i="1" u="sng"/>
              <a:t> </a:t>
            </a:r>
            <a:r>
              <a:rPr lang="es-ES" u="sng"/>
              <a:t>inferior y el tercer molar superior.</a:t>
            </a:r>
            <a:r>
              <a:rPr lang="es-ES" i="1"/>
              <a:t> </a:t>
            </a:r>
            <a:r>
              <a:rPr lang="es-ES"/>
              <a:t>El resto de los dientes ocluyen normalmente con 2 antagonistas: el diente antagonista homólogo (el del mismo tipo y numero), denominado </a:t>
            </a:r>
            <a:r>
              <a:rPr lang="es-ES" u="sng"/>
              <a:t>antagonista principal</a:t>
            </a:r>
            <a:r>
              <a:rPr lang="es-ES" b="1"/>
              <a:t>, </a:t>
            </a:r>
            <a:r>
              <a:rPr lang="es-ES"/>
              <a:t>y el antagonista vecino (distal para los superiores y mesial para los inferiores) que recibe el nombre de </a:t>
            </a:r>
            <a:r>
              <a:rPr lang="es-ES" u="sng"/>
              <a:t>antagonista secundario</a:t>
            </a:r>
            <a:r>
              <a:rPr lang="es-ES"/>
              <a:t>. Se habla entonces del principio u orden de </a:t>
            </a:r>
            <a:r>
              <a:rPr lang="es-ES" u="sng"/>
              <a:t>1 contra 2</a:t>
            </a:r>
            <a:r>
              <a:rPr lang="es-ES"/>
              <a:t>,</a:t>
            </a:r>
            <a:r>
              <a:rPr lang="es-ES" b="1"/>
              <a:t> </a:t>
            </a:r>
            <a:r>
              <a:rPr lang="es-ES"/>
              <a:t>según el cual cada diente y sus dos antagonistas forman </a:t>
            </a:r>
            <a:r>
              <a:rPr lang="es-ES" u="sng"/>
              <a:t>una unidad de oclusión</a:t>
            </a:r>
            <a:r>
              <a:rPr lang="es-ES" b="1" u="sng"/>
              <a:t>,</a:t>
            </a:r>
            <a:r>
              <a:rPr lang="es-ES"/>
              <a:t> lo que es un factor de estabilización de cada diente en su arco.</a:t>
            </a:r>
          </a:p>
          <a:p>
            <a:r>
              <a:rPr lang="es-ES"/>
              <a:t>Tomemos como ejemplo el primer molar superior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AD90E-017B-4046-BCDF-65F6B2D9652B}" type="slidenum">
              <a:rPr lang="es-ES"/>
              <a:pPr/>
              <a:t>3</a:t>
            </a:fld>
            <a:endParaRPr lang="es-E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s-ES"/>
              <a:t>El cráneo humano ha cambiado drásticamente durante los últimos 3 millones de años, y con él todas sus estructuras anatomicas. La evolución desde el Australopithecus hasta el Homo sapiens, significó el aumento de la capacidad craneana (para ajustarse al crecimiento del cerebro), el achatamiento del rostro, el retroceso de la barbilla y la disminución del tamaño de los dientes.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452E2-DFCA-4569-A8FB-FAD4C6637872}" type="slidenum">
              <a:rPr lang="es-ES"/>
              <a:pPr/>
              <a:t>30</a:t>
            </a:fld>
            <a:endParaRPr lang="es-E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s-ES" b="1" u="sng"/>
              <a:t>Clasificación de Angle</a:t>
            </a:r>
            <a:r>
              <a:rPr lang="es-ES" u="sng"/>
              <a:t>:</a:t>
            </a:r>
            <a:r>
              <a:rPr lang="es-ES"/>
              <a:t> Existe una relación de oclusión que se establece entre los primeros molares permanentes que es una referencia primordial para la evaluación del tipo de oclusión; es la relación que se establece entre los primeros molares permanentes. Dicha relación oclusiva toma una connotación especial porque son los primeros de la dentición permanente en brotar y lo hacen por detrás de todo el sector temporal, por lo cual determinan el alineamiento del resto de los permanentes sucesores de los temporales.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AB981-0953-4AE7-BAA4-3CAF53CE77BF}" type="slidenum">
              <a:rPr lang="es-ES"/>
              <a:pPr/>
              <a:t>31</a:t>
            </a:fld>
            <a:endParaRPr lang="es-E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marL="228600" indent="-228600"/>
            <a:r>
              <a:rPr lang="es-ES" b="1" u="sng"/>
              <a:t>Neutro-Oclusión: </a:t>
            </a:r>
            <a:r>
              <a:rPr lang="es-ES"/>
              <a:t>Es aquella en la cual el vértice de la cúspide mesiovestibular del primer molar superior hace contacto con la estría mesiovestibular del primer molar inferior. A esta relación de oclusión se le llama la </a:t>
            </a:r>
            <a:r>
              <a:rPr lang="es-ES" u="sng"/>
              <a:t>llave de la oclusión</a:t>
            </a:r>
            <a:r>
              <a:rPr lang="es-ES"/>
              <a:t> o </a:t>
            </a:r>
            <a:r>
              <a:rPr lang="es-ES" u="sng"/>
              <a:t>llave de Angle.</a:t>
            </a:r>
            <a:endParaRPr lang="es-ES"/>
          </a:p>
          <a:p>
            <a:pPr marL="228600" indent="-228600"/>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663EE-58A3-449C-AA84-B50DAA371710}" type="slidenum">
              <a:rPr lang="es-ES"/>
              <a:pPr/>
              <a:t>32</a:t>
            </a:fld>
            <a:endParaRPr lang="es-E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pPr marL="228600" indent="-228600"/>
            <a:r>
              <a:rPr lang="es-ES" b="1" u="sng"/>
              <a:t>Disto-Oclusión: </a:t>
            </a:r>
            <a:r>
              <a:rPr lang="es-ES"/>
              <a:t>Si el primer molar inferior ocluye retruído con respecto a la relación anteriormente explicada se dice que estamos en presencia de una relación molar distal o disto-oclusión.</a:t>
            </a:r>
          </a:p>
          <a:p>
            <a:pPr marL="228600" indent="-228600"/>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5AF3B-27C9-4908-8AE0-2624C79085DB}" type="slidenum">
              <a:rPr lang="es-ES"/>
              <a:pPr/>
              <a:t>33</a:t>
            </a:fld>
            <a:endParaRPr lang="es-E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pPr marL="228600" indent="-228600"/>
            <a:r>
              <a:rPr lang="es-ES" b="1" u="sng"/>
              <a:t>Mesio-Oclusión:</a:t>
            </a:r>
            <a:r>
              <a:rPr lang="es-ES"/>
              <a:t> Si el primer molar inferior ocluye adelantadamente con respecto a la neutro-oclusión, se habla entonces de una relación molar mesial o mesio-oclusión.</a:t>
            </a:r>
          </a:p>
          <a:p>
            <a:pPr marL="228600" indent="-228600"/>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1A110-6D8C-4348-85E4-A13BEC3113D7}" type="slidenum">
              <a:rPr lang="es-ES"/>
              <a:pPr/>
              <a:t>34</a:t>
            </a:fld>
            <a:endParaRPr lang="es-E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BC780B-4627-4510-B796-97EECB6194A2}" type="slidenum">
              <a:rPr lang="es-ES"/>
              <a:pPr/>
              <a:t>4</a:t>
            </a:fld>
            <a:endParaRPr lang="es-E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0E55B-63D3-4FCA-A354-24EDB154ECF9}" type="slidenum">
              <a:rPr lang="es-ES"/>
              <a:pPr/>
              <a:t>5</a:t>
            </a:fld>
            <a:endParaRPr lang="es-E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s-ES"/>
              <a:t>Los seres humanos modernos provienen de los primates. En algún punto de la evolución, el desarrollo humano continuó por un camino distinto, trayendo cambios morfológicos y funcionales en su sistema Estomatognático y los factores que mas  influyeron en esta evolución fueron el trabajo, el surgimiento del lenguaje y los cambios en el régimen alimentario.  A pesar de que aún existen muchas similitudes entre los seres humanos y los primates, hay diferencias fundamentales que atestiguan esa evolución independiente en sus respectivos desarrollos. Esta ilustración de los cráneos de un gorila y un ser humano moderno presenta algunas de estas diferencias. El gorila posee largos caninos y su mandíbula es más prominente que la de los miembros de la línea de los homínidos.</a:t>
            </a:r>
          </a:p>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4F0FA7-1495-488B-81B9-D0FDF6846871}" type="slidenum">
              <a:rPr lang="es-ES"/>
              <a:pPr/>
              <a:t>6</a:t>
            </a:fld>
            <a:endParaRPr lang="es-E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s-ES"/>
              <a:t>En el feto desde las 7 semanas se empieza a formar la ATM y ya está esbozada a las 21 semanas. </a:t>
            </a:r>
          </a:p>
          <a:p>
            <a:endParaRPr lang="es-ES"/>
          </a:p>
          <a:p>
            <a:r>
              <a:rPr lang="es-ES"/>
              <a:t>Al nacer la cavidad glenoidea es plana y cuando se produce la erupción dentaria es cuando va tomando su concavidad. Por su parte el tubérculo articular no adquiere su completo desarrollo hasta los 12 años. </a:t>
            </a:r>
          </a:p>
          <a:p>
            <a:endParaRPr lang="es-ES"/>
          </a:p>
          <a:p>
            <a:r>
              <a:rPr lang="es-ES"/>
              <a:t>La ATM no alcanza su total desarrollo hasta la tercera etapa de la vida (25 años) a partir de entonces comienza el envejecimiento de esta. Es una articulación muy compleja y se diferencia de otras articulaciones del organismo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074751-6C7C-4962-AC9C-0282F33D72BB}" type="slidenum">
              <a:rPr lang="es-ES"/>
              <a:pPr/>
              <a:t>7</a:t>
            </a:fld>
            <a:endParaRPr lang="es-E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A141F-FEFC-4BA8-BB4C-614F8874581D}" type="slidenum">
              <a:rPr lang="es-ES"/>
              <a:pPr/>
              <a:t>8</a:t>
            </a:fld>
            <a:endParaRPr lang="es-E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marL="228600" indent="-228600"/>
            <a:r>
              <a:rPr lang="es-ES"/>
              <a:t>Superficie Articular.  Forman parte de esta, el cóndilo de la mandíbula y la superficie articular del hueso temporal que se divide en 2: La cavidad glenoidea y el tubérculo articular.</a:t>
            </a:r>
          </a:p>
          <a:p>
            <a:pPr marL="228600" indent="-228600"/>
            <a:endParaRPr lang="es-ES"/>
          </a:p>
          <a:p>
            <a:pPr marL="228600" indent="-228600"/>
            <a:r>
              <a:rPr lang="es-ES"/>
              <a:t>Aparato Discal. Esta formado por el disco articular correctamente interpuesto entre ambas superficies articulares: el cóndilo de la mandíbula y la cavidad glenoidea y el tubérculo articular de hueso temporal.  Su función principal es la de amortiguar.</a:t>
            </a:r>
          </a:p>
          <a:p>
            <a:pPr marL="228600" indent="-228600"/>
            <a:endParaRPr lang="es-ES"/>
          </a:p>
          <a:p>
            <a:pPr marL="228600" indent="-228600"/>
            <a:r>
              <a:rPr lang="es-ES"/>
              <a:t>Membrana y Líquido Sinoviales.  La membrana sinovial es la encargada de la formación del líquido sinovial y este a su vez tiene la función de lubricar la articulación.</a:t>
            </a:r>
          </a:p>
          <a:p>
            <a:pPr marL="228600" indent="-228600"/>
            <a:endParaRPr lang="es-ES"/>
          </a:p>
          <a:p>
            <a:pPr marL="228600" indent="-228600"/>
            <a:r>
              <a:rPr lang="es-ES"/>
              <a:t>Ligamentos. Son medios de unión. Ponen límite al movimiento.</a:t>
            </a:r>
          </a:p>
          <a:p>
            <a:pPr marL="228600" indent="-228600"/>
            <a:endParaRPr lang="es-ES"/>
          </a:p>
          <a:p>
            <a:pPr marL="228600" indent="-228600"/>
            <a:r>
              <a:rPr lang="es-ES"/>
              <a:t>Inervación e Irrigación. La inervación es la acción del sistema nervioso en la función de la articulación. La irrigación lleva la sangre a los músculos suministrando la energía.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3D6F9-C01E-4453-889E-BE849D5AD15B}" type="slidenum">
              <a:rPr lang="es-ES"/>
              <a:pPr/>
              <a:t>9</a:t>
            </a:fld>
            <a:endParaRPr lang="es-E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122" name="Group 2"/>
          <p:cNvGrpSpPr>
            <a:grpSpLocks/>
          </p:cNvGrpSpPr>
          <p:nvPr userDrawn="1"/>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s-E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s-ES" sz="2400">
                <a:latin typeface="Times New Roman" pitchFamily="18" charset="0"/>
              </a:endParaRPr>
            </a:p>
          </p:txBody>
        </p:sp>
      </p:grpSp>
      <p:grpSp>
        <p:nvGrpSpPr>
          <p:cNvPr id="5125" name="Group 5"/>
          <p:cNvGrpSpPr>
            <a:grpSpLocks/>
          </p:cNvGrpSpPr>
          <p:nvPr userDrawn="1"/>
        </p:nvGrpSpPr>
        <p:grpSpPr bwMode="auto">
          <a:xfrm>
            <a:off x="3635375" y="5157788"/>
            <a:ext cx="4876800" cy="319087"/>
            <a:chOff x="2288" y="3080"/>
            <a:chExt cx="3072" cy="201"/>
          </a:xfrm>
        </p:grpSpPr>
        <p:sp>
          <p:nvSpPr>
            <p:cNvPr id="5126" name="AutoShape 6"/>
            <p:cNvSpPr>
              <a:spLocks noChangeArrowheads="1"/>
            </p:cNvSpPr>
            <p:nvPr userDrawn="1"/>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s-ES"/>
            </a:p>
          </p:txBody>
        </p:sp>
        <p:sp>
          <p:nvSpPr>
            <p:cNvPr id="5127" name="AutoShape 7"/>
            <p:cNvSpPr>
              <a:spLocks noChangeArrowheads="1"/>
            </p:cNvSpPr>
            <p:nvPr userDrawn="1"/>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s-E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s-ES" smtClean="0"/>
              <a:t>Haga clic para modificar el estilo de subtítulo del patrón</a:t>
            </a:r>
            <a:endParaRPr lang="es-ES"/>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s-ES"/>
          </a:p>
        </p:txBody>
      </p:sp>
      <p:sp>
        <p:nvSpPr>
          <p:cNvPr id="5130" name="Rectangle 10"/>
          <p:cNvSpPr>
            <a:spLocks noGrp="1" noChangeArrowheads="1"/>
          </p:cNvSpPr>
          <p:nvPr>
            <p:ph type="ftr" sz="quarter" idx="3"/>
          </p:nvPr>
        </p:nvSpPr>
        <p:spPr/>
        <p:txBody>
          <a:bodyPr/>
          <a:lstStyle>
            <a:lvl1pPr>
              <a:defRPr/>
            </a:lvl1pPr>
          </a:lstStyle>
          <a:p>
            <a:r>
              <a:rPr lang="es-ES"/>
              <a:t>Facultad de Tecnologías de la Salud</a:t>
            </a:r>
          </a:p>
          <a:p>
            <a:r>
              <a:rPr lang="es-ES"/>
              <a:t>I.S.C.M.C.H.</a:t>
            </a:r>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B9EF0770-71B4-45DB-927E-5D3DFD01331B}" type="slidenum">
              <a:rPr lang="es-ES"/>
              <a:pPr/>
              <a:t>‹Nº›</a:t>
            </a:fld>
            <a:endParaRPr lang="es-E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s-ES" smtClean="0"/>
              <a:t>Haga clic para modificar el estilo de 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C8491566-C949-4A1B-AC54-14ED274ED0F8}"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5600" y="762000"/>
            <a:ext cx="1981200" cy="5324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62000" y="762000"/>
            <a:ext cx="5791200" cy="5324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AD2893D9-1497-4E0B-BB1C-CE9529ABAD7B}"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838200" y="2362200"/>
            <a:ext cx="3770313"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2438400" y="6248400"/>
            <a:ext cx="2130425" cy="474663"/>
          </a:xfrm>
        </p:spPr>
        <p:txBody>
          <a:bodyPr/>
          <a:lstStyle>
            <a:lvl1pPr>
              <a:defRPr/>
            </a:lvl1pPr>
          </a:lstStyle>
          <a:p>
            <a:endParaRPr lang="es-ES"/>
          </a:p>
        </p:txBody>
      </p:sp>
      <p:sp>
        <p:nvSpPr>
          <p:cNvPr id="6" name="5 Marcador de número de diapositiva"/>
          <p:cNvSpPr>
            <a:spLocks noGrp="1"/>
          </p:cNvSpPr>
          <p:nvPr>
            <p:ph type="sldNum" sz="quarter" idx="11"/>
          </p:nvPr>
        </p:nvSpPr>
        <p:spPr>
          <a:xfrm>
            <a:off x="84138" y="6242050"/>
            <a:ext cx="587375" cy="488950"/>
          </a:xfrm>
        </p:spPr>
        <p:txBody>
          <a:bodyPr/>
          <a:lstStyle>
            <a:lvl1pPr>
              <a:defRPr/>
            </a:lvl1pPr>
          </a:lstStyle>
          <a:p>
            <a:fld id="{06803DA2-86A7-417D-9E91-4F3ACDD7A909}" type="slidenum">
              <a:rPr lang="es-ES"/>
              <a:pPr/>
              <a:t>‹Nº›</a:t>
            </a:fld>
            <a:endParaRPr lang="es-ES"/>
          </a:p>
        </p:txBody>
      </p:sp>
      <p:sp>
        <p:nvSpPr>
          <p:cNvPr id="7" name="6 Marcador de pie de página"/>
          <p:cNvSpPr>
            <a:spLocks noGrp="1"/>
          </p:cNvSpPr>
          <p:nvPr>
            <p:ph type="ftr" sz="quarter" idx="12"/>
          </p:nvPr>
        </p:nvSpPr>
        <p:spPr>
          <a:xfrm>
            <a:off x="5148263" y="6248400"/>
            <a:ext cx="3540125" cy="474663"/>
          </a:xfrm>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838200" y="2362200"/>
            <a:ext cx="3770313"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760913" y="2362200"/>
            <a:ext cx="3770312" cy="17859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760913" y="4300538"/>
            <a:ext cx="3770312" cy="17859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2438400" y="6248400"/>
            <a:ext cx="2130425" cy="474663"/>
          </a:xfrm>
        </p:spPr>
        <p:txBody>
          <a:bodyPr/>
          <a:lstStyle>
            <a:lvl1pPr>
              <a:defRPr/>
            </a:lvl1pPr>
          </a:lstStyle>
          <a:p>
            <a:endParaRPr lang="es-ES"/>
          </a:p>
        </p:txBody>
      </p:sp>
      <p:sp>
        <p:nvSpPr>
          <p:cNvPr id="7" name="6 Marcador de número de diapositiva"/>
          <p:cNvSpPr>
            <a:spLocks noGrp="1"/>
          </p:cNvSpPr>
          <p:nvPr>
            <p:ph type="sldNum" sz="quarter" idx="11"/>
          </p:nvPr>
        </p:nvSpPr>
        <p:spPr>
          <a:xfrm>
            <a:off x="84138" y="6242050"/>
            <a:ext cx="587375" cy="488950"/>
          </a:xfrm>
        </p:spPr>
        <p:txBody>
          <a:bodyPr/>
          <a:lstStyle>
            <a:lvl1pPr>
              <a:defRPr/>
            </a:lvl1pPr>
          </a:lstStyle>
          <a:p>
            <a:fld id="{4F71FBC3-8F21-4301-893F-93E29DAD4F92}" type="slidenum">
              <a:rPr lang="es-ES"/>
              <a:pPr/>
              <a:t>‹Nº›</a:t>
            </a:fld>
            <a:endParaRPr lang="es-ES"/>
          </a:p>
        </p:txBody>
      </p:sp>
      <p:sp>
        <p:nvSpPr>
          <p:cNvPr id="8" name="7 Marcador de pie de página"/>
          <p:cNvSpPr>
            <a:spLocks noGrp="1"/>
          </p:cNvSpPr>
          <p:nvPr>
            <p:ph type="ftr" sz="quarter" idx="12"/>
          </p:nvPr>
        </p:nvSpPr>
        <p:spPr>
          <a:xfrm>
            <a:off x="5148263" y="6248400"/>
            <a:ext cx="3540125" cy="474663"/>
          </a:xfrm>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762000" y="762000"/>
            <a:ext cx="7924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838200" y="2362200"/>
            <a:ext cx="3770313" cy="37242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760913" y="2362200"/>
            <a:ext cx="3770312" cy="3724275"/>
          </a:xfrm>
        </p:spPr>
        <p:txBody>
          <a:bodyPr/>
          <a:lstStyle/>
          <a:p>
            <a:r>
              <a:rPr lang="es-ES" smtClean="0"/>
              <a:t>Haga clic en el icono para agregar una imagen prediseñada</a:t>
            </a:r>
            <a:endParaRPr lang="es-ES"/>
          </a:p>
        </p:txBody>
      </p:sp>
      <p:sp>
        <p:nvSpPr>
          <p:cNvPr id="5" name="4 Marcador de fecha"/>
          <p:cNvSpPr>
            <a:spLocks noGrp="1"/>
          </p:cNvSpPr>
          <p:nvPr>
            <p:ph type="dt" sz="half" idx="10"/>
          </p:nvPr>
        </p:nvSpPr>
        <p:spPr>
          <a:xfrm>
            <a:off x="2438400" y="6248400"/>
            <a:ext cx="2130425" cy="474663"/>
          </a:xfrm>
        </p:spPr>
        <p:txBody>
          <a:bodyPr/>
          <a:lstStyle>
            <a:lvl1pPr>
              <a:defRPr/>
            </a:lvl1pPr>
          </a:lstStyle>
          <a:p>
            <a:endParaRPr lang="es-ES"/>
          </a:p>
        </p:txBody>
      </p:sp>
      <p:sp>
        <p:nvSpPr>
          <p:cNvPr id="6" name="5 Marcador de número de diapositiva"/>
          <p:cNvSpPr>
            <a:spLocks noGrp="1"/>
          </p:cNvSpPr>
          <p:nvPr>
            <p:ph type="sldNum" sz="quarter" idx="11"/>
          </p:nvPr>
        </p:nvSpPr>
        <p:spPr>
          <a:xfrm>
            <a:off x="84138" y="6242050"/>
            <a:ext cx="587375" cy="488950"/>
          </a:xfrm>
        </p:spPr>
        <p:txBody>
          <a:bodyPr/>
          <a:lstStyle>
            <a:lvl1pPr>
              <a:defRPr/>
            </a:lvl1pPr>
          </a:lstStyle>
          <a:p>
            <a:fld id="{F4FDFD54-F50E-40ED-A3FF-0696AC23CE55}" type="slidenum">
              <a:rPr lang="es-ES"/>
              <a:pPr/>
              <a:t>‹Nº›</a:t>
            </a:fld>
            <a:endParaRPr lang="es-ES"/>
          </a:p>
        </p:txBody>
      </p:sp>
      <p:sp>
        <p:nvSpPr>
          <p:cNvPr id="7" name="6 Marcador de pie de página"/>
          <p:cNvSpPr>
            <a:spLocks noGrp="1"/>
          </p:cNvSpPr>
          <p:nvPr>
            <p:ph type="ftr" sz="quarter" idx="12"/>
          </p:nvPr>
        </p:nvSpPr>
        <p:spPr>
          <a:xfrm>
            <a:off x="5148263" y="6248400"/>
            <a:ext cx="3540125" cy="474663"/>
          </a:xfrm>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17B79A10-0118-422B-B923-4644C88C2D00}"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6BEBB189-696B-4E5F-BAFE-B91B961456C1}"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166CC16F-60F1-4B9A-968B-76A28BF40016}"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B561126B-14E9-4186-A329-0AED99841DC3}" type="slidenum">
              <a:rPr lang="es-ES"/>
              <a:pPr/>
              <a:t>‹Nº›</a:t>
            </a:fld>
            <a:endParaRPr lang="es-ES"/>
          </a:p>
        </p:txBody>
      </p:sp>
      <p:sp>
        <p:nvSpPr>
          <p:cNvPr id="9" name="8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2585C86D-6DE1-4EEF-ADE5-6B9BC57D8859}" type="slidenum">
              <a:rPr lang="es-ES"/>
              <a:pPr/>
              <a:t>‹Nº›</a:t>
            </a:fld>
            <a:endParaRPr lang="es-ES"/>
          </a:p>
        </p:txBody>
      </p:sp>
      <p:sp>
        <p:nvSpPr>
          <p:cNvPr id="5" name="4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066193BB-A723-42D5-ACCE-76F20B89512D}" type="slidenum">
              <a:rPr lang="es-ES"/>
              <a:pPr/>
              <a:t>‹Nº›</a:t>
            </a:fld>
            <a:endParaRPr lang="es-ES"/>
          </a:p>
        </p:txBody>
      </p:sp>
      <p:sp>
        <p:nvSpPr>
          <p:cNvPr id="4" name="3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D26E3C4D-03B2-422D-984B-66BC2147CE2F}"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4E12CC50-8A88-4F82-8D4A-871FB1B4241F}"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r>
              <a:rPr lang="es-ES"/>
              <a:t>Facultad de Tecnologías de la Salud</a:t>
            </a:r>
          </a:p>
          <a:p>
            <a:r>
              <a:rPr lang="es-ES"/>
              <a:t>I.S.C.M.C.H.</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s-E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s-E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s-E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s-E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s-E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D423B690-1583-4331-B2B6-C1A367918ED9}" type="slidenum">
              <a:rPr lang="es-ES"/>
              <a:pPr/>
              <a:t>‹Nº›</a:t>
            </a:fld>
            <a:endParaRPr lang="es-ES"/>
          </a:p>
        </p:txBody>
      </p:sp>
      <p:sp>
        <p:nvSpPr>
          <p:cNvPr id="4111" name="Rectangle 15"/>
          <p:cNvSpPr>
            <a:spLocks noGrp="1" noChangeArrowheads="1"/>
          </p:cNvSpPr>
          <p:nvPr>
            <p:ph type="ftr" sz="quarter" idx="3"/>
          </p:nvPr>
        </p:nvSpPr>
        <p:spPr bwMode="auto">
          <a:xfrm>
            <a:off x="5148263" y="6248400"/>
            <a:ext cx="35401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r>
              <a:rPr lang="es-ES"/>
              <a:t>Facultad de Tecnologías de la Salud</a:t>
            </a:r>
          </a:p>
          <a:p>
            <a:r>
              <a:rPr lang="es-ES"/>
              <a:t>I.S.C.M.C.H.</a:t>
            </a:r>
          </a:p>
        </p:txBody>
      </p:sp>
      <p:pic>
        <p:nvPicPr>
          <p:cNvPr id="4112" name="Picture 16" descr="j0339668"/>
          <p:cNvPicPr>
            <a:picLocks noChangeAspect="1" noChangeArrowheads="1"/>
          </p:cNvPicPr>
          <p:nvPr/>
        </p:nvPicPr>
        <p:blipFill>
          <a:blip r:embed="rId16"/>
          <a:srcRect/>
          <a:stretch>
            <a:fillRect/>
          </a:stretch>
        </p:blipFill>
        <p:spPr bwMode="auto">
          <a:xfrm>
            <a:off x="7812088" y="1412875"/>
            <a:ext cx="914400" cy="9144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a:spLocks noGrp="1" noChangeArrowheads="1"/>
          </p:cNvSpPr>
          <p:nvPr>
            <p:ph type="sldNum" sz="quarter" idx="4"/>
          </p:nvPr>
        </p:nvSpPr>
        <p:spPr/>
        <p:txBody>
          <a:bodyPr/>
          <a:lstStyle/>
          <a:p>
            <a:fld id="{1461B3BA-1CC6-47AE-87F9-B0F011046782}" type="slidenum">
              <a:rPr lang="es-ES"/>
              <a:pPr/>
              <a:t>1</a:t>
            </a:fld>
            <a:endParaRPr lang="es-ES"/>
          </a:p>
        </p:txBody>
      </p:sp>
      <p:sp>
        <p:nvSpPr>
          <p:cNvPr id="2050" name="AutoShape 2"/>
          <p:cNvSpPr>
            <a:spLocks noGrp="1" noChangeArrowheads="1"/>
          </p:cNvSpPr>
          <p:nvPr>
            <p:ph type="ctrTitle"/>
          </p:nvPr>
        </p:nvSpPr>
        <p:spPr/>
        <p:txBody>
          <a:bodyPr/>
          <a:lstStyle/>
          <a:p>
            <a:r>
              <a:rPr lang="es-ES"/>
              <a:t>Anatomía de la Oclusión Funcional Dentaria</a:t>
            </a:r>
          </a:p>
        </p:txBody>
      </p:sp>
      <p:pic>
        <p:nvPicPr>
          <p:cNvPr id="2059" name="Picture 11" descr="dientes"/>
          <p:cNvPicPr>
            <a:picLocks noChangeAspect="1" noChangeArrowheads="1"/>
          </p:cNvPicPr>
          <p:nvPr/>
        </p:nvPicPr>
        <p:blipFill>
          <a:blip r:embed="rId3"/>
          <a:srcRect/>
          <a:stretch>
            <a:fillRect/>
          </a:stretch>
        </p:blipFill>
        <p:spPr bwMode="auto">
          <a:xfrm>
            <a:off x="611188" y="3716338"/>
            <a:ext cx="3382962" cy="2255837"/>
          </a:xfrm>
          <a:prstGeom prst="rect">
            <a:avLst/>
          </a:prstGeom>
          <a:noFill/>
          <a:ln w="57150">
            <a:solidFill>
              <a:srgbClr val="4F9D4F"/>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11"/>
          </p:nvPr>
        </p:nvSpPr>
        <p:spPr/>
        <p:txBody>
          <a:bodyPr/>
          <a:lstStyle/>
          <a:p>
            <a:fld id="{4AA5064E-F1A8-4FD1-BEDF-61DBE73240D2}" type="slidenum">
              <a:rPr lang="es-ES"/>
              <a:pPr/>
              <a:t>10</a:t>
            </a:fld>
            <a:endParaRPr lang="es-ES"/>
          </a:p>
        </p:txBody>
      </p:sp>
      <p:sp>
        <p:nvSpPr>
          <p:cNvPr id="14338" name="AutoShape 2"/>
          <p:cNvSpPr>
            <a:spLocks noGrp="1" noChangeArrowheads="1"/>
          </p:cNvSpPr>
          <p:nvPr>
            <p:ph type="title"/>
          </p:nvPr>
        </p:nvSpPr>
        <p:spPr/>
        <p:txBody>
          <a:bodyPr/>
          <a:lstStyle/>
          <a:p>
            <a:r>
              <a:rPr lang="es-ES" sz="3200"/>
              <a:t>Características generales de la Oclusión Dentaria Humana:</a:t>
            </a:r>
          </a:p>
        </p:txBody>
      </p:sp>
      <p:sp>
        <p:nvSpPr>
          <p:cNvPr id="14339" name="Rectangle 3"/>
          <p:cNvSpPr>
            <a:spLocks noGrp="1" noChangeArrowheads="1"/>
          </p:cNvSpPr>
          <p:nvPr>
            <p:ph type="body" sz="half" idx="1"/>
          </p:nvPr>
        </p:nvSpPr>
        <p:spPr>
          <a:xfrm>
            <a:off x="838200" y="2362200"/>
            <a:ext cx="7910513" cy="4162425"/>
          </a:xfrm>
        </p:spPr>
        <p:txBody>
          <a:bodyPr/>
          <a:lstStyle/>
          <a:p>
            <a:pPr>
              <a:lnSpc>
                <a:spcPct val="90000"/>
              </a:lnSpc>
            </a:pPr>
            <a:r>
              <a:rPr lang="es-ES" sz="1800" dirty="0"/>
              <a:t>Constituye una relación posicional, estática.</a:t>
            </a:r>
          </a:p>
          <a:p>
            <a:pPr>
              <a:lnSpc>
                <a:spcPct val="90000"/>
              </a:lnSpc>
            </a:pPr>
            <a:r>
              <a:rPr lang="es-ES" sz="1800" dirty="0"/>
              <a:t>Tiene que existir al menos 1 contacto entre antagonistas de uno y otro arco dentario.</a:t>
            </a:r>
          </a:p>
          <a:p>
            <a:pPr>
              <a:lnSpc>
                <a:spcPct val="90000"/>
              </a:lnSpc>
            </a:pPr>
            <a:r>
              <a:rPr lang="es-ES" sz="1800" dirty="0"/>
              <a:t>Es la posición de cierre máximo.</a:t>
            </a:r>
          </a:p>
          <a:p>
            <a:pPr>
              <a:lnSpc>
                <a:spcPct val="90000"/>
              </a:lnSpc>
            </a:pPr>
            <a:r>
              <a:rPr lang="es-ES" sz="1800" dirty="0"/>
              <a:t>El cóndilo está en posición antero-medial.</a:t>
            </a:r>
          </a:p>
          <a:p>
            <a:pPr>
              <a:lnSpc>
                <a:spcPct val="90000"/>
              </a:lnSpc>
            </a:pPr>
            <a:r>
              <a:rPr lang="es-ES" sz="1800" dirty="0"/>
              <a:t>Durante los actos de masticación y deglución los dientes hacen contacto en oclusión céntrica</a:t>
            </a:r>
          </a:p>
          <a:p>
            <a:pPr>
              <a:lnSpc>
                <a:spcPct val="90000"/>
              </a:lnSpc>
            </a:pPr>
            <a:r>
              <a:rPr lang="es-ES" sz="1800" dirty="0"/>
              <a:t>En la O.C. se establece el resalte y el sobrepase.</a:t>
            </a:r>
          </a:p>
          <a:p>
            <a:pPr>
              <a:lnSpc>
                <a:spcPct val="90000"/>
              </a:lnSpc>
            </a:pPr>
            <a:r>
              <a:rPr lang="es-ES" sz="1800" dirty="0"/>
              <a:t>Desbordamiento de toda la arcada superior con respecto a la arcada inferior. (</a:t>
            </a:r>
            <a:r>
              <a:rPr lang="es-ES" sz="1800" dirty="0" err="1"/>
              <a:t>Psalidodoncia</a:t>
            </a:r>
            <a:r>
              <a:rPr lang="es-ES" sz="1800" dirty="0"/>
              <a:t>)</a:t>
            </a:r>
          </a:p>
          <a:p>
            <a:pPr>
              <a:lnSpc>
                <a:spcPct val="90000"/>
              </a:lnSpc>
            </a:pPr>
            <a:r>
              <a:rPr lang="es-ES" sz="1800" dirty="0"/>
              <a:t>La relación céntrica y la O.C. no coinciden en la dentición humana promedio.</a:t>
            </a:r>
          </a:p>
          <a:p>
            <a:pPr>
              <a:lnSpc>
                <a:spcPct val="90000"/>
              </a:lnSpc>
            </a:pPr>
            <a:r>
              <a:rPr lang="es-ES" sz="1800" dirty="0"/>
              <a:t>La oclusión céntrica es solo aplicable a personas total o parcialmente dentadas. </a:t>
            </a:r>
          </a:p>
          <a:p>
            <a:pPr>
              <a:lnSpc>
                <a:spcPct val="110000"/>
              </a:lnSpc>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3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3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3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3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3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3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3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3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50" dur="30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339">
                                            <p:txEl>
                                              <p:pRg st="8" end="8"/>
                                            </p:txEl>
                                          </p:spTgt>
                                        </p:tgtEl>
                                        <p:attrNameLst>
                                          <p:attrName>style.visibility</p:attrName>
                                        </p:attrNameLst>
                                      </p:cBhvr>
                                      <p:to>
                                        <p:strVal val="visible"/>
                                      </p:to>
                                    </p:set>
                                    <p:anim calcmode="lin" valueType="num">
                                      <p:cBhvr additive="base">
                                        <p:cTn id="55" dur="3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additive="base">
                                        <p:cTn id="56" dur="3000" fill="hold"/>
                                        <p:tgtEl>
                                          <p:spTgt spid="143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2339975" y="908050"/>
            <a:ext cx="4462463" cy="782638"/>
          </a:xfrm>
          <a:prstGeom prst="roundRect">
            <a:avLst>
              <a:gd name="adj" fmla="val 50000"/>
            </a:avLst>
          </a:prstGeom>
          <a:solidFill>
            <a:schemeClr val="bg1"/>
          </a:solidFill>
          <a:ln w="38100">
            <a:solidFill>
              <a:srgbClr val="66CCFF"/>
            </a:solidFill>
          </a:ln>
        </p:spPr>
        <p:txBody>
          <a:bodyPr/>
          <a:lstStyle/>
          <a:p>
            <a:r>
              <a:rPr lang="es-ES"/>
              <a:t>Oclusión Céntrica </a:t>
            </a:r>
          </a:p>
        </p:txBody>
      </p:sp>
      <p:sp>
        <p:nvSpPr>
          <p:cNvPr id="13315" name="Rectangle 3"/>
          <p:cNvSpPr>
            <a:spLocks noGrp="1" noChangeArrowheads="1"/>
          </p:cNvSpPr>
          <p:nvPr>
            <p:ph type="body" idx="1"/>
          </p:nvPr>
        </p:nvSpPr>
        <p:spPr/>
        <p:txBody>
          <a:bodyPr/>
          <a:lstStyle/>
          <a:p>
            <a:r>
              <a:rPr lang="es-ES"/>
              <a:t>Se llama O. Céntrica  a la </a:t>
            </a:r>
            <a:r>
              <a:rPr lang="es-ES" b="1" i="1" u="sng"/>
              <a:t>posición</a:t>
            </a:r>
            <a:r>
              <a:rPr lang="es-ES" b="1" u="sng"/>
              <a:t> de</a:t>
            </a:r>
            <a:r>
              <a:rPr lang="es-ES"/>
              <a:t> </a:t>
            </a:r>
            <a:r>
              <a:rPr lang="es-ES" b="1" i="1" u="sng"/>
              <a:t>contacto</a:t>
            </a:r>
            <a:r>
              <a:rPr lang="es-ES" b="1" u="sng"/>
              <a:t> </a:t>
            </a:r>
            <a:r>
              <a:rPr lang="es-ES" b="1" i="1" u="sng"/>
              <a:t>estática</a:t>
            </a:r>
            <a:r>
              <a:rPr lang="es-ES"/>
              <a:t> donde en virtud del </a:t>
            </a:r>
            <a:r>
              <a:rPr lang="es-ES" b="1" u="sng"/>
              <a:t>entrecruzamiento cupídeo</a:t>
            </a:r>
            <a:r>
              <a:rPr lang="es-ES"/>
              <a:t>, se produce la </a:t>
            </a:r>
            <a:r>
              <a:rPr lang="es-ES" b="1" u="sng"/>
              <a:t>mayor cantidad de puntos de contacto</a:t>
            </a:r>
            <a:r>
              <a:rPr lang="es-ES"/>
              <a:t> posible entre los planos inclinados de las superficies oclusales de los dientes antagónicos.  </a:t>
            </a:r>
            <a:r>
              <a:rPr lang="es-ES" b="1" u="sng"/>
              <a:t>Posición de máxima intercuspidación (PMI)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4 Marcador de número de diapositiva"/>
          <p:cNvSpPr>
            <a:spLocks noGrp="1"/>
          </p:cNvSpPr>
          <p:nvPr>
            <p:ph type="sldNum" sz="quarter" idx="11"/>
          </p:nvPr>
        </p:nvSpPr>
        <p:spPr/>
        <p:txBody>
          <a:bodyPr/>
          <a:lstStyle/>
          <a:p>
            <a:fld id="{8B2F7B86-7695-4941-81E3-168C2C775CB5}" type="slidenum">
              <a:rPr lang="es-ES"/>
              <a:pPr/>
              <a:t>12</a:t>
            </a:fld>
            <a:endParaRPr lang="es-ES"/>
          </a:p>
        </p:txBody>
      </p:sp>
      <p:sp>
        <p:nvSpPr>
          <p:cNvPr id="15362" name="AutoShape 2"/>
          <p:cNvSpPr>
            <a:spLocks noGrp="1" noChangeArrowheads="1"/>
          </p:cNvSpPr>
          <p:nvPr>
            <p:ph type="title"/>
          </p:nvPr>
        </p:nvSpPr>
        <p:spPr/>
        <p:txBody>
          <a:bodyPr/>
          <a:lstStyle/>
          <a:p>
            <a:r>
              <a:rPr lang="es-ES" sz="3200"/>
              <a:t>Oclusión Céntrica y Relación Céntrica</a:t>
            </a:r>
            <a:br>
              <a:rPr lang="es-ES" sz="3200"/>
            </a:br>
            <a:endParaRPr lang="es-ES" sz="3200"/>
          </a:p>
        </p:txBody>
      </p:sp>
      <p:graphicFrame>
        <p:nvGraphicFramePr>
          <p:cNvPr id="15538" name="Group 178"/>
          <p:cNvGraphicFramePr>
            <a:graphicFrameLocks noGrp="1"/>
          </p:cNvGraphicFramePr>
          <p:nvPr/>
        </p:nvGraphicFramePr>
        <p:xfrm>
          <a:off x="1008063" y="2492375"/>
          <a:ext cx="7127875" cy="3579559"/>
        </p:xfrm>
        <a:graphic>
          <a:graphicData uri="http://schemas.openxmlformats.org/drawingml/2006/table">
            <a:tbl>
              <a:tblPr/>
              <a:tblGrid>
                <a:gridCol w="3563937"/>
                <a:gridCol w="3563938"/>
              </a:tblGrid>
              <a:tr h="7239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400" b="1" i="1" u="none" strike="noStrike" cap="none" normalizeH="0" baseline="0" smtClean="0">
                          <a:ln>
                            <a:noFill/>
                          </a:ln>
                          <a:solidFill>
                            <a:schemeClr val="tx1"/>
                          </a:solidFill>
                          <a:effectLst/>
                          <a:latin typeface="Arial" charset="0"/>
                        </a:rPr>
                        <a:t>Oclusión Céntrica</a:t>
                      </a:r>
                      <a:r>
                        <a:rPr kumimoji="0" lang="es-ES" sz="2400" b="0" i="0" u="none" strike="noStrike" cap="none" normalizeH="0" baseline="0" smtClean="0">
                          <a:ln>
                            <a:noFill/>
                          </a:ln>
                          <a:solidFill>
                            <a:schemeClr val="tx1"/>
                          </a:solidFill>
                          <a:effectLst/>
                          <a:latin typeface="Arial" charset="0"/>
                        </a:rPr>
                        <a:t> </a:t>
                      </a:r>
                    </a:p>
                  </a:txBody>
                  <a:tcPr marL="90000" marR="90000" marT="46800" marB="46800" anchor="ctr" anchorCtr="1"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chemeClr val="accent2"/>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400" b="1" i="1" u="none" strike="noStrike" cap="none" normalizeH="0" baseline="0" smtClean="0">
                          <a:ln>
                            <a:noFill/>
                          </a:ln>
                          <a:solidFill>
                            <a:schemeClr val="tx1"/>
                          </a:solidFill>
                          <a:effectLst/>
                          <a:latin typeface="Arial" charset="0"/>
                        </a:rPr>
                        <a:t>Relación Céntrica</a:t>
                      </a:r>
                    </a:p>
                  </a:txBody>
                  <a:tcPr marL="90000" marR="90000" marT="46800" marB="46800" anchor="ctr" anchorCtr="1"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chemeClr val="accent2"/>
                        </a:gs>
                      </a:gsLst>
                      <a:path path="shape">
                        <a:fillToRect l="50000" t="50000" r="50000" b="50000"/>
                      </a:path>
                    </a:gradFill>
                  </a:tcPr>
                </a:tc>
              </a:tr>
              <a:tr h="8699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1600" b="0" i="0" u="none" strike="noStrike" cap="none" normalizeH="0" baseline="0" smtClean="0">
                          <a:ln>
                            <a:noFill/>
                          </a:ln>
                          <a:solidFill>
                            <a:schemeClr val="tx1"/>
                          </a:solidFill>
                          <a:effectLst/>
                          <a:latin typeface="Arial" charset="0"/>
                        </a:rPr>
                        <a:t> </a:t>
                      </a:r>
                      <a:r>
                        <a:rPr kumimoji="0" lang="es-ES" sz="1600" b="1" i="0" u="sng" strike="noStrike" cap="none" normalizeH="0" baseline="0" smtClean="0">
                          <a:ln>
                            <a:noFill/>
                          </a:ln>
                          <a:solidFill>
                            <a:schemeClr val="tx1"/>
                          </a:solidFill>
                          <a:effectLst/>
                          <a:latin typeface="Arial" charset="0"/>
                        </a:rPr>
                        <a:t>Posición de cierre inmóvil</a:t>
                      </a:r>
                      <a:r>
                        <a:rPr kumimoji="0" lang="es-ES" sz="1600" b="0" i="0" u="none" strike="noStrike" cap="none" normalizeH="0" baseline="0" smtClean="0">
                          <a:ln>
                            <a:noFill/>
                          </a:ln>
                          <a:solidFill>
                            <a:schemeClr val="tx1"/>
                          </a:solidFill>
                          <a:effectLst/>
                          <a:latin typeface="Arial" charset="0"/>
                        </a:rPr>
                        <a:t>, que tiene al menos un punto de contacto entre dientes antagonistas.</a:t>
                      </a: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1600" b="1" i="0" u="sng" strike="noStrike" cap="none" normalizeH="0" baseline="0" smtClean="0">
                          <a:ln>
                            <a:noFill/>
                          </a:ln>
                          <a:solidFill>
                            <a:schemeClr val="tx1"/>
                          </a:solidFill>
                          <a:effectLst/>
                          <a:latin typeface="Arial" charset="0"/>
                        </a:rPr>
                        <a:t> Es una relación de posición</a:t>
                      </a:r>
                      <a:r>
                        <a:rPr kumimoji="0" lang="es-ES" sz="1600" b="0" i="0" u="none" strike="noStrike" cap="none" normalizeH="0" baseline="0" smtClean="0">
                          <a:ln>
                            <a:noFill/>
                          </a:ln>
                          <a:solidFill>
                            <a:schemeClr val="tx1"/>
                          </a:solidFill>
                          <a:effectLst/>
                          <a:latin typeface="Arial" charset="0"/>
                        </a:rPr>
                        <a:t> del cóndilo dentro de la Cavidad Glenoidea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endParaRPr kumimoji="0" lang="es-ES" sz="16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1600" b="0" i="0" u="none" strike="noStrike" cap="none" normalizeH="0" baseline="0" smtClean="0">
                          <a:ln>
                            <a:noFill/>
                          </a:ln>
                          <a:solidFill>
                            <a:schemeClr val="tx1"/>
                          </a:solidFill>
                          <a:effectLst/>
                          <a:latin typeface="Arial" charset="0"/>
                        </a:rPr>
                        <a:t> Es una posición que se da solamente en pacientes total o parcialmente dentados.</a:t>
                      </a: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1600" b="0" i="0" u="none" strike="noStrike" cap="none" normalizeH="0" baseline="0" smtClean="0">
                          <a:ln>
                            <a:noFill/>
                          </a:ln>
                          <a:solidFill>
                            <a:schemeClr val="tx1"/>
                          </a:solidFill>
                          <a:effectLst/>
                          <a:latin typeface="Arial" charset="0"/>
                        </a:rPr>
                        <a:t> Espacio interoclusal, cóndilos en posición antero-medial.</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r h="868363">
                <a:tc gridSpan="2">
                  <a:txBody>
                    <a:bodyPr/>
                    <a:lstStyle/>
                    <a:p>
                      <a:pPr marL="0" marR="0" lvl="0" indent="0" algn="ctr" defTabSz="914400" rtl="0" eaLnBrk="1" fontAlgn="base" latinLnBrk="0" hangingPunct="1">
                        <a:lnSpc>
                          <a:spcPct val="90000"/>
                        </a:lnSpc>
                        <a:spcBef>
                          <a:spcPct val="20000"/>
                        </a:spcBef>
                        <a:spcAft>
                          <a:spcPct val="0"/>
                        </a:spcAft>
                        <a:buClr>
                          <a:schemeClr val="tx1"/>
                        </a:buClr>
                        <a:buSzPct val="75000"/>
                        <a:buFont typeface="Wingdings" pitchFamily="2" charset="2"/>
                        <a:buNone/>
                        <a:tabLst/>
                      </a:pPr>
                      <a:r>
                        <a:rPr kumimoji="0" lang="es-ES" sz="1600" b="1" i="1" u="none" strike="noStrike" cap="none" normalizeH="0" baseline="0" smtClean="0">
                          <a:ln>
                            <a:noFill/>
                          </a:ln>
                          <a:solidFill>
                            <a:schemeClr val="hlink"/>
                          </a:solidFill>
                          <a:effectLst/>
                          <a:latin typeface="Arial" charset="0"/>
                        </a:rPr>
                        <a:t>La Oclusión Céntrica y la Relación Céntrica no coinciden,                  esta diferencia va de 0.5 mm a 1 mm, este espacio                                recibe el nombre de </a:t>
                      </a:r>
                      <a:r>
                        <a:rPr kumimoji="0" lang="es-ES" sz="1600" b="1" i="1" u="sng" strike="noStrike" cap="none" normalizeH="0" baseline="0" smtClean="0">
                          <a:ln>
                            <a:noFill/>
                          </a:ln>
                          <a:solidFill>
                            <a:schemeClr val="hlink"/>
                          </a:solidFill>
                          <a:effectLst/>
                          <a:latin typeface="Arial" charset="0"/>
                        </a:rPr>
                        <a:t>LONG CENTER</a:t>
                      </a:r>
                      <a:r>
                        <a:rPr kumimoji="0" lang="es-ES" sz="2400" b="0" i="0" u="none" strike="noStrike" cap="none" normalizeH="0" baseline="0" smtClean="0">
                          <a:ln>
                            <a:noFill/>
                          </a:ln>
                          <a:solidFill>
                            <a:srgbClr val="4F9D4F"/>
                          </a:solidFill>
                          <a:effectLst/>
                          <a:latin typeface="Arial" charset="0"/>
                        </a:rPr>
                        <a:t> </a:t>
                      </a: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chemeClr val="accent2"/>
                        </a:gs>
                      </a:gsLst>
                      <a:path path="shape">
                        <a:fillToRect l="50000" t="50000" r="50000" b="50000"/>
                      </a:path>
                    </a:gradFill>
                  </a:tcPr>
                </a:tc>
                <a:tc hMerge="1">
                  <a:txBody>
                    <a:bodyPr/>
                    <a:lstStyle/>
                    <a:p>
                      <a:endParaRPr lang="es-E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538"/>
                                        </p:tgtEl>
                                        <p:attrNameLst>
                                          <p:attrName>style.visibility</p:attrName>
                                        </p:attrNameLst>
                                      </p:cBhvr>
                                      <p:to>
                                        <p:strVal val="visible"/>
                                      </p:to>
                                    </p:set>
                                    <p:animEffect transition="in" filter="fade">
                                      <p:cBhvr>
                                        <p:cTn id="7" dur="2000"/>
                                        <p:tgtEl>
                                          <p:spTgt spid="1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6317F626-7E47-40FF-8C2C-650FEA9B6F0C}" type="slidenum">
              <a:rPr lang="es-ES"/>
              <a:pPr/>
              <a:t>13</a:t>
            </a:fld>
            <a:endParaRPr lang="es-ES"/>
          </a:p>
        </p:txBody>
      </p:sp>
      <p:sp>
        <p:nvSpPr>
          <p:cNvPr id="24578" name="AutoShape 2"/>
          <p:cNvSpPr>
            <a:spLocks noGrp="1" noChangeArrowheads="1"/>
          </p:cNvSpPr>
          <p:nvPr>
            <p:ph type="title"/>
          </p:nvPr>
        </p:nvSpPr>
        <p:spPr/>
        <p:txBody>
          <a:bodyPr/>
          <a:lstStyle/>
          <a:p>
            <a:r>
              <a:rPr lang="es-ES" sz="3200"/>
              <a:t>Factores necesarios para que se produzca la oclusión céntrica</a:t>
            </a:r>
          </a:p>
        </p:txBody>
      </p:sp>
      <p:sp>
        <p:nvSpPr>
          <p:cNvPr id="24579" name="Rectangle 3"/>
          <p:cNvSpPr>
            <a:spLocks noGrp="1" noChangeArrowheads="1"/>
          </p:cNvSpPr>
          <p:nvPr>
            <p:ph type="body" idx="1"/>
          </p:nvPr>
        </p:nvSpPr>
        <p:spPr/>
        <p:txBody>
          <a:bodyPr/>
          <a:lstStyle/>
          <a:p>
            <a:pPr marL="533400" indent="-533400">
              <a:lnSpc>
                <a:spcPct val="110000"/>
              </a:lnSpc>
            </a:pPr>
            <a:r>
              <a:rPr lang="es-ES" sz="2000"/>
              <a:t>Mandíbula cerrada centrada e inmóvil con respecto al macizo cráneo-facial. </a:t>
            </a:r>
          </a:p>
          <a:p>
            <a:pPr marL="533400" indent="-533400">
              <a:lnSpc>
                <a:spcPct val="110000"/>
              </a:lnSpc>
            </a:pPr>
            <a:r>
              <a:rPr lang="es-ES" sz="2000"/>
              <a:t>El arco dentario superior debe tener un diámetro mayor que el inferior para que haya un desbordamiento dentario.</a:t>
            </a:r>
          </a:p>
          <a:p>
            <a:pPr marL="533400" indent="-533400">
              <a:lnSpc>
                <a:spcPct val="110000"/>
              </a:lnSpc>
            </a:pPr>
            <a:r>
              <a:rPr lang="es-ES" sz="2000"/>
              <a:t>Debido a este desbordamiento, las cúspides linguales de los dientes superiores van a la fosa central o reborde marginal de los dientes inferiores, mientras que las cúspides vestibulares de los inferiores irán a la fosa central de los dientes superiores.</a:t>
            </a:r>
          </a:p>
          <a:p>
            <a:pPr marL="533400" indent="-533400">
              <a:lnSpc>
                <a:spcPct val="110000"/>
              </a:lnSpc>
            </a:pPr>
            <a:r>
              <a:rPr lang="es-ES" sz="2000"/>
              <a:t>Resalte y sobrepase en el sector anterior.</a:t>
            </a:r>
          </a:p>
          <a:p>
            <a:pPr marL="533400" indent="-533400">
              <a:lnSpc>
                <a:spcPct val="110000"/>
              </a:lnSpc>
              <a:buFont typeface="Wingdings" pitchFamily="2" charset="2"/>
              <a:buNone/>
            </a:pP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3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3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3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3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p:txBody>
          <a:bodyPr/>
          <a:lstStyle/>
          <a:p>
            <a:fld id="{530B6629-6E25-4AE1-9ECF-F2A63A7756BB}" type="slidenum">
              <a:rPr lang="es-ES"/>
              <a:pPr/>
              <a:t>14</a:t>
            </a:fld>
            <a:endParaRPr lang="es-ES"/>
          </a:p>
        </p:txBody>
      </p:sp>
      <p:sp>
        <p:nvSpPr>
          <p:cNvPr id="25602" name="AutoShape 2"/>
          <p:cNvSpPr>
            <a:spLocks noGrp="1" noChangeArrowheads="1"/>
          </p:cNvSpPr>
          <p:nvPr>
            <p:ph type="title"/>
          </p:nvPr>
        </p:nvSpPr>
        <p:spPr>
          <a:xfrm>
            <a:off x="762000" y="773113"/>
            <a:ext cx="7924800" cy="1143000"/>
          </a:xfrm>
        </p:spPr>
        <p:txBody>
          <a:bodyPr/>
          <a:lstStyle/>
          <a:p>
            <a:r>
              <a:rPr lang="es-ES"/>
              <a:t>Clasificación de la Oclusión</a:t>
            </a:r>
          </a:p>
        </p:txBody>
      </p:sp>
      <p:sp>
        <p:nvSpPr>
          <p:cNvPr id="25603" name="Rectangle 3"/>
          <p:cNvSpPr>
            <a:spLocks noGrp="1" noChangeArrowheads="1"/>
          </p:cNvSpPr>
          <p:nvPr>
            <p:ph type="body" sz="half" idx="1"/>
          </p:nvPr>
        </p:nvSpPr>
        <p:spPr/>
        <p:txBody>
          <a:bodyPr/>
          <a:lstStyle/>
          <a:p>
            <a:pPr marL="533400" indent="-533400">
              <a:lnSpc>
                <a:spcPct val="360000"/>
              </a:lnSpc>
            </a:pPr>
            <a:r>
              <a:rPr lang="es-ES" sz="2400"/>
              <a:t>Oclusión Ideal.</a:t>
            </a:r>
          </a:p>
          <a:p>
            <a:pPr marL="533400" indent="-533400">
              <a:lnSpc>
                <a:spcPct val="360000"/>
              </a:lnSpc>
            </a:pPr>
            <a:r>
              <a:rPr lang="es-ES" sz="2400"/>
              <a:t>Oclusión funcional</a:t>
            </a:r>
          </a:p>
        </p:txBody>
      </p:sp>
      <p:pic>
        <p:nvPicPr>
          <p:cNvPr id="25607" name="Picture 7" descr="j0316826"/>
          <p:cNvPicPr>
            <a:picLocks noGrp="1" noChangeAspect="1" noChangeArrowheads="1"/>
          </p:cNvPicPr>
          <p:nvPr>
            <p:ph sz="half" idx="2"/>
          </p:nvPr>
        </p:nvPicPr>
        <p:blipFill>
          <a:blip r:embed="rId3"/>
          <a:srcRect/>
          <a:stretch>
            <a:fillRect/>
          </a:stretch>
        </p:blipFill>
        <p:spPr>
          <a:xfrm>
            <a:off x="5076825" y="2708275"/>
            <a:ext cx="1951038" cy="29781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3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3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p:txBody>
          <a:bodyPr/>
          <a:lstStyle/>
          <a:p>
            <a:fld id="{522DBE15-38D8-4F8D-B42E-02E1C6F01981}" type="slidenum">
              <a:rPr lang="es-ES"/>
              <a:pPr/>
              <a:t>15</a:t>
            </a:fld>
            <a:endParaRPr lang="es-ES"/>
          </a:p>
        </p:txBody>
      </p:sp>
      <p:sp>
        <p:nvSpPr>
          <p:cNvPr id="26626" name="AutoShape 2"/>
          <p:cNvSpPr>
            <a:spLocks noGrp="1" noChangeArrowheads="1"/>
          </p:cNvSpPr>
          <p:nvPr>
            <p:ph type="title"/>
          </p:nvPr>
        </p:nvSpPr>
        <p:spPr/>
        <p:txBody>
          <a:bodyPr/>
          <a:lstStyle/>
          <a:p>
            <a:r>
              <a:rPr lang="es-ES"/>
              <a:t>Tipos de Oclusión Funcional</a:t>
            </a:r>
          </a:p>
        </p:txBody>
      </p:sp>
      <p:pic>
        <p:nvPicPr>
          <p:cNvPr id="26633" name="Picture 9" descr="j0316876"/>
          <p:cNvPicPr>
            <a:picLocks noGrp="1" noChangeAspect="1" noChangeArrowheads="1"/>
          </p:cNvPicPr>
          <p:nvPr>
            <p:ph sz="half" idx="2"/>
          </p:nvPr>
        </p:nvPicPr>
        <p:blipFill>
          <a:blip r:embed="rId3"/>
          <a:srcRect/>
          <a:stretch>
            <a:fillRect/>
          </a:stretch>
        </p:blipFill>
        <p:spPr>
          <a:xfrm>
            <a:off x="5003800" y="2492375"/>
            <a:ext cx="2224088" cy="3384550"/>
          </a:xfrm>
          <a:noFill/>
          <a:ln/>
        </p:spPr>
      </p:pic>
      <p:sp>
        <p:nvSpPr>
          <p:cNvPr id="26634" name="Rectangle 10"/>
          <p:cNvSpPr>
            <a:spLocks noGrp="1" noChangeArrowheads="1"/>
          </p:cNvSpPr>
          <p:nvPr>
            <p:ph type="body" sz="half" idx="1"/>
          </p:nvPr>
        </p:nvSpPr>
        <p:spPr/>
        <p:txBody>
          <a:bodyPr/>
          <a:lstStyle/>
          <a:p>
            <a:pPr>
              <a:lnSpc>
                <a:spcPct val="360000"/>
              </a:lnSpc>
            </a:pPr>
            <a:r>
              <a:rPr lang="es-ES" sz="2400"/>
              <a:t>Fisiológica</a:t>
            </a:r>
          </a:p>
          <a:p>
            <a:pPr>
              <a:lnSpc>
                <a:spcPct val="360000"/>
              </a:lnSpc>
            </a:pPr>
            <a:r>
              <a:rPr lang="es-ES" sz="2400"/>
              <a:t>Compensada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634">
                                            <p:txEl>
                                              <p:pRg st="0" end="0"/>
                                            </p:txEl>
                                          </p:spTgt>
                                        </p:tgtEl>
                                        <p:attrNameLst>
                                          <p:attrName>style.visibility</p:attrName>
                                        </p:attrNameLst>
                                      </p:cBhvr>
                                      <p:to>
                                        <p:strVal val="visible"/>
                                      </p:to>
                                    </p:set>
                                    <p:anim calcmode="lin" valueType="num">
                                      <p:cBhvr additive="base">
                                        <p:cTn id="7" dur="3000" fill="hold"/>
                                        <p:tgtEl>
                                          <p:spTgt spid="26634">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66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34">
                                            <p:txEl>
                                              <p:pRg st="1" end="1"/>
                                            </p:txEl>
                                          </p:spTgt>
                                        </p:tgtEl>
                                        <p:attrNameLst>
                                          <p:attrName>style.visibility</p:attrName>
                                        </p:attrNameLst>
                                      </p:cBhvr>
                                      <p:to>
                                        <p:strVal val="visible"/>
                                      </p:to>
                                    </p:set>
                                    <p:anim calcmode="lin" valueType="num">
                                      <p:cBhvr additive="base">
                                        <p:cTn id="13" dur="3000" fill="hold"/>
                                        <p:tgtEl>
                                          <p:spTgt spid="26634">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66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4 Marcador de número de diapositiva"/>
          <p:cNvSpPr>
            <a:spLocks noGrp="1"/>
          </p:cNvSpPr>
          <p:nvPr>
            <p:ph type="sldNum" sz="quarter" idx="11"/>
          </p:nvPr>
        </p:nvSpPr>
        <p:spPr/>
        <p:txBody>
          <a:bodyPr/>
          <a:lstStyle/>
          <a:p>
            <a:fld id="{2DFA1822-52AB-4F32-98D2-38464D1928B2}" type="slidenum">
              <a:rPr lang="es-ES"/>
              <a:pPr/>
              <a:t>16</a:t>
            </a:fld>
            <a:endParaRPr lang="es-ES"/>
          </a:p>
        </p:txBody>
      </p:sp>
      <p:sp>
        <p:nvSpPr>
          <p:cNvPr id="27650" name="AutoShape 2"/>
          <p:cNvSpPr>
            <a:spLocks noGrp="1" noChangeArrowheads="1"/>
          </p:cNvSpPr>
          <p:nvPr>
            <p:ph type="title"/>
          </p:nvPr>
        </p:nvSpPr>
        <p:spPr/>
        <p:txBody>
          <a:bodyPr/>
          <a:lstStyle/>
          <a:p>
            <a:r>
              <a:rPr lang="es-ES"/>
              <a:t>Oclusión Funcional Optima</a:t>
            </a:r>
          </a:p>
        </p:txBody>
      </p:sp>
      <p:sp>
        <p:nvSpPr>
          <p:cNvPr id="27652" name="AutoShape 4"/>
          <p:cNvSpPr>
            <a:spLocks noChangeArrowheads="1"/>
          </p:cNvSpPr>
          <p:nvPr/>
        </p:nvSpPr>
        <p:spPr bwMode="auto">
          <a:xfrm>
            <a:off x="3544888" y="3213100"/>
            <a:ext cx="2052637" cy="1871663"/>
          </a:xfrm>
          <a:prstGeom prst="star5">
            <a:avLst/>
          </a:prstGeom>
          <a:solidFill>
            <a:srgbClr val="1FD4FF"/>
          </a:solidFill>
          <a:ln w="9525">
            <a:solidFill>
              <a:schemeClr val="tx1"/>
            </a:solidFill>
            <a:miter lim="800000"/>
            <a:headEnd/>
            <a:tailEnd/>
          </a:ln>
          <a:effectLst/>
        </p:spPr>
        <p:txBody>
          <a:bodyPr wrap="none" anchor="ctr"/>
          <a:lstStyle/>
          <a:p>
            <a:endParaRPr lang="es-ES"/>
          </a:p>
        </p:txBody>
      </p:sp>
      <p:sp>
        <p:nvSpPr>
          <p:cNvPr id="27654" name="Text Box 6"/>
          <p:cNvSpPr txBox="1">
            <a:spLocks noChangeArrowheads="1"/>
          </p:cNvSpPr>
          <p:nvPr/>
        </p:nvSpPr>
        <p:spPr bwMode="auto">
          <a:xfrm>
            <a:off x="2698750" y="2708275"/>
            <a:ext cx="3744913" cy="366713"/>
          </a:xfrm>
          <a:prstGeom prst="rect">
            <a:avLst/>
          </a:prstGeom>
          <a:noFill/>
          <a:ln w="9525">
            <a:noFill/>
            <a:miter lim="800000"/>
            <a:headEnd/>
            <a:tailEnd/>
          </a:ln>
          <a:effectLst/>
        </p:spPr>
        <p:txBody>
          <a:bodyPr>
            <a:spAutoFit/>
          </a:bodyPr>
          <a:lstStyle/>
          <a:p>
            <a:pPr>
              <a:spcBef>
                <a:spcPct val="50000"/>
              </a:spcBef>
            </a:pPr>
            <a:r>
              <a:rPr lang="es-ES"/>
              <a:t>P. Músculo-Esquelética Estable</a:t>
            </a:r>
          </a:p>
        </p:txBody>
      </p:sp>
      <p:sp>
        <p:nvSpPr>
          <p:cNvPr id="27655" name="Text Box 7"/>
          <p:cNvSpPr txBox="1">
            <a:spLocks noChangeArrowheads="1"/>
          </p:cNvSpPr>
          <p:nvPr/>
        </p:nvSpPr>
        <p:spPr bwMode="auto">
          <a:xfrm>
            <a:off x="1042988" y="3644900"/>
            <a:ext cx="3024187" cy="641350"/>
          </a:xfrm>
          <a:prstGeom prst="rect">
            <a:avLst/>
          </a:prstGeom>
          <a:noFill/>
          <a:ln w="9525">
            <a:noFill/>
            <a:miter lim="800000"/>
            <a:headEnd/>
            <a:tailEnd/>
          </a:ln>
          <a:effectLst/>
        </p:spPr>
        <p:txBody>
          <a:bodyPr>
            <a:spAutoFit/>
          </a:bodyPr>
          <a:lstStyle/>
          <a:p>
            <a:pPr algn="ctr">
              <a:spcBef>
                <a:spcPct val="50000"/>
              </a:spcBef>
            </a:pPr>
            <a:r>
              <a:rPr lang="es-ES"/>
              <a:t>Carga Axial de las            Fuerzas Oclusales</a:t>
            </a:r>
          </a:p>
        </p:txBody>
      </p:sp>
      <p:sp>
        <p:nvSpPr>
          <p:cNvPr id="27656" name="Text Box 8"/>
          <p:cNvSpPr txBox="1">
            <a:spLocks noChangeArrowheads="1"/>
          </p:cNvSpPr>
          <p:nvPr/>
        </p:nvSpPr>
        <p:spPr bwMode="auto">
          <a:xfrm>
            <a:off x="2484438" y="5157788"/>
            <a:ext cx="2087562" cy="641350"/>
          </a:xfrm>
          <a:prstGeom prst="rect">
            <a:avLst/>
          </a:prstGeom>
          <a:noFill/>
          <a:ln w="9525">
            <a:noFill/>
            <a:miter lim="800000"/>
            <a:headEnd/>
            <a:tailEnd/>
          </a:ln>
          <a:effectLst/>
        </p:spPr>
        <p:txBody>
          <a:bodyPr>
            <a:spAutoFit/>
          </a:bodyPr>
          <a:lstStyle/>
          <a:p>
            <a:pPr>
              <a:spcBef>
                <a:spcPct val="50000"/>
              </a:spcBef>
            </a:pPr>
            <a:r>
              <a:rPr lang="es-ES"/>
              <a:t>Guías Dentarias en Lateralidad</a:t>
            </a:r>
          </a:p>
        </p:txBody>
      </p:sp>
      <p:sp>
        <p:nvSpPr>
          <p:cNvPr id="27657" name="Text Box 9"/>
          <p:cNvSpPr txBox="1">
            <a:spLocks noChangeArrowheads="1"/>
          </p:cNvSpPr>
          <p:nvPr/>
        </p:nvSpPr>
        <p:spPr bwMode="auto">
          <a:xfrm>
            <a:off x="5076825" y="5157788"/>
            <a:ext cx="1441450" cy="641350"/>
          </a:xfrm>
          <a:prstGeom prst="rect">
            <a:avLst/>
          </a:prstGeom>
          <a:noFill/>
          <a:ln w="9525">
            <a:noFill/>
            <a:miter lim="800000"/>
            <a:headEnd/>
            <a:tailEnd/>
          </a:ln>
          <a:effectLst/>
        </p:spPr>
        <p:txBody>
          <a:bodyPr>
            <a:spAutoFit/>
          </a:bodyPr>
          <a:lstStyle/>
          <a:p>
            <a:pPr>
              <a:spcBef>
                <a:spcPct val="50000"/>
              </a:spcBef>
            </a:pPr>
            <a:r>
              <a:rPr lang="es-ES"/>
              <a:t>Fenómeno </a:t>
            </a:r>
            <a:r>
              <a:rPr lang="en-US"/>
              <a:t>Christensen</a:t>
            </a:r>
            <a:endParaRPr lang="es-ES"/>
          </a:p>
        </p:txBody>
      </p:sp>
      <p:sp>
        <p:nvSpPr>
          <p:cNvPr id="27658" name="Text Box 10"/>
          <p:cNvSpPr txBox="1">
            <a:spLocks noChangeArrowheads="1"/>
          </p:cNvSpPr>
          <p:nvPr/>
        </p:nvSpPr>
        <p:spPr bwMode="auto">
          <a:xfrm>
            <a:off x="5364163" y="3644900"/>
            <a:ext cx="2879725" cy="641350"/>
          </a:xfrm>
          <a:prstGeom prst="rect">
            <a:avLst/>
          </a:prstGeom>
          <a:noFill/>
          <a:ln w="9525">
            <a:noFill/>
            <a:miter lim="800000"/>
            <a:headEnd/>
            <a:tailEnd/>
          </a:ln>
          <a:effectLst/>
        </p:spPr>
        <p:txBody>
          <a:bodyPr>
            <a:spAutoFit/>
          </a:bodyPr>
          <a:lstStyle/>
          <a:p>
            <a:pPr algn="ctr">
              <a:spcBef>
                <a:spcPct val="50000"/>
              </a:spcBef>
            </a:pPr>
            <a:r>
              <a:rPr lang="es-ES"/>
              <a:t>Contactos posteriores mas intensos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fade">
                                      <p:cBhvr>
                                        <p:cTn id="7" dur="1000"/>
                                        <p:tgtEl>
                                          <p:spTgt spid="27652"/>
                                        </p:tgtEl>
                                      </p:cBhvr>
                                    </p:animEffect>
                                    <p:anim calcmode="lin" valueType="num">
                                      <p:cBhvr>
                                        <p:cTn id="8" dur="1000" fill="hold"/>
                                        <p:tgtEl>
                                          <p:spTgt spid="27652"/>
                                        </p:tgtEl>
                                        <p:attrNameLst>
                                          <p:attrName>style.rotation</p:attrName>
                                        </p:attrNameLst>
                                      </p:cBhvr>
                                      <p:tavLst>
                                        <p:tav tm="0">
                                          <p:val>
                                            <p:fltVal val="720"/>
                                          </p:val>
                                        </p:tav>
                                        <p:tav tm="100000">
                                          <p:val>
                                            <p:fltVal val="0"/>
                                          </p:val>
                                        </p:tav>
                                      </p:tavLst>
                                    </p:anim>
                                    <p:anim calcmode="lin" valueType="num">
                                      <p:cBhvr>
                                        <p:cTn id="9" dur="1000" fill="hold"/>
                                        <p:tgtEl>
                                          <p:spTgt spid="27652"/>
                                        </p:tgtEl>
                                        <p:attrNameLst>
                                          <p:attrName>ppt_h</p:attrName>
                                        </p:attrNameLst>
                                      </p:cBhvr>
                                      <p:tavLst>
                                        <p:tav tm="0">
                                          <p:val>
                                            <p:fltVal val="0"/>
                                          </p:val>
                                        </p:tav>
                                        <p:tav tm="100000">
                                          <p:val>
                                            <p:strVal val="#ppt_h"/>
                                          </p:val>
                                        </p:tav>
                                      </p:tavLst>
                                    </p:anim>
                                    <p:anim calcmode="lin" valueType="num">
                                      <p:cBhvr>
                                        <p:cTn id="10" dur="1000" fill="hold"/>
                                        <p:tgtEl>
                                          <p:spTgt spid="2765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7654"/>
                                        </p:tgtEl>
                                        <p:attrNameLst>
                                          <p:attrName>style.visibility</p:attrName>
                                        </p:attrNameLst>
                                      </p:cBhvr>
                                      <p:to>
                                        <p:strVal val="visible"/>
                                      </p:to>
                                    </p:set>
                                    <p:animEffect transition="in" filter="fade">
                                      <p:cBhvr>
                                        <p:cTn id="14" dur="3000"/>
                                        <p:tgtEl>
                                          <p:spTgt spid="2765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655"/>
                                        </p:tgtEl>
                                        <p:attrNameLst>
                                          <p:attrName>style.visibility</p:attrName>
                                        </p:attrNameLst>
                                      </p:cBhvr>
                                      <p:to>
                                        <p:strVal val="visible"/>
                                      </p:to>
                                    </p:set>
                                    <p:animEffect transition="in" filter="fade">
                                      <p:cBhvr>
                                        <p:cTn id="19" dur="1000"/>
                                        <p:tgtEl>
                                          <p:spTgt spid="2765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656"/>
                                        </p:tgtEl>
                                        <p:attrNameLst>
                                          <p:attrName>style.visibility</p:attrName>
                                        </p:attrNameLst>
                                      </p:cBhvr>
                                      <p:to>
                                        <p:strVal val="visible"/>
                                      </p:to>
                                    </p:set>
                                    <p:animEffect transition="in" filter="fade">
                                      <p:cBhvr>
                                        <p:cTn id="24" dur="1000"/>
                                        <p:tgtEl>
                                          <p:spTgt spid="2765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657"/>
                                        </p:tgtEl>
                                        <p:attrNameLst>
                                          <p:attrName>style.visibility</p:attrName>
                                        </p:attrNameLst>
                                      </p:cBhvr>
                                      <p:to>
                                        <p:strVal val="visible"/>
                                      </p:to>
                                    </p:set>
                                    <p:animEffect transition="in" filter="fade">
                                      <p:cBhvr>
                                        <p:cTn id="29" dur="1000"/>
                                        <p:tgtEl>
                                          <p:spTgt spid="2765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658"/>
                                        </p:tgtEl>
                                        <p:attrNameLst>
                                          <p:attrName>style.visibility</p:attrName>
                                        </p:attrNameLst>
                                      </p:cBhvr>
                                      <p:to>
                                        <p:strVal val="visible"/>
                                      </p:to>
                                    </p:set>
                                    <p:animEffect transition="in" filter="fade">
                                      <p:cBhvr>
                                        <p:cTn id="34" dur="2000"/>
                                        <p:tgtEl>
                                          <p:spTgt spid="27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4" grpId="0"/>
      <p:bldP spid="27655" grpId="0"/>
      <p:bldP spid="27656" grpId="0"/>
      <p:bldP spid="27657" grpId="0"/>
      <p:bldP spid="276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74EE72A9-2EFE-42E3-BCA4-47362B508745}" type="slidenum">
              <a:rPr lang="es-ES"/>
              <a:pPr/>
              <a:t>17</a:t>
            </a:fld>
            <a:endParaRPr lang="es-ES"/>
          </a:p>
        </p:txBody>
      </p:sp>
      <p:sp>
        <p:nvSpPr>
          <p:cNvPr id="28674" name="AutoShape 2"/>
          <p:cNvSpPr>
            <a:spLocks noGrp="1" noChangeArrowheads="1"/>
          </p:cNvSpPr>
          <p:nvPr>
            <p:ph type="title"/>
          </p:nvPr>
        </p:nvSpPr>
        <p:spPr/>
        <p:txBody>
          <a:bodyPr/>
          <a:lstStyle/>
          <a:p>
            <a:r>
              <a:rPr lang="es-ES"/>
              <a:t>Importancia de la Oclusión </a:t>
            </a:r>
          </a:p>
        </p:txBody>
      </p:sp>
      <p:pic>
        <p:nvPicPr>
          <p:cNvPr id="28690" name="Picture 18" descr="j0316834"/>
          <p:cNvPicPr>
            <a:picLocks noGrp="1" noChangeAspect="1" noChangeArrowheads="1"/>
          </p:cNvPicPr>
          <p:nvPr>
            <p:ph idx="1"/>
          </p:nvPr>
        </p:nvPicPr>
        <p:blipFill>
          <a:blip r:embed="rId3"/>
          <a:srcRect/>
          <a:stretch>
            <a:fillRect/>
          </a:stretch>
        </p:blipFill>
        <p:spPr>
          <a:xfrm>
            <a:off x="3359150" y="2492375"/>
            <a:ext cx="2425700" cy="36576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690"/>
                                        </p:tgtEl>
                                        <p:attrNameLst>
                                          <p:attrName>style.visibility</p:attrName>
                                        </p:attrNameLst>
                                      </p:cBhvr>
                                      <p:to>
                                        <p:strVal val="visible"/>
                                      </p:to>
                                    </p:set>
                                    <p:animEffect transition="in" filter="fade">
                                      <p:cBhvr>
                                        <p:cTn id="7" dur="2000"/>
                                        <p:tgtEl>
                                          <p:spTgt spid="28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accent2"/>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36866" name="AutoShape 2"/>
          <p:cNvSpPr>
            <a:spLocks noGrp="1" noChangeArrowheads="1"/>
          </p:cNvSpPr>
          <p:nvPr>
            <p:ph type="title" idx="4294967295"/>
          </p:nvPr>
        </p:nvSpPr>
        <p:spPr>
          <a:xfrm>
            <a:off x="609600" y="2565400"/>
            <a:ext cx="7924800" cy="1582738"/>
          </a:xfrm>
          <a:prstGeom prst="roundRect">
            <a:avLst>
              <a:gd name="adj" fmla="val 50000"/>
            </a:avLst>
          </a:prstGeom>
          <a:noFill/>
          <a:ln w="38100">
            <a:solidFill>
              <a:srgbClr val="4F9D4F"/>
            </a:solidFill>
          </a:ln>
        </p:spPr>
        <p:txBody>
          <a:bodyPr/>
          <a:lstStyle/>
          <a:p>
            <a:pPr algn="ctr"/>
            <a:r>
              <a:rPr lang="es-ES" sz="8800">
                <a:latin typeface="Palace Script MT Semi Bold" pitchFamily="2" charset="0"/>
              </a:rPr>
              <a:t>Equilibrio Ocluso-Articular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4 Marcador de número de diapositiva"/>
          <p:cNvSpPr>
            <a:spLocks noGrp="1"/>
          </p:cNvSpPr>
          <p:nvPr>
            <p:ph type="sldNum" sz="quarter" idx="11"/>
          </p:nvPr>
        </p:nvSpPr>
        <p:spPr/>
        <p:txBody>
          <a:bodyPr/>
          <a:lstStyle/>
          <a:p>
            <a:fld id="{E5D1CA4A-F99D-4D82-8757-8A5BEAB4371A}" type="slidenum">
              <a:rPr lang="es-ES"/>
              <a:pPr/>
              <a:t>19</a:t>
            </a:fld>
            <a:endParaRPr lang="es-ES"/>
          </a:p>
        </p:txBody>
      </p:sp>
      <p:sp>
        <p:nvSpPr>
          <p:cNvPr id="38914" name="AutoShape 2"/>
          <p:cNvSpPr>
            <a:spLocks noGrp="1" noChangeArrowheads="1"/>
          </p:cNvSpPr>
          <p:nvPr>
            <p:ph type="title"/>
          </p:nvPr>
        </p:nvSpPr>
        <p:spPr/>
        <p:txBody>
          <a:bodyPr/>
          <a:lstStyle/>
          <a:p>
            <a:r>
              <a:rPr lang="es-ES" sz="3200"/>
              <a:t>Determinantes Morfológicos de la Función Oclusal</a:t>
            </a:r>
          </a:p>
        </p:txBody>
      </p:sp>
      <p:graphicFrame>
        <p:nvGraphicFramePr>
          <p:cNvPr id="38961" name="Group 49"/>
          <p:cNvGraphicFramePr>
            <a:graphicFrameLocks noGrp="1"/>
          </p:cNvGraphicFramePr>
          <p:nvPr/>
        </p:nvGraphicFramePr>
        <p:xfrm>
          <a:off x="971550" y="2565400"/>
          <a:ext cx="7848600" cy="3455990"/>
        </p:xfrm>
        <a:graphic>
          <a:graphicData uri="http://schemas.openxmlformats.org/drawingml/2006/table">
            <a:tbl>
              <a:tblPr/>
              <a:tblGrid>
                <a:gridCol w="3924300"/>
                <a:gridCol w="3924300"/>
              </a:tblGrid>
              <a:tr h="576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400" b="1" i="1" u="none" strike="noStrike" cap="none" normalizeH="0" baseline="0" smtClean="0">
                          <a:ln>
                            <a:noFill/>
                          </a:ln>
                          <a:solidFill>
                            <a:schemeClr val="tx1"/>
                          </a:solidFill>
                          <a:effectLst/>
                          <a:latin typeface="Arial" charset="0"/>
                        </a:rPr>
                        <a:t>No Modificables</a:t>
                      </a:r>
                    </a:p>
                  </a:txBody>
                  <a:tcPr marL="90000" marR="90000" marT="46800" marB="46800" anchor="ctr" anchorCtr="1"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gradFill rotWithShape="1">
                      <a:gsLst>
                        <a:gs pos="0">
                          <a:schemeClr val="bg1"/>
                        </a:gs>
                        <a:gs pos="100000">
                          <a:schemeClr val="accent2"/>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s-ES" sz="2400" b="1" i="1" u="none" strike="noStrike" cap="none" normalizeH="0" baseline="0" smtClean="0">
                          <a:ln>
                            <a:noFill/>
                          </a:ln>
                          <a:solidFill>
                            <a:schemeClr val="tx1"/>
                          </a:solidFill>
                          <a:effectLst/>
                          <a:latin typeface="Arial" charset="0"/>
                        </a:rPr>
                        <a:t>Modificables</a:t>
                      </a:r>
                    </a:p>
                  </a:txBody>
                  <a:tcPr marL="90000" marR="90000" marT="46800" marB="46800" anchor="ctr" anchorCtr="1"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gradFill rotWithShape="1">
                      <a:gsLst>
                        <a:gs pos="0">
                          <a:schemeClr val="bg1"/>
                        </a:gs>
                        <a:gs pos="100000">
                          <a:schemeClr val="accent2"/>
                        </a:gs>
                      </a:gsLst>
                      <a:path path="shape">
                        <a:fillToRect l="50000" t="50000" r="50000" b="50000"/>
                      </a:path>
                    </a:grad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Eje Intercondilar </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Plano Oclusal</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Guía Condilar</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Curva de Spee</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Relación Céntrica </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Curva de Wilson</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Movimiento de Bennett</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Angulo de la Cúspide </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Relación Interbasal </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s-ES" sz="2400" b="0" i="0" u="none" strike="noStrike" cap="none" normalizeH="0" baseline="0" smtClean="0">
                          <a:ln>
                            <a:noFill/>
                          </a:ln>
                          <a:solidFill>
                            <a:schemeClr val="tx1"/>
                          </a:solidFill>
                          <a:effectLst/>
                          <a:latin typeface="Arial" charset="0"/>
                        </a:rPr>
                        <a:t> Resalte y Sobrepase</a:t>
                      </a:r>
                    </a:p>
                  </a:txBody>
                  <a:tcPr horzOverflow="overflow">
                    <a:lnL w="76200" cap="flat" cmpd="sng" algn="ctr">
                      <a:solidFill>
                        <a:schemeClr val="hlink"/>
                      </a:solidFill>
                      <a:prstDash val="solid"/>
                      <a:round/>
                      <a:headEnd type="none" w="med" len="med"/>
                      <a:tailEnd type="none" w="med" len="med"/>
                    </a:lnL>
                    <a:lnR w="76200" cap="flat" cmpd="sng" algn="ctr">
                      <a:solidFill>
                        <a:schemeClr val="hlink"/>
                      </a:solidFill>
                      <a:prstDash val="solid"/>
                      <a:round/>
                      <a:headEnd type="none" w="med" len="med"/>
                      <a:tailEnd type="none" w="med" len="med"/>
                    </a:lnR>
                    <a:lnT w="76200" cap="flat" cmpd="sng" algn="ctr">
                      <a:solidFill>
                        <a:schemeClr val="hlink"/>
                      </a:solidFill>
                      <a:prstDash val="solid"/>
                      <a:round/>
                      <a:headEnd type="none" w="med" len="med"/>
                      <a:tailEnd type="none" w="med" len="med"/>
                    </a:lnT>
                    <a:lnB w="762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8961"/>
                                        </p:tgtEl>
                                        <p:attrNameLst>
                                          <p:attrName>style.visibility</p:attrName>
                                        </p:attrNameLst>
                                      </p:cBhvr>
                                      <p:to>
                                        <p:strVal val="visible"/>
                                      </p:to>
                                    </p:set>
                                    <p:animEffect transition="in" filter="fade">
                                      <p:cBhvr>
                                        <p:cTn id="7" dur="2000"/>
                                        <p:tgtEl>
                                          <p:spTgt spid="38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CD033FB9-7850-4F2E-A9D5-6D45EFD0A3CC}" type="slidenum">
              <a:rPr lang="es-ES"/>
              <a:pPr/>
              <a:t>2</a:t>
            </a:fld>
            <a:endParaRPr lang="es-ES"/>
          </a:p>
        </p:txBody>
      </p:sp>
      <p:sp>
        <p:nvSpPr>
          <p:cNvPr id="6146" name="AutoShape 2"/>
          <p:cNvSpPr>
            <a:spLocks noGrp="1" noChangeArrowheads="1"/>
          </p:cNvSpPr>
          <p:nvPr>
            <p:ph type="title"/>
          </p:nvPr>
        </p:nvSpPr>
        <p:spPr/>
        <p:txBody>
          <a:bodyPr/>
          <a:lstStyle/>
          <a:p>
            <a:r>
              <a:rPr lang="es-ES"/>
              <a:t>Introducción</a:t>
            </a:r>
          </a:p>
        </p:txBody>
      </p:sp>
      <p:pic>
        <p:nvPicPr>
          <p:cNvPr id="6148" name="Picture 4" descr="estudio oclusion"/>
          <p:cNvPicPr>
            <a:picLocks noGrp="1" noChangeAspect="1" noChangeArrowheads="1"/>
          </p:cNvPicPr>
          <p:nvPr>
            <p:ph idx="1"/>
          </p:nvPr>
        </p:nvPicPr>
        <p:blipFill>
          <a:blip r:embed="rId3"/>
          <a:srcRect/>
          <a:stretch>
            <a:fillRect/>
          </a:stretch>
        </p:blipFill>
        <p:spPr>
          <a:xfrm>
            <a:off x="2970213" y="2349500"/>
            <a:ext cx="3201987" cy="37242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1D1C4141-8B87-4B9E-8DEF-7C9A53AE6934}" type="slidenum">
              <a:rPr lang="es-ES"/>
              <a:pPr/>
              <a:t>20</a:t>
            </a:fld>
            <a:endParaRPr lang="es-ES"/>
          </a:p>
        </p:txBody>
      </p:sp>
      <p:sp>
        <p:nvSpPr>
          <p:cNvPr id="37890" name="AutoShape 2"/>
          <p:cNvSpPr>
            <a:spLocks noGrp="1" noChangeArrowheads="1"/>
          </p:cNvSpPr>
          <p:nvPr>
            <p:ph type="title"/>
          </p:nvPr>
        </p:nvSpPr>
        <p:spPr/>
        <p:txBody>
          <a:bodyPr/>
          <a:lstStyle/>
          <a:p>
            <a:r>
              <a:rPr lang="es-ES"/>
              <a:t>Guías de la Oclusión</a:t>
            </a:r>
          </a:p>
        </p:txBody>
      </p:sp>
      <p:sp>
        <p:nvSpPr>
          <p:cNvPr id="37891" name="Rectangle 3"/>
          <p:cNvSpPr>
            <a:spLocks noGrp="1" noChangeArrowheads="1"/>
          </p:cNvSpPr>
          <p:nvPr>
            <p:ph type="body" idx="1"/>
          </p:nvPr>
        </p:nvSpPr>
        <p:spPr/>
        <p:txBody>
          <a:bodyPr/>
          <a:lstStyle/>
          <a:p>
            <a:pPr marL="1295400" lvl="2" indent="-381000">
              <a:lnSpc>
                <a:spcPct val="140000"/>
              </a:lnSpc>
            </a:pPr>
            <a:r>
              <a:rPr lang="es-ES"/>
              <a:t>Cúspides de apoyo</a:t>
            </a:r>
          </a:p>
          <a:p>
            <a:pPr marL="1295400" lvl="2" indent="-381000">
              <a:lnSpc>
                <a:spcPct val="140000"/>
              </a:lnSpc>
            </a:pPr>
            <a:r>
              <a:rPr lang="es-ES"/>
              <a:t>Declives guías</a:t>
            </a:r>
          </a:p>
          <a:p>
            <a:pPr marL="1295400" lvl="2" indent="-381000">
              <a:lnSpc>
                <a:spcPct val="140000"/>
              </a:lnSpc>
            </a:pPr>
            <a:r>
              <a:rPr lang="es-ES"/>
              <a:t>Guía Incisiva</a:t>
            </a:r>
          </a:p>
          <a:p>
            <a:pPr marL="1295400" lvl="2" indent="-381000">
              <a:lnSpc>
                <a:spcPct val="140000"/>
              </a:lnSpc>
            </a:pPr>
            <a:r>
              <a:rPr lang="es-ES"/>
              <a:t>Ángulo de la cúspide</a:t>
            </a:r>
          </a:p>
          <a:p>
            <a:pPr marL="1295400" lvl="2" indent="-381000">
              <a:lnSpc>
                <a:spcPct val="140000"/>
              </a:lnSpc>
            </a:pPr>
            <a:r>
              <a:rPr lang="es-ES"/>
              <a:t>Guía Condilar</a:t>
            </a:r>
          </a:p>
          <a:p>
            <a:pPr marL="1295400" lvl="2" indent="-381000">
              <a:lnSpc>
                <a:spcPct val="140000"/>
              </a:lnSpc>
            </a:pPr>
            <a:r>
              <a:rPr lang="es-ES"/>
              <a:t>Curvas de compensación </a:t>
            </a:r>
          </a:p>
          <a:p>
            <a:pPr marL="1295400" lvl="2" indent="-381000">
              <a:lnSpc>
                <a:spcPct val="140000"/>
              </a:lnSpc>
            </a:pPr>
            <a:r>
              <a:rPr lang="es-ES"/>
              <a:t>Plano de Oclusión </a:t>
            </a:r>
          </a:p>
          <a:p>
            <a:pPr marL="533400" indent="-533400">
              <a:lnSpc>
                <a:spcPct val="140000"/>
              </a:lnSpc>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3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3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3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3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891">
                                            <p:txEl>
                                              <p:pRg st="4" end="4"/>
                                            </p:txEl>
                                          </p:spTgt>
                                        </p:tgtEl>
                                        <p:attrNameLst>
                                          <p:attrName>style.visibility</p:attrName>
                                        </p:attrNameLst>
                                      </p:cBhvr>
                                      <p:to>
                                        <p:strVal val="visible"/>
                                      </p:to>
                                    </p:set>
                                    <p:anim calcmode="lin" valueType="num">
                                      <p:cBhvr additive="base">
                                        <p:cTn id="31" dur="3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891">
                                            <p:txEl>
                                              <p:pRg st="5" end="5"/>
                                            </p:txEl>
                                          </p:spTgt>
                                        </p:tgtEl>
                                        <p:attrNameLst>
                                          <p:attrName>style.visibility</p:attrName>
                                        </p:attrNameLst>
                                      </p:cBhvr>
                                      <p:to>
                                        <p:strVal val="visible"/>
                                      </p:to>
                                    </p:set>
                                    <p:anim calcmode="lin" valueType="num">
                                      <p:cBhvr additive="base">
                                        <p:cTn id="37" dur="3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7891">
                                            <p:txEl>
                                              <p:pRg st="6" end="6"/>
                                            </p:txEl>
                                          </p:spTgt>
                                        </p:tgtEl>
                                        <p:attrNameLst>
                                          <p:attrName>style.visibility</p:attrName>
                                        </p:attrNameLst>
                                      </p:cBhvr>
                                      <p:to>
                                        <p:strVal val="visible"/>
                                      </p:to>
                                    </p:set>
                                    <p:anim calcmode="lin" valueType="num">
                                      <p:cBhvr additive="base">
                                        <p:cTn id="43" dur="3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78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1"/>
          </p:nvPr>
        </p:nvSpPr>
        <p:spPr/>
        <p:txBody>
          <a:bodyPr/>
          <a:lstStyle/>
          <a:p>
            <a:fld id="{3900F273-F6E8-4736-9201-C0792BF7B131}" type="slidenum">
              <a:rPr lang="es-ES"/>
              <a:pPr/>
              <a:t>21</a:t>
            </a:fld>
            <a:endParaRPr lang="es-ES"/>
          </a:p>
        </p:txBody>
      </p:sp>
      <p:sp>
        <p:nvSpPr>
          <p:cNvPr id="39938" name="AutoShape 2"/>
          <p:cNvSpPr>
            <a:spLocks noGrp="1" noChangeArrowheads="1"/>
          </p:cNvSpPr>
          <p:nvPr>
            <p:ph type="title"/>
          </p:nvPr>
        </p:nvSpPr>
        <p:spPr/>
        <p:txBody>
          <a:bodyPr/>
          <a:lstStyle/>
          <a:p>
            <a:r>
              <a:rPr lang="es-ES"/>
              <a:t>Cúspides de Apoyo</a:t>
            </a:r>
          </a:p>
        </p:txBody>
      </p:sp>
      <p:pic>
        <p:nvPicPr>
          <p:cNvPr id="39940" name="Picture 4" descr="cusp-apoy-sup-1"/>
          <p:cNvPicPr>
            <a:picLocks noGrp="1" noChangeAspect="1" noChangeArrowheads="1"/>
          </p:cNvPicPr>
          <p:nvPr>
            <p:ph sz="half" idx="1"/>
          </p:nvPr>
        </p:nvPicPr>
        <p:blipFill>
          <a:blip r:embed="rId3"/>
          <a:srcRect/>
          <a:stretch>
            <a:fillRect/>
          </a:stretch>
        </p:blipFill>
        <p:spPr>
          <a:xfrm>
            <a:off x="863600" y="2636838"/>
            <a:ext cx="3278188" cy="2592387"/>
          </a:xfrm>
          <a:noFill/>
          <a:ln/>
        </p:spPr>
      </p:pic>
      <p:pic>
        <p:nvPicPr>
          <p:cNvPr id="39942" name="Picture 6" descr="cusp-apoy-inf-1"/>
          <p:cNvPicPr>
            <a:picLocks noGrp="1" noChangeAspect="1" noChangeArrowheads="1"/>
          </p:cNvPicPr>
          <p:nvPr>
            <p:ph sz="half" idx="2"/>
          </p:nvPr>
        </p:nvPicPr>
        <p:blipFill>
          <a:blip r:embed="rId4"/>
          <a:srcRect/>
          <a:stretch>
            <a:fillRect/>
          </a:stretch>
        </p:blipFill>
        <p:spPr>
          <a:xfrm>
            <a:off x="5219700" y="2636838"/>
            <a:ext cx="3168650" cy="2579687"/>
          </a:xfrm>
          <a:noFill/>
          <a:ln/>
        </p:spPr>
      </p:pic>
      <p:sp>
        <p:nvSpPr>
          <p:cNvPr id="39944" name="Text Box 8"/>
          <p:cNvSpPr txBox="1">
            <a:spLocks noChangeArrowheads="1"/>
          </p:cNvSpPr>
          <p:nvPr/>
        </p:nvSpPr>
        <p:spPr bwMode="auto">
          <a:xfrm>
            <a:off x="1403350" y="5373688"/>
            <a:ext cx="1944688" cy="366712"/>
          </a:xfrm>
          <a:prstGeom prst="rect">
            <a:avLst/>
          </a:prstGeom>
          <a:noFill/>
          <a:ln w="9525">
            <a:noFill/>
            <a:miter lim="800000"/>
            <a:headEnd/>
            <a:tailEnd/>
          </a:ln>
          <a:effectLst/>
        </p:spPr>
        <p:txBody>
          <a:bodyPr>
            <a:spAutoFit/>
          </a:bodyPr>
          <a:lstStyle/>
          <a:p>
            <a:pPr algn="ctr">
              <a:spcBef>
                <a:spcPct val="50000"/>
              </a:spcBef>
            </a:pPr>
            <a:r>
              <a:rPr lang="es-ES"/>
              <a:t>Maxilar</a:t>
            </a:r>
          </a:p>
        </p:txBody>
      </p:sp>
      <p:sp>
        <p:nvSpPr>
          <p:cNvPr id="39945" name="Text Box 9"/>
          <p:cNvSpPr txBox="1">
            <a:spLocks noChangeArrowheads="1"/>
          </p:cNvSpPr>
          <p:nvPr/>
        </p:nvSpPr>
        <p:spPr bwMode="auto">
          <a:xfrm>
            <a:off x="5867400" y="5373688"/>
            <a:ext cx="1944688" cy="366712"/>
          </a:xfrm>
          <a:prstGeom prst="rect">
            <a:avLst/>
          </a:prstGeom>
          <a:noFill/>
          <a:ln w="9525">
            <a:noFill/>
            <a:miter lim="800000"/>
            <a:headEnd/>
            <a:tailEnd/>
          </a:ln>
          <a:effectLst/>
        </p:spPr>
        <p:txBody>
          <a:bodyPr>
            <a:spAutoFit/>
          </a:bodyPr>
          <a:lstStyle/>
          <a:p>
            <a:pPr algn="ctr">
              <a:spcBef>
                <a:spcPct val="50000"/>
              </a:spcBef>
            </a:pPr>
            <a:r>
              <a:rPr lang="es-ES"/>
              <a:t>Mandíbula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9940"/>
                                        </p:tgtEl>
                                        <p:attrNameLst>
                                          <p:attrName>style.visibility</p:attrName>
                                        </p:attrNameLst>
                                      </p:cBhvr>
                                      <p:to>
                                        <p:strVal val="visible"/>
                                      </p:to>
                                    </p:set>
                                    <p:animEffect transition="in" filter="fade">
                                      <p:cBhvr>
                                        <p:cTn id="7" dur="2000"/>
                                        <p:tgtEl>
                                          <p:spTgt spid="399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944"/>
                                        </p:tgtEl>
                                        <p:attrNameLst>
                                          <p:attrName>style.visibility</p:attrName>
                                        </p:attrNameLst>
                                      </p:cBhvr>
                                      <p:to>
                                        <p:strVal val="visible"/>
                                      </p:to>
                                    </p:set>
                                    <p:animEffect transition="in" filter="fade">
                                      <p:cBhvr>
                                        <p:cTn id="10" dur="2000"/>
                                        <p:tgtEl>
                                          <p:spTgt spid="3994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942"/>
                                        </p:tgtEl>
                                        <p:attrNameLst>
                                          <p:attrName>style.visibility</p:attrName>
                                        </p:attrNameLst>
                                      </p:cBhvr>
                                      <p:to>
                                        <p:strVal val="visible"/>
                                      </p:to>
                                    </p:set>
                                    <p:animEffect transition="in" filter="fade">
                                      <p:cBhvr>
                                        <p:cTn id="15" dur="2000"/>
                                        <p:tgtEl>
                                          <p:spTgt spid="399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9945"/>
                                        </p:tgtEl>
                                        <p:attrNameLst>
                                          <p:attrName>style.visibility</p:attrName>
                                        </p:attrNameLst>
                                      </p:cBhvr>
                                      <p:to>
                                        <p:strVal val="visible"/>
                                      </p:to>
                                    </p:set>
                                    <p:animEffect transition="in" filter="fade">
                                      <p:cBhvr>
                                        <p:cTn id="18" dur="20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p:bldP spid="399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p:txBody>
          <a:bodyPr/>
          <a:lstStyle/>
          <a:p>
            <a:fld id="{E3C07ADD-F350-489F-9161-565B4DDB4C0C}" type="slidenum">
              <a:rPr lang="es-ES"/>
              <a:pPr/>
              <a:t>22</a:t>
            </a:fld>
            <a:endParaRPr lang="es-ES"/>
          </a:p>
        </p:txBody>
      </p:sp>
      <p:sp>
        <p:nvSpPr>
          <p:cNvPr id="40962" name="AutoShape 2"/>
          <p:cNvSpPr>
            <a:spLocks noGrp="1" noChangeArrowheads="1"/>
          </p:cNvSpPr>
          <p:nvPr>
            <p:ph type="title"/>
          </p:nvPr>
        </p:nvSpPr>
        <p:spPr/>
        <p:txBody>
          <a:bodyPr/>
          <a:lstStyle/>
          <a:p>
            <a:r>
              <a:rPr lang="es-ES"/>
              <a:t>Declives Guías </a:t>
            </a:r>
          </a:p>
        </p:txBody>
      </p:sp>
      <p:sp>
        <p:nvSpPr>
          <p:cNvPr id="40966" name="Rectangle 6"/>
          <p:cNvSpPr>
            <a:spLocks noGrp="1" noChangeArrowheads="1"/>
          </p:cNvSpPr>
          <p:nvPr>
            <p:ph type="body" sz="half" idx="1"/>
          </p:nvPr>
        </p:nvSpPr>
        <p:spPr>
          <a:xfrm>
            <a:off x="1187450" y="2349500"/>
            <a:ext cx="3770313" cy="3724275"/>
          </a:xfrm>
        </p:spPr>
        <p:txBody>
          <a:bodyPr/>
          <a:lstStyle/>
          <a:p>
            <a:pPr>
              <a:lnSpc>
                <a:spcPct val="380000"/>
              </a:lnSpc>
            </a:pPr>
            <a:r>
              <a:rPr lang="es-ES" sz="2400"/>
              <a:t>A: Maxilar</a:t>
            </a:r>
          </a:p>
          <a:p>
            <a:pPr>
              <a:lnSpc>
                <a:spcPct val="380000"/>
              </a:lnSpc>
            </a:pPr>
            <a:r>
              <a:rPr lang="es-ES" sz="2400"/>
              <a:t>B: Mandíbula </a:t>
            </a:r>
          </a:p>
        </p:txBody>
      </p:sp>
      <p:pic>
        <p:nvPicPr>
          <p:cNvPr id="40964" name="Picture 4" descr="declives-1"/>
          <p:cNvPicPr>
            <a:picLocks noGrp="1" noChangeAspect="1" noChangeArrowheads="1"/>
          </p:cNvPicPr>
          <p:nvPr>
            <p:ph type="clipArt" sz="half" idx="2"/>
          </p:nvPr>
        </p:nvPicPr>
        <p:blipFill>
          <a:blip r:embed="rId3"/>
          <a:srcRect/>
          <a:stretch>
            <a:fillRect/>
          </a:stretch>
        </p:blipFill>
        <p:spPr>
          <a:xfrm>
            <a:off x="5003800" y="2349500"/>
            <a:ext cx="2732088" cy="37242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fade">
                                      <p:cBhvr>
                                        <p:cTn id="7" dur="2000"/>
                                        <p:tgtEl>
                                          <p:spTgt spid="4096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0966">
                                            <p:txEl>
                                              <p:pRg st="1" end="1"/>
                                            </p:txEl>
                                          </p:spTgt>
                                        </p:tgtEl>
                                        <p:attrNameLst>
                                          <p:attrName>style.visibility</p:attrName>
                                        </p:attrNameLst>
                                      </p:cBhvr>
                                      <p:to>
                                        <p:strVal val="visible"/>
                                      </p:to>
                                    </p:set>
                                    <p:animEffect transition="in" filter="fade">
                                      <p:cBhvr>
                                        <p:cTn id="11" dur="2000"/>
                                        <p:tgtEl>
                                          <p:spTgt spid="40966">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0964"/>
                                        </p:tgtEl>
                                        <p:attrNameLst>
                                          <p:attrName>style.visibility</p:attrName>
                                        </p:attrNameLst>
                                      </p:cBhvr>
                                      <p:to>
                                        <p:strVal val="visible"/>
                                      </p:to>
                                    </p:set>
                                    <p:animEffect transition="in" filter="fade">
                                      <p:cBhvr>
                                        <p:cTn id="14" dur="2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1"/>
          </p:nvPr>
        </p:nvSpPr>
        <p:spPr/>
        <p:txBody>
          <a:bodyPr/>
          <a:lstStyle/>
          <a:p>
            <a:fld id="{4D7D684F-4806-4AF5-A74F-951850CE16EC}" type="slidenum">
              <a:rPr lang="es-ES"/>
              <a:pPr/>
              <a:t>23</a:t>
            </a:fld>
            <a:endParaRPr lang="es-ES"/>
          </a:p>
        </p:txBody>
      </p:sp>
      <p:sp>
        <p:nvSpPr>
          <p:cNvPr id="52226" name="AutoShape 2"/>
          <p:cNvSpPr>
            <a:spLocks noGrp="1" noChangeArrowheads="1"/>
          </p:cNvSpPr>
          <p:nvPr>
            <p:ph type="title"/>
          </p:nvPr>
        </p:nvSpPr>
        <p:spPr/>
        <p:txBody>
          <a:bodyPr/>
          <a:lstStyle/>
          <a:p>
            <a:r>
              <a:rPr lang="es-ES"/>
              <a:t>Guía Incisiva</a:t>
            </a:r>
          </a:p>
        </p:txBody>
      </p:sp>
      <p:pic>
        <p:nvPicPr>
          <p:cNvPr id="52230" name="Picture 6" descr="guia incisiv"/>
          <p:cNvPicPr>
            <a:picLocks noGrp="1" noChangeAspect="1" noChangeArrowheads="1"/>
          </p:cNvPicPr>
          <p:nvPr>
            <p:ph type="clipArt" sz="half" idx="2"/>
          </p:nvPr>
        </p:nvPicPr>
        <p:blipFill>
          <a:blip r:embed="rId3"/>
          <a:srcRect/>
          <a:stretch>
            <a:fillRect/>
          </a:stretch>
        </p:blipFill>
        <p:spPr>
          <a:xfrm>
            <a:off x="3506788" y="2708275"/>
            <a:ext cx="2130425" cy="33115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2230"/>
                                        </p:tgtEl>
                                        <p:attrNameLst>
                                          <p:attrName>style.visibility</p:attrName>
                                        </p:attrNameLst>
                                      </p:cBhvr>
                                      <p:to>
                                        <p:strVal val="visible"/>
                                      </p:to>
                                    </p:set>
                                    <p:animEffect transition="in" filter="fade">
                                      <p:cBhvr>
                                        <p:cTn id="7" dur="20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EA354435-BABE-453A-9931-5D84DA185D46}" type="slidenum">
              <a:rPr lang="es-ES"/>
              <a:pPr/>
              <a:t>24</a:t>
            </a:fld>
            <a:endParaRPr lang="es-ES"/>
          </a:p>
        </p:txBody>
      </p:sp>
      <p:sp>
        <p:nvSpPr>
          <p:cNvPr id="53250" name="AutoShape 2"/>
          <p:cNvSpPr>
            <a:spLocks noGrp="1" noChangeArrowheads="1"/>
          </p:cNvSpPr>
          <p:nvPr>
            <p:ph type="title"/>
          </p:nvPr>
        </p:nvSpPr>
        <p:spPr/>
        <p:txBody>
          <a:bodyPr/>
          <a:lstStyle/>
          <a:p>
            <a:r>
              <a:rPr lang="es-ES"/>
              <a:t>Angulo de la Cúspide </a:t>
            </a:r>
          </a:p>
        </p:txBody>
      </p:sp>
      <p:pic>
        <p:nvPicPr>
          <p:cNvPr id="53254" name="Picture 6" descr="ang-cusp"/>
          <p:cNvPicPr>
            <a:picLocks noGrp="1" noChangeAspect="1" noChangeArrowheads="1"/>
          </p:cNvPicPr>
          <p:nvPr>
            <p:ph idx="1"/>
          </p:nvPr>
        </p:nvPicPr>
        <p:blipFill>
          <a:blip r:embed="rId3"/>
          <a:srcRect/>
          <a:stretch>
            <a:fillRect/>
          </a:stretch>
        </p:blipFill>
        <p:spPr>
          <a:xfrm>
            <a:off x="2124075" y="2255838"/>
            <a:ext cx="4535488" cy="42386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fade">
                                      <p:cBhvr>
                                        <p:cTn id="7" dur="20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5 Marcador de número de diapositiva"/>
          <p:cNvSpPr>
            <a:spLocks noGrp="1"/>
          </p:cNvSpPr>
          <p:nvPr>
            <p:ph type="sldNum" sz="quarter" idx="11"/>
          </p:nvPr>
        </p:nvSpPr>
        <p:spPr/>
        <p:txBody>
          <a:bodyPr/>
          <a:lstStyle/>
          <a:p>
            <a:fld id="{E41899FD-D1F6-4C16-B506-A215DCB11139}" type="slidenum">
              <a:rPr lang="es-ES"/>
              <a:pPr/>
              <a:t>25</a:t>
            </a:fld>
            <a:endParaRPr lang="es-ES"/>
          </a:p>
        </p:txBody>
      </p:sp>
      <p:sp>
        <p:nvSpPr>
          <p:cNvPr id="54274" name="AutoShape 2"/>
          <p:cNvSpPr>
            <a:spLocks noGrp="1" noChangeArrowheads="1"/>
          </p:cNvSpPr>
          <p:nvPr>
            <p:ph type="title"/>
          </p:nvPr>
        </p:nvSpPr>
        <p:spPr/>
        <p:txBody>
          <a:bodyPr/>
          <a:lstStyle/>
          <a:p>
            <a:r>
              <a:rPr lang="es-ES"/>
              <a:t>Guía Condilar </a:t>
            </a:r>
          </a:p>
        </p:txBody>
      </p:sp>
      <p:pic>
        <p:nvPicPr>
          <p:cNvPr id="54287" name="Picture 15" descr="uña de posseltsup izq"/>
          <p:cNvPicPr>
            <a:picLocks noChangeAspect="1" noChangeArrowheads="1"/>
          </p:cNvPicPr>
          <p:nvPr/>
        </p:nvPicPr>
        <p:blipFill>
          <a:blip r:embed="rId3"/>
          <a:srcRect/>
          <a:stretch>
            <a:fillRect/>
          </a:stretch>
        </p:blipFill>
        <p:spPr bwMode="auto">
          <a:xfrm rot="-242038">
            <a:off x="1155700" y="2854325"/>
            <a:ext cx="6115050" cy="4105275"/>
          </a:xfrm>
          <a:prstGeom prst="rect">
            <a:avLst/>
          </a:prstGeom>
          <a:noFill/>
        </p:spPr>
      </p:pic>
      <p:pic>
        <p:nvPicPr>
          <p:cNvPr id="54288" name="Picture 16" descr="mand posselt izq"/>
          <p:cNvPicPr>
            <a:picLocks noChangeAspect="1" noChangeArrowheads="1"/>
          </p:cNvPicPr>
          <p:nvPr/>
        </p:nvPicPr>
        <p:blipFill>
          <a:blip r:embed="rId4"/>
          <a:srcRect/>
          <a:stretch>
            <a:fillRect/>
          </a:stretch>
        </p:blipFill>
        <p:spPr bwMode="auto">
          <a:xfrm rot="508504">
            <a:off x="900113" y="2492375"/>
            <a:ext cx="6115050" cy="4105275"/>
          </a:xfrm>
          <a:prstGeom prst="rect">
            <a:avLst/>
          </a:prstGeom>
          <a:noFill/>
        </p:spPr>
      </p:pic>
      <p:sp>
        <p:nvSpPr>
          <p:cNvPr id="54292" name="Line 20"/>
          <p:cNvSpPr>
            <a:spLocks noChangeShapeType="1"/>
          </p:cNvSpPr>
          <p:nvPr/>
        </p:nvSpPr>
        <p:spPr bwMode="auto">
          <a:xfrm>
            <a:off x="2484438" y="3355975"/>
            <a:ext cx="4895850" cy="0"/>
          </a:xfrm>
          <a:prstGeom prst="line">
            <a:avLst/>
          </a:prstGeom>
          <a:noFill/>
          <a:ln w="57150">
            <a:solidFill>
              <a:srgbClr val="FF0000"/>
            </a:solidFill>
            <a:round/>
            <a:headEnd/>
            <a:tailEnd/>
          </a:ln>
          <a:effectLst/>
        </p:spPr>
        <p:txBody>
          <a:bodyPr/>
          <a:lstStyle/>
          <a:p>
            <a:endParaRPr lang="es-ES"/>
          </a:p>
        </p:txBody>
      </p:sp>
      <p:sp>
        <p:nvSpPr>
          <p:cNvPr id="54294" name="Line 22"/>
          <p:cNvSpPr>
            <a:spLocks noChangeShapeType="1"/>
          </p:cNvSpPr>
          <p:nvPr/>
        </p:nvSpPr>
        <p:spPr bwMode="auto">
          <a:xfrm flipV="1">
            <a:off x="4932363" y="2636838"/>
            <a:ext cx="1800225" cy="1368425"/>
          </a:xfrm>
          <a:prstGeom prst="line">
            <a:avLst/>
          </a:prstGeom>
          <a:noFill/>
          <a:ln w="57150">
            <a:solidFill>
              <a:srgbClr val="FF0000"/>
            </a:solidFill>
            <a:prstDash val="sysDot"/>
            <a:round/>
            <a:headEnd/>
            <a:tailEnd/>
          </a:ln>
          <a:effectLst/>
        </p:spPr>
        <p:txBody>
          <a:bodyPr/>
          <a:lstStyle/>
          <a:p>
            <a:endParaRPr lang="es-ES"/>
          </a:p>
        </p:txBody>
      </p:sp>
      <p:sp>
        <p:nvSpPr>
          <p:cNvPr id="54295" name="Line 23"/>
          <p:cNvSpPr>
            <a:spLocks noChangeShapeType="1"/>
          </p:cNvSpPr>
          <p:nvPr/>
        </p:nvSpPr>
        <p:spPr bwMode="auto">
          <a:xfrm flipV="1">
            <a:off x="2195513" y="4076700"/>
            <a:ext cx="1800225" cy="1368425"/>
          </a:xfrm>
          <a:prstGeom prst="line">
            <a:avLst/>
          </a:prstGeom>
          <a:noFill/>
          <a:ln w="57150">
            <a:solidFill>
              <a:srgbClr val="FF0000"/>
            </a:solidFill>
            <a:prstDash val="sysDot"/>
            <a:round/>
            <a:headEnd/>
            <a:tailEnd/>
          </a:ln>
          <a:effectLst/>
        </p:spPr>
        <p:txBody>
          <a:bodyPr/>
          <a:lstStyle/>
          <a:p>
            <a:endParaRPr lang="es-ES"/>
          </a:p>
        </p:txBody>
      </p:sp>
      <p:sp>
        <p:nvSpPr>
          <p:cNvPr id="54296" name="Line 24"/>
          <p:cNvSpPr>
            <a:spLocks noChangeShapeType="1"/>
          </p:cNvSpPr>
          <p:nvPr/>
        </p:nvSpPr>
        <p:spPr bwMode="auto">
          <a:xfrm flipV="1">
            <a:off x="3671888" y="4005263"/>
            <a:ext cx="1800225" cy="1368425"/>
          </a:xfrm>
          <a:prstGeom prst="line">
            <a:avLst/>
          </a:prstGeom>
          <a:noFill/>
          <a:ln w="57150">
            <a:solidFill>
              <a:srgbClr val="FF0000"/>
            </a:solidFill>
            <a:prstDash val="sysDot"/>
            <a:round/>
            <a:headEnd/>
            <a:tailEnd/>
          </a:ln>
          <a:effectLst/>
        </p:spPr>
        <p:txBody>
          <a:bodyPr/>
          <a:lstStyle/>
          <a:p>
            <a:endParaRPr lang="es-ES"/>
          </a:p>
        </p:txBody>
      </p:sp>
      <p:sp>
        <p:nvSpPr>
          <p:cNvPr id="54297" name="Oval 25"/>
          <p:cNvSpPr>
            <a:spLocks noChangeArrowheads="1"/>
          </p:cNvSpPr>
          <p:nvPr/>
        </p:nvSpPr>
        <p:spPr bwMode="auto">
          <a:xfrm>
            <a:off x="2268538" y="4149725"/>
            <a:ext cx="1368425" cy="1368425"/>
          </a:xfrm>
          <a:prstGeom prst="ellipse">
            <a:avLst/>
          </a:prstGeom>
          <a:noFill/>
          <a:ln w="38100">
            <a:solidFill>
              <a:srgbClr val="0000FF"/>
            </a:solidFill>
            <a:round/>
            <a:headEnd/>
            <a:tailEnd/>
          </a:ln>
          <a:effectLst/>
        </p:spPr>
        <p:txBody>
          <a:bodyPr wrap="none" anchor="ctr"/>
          <a:lstStyle/>
          <a:p>
            <a:endParaRPr lang="es-ES"/>
          </a:p>
        </p:txBody>
      </p:sp>
      <p:sp>
        <p:nvSpPr>
          <p:cNvPr id="54298" name="Oval 26"/>
          <p:cNvSpPr>
            <a:spLocks noChangeArrowheads="1"/>
          </p:cNvSpPr>
          <p:nvPr/>
        </p:nvSpPr>
        <p:spPr bwMode="auto">
          <a:xfrm>
            <a:off x="3887788" y="4076700"/>
            <a:ext cx="1368425" cy="1368425"/>
          </a:xfrm>
          <a:prstGeom prst="ellipse">
            <a:avLst/>
          </a:prstGeom>
          <a:noFill/>
          <a:ln w="38100">
            <a:solidFill>
              <a:srgbClr val="0000FF"/>
            </a:solidFill>
            <a:round/>
            <a:headEnd/>
            <a:tailEnd/>
          </a:ln>
          <a:effectLst/>
        </p:spPr>
        <p:txBody>
          <a:bodyPr wrap="none" anchor="ctr"/>
          <a:lstStyle/>
          <a:p>
            <a:endParaRPr lang="es-ES"/>
          </a:p>
        </p:txBody>
      </p:sp>
      <p:sp>
        <p:nvSpPr>
          <p:cNvPr id="54300" name="AutoShape 28"/>
          <p:cNvSpPr>
            <a:spLocks noChangeArrowheads="1"/>
          </p:cNvSpPr>
          <p:nvPr/>
        </p:nvSpPr>
        <p:spPr bwMode="auto">
          <a:xfrm>
            <a:off x="6156325" y="2636838"/>
            <a:ext cx="1223963" cy="935037"/>
          </a:xfrm>
          <a:custGeom>
            <a:avLst/>
            <a:gdLst>
              <a:gd name="G0" fmla="+- -128423 0 0"/>
              <a:gd name="G1" fmla="+- -5526051 0 0"/>
              <a:gd name="G2" fmla="+- -128423 0 -5526051"/>
              <a:gd name="G3" fmla="+- 10800 0 0"/>
              <a:gd name="G4" fmla="+- 0 0 -128423"/>
              <a:gd name="T0" fmla="*/ 360 256 1"/>
              <a:gd name="T1" fmla="*/ 0 256 1"/>
              <a:gd name="G5" fmla="+- G2 T0 T1"/>
              <a:gd name="G6" fmla="?: G2 G2 G5"/>
              <a:gd name="G7" fmla="+- 0 0 G6"/>
              <a:gd name="G8" fmla="+- 9124 0 0"/>
              <a:gd name="G9" fmla="+- 0 0 -5526051"/>
              <a:gd name="G10" fmla="+- 9124 0 2700"/>
              <a:gd name="G11" fmla="cos G10 -128423"/>
              <a:gd name="G12" fmla="sin G10 -128423"/>
              <a:gd name="G13" fmla="cos 13500 -128423"/>
              <a:gd name="G14" fmla="sin 13500 -128423"/>
              <a:gd name="G15" fmla="+- G11 10800 0"/>
              <a:gd name="G16" fmla="+- G12 10800 0"/>
              <a:gd name="G17" fmla="+- G13 10800 0"/>
              <a:gd name="G18" fmla="+- G14 10800 0"/>
              <a:gd name="G19" fmla="*/ 9124 1 2"/>
              <a:gd name="G20" fmla="+- G19 5400 0"/>
              <a:gd name="G21" fmla="cos G20 -128423"/>
              <a:gd name="G22" fmla="sin G20 -128423"/>
              <a:gd name="G23" fmla="+- G21 10800 0"/>
              <a:gd name="G24" fmla="+- G12 G23 G22"/>
              <a:gd name="G25" fmla="+- G22 G23 G11"/>
              <a:gd name="G26" fmla="cos 10800 -128423"/>
              <a:gd name="G27" fmla="sin 10800 -128423"/>
              <a:gd name="G28" fmla="cos 9124 -128423"/>
              <a:gd name="G29" fmla="sin 9124 -128423"/>
              <a:gd name="G30" fmla="+- G26 10800 0"/>
              <a:gd name="G31" fmla="+- G27 10800 0"/>
              <a:gd name="G32" fmla="+- G28 10800 0"/>
              <a:gd name="G33" fmla="+- G29 10800 0"/>
              <a:gd name="G34" fmla="+- G19 5400 0"/>
              <a:gd name="G35" fmla="cos G34 -5526051"/>
              <a:gd name="G36" fmla="sin G34 -5526051"/>
              <a:gd name="G37" fmla="+/ -5526051 -128423 2"/>
              <a:gd name="T2" fmla="*/ 180 256 1"/>
              <a:gd name="T3" fmla="*/ 0 256 1"/>
              <a:gd name="G38" fmla="+- G37 T2 T3"/>
              <a:gd name="G39" fmla="?: G2 G37 G38"/>
              <a:gd name="G40" fmla="cos 10800 G39"/>
              <a:gd name="G41" fmla="sin 10800 G39"/>
              <a:gd name="G42" fmla="cos 9124 G39"/>
              <a:gd name="G43" fmla="sin 9124 G39"/>
              <a:gd name="G44" fmla="+- G40 10800 0"/>
              <a:gd name="G45" fmla="+- G41 10800 0"/>
              <a:gd name="G46" fmla="+- G42 10800 0"/>
              <a:gd name="G47" fmla="+- G43 10800 0"/>
              <a:gd name="G48" fmla="+- G35 10800 0"/>
              <a:gd name="G49" fmla="+- G36 10800 0"/>
              <a:gd name="T4" fmla="*/ 18680 w 21600"/>
              <a:gd name="T5" fmla="*/ 3415 h 21600"/>
              <a:gd name="T6" fmla="*/ 11785 w 21600"/>
              <a:gd name="T7" fmla="*/ 886 h 21600"/>
              <a:gd name="T8" fmla="*/ 17457 w 21600"/>
              <a:gd name="T9" fmla="*/ 4561 h 21600"/>
              <a:gd name="T10" fmla="*/ 24292 w 21600"/>
              <a:gd name="T11" fmla="*/ 10338 h 21600"/>
              <a:gd name="T12" fmla="*/ 20877 w 21600"/>
              <a:gd name="T13" fmla="*/ 13995 h 21600"/>
              <a:gd name="T14" fmla="*/ 17220 w 21600"/>
              <a:gd name="T15" fmla="*/ 1058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918" y="10488"/>
                </a:moveTo>
                <a:cubicBezTo>
                  <a:pt x="19762" y="5920"/>
                  <a:pt x="16250" y="2173"/>
                  <a:pt x="11702" y="1720"/>
                </a:cubicBezTo>
                <a:lnTo>
                  <a:pt x="11868" y="53"/>
                </a:lnTo>
                <a:cubicBezTo>
                  <a:pt x="17252" y="588"/>
                  <a:pt x="21408" y="5024"/>
                  <a:pt x="21593" y="10430"/>
                </a:cubicBezTo>
                <a:lnTo>
                  <a:pt x="24292" y="10338"/>
                </a:lnTo>
                <a:lnTo>
                  <a:pt x="20877" y="13995"/>
                </a:lnTo>
                <a:lnTo>
                  <a:pt x="17220" y="10580"/>
                </a:lnTo>
                <a:lnTo>
                  <a:pt x="19918" y="10488"/>
                </a:lnTo>
                <a:close/>
              </a:path>
            </a:pathLst>
          </a:custGeom>
          <a:solidFill>
            <a:srgbClr val="0000FF"/>
          </a:solidFill>
          <a:ln w="9525">
            <a:solidFill>
              <a:srgbClr val="0000FF"/>
            </a:solidFill>
            <a:miter lim="800000"/>
            <a:headEnd/>
            <a:tailEnd/>
          </a:ln>
          <a:effectLst/>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4294"/>
                                        </p:tgtEl>
                                        <p:attrNameLst>
                                          <p:attrName>style.visibility</p:attrName>
                                        </p:attrNameLst>
                                      </p:cBhvr>
                                      <p:to>
                                        <p:strVal val="visible"/>
                                      </p:to>
                                    </p:set>
                                    <p:animEffect transition="in" filter="strips(upRight)">
                                      <p:cBhvr>
                                        <p:cTn id="7" dur="2000"/>
                                        <p:tgtEl>
                                          <p:spTgt spid="54294"/>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54292"/>
                                        </p:tgtEl>
                                        <p:attrNameLst>
                                          <p:attrName>style.visibility</p:attrName>
                                        </p:attrNameLst>
                                      </p:cBhvr>
                                      <p:to>
                                        <p:strVal val="visible"/>
                                      </p:to>
                                    </p:set>
                                    <p:animEffect transition="in" filter="strips(downLeft)">
                                      <p:cBhvr>
                                        <p:cTn id="11" dur="2000"/>
                                        <p:tgtEl>
                                          <p:spTgt spid="54292"/>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54300"/>
                                        </p:tgtEl>
                                        <p:attrNameLst>
                                          <p:attrName>style.visibility</p:attrName>
                                        </p:attrNameLst>
                                      </p:cBhvr>
                                      <p:to>
                                        <p:strVal val="visible"/>
                                      </p:to>
                                    </p:set>
                                    <p:animEffect transition="in" filter="strips(downRight)">
                                      <p:cBhvr>
                                        <p:cTn id="15" dur="2000"/>
                                        <p:tgtEl>
                                          <p:spTgt spid="5430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54296"/>
                                        </p:tgtEl>
                                        <p:attrNameLst>
                                          <p:attrName>style.visibility</p:attrName>
                                        </p:attrNameLst>
                                      </p:cBhvr>
                                      <p:to>
                                        <p:strVal val="visible"/>
                                      </p:to>
                                    </p:set>
                                    <p:animEffect transition="in" filter="strips(upRight)">
                                      <p:cBhvr>
                                        <p:cTn id="20" dur="500"/>
                                        <p:tgtEl>
                                          <p:spTgt spid="54296"/>
                                        </p:tgtEl>
                                      </p:cBhvr>
                                    </p:animEffect>
                                  </p:childTnLst>
                                </p:cTn>
                              </p:par>
                            </p:childTnLst>
                          </p:cTn>
                        </p:par>
                        <p:par>
                          <p:cTn id="21" fill="hold">
                            <p:stCondLst>
                              <p:cond delay="500"/>
                            </p:stCondLst>
                            <p:childTnLst>
                              <p:par>
                                <p:cTn id="22" presetID="21" presetClass="entr" presetSubtype="1" fill="hold" grpId="0" nodeType="afterEffect">
                                  <p:stCondLst>
                                    <p:cond delay="0"/>
                                  </p:stCondLst>
                                  <p:childTnLst>
                                    <p:set>
                                      <p:cBhvr>
                                        <p:cTn id="23" dur="1" fill="hold">
                                          <p:stCondLst>
                                            <p:cond delay="0"/>
                                          </p:stCondLst>
                                        </p:cTn>
                                        <p:tgtEl>
                                          <p:spTgt spid="54298"/>
                                        </p:tgtEl>
                                        <p:attrNameLst>
                                          <p:attrName>style.visibility</p:attrName>
                                        </p:attrNameLst>
                                      </p:cBhvr>
                                      <p:to>
                                        <p:strVal val="visible"/>
                                      </p:to>
                                    </p:set>
                                    <p:animEffect transition="in" filter="wheel(1)">
                                      <p:cBhvr>
                                        <p:cTn id="24" dur="2000"/>
                                        <p:tgtEl>
                                          <p:spTgt spid="5429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54295"/>
                                        </p:tgtEl>
                                        <p:attrNameLst>
                                          <p:attrName>style.visibility</p:attrName>
                                        </p:attrNameLst>
                                      </p:cBhvr>
                                      <p:to>
                                        <p:strVal val="visible"/>
                                      </p:to>
                                    </p:set>
                                    <p:animEffect transition="in" filter="strips(upRight)">
                                      <p:cBhvr>
                                        <p:cTn id="29" dur="2000"/>
                                        <p:tgtEl>
                                          <p:spTgt spid="54295"/>
                                        </p:tgtEl>
                                      </p:cBhvr>
                                    </p:animEffect>
                                  </p:childTnLst>
                                </p:cTn>
                              </p:par>
                            </p:childTnLst>
                          </p:cTn>
                        </p:par>
                        <p:par>
                          <p:cTn id="30" fill="hold">
                            <p:stCondLst>
                              <p:cond delay="2000"/>
                            </p:stCondLst>
                            <p:childTnLst>
                              <p:par>
                                <p:cTn id="31" presetID="21" presetClass="entr" presetSubtype="1" fill="hold" grpId="0" nodeType="afterEffect">
                                  <p:stCondLst>
                                    <p:cond delay="0"/>
                                  </p:stCondLst>
                                  <p:childTnLst>
                                    <p:set>
                                      <p:cBhvr>
                                        <p:cTn id="32" dur="1" fill="hold">
                                          <p:stCondLst>
                                            <p:cond delay="0"/>
                                          </p:stCondLst>
                                        </p:cTn>
                                        <p:tgtEl>
                                          <p:spTgt spid="54297"/>
                                        </p:tgtEl>
                                        <p:attrNameLst>
                                          <p:attrName>style.visibility</p:attrName>
                                        </p:attrNameLst>
                                      </p:cBhvr>
                                      <p:to>
                                        <p:strVal val="visible"/>
                                      </p:to>
                                    </p:set>
                                    <p:animEffect transition="in" filter="wheel(1)">
                                      <p:cBhvr>
                                        <p:cTn id="33" dur="2000"/>
                                        <p:tgtEl>
                                          <p:spTgt spid="54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2" grpId="0" animBg="1"/>
      <p:bldP spid="54294" grpId="0" animBg="1"/>
      <p:bldP spid="54295" grpId="0" animBg="1"/>
      <p:bldP spid="54296" grpId="0" animBg="1"/>
      <p:bldP spid="54297" grpId="0" animBg="1"/>
      <p:bldP spid="54298" grpId="0" animBg="1"/>
      <p:bldP spid="5430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Marcador de número de diapositiva"/>
          <p:cNvSpPr>
            <a:spLocks noGrp="1"/>
          </p:cNvSpPr>
          <p:nvPr>
            <p:ph type="sldNum" sz="quarter" idx="11"/>
          </p:nvPr>
        </p:nvSpPr>
        <p:spPr/>
        <p:txBody>
          <a:bodyPr/>
          <a:lstStyle/>
          <a:p>
            <a:fld id="{511543CE-88B0-4092-8A3D-3D5E8288CED3}" type="slidenum">
              <a:rPr lang="es-ES"/>
              <a:pPr/>
              <a:t>26</a:t>
            </a:fld>
            <a:endParaRPr lang="es-ES"/>
          </a:p>
        </p:txBody>
      </p:sp>
      <p:sp>
        <p:nvSpPr>
          <p:cNvPr id="55298" name="AutoShape 2"/>
          <p:cNvSpPr>
            <a:spLocks noGrp="1" noChangeArrowheads="1"/>
          </p:cNvSpPr>
          <p:nvPr>
            <p:ph type="title"/>
          </p:nvPr>
        </p:nvSpPr>
        <p:spPr/>
        <p:txBody>
          <a:bodyPr/>
          <a:lstStyle/>
          <a:p>
            <a:r>
              <a:rPr lang="es-ES"/>
              <a:t>Curvas de Compensación </a:t>
            </a:r>
          </a:p>
        </p:txBody>
      </p:sp>
      <p:pic>
        <p:nvPicPr>
          <p:cNvPr id="55300" name="Picture 4" descr="wilson"/>
          <p:cNvPicPr>
            <a:picLocks noChangeAspect="1" noChangeArrowheads="1"/>
          </p:cNvPicPr>
          <p:nvPr/>
        </p:nvPicPr>
        <p:blipFill>
          <a:blip r:embed="rId3"/>
          <a:srcRect/>
          <a:stretch>
            <a:fillRect/>
          </a:stretch>
        </p:blipFill>
        <p:spPr bwMode="auto">
          <a:xfrm>
            <a:off x="4932363" y="2997200"/>
            <a:ext cx="3671887" cy="2305050"/>
          </a:xfrm>
          <a:prstGeom prst="rect">
            <a:avLst/>
          </a:prstGeom>
          <a:noFill/>
        </p:spPr>
      </p:pic>
      <p:pic>
        <p:nvPicPr>
          <p:cNvPr id="55301" name="Picture 5" descr="Spee"/>
          <p:cNvPicPr>
            <a:picLocks noChangeAspect="1" noChangeArrowheads="1"/>
          </p:cNvPicPr>
          <p:nvPr/>
        </p:nvPicPr>
        <p:blipFill>
          <a:blip r:embed="rId4"/>
          <a:srcRect/>
          <a:stretch>
            <a:fillRect/>
          </a:stretch>
        </p:blipFill>
        <p:spPr bwMode="auto">
          <a:xfrm>
            <a:off x="1047750" y="2924175"/>
            <a:ext cx="3524250" cy="2476500"/>
          </a:xfrm>
          <a:prstGeom prst="rect">
            <a:avLst/>
          </a:prstGeom>
          <a:noFill/>
        </p:spPr>
      </p:pic>
      <p:sp>
        <p:nvSpPr>
          <p:cNvPr id="55302" name="Text Box 6"/>
          <p:cNvSpPr txBox="1">
            <a:spLocks noChangeArrowheads="1"/>
          </p:cNvSpPr>
          <p:nvPr/>
        </p:nvSpPr>
        <p:spPr bwMode="auto">
          <a:xfrm>
            <a:off x="1476375" y="5661025"/>
            <a:ext cx="2305050" cy="366713"/>
          </a:xfrm>
          <a:prstGeom prst="rect">
            <a:avLst/>
          </a:prstGeom>
          <a:noFill/>
          <a:ln w="9525">
            <a:noFill/>
            <a:miter lim="800000"/>
            <a:headEnd/>
            <a:tailEnd/>
          </a:ln>
          <a:effectLst/>
        </p:spPr>
        <p:txBody>
          <a:bodyPr>
            <a:spAutoFit/>
          </a:bodyPr>
          <a:lstStyle/>
          <a:p>
            <a:pPr algn="ctr">
              <a:spcBef>
                <a:spcPct val="50000"/>
              </a:spcBef>
            </a:pPr>
            <a:r>
              <a:rPr lang="es-ES"/>
              <a:t>Curva de Spee</a:t>
            </a:r>
          </a:p>
        </p:txBody>
      </p:sp>
      <p:sp>
        <p:nvSpPr>
          <p:cNvPr id="55303" name="Text Box 7"/>
          <p:cNvSpPr txBox="1">
            <a:spLocks noChangeArrowheads="1"/>
          </p:cNvSpPr>
          <p:nvPr/>
        </p:nvSpPr>
        <p:spPr bwMode="auto">
          <a:xfrm>
            <a:off x="5651500" y="5589588"/>
            <a:ext cx="2305050" cy="366712"/>
          </a:xfrm>
          <a:prstGeom prst="rect">
            <a:avLst/>
          </a:prstGeom>
          <a:noFill/>
          <a:ln w="9525">
            <a:noFill/>
            <a:miter lim="800000"/>
            <a:headEnd/>
            <a:tailEnd/>
          </a:ln>
          <a:effectLst/>
        </p:spPr>
        <p:txBody>
          <a:bodyPr>
            <a:spAutoFit/>
          </a:bodyPr>
          <a:lstStyle/>
          <a:p>
            <a:pPr algn="ctr">
              <a:spcBef>
                <a:spcPct val="50000"/>
              </a:spcBef>
            </a:pPr>
            <a:r>
              <a:rPr lang="es-ES"/>
              <a:t>Curva de Wilson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fade">
                                      <p:cBhvr>
                                        <p:cTn id="7" dur="2000"/>
                                        <p:tgtEl>
                                          <p:spTgt spid="5530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302"/>
                                        </p:tgtEl>
                                        <p:attrNameLst>
                                          <p:attrName>style.visibility</p:attrName>
                                        </p:attrNameLst>
                                      </p:cBhvr>
                                      <p:to>
                                        <p:strVal val="visible"/>
                                      </p:to>
                                    </p:set>
                                    <p:animEffect transition="in" filter="fade">
                                      <p:cBhvr>
                                        <p:cTn id="10" dur="2000"/>
                                        <p:tgtEl>
                                          <p:spTgt spid="5530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5300"/>
                                        </p:tgtEl>
                                        <p:attrNameLst>
                                          <p:attrName>style.visibility</p:attrName>
                                        </p:attrNameLst>
                                      </p:cBhvr>
                                      <p:to>
                                        <p:strVal val="visible"/>
                                      </p:to>
                                    </p:set>
                                    <p:animEffect transition="in" filter="fade">
                                      <p:cBhvr>
                                        <p:cTn id="15" dur="2000"/>
                                        <p:tgtEl>
                                          <p:spTgt spid="5530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5303"/>
                                        </p:tgtEl>
                                        <p:attrNameLst>
                                          <p:attrName>style.visibility</p:attrName>
                                        </p:attrNameLst>
                                      </p:cBhvr>
                                      <p:to>
                                        <p:strVal val="visible"/>
                                      </p:to>
                                    </p:set>
                                    <p:animEffect transition="in" filter="fade">
                                      <p:cBhvr>
                                        <p:cTn id="18" dur="20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P spid="5530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número de diapositiva"/>
          <p:cNvSpPr>
            <a:spLocks noGrp="1"/>
          </p:cNvSpPr>
          <p:nvPr>
            <p:ph type="sldNum" sz="quarter" idx="11"/>
          </p:nvPr>
        </p:nvSpPr>
        <p:spPr/>
        <p:txBody>
          <a:bodyPr/>
          <a:lstStyle/>
          <a:p>
            <a:fld id="{330F9BE3-98DF-4327-B18F-363FD0B1A886}" type="slidenum">
              <a:rPr lang="es-ES"/>
              <a:pPr/>
              <a:t>27</a:t>
            </a:fld>
            <a:endParaRPr lang="es-ES"/>
          </a:p>
        </p:txBody>
      </p:sp>
      <p:sp>
        <p:nvSpPr>
          <p:cNvPr id="56322" name="AutoShape 2"/>
          <p:cNvSpPr>
            <a:spLocks noGrp="1" noChangeArrowheads="1"/>
          </p:cNvSpPr>
          <p:nvPr>
            <p:ph type="title"/>
          </p:nvPr>
        </p:nvSpPr>
        <p:spPr/>
        <p:txBody>
          <a:bodyPr/>
          <a:lstStyle/>
          <a:p>
            <a:r>
              <a:rPr lang="es-ES"/>
              <a:t>Plano de Oclusión</a:t>
            </a:r>
          </a:p>
        </p:txBody>
      </p:sp>
      <p:pic>
        <p:nvPicPr>
          <p:cNvPr id="56324" name="Picture 4" descr="plano"/>
          <p:cNvPicPr>
            <a:picLocks noGrp="1" noChangeAspect="1" noChangeArrowheads="1"/>
          </p:cNvPicPr>
          <p:nvPr>
            <p:ph idx="1"/>
          </p:nvPr>
        </p:nvPicPr>
        <p:blipFill>
          <a:blip r:embed="rId3"/>
          <a:srcRect/>
          <a:stretch>
            <a:fillRect/>
          </a:stretch>
        </p:blipFill>
        <p:spPr>
          <a:xfrm>
            <a:off x="2914650" y="2565400"/>
            <a:ext cx="3313113" cy="3600450"/>
          </a:xfrm>
          <a:noFill/>
          <a:ln/>
        </p:spPr>
      </p:pic>
      <p:sp>
        <p:nvSpPr>
          <p:cNvPr id="56326" name="Line 6"/>
          <p:cNvSpPr>
            <a:spLocks noChangeShapeType="1"/>
          </p:cNvSpPr>
          <p:nvPr/>
        </p:nvSpPr>
        <p:spPr bwMode="auto">
          <a:xfrm>
            <a:off x="3779838" y="4652963"/>
            <a:ext cx="2160587" cy="504825"/>
          </a:xfrm>
          <a:prstGeom prst="line">
            <a:avLst/>
          </a:prstGeom>
          <a:noFill/>
          <a:ln w="28575">
            <a:solidFill>
              <a:srgbClr val="FF0000"/>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2000"/>
                                        <p:tgtEl>
                                          <p:spTgt spid="56324"/>
                                        </p:tgtEl>
                                      </p:cBhvr>
                                    </p:animEffect>
                                  </p:childTnLst>
                                </p:cTn>
                              </p:par>
                            </p:childTnLst>
                          </p:cTn>
                        </p:par>
                        <p:par>
                          <p:cTn id="8" fill="hold">
                            <p:stCondLst>
                              <p:cond delay="2000"/>
                            </p:stCondLst>
                            <p:childTnLst>
                              <p:par>
                                <p:cTn id="9" presetID="22" presetClass="entr" presetSubtype="4" fill="hold" grpId="0" nodeType="afterEffect">
                                  <p:stCondLst>
                                    <p:cond delay="1000"/>
                                  </p:stCondLst>
                                  <p:childTnLst>
                                    <p:set>
                                      <p:cBhvr>
                                        <p:cTn id="10" dur="1" fill="hold">
                                          <p:stCondLst>
                                            <p:cond delay="0"/>
                                          </p:stCondLst>
                                        </p:cTn>
                                        <p:tgtEl>
                                          <p:spTgt spid="56326"/>
                                        </p:tgtEl>
                                        <p:attrNameLst>
                                          <p:attrName>style.visibility</p:attrName>
                                        </p:attrNameLst>
                                      </p:cBhvr>
                                      <p:to>
                                        <p:strVal val="visible"/>
                                      </p:to>
                                    </p:set>
                                    <p:animEffect transition="in" filter="wipe(down)">
                                      <p:cBhvr>
                                        <p:cTn id="11" dur="30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accent2"/>
            </a:gs>
            <a:gs pos="100000">
              <a:srgbClr val="FFFFFF"/>
            </a:gs>
          </a:gsLst>
          <a:path path="shape">
            <a:fillToRect l="50000" t="50000" r="50000" b="50000"/>
          </a:path>
        </a:gradFill>
        <a:effectLst/>
      </p:bgPr>
    </p:bg>
    <p:spTree>
      <p:nvGrpSpPr>
        <p:cNvPr id="1" name=""/>
        <p:cNvGrpSpPr/>
        <p:nvPr/>
      </p:nvGrpSpPr>
      <p:grpSpPr>
        <a:xfrm>
          <a:off x="0" y="0"/>
          <a:ext cx="0" cy="0"/>
          <a:chOff x="0" y="0"/>
          <a:chExt cx="0" cy="0"/>
        </a:xfrm>
      </p:grpSpPr>
      <p:sp>
        <p:nvSpPr>
          <p:cNvPr id="68611" name="AutoShape 3"/>
          <p:cNvSpPr>
            <a:spLocks noGrp="1" noChangeArrowheads="1"/>
          </p:cNvSpPr>
          <p:nvPr>
            <p:ph type="title" idx="4294967295"/>
          </p:nvPr>
        </p:nvSpPr>
        <p:spPr>
          <a:xfrm>
            <a:off x="609600" y="1304925"/>
            <a:ext cx="7924800" cy="4248150"/>
          </a:xfrm>
          <a:prstGeom prst="roundRect">
            <a:avLst>
              <a:gd name="adj" fmla="val 50000"/>
            </a:avLst>
          </a:prstGeom>
          <a:noFill/>
          <a:ln w="38100">
            <a:solidFill>
              <a:srgbClr val="4F9D4F"/>
            </a:solidFill>
          </a:ln>
        </p:spPr>
        <p:txBody>
          <a:bodyPr/>
          <a:lstStyle/>
          <a:p>
            <a:pPr algn="ctr"/>
            <a:r>
              <a:rPr lang="es-ES" sz="7200">
                <a:latin typeface="Palace Script MT Semi Bold" pitchFamily="2" charset="0"/>
              </a:rPr>
              <a:t>Relaciones Oclusales entre las Estructuras Dentarias Maxilares y Mandibulares.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4 Marcador de número de diapositiva"/>
          <p:cNvSpPr>
            <a:spLocks noGrp="1"/>
          </p:cNvSpPr>
          <p:nvPr>
            <p:ph type="sldNum" sz="quarter" idx="11"/>
          </p:nvPr>
        </p:nvSpPr>
        <p:spPr/>
        <p:txBody>
          <a:bodyPr/>
          <a:lstStyle/>
          <a:p>
            <a:fld id="{7E5F42C8-9112-4E51-BA15-BFFAB496924E}" type="slidenum">
              <a:rPr lang="es-ES"/>
              <a:pPr/>
              <a:t>29</a:t>
            </a:fld>
            <a:endParaRPr lang="es-ES"/>
          </a:p>
        </p:txBody>
      </p:sp>
      <p:sp>
        <p:nvSpPr>
          <p:cNvPr id="57346" name="AutoShape 2"/>
          <p:cNvSpPr>
            <a:spLocks noGrp="1" noChangeArrowheads="1"/>
          </p:cNvSpPr>
          <p:nvPr>
            <p:ph type="title"/>
          </p:nvPr>
        </p:nvSpPr>
        <p:spPr/>
        <p:txBody>
          <a:bodyPr/>
          <a:lstStyle/>
          <a:p>
            <a:r>
              <a:rPr lang="es-ES"/>
              <a:t>Unidad de Oclusión </a:t>
            </a:r>
          </a:p>
        </p:txBody>
      </p:sp>
      <p:pic>
        <p:nvPicPr>
          <p:cNvPr id="57348" name="Picture 4" descr="Esquema Oclusion-1"/>
          <p:cNvPicPr>
            <a:picLocks noGrp="1" noChangeAspect="1" noChangeArrowheads="1"/>
          </p:cNvPicPr>
          <p:nvPr>
            <p:ph idx="1"/>
          </p:nvPr>
        </p:nvPicPr>
        <p:blipFill>
          <a:blip r:embed="rId3"/>
          <a:srcRect/>
          <a:stretch>
            <a:fillRect/>
          </a:stretch>
        </p:blipFill>
        <p:spPr>
          <a:xfrm>
            <a:off x="2181225" y="3141663"/>
            <a:ext cx="4781550" cy="1962150"/>
          </a:xfrm>
          <a:noFill/>
          <a:ln/>
        </p:spPr>
      </p:pic>
      <p:grpSp>
        <p:nvGrpSpPr>
          <p:cNvPr id="57356" name="Group 12"/>
          <p:cNvGrpSpPr>
            <a:grpSpLocks/>
          </p:cNvGrpSpPr>
          <p:nvPr/>
        </p:nvGrpSpPr>
        <p:grpSpPr bwMode="auto">
          <a:xfrm>
            <a:off x="2916238" y="3068638"/>
            <a:ext cx="3960812" cy="2743200"/>
            <a:chOff x="1837" y="1933"/>
            <a:chExt cx="2495" cy="1728"/>
          </a:xfrm>
        </p:grpSpPr>
        <p:sp>
          <p:nvSpPr>
            <p:cNvPr id="57350" name="AutoShape 6"/>
            <p:cNvSpPr>
              <a:spLocks noChangeArrowheads="1"/>
            </p:cNvSpPr>
            <p:nvPr/>
          </p:nvSpPr>
          <p:spPr bwMode="auto">
            <a:xfrm rot="364382">
              <a:off x="1837" y="1933"/>
              <a:ext cx="1361" cy="1134"/>
            </a:xfrm>
            <a:prstGeom prst="triangle">
              <a:avLst>
                <a:gd name="adj" fmla="val 50000"/>
              </a:avLst>
            </a:prstGeom>
            <a:noFill/>
            <a:ln w="57150">
              <a:solidFill>
                <a:srgbClr val="FF0000"/>
              </a:solidFill>
              <a:miter lim="800000"/>
              <a:headEnd/>
              <a:tailEnd/>
            </a:ln>
            <a:effectLst/>
          </p:spPr>
          <p:txBody>
            <a:bodyPr wrap="none" anchor="ctr"/>
            <a:lstStyle/>
            <a:p>
              <a:endParaRPr lang="es-ES"/>
            </a:p>
          </p:txBody>
        </p:sp>
        <p:sp>
          <p:nvSpPr>
            <p:cNvPr id="57351" name="Line 7"/>
            <p:cNvSpPr>
              <a:spLocks noChangeShapeType="1"/>
            </p:cNvSpPr>
            <p:nvPr/>
          </p:nvSpPr>
          <p:spPr bwMode="auto">
            <a:xfrm>
              <a:off x="3107" y="3113"/>
              <a:ext cx="453" cy="317"/>
            </a:xfrm>
            <a:prstGeom prst="line">
              <a:avLst/>
            </a:prstGeom>
            <a:noFill/>
            <a:ln w="57150">
              <a:solidFill>
                <a:srgbClr val="FF0000"/>
              </a:solidFill>
              <a:round/>
              <a:headEnd/>
              <a:tailEnd type="triangle" w="med" len="med"/>
            </a:ln>
            <a:effectLst/>
          </p:spPr>
          <p:txBody>
            <a:bodyPr/>
            <a:lstStyle/>
            <a:p>
              <a:endParaRPr lang="es-ES"/>
            </a:p>
          </p:txBody>
        </p:sp>
        <p:sp>
          <p:nvSpPr>
            <p:cNvPr id="57352" name="Text Box 8"/>
            <p:cNvSpPr txBox="1">
              <a:spLocks noChangeArrowheads="1"/>
            </p:cNvSpPr>
            <p:nvPr/>
          </p:nvSpPr>
          <p:spPr bwMode="auto">
            <a:xfrm>
              <a:off x="2880" y="3430"/>
              <a:ext cx="1452" cy="231"/>
            </a:xfrm>
            <a:prstGeom prst="rect">
              <a:avLst/>
            </a:prstGeom>
            <a:noFill/>
            <a:ln w="9525">
              <a:noFill/>
              <a:miter lim="800000"/>
              <a:headEnd/>
              <a:tailEnd/>
            </a:ln>
            <a:effectLst/>
          </p:spPr>
          <p:txBody>
            <a:bodyPr>
              <a:spAutoFit/>
            </a:bodyPr>
            <a:lstStyle/>
            <a:p>
              <a:pPr>
                <a:spcBef>
                  <a:spcPct val="50000"/>
                </a:spcBef>
              </a:pPr>
              <a:r>
                <a:rPr lang="es-ES"/>
                <a:t>Unidad de Oclusión</a:t>
              </a:r>
            </a:p>
          </p:txBody>
        </p:sp>
      </p:grpSp>
      <p:grpSp>
        <p:nvGrpSpPr>
          <p:cNvPr id="57355" name="Group 11"/>
          <p:cNvGrpSpPr>
            <a:grpSpLocks/>
          </p:cNvGrpSpPr>
          <p:nvPr/>
        </p:nvGrpSpPr>
        <p:grpSpPr bwMode="auto">
          <a:xfrm>
            <a:off x="1187450" y="2787650"/>
            <a:ext cx="2663825" cy="928688"/>
            <a:chOff x="748" y="1756"/>
            <a:chExt cx="1678" cy="585"/>
          </a:xfrm>
        </p:grpSpPr>
        <p:sp>
          <p:nvSpPr>
            <p:cNvPr id="57353" name="Text Box 9"/>
            <p:cNvSpPr txBox="1">
              <a:spLocks noChangeArrowheads="1"/>
            </p:cNvSpPr>
            <p:nvPr/>
          </p:nvSpPr>
          <p:spPr bwMode="auto">
            <a:xfrm>
              <a:off x="748" y="1756"/>
              <a:ext cx="1270" cy="231"/>
            </a:xfrm>
            <a:prstGeom prst="rect">
              <a:avLst/>
            </a:prstGeom>
            <a:noFill/>
            <a:ln w="9525">
              <a:noFill/>
              <a:miter lim="800000"/>
              <a:headEnd/>
              <a:tailEnd/>
            </a:ln>
            <a:effectLst/>
          </p:spPr>
          <p:txBody>
            <a:bodyPr>
              <a:spAutoFit/>
            </a:bodyPr>
            <a:lstStyle/>
            <a:p>
              <a:pPr>
                <a:spcBef>
                  <a:spcPct val="50000"/>
                </a:spcBef>
              </a:pPr>
              <a:r>
                <a:rPr lang="es-ES"/>
                <a:t>Diente Analizado</a:t>
              </a:r>
            </a:p>
          </p:txBody>
        </p:sp>
        <p:sp>
          <p:nvSpPr>
            <p:cNvPr id="57354" name="Line 10"/>
            <p:cNvSpPr>
              <a:spLocks noChangeShapeType="1"/>
            </p:cNvSpPr>
            <p:nvPr/>
          </p:nvSpPr>
          <p:spPr bwMode="auto">
            <a:xfrm>
              <a:off x="1927" y="1933"/>
              <a:ext cx="499" cy="408"/>
            </a:xfrm>
            <a:prstGeom prst="line">
              <a:avLst/>
            </a:prstGeom>
            <a:noFill/>
            <a:ln w="57150">
              <a:solidFill>
                <a:schemeClr val="tx1"/>
              </a:solidFill>
              <a:round/>
              <a:headEnd/>
              <a:tailEnd type="triangle" w="med" len="med"/>
            </a:ln>
            <a:effectLst/>
          </p:spPr>
          <p:txBody>
            <a:bodyPr/>
            <a:lstStyle/>
            <a:p>
              <a:endParaRPr lang="es-ES"/>
            </a:p>
          </p:txBody>
        </p:sp>
      </p:grpSp>
      <p:grpSp>
        <p:nvGrpSpPr>
          <p:cNvPr id="57359" name="Group 15"/>
          <p:cNvGrpSpPr>
            <a:grpSpLocks/>
          </p:cNvGrpSpPr>
          <p:nvPr/>
        </p:nvGrpSpPr>
        <p:grpSpPr bwMode="auto">
          <a:xfrm>
            <a:off x="179388" y="3933825"/>
            <a:ext cx="2305050" cy="1144588"/>
            <a:chOff x="113" y="2478"/>
            <a:chExt cx="1452" cy="721"/>
          </a:xfrm>
        </p:grpSpPr>
        <p:sp>
          <p:nvSpPr>
            <p:cNvPr id="57357" name="Text Box 13"/>
            <p:cNvSpPr txBox="1">
              <a:spLocks noChangeArrowheads="1"/>
            </p:cNvSpPr>
            <p:nvPr/>
          </p:nvSpPr>
          <p:spPr bwMode="auto">
            <a:xfrm>
              <a:off x="113" y="2795"/>
              <a:ext cx="1088" cy="404"/>
            </a:xfrm>
            <a:prstGeom prst="rect">
              <a:avLst/>
            </a:prstGeom>
            <a:noFill/>
            <a:ln w="9525">
              <a:noFill/>
              <a:miter lim="800000"/>
              <a:headEnd/>
              <a:tailEnd/>
            </a:ln>
            <a:effectLst/>
          </p:spPr>
          <p:txBody>
            <a:bodyPr>
              <a:spAutoFit/>
            </a:bodyPr>
            <a:lstStyle/>
            <a:p>
              <a:pPr algn="ctr">
                <a:spcBef>
                  <a:spcPct val="50000"/>
                </a:spcBef>
              </a:pPr>
              <a:r>
                <a:rPr lang="es-ES"/>
                <a:t>Tercer Molar Superior</a:t>
              </a:r>
            </a:p>
          </p:txBody>
        </p:sp>
        <p:sp>
          <p:nvSpPr>
            <p:cNvPr id="57358" name="Line 14"/>
            <p:cNvSpPr>
              <a:spLocks noChangeShapeType="1"/>
            </p:cNvSpPr>
            <p:nvPr/>
          </p:nvSpPr>
          <p:spPr bwMode="auto">
            <a:xfrm flipV="1">
              <a:off x="884" y="2478"/>
              <a:ext cx="681" cy="317"/>
            </a:xfrm>
            <a:prstGeom prst="line">
              <a:avLst/>
            </a:prstGeom>
            <a:noFill/>
            <a:ln w="57150">
              <a:solidFill>
                <a:schemeClr val="tx1"/>
              </a:solidFill>
              <a:round/>
              <a:headEnd/>
              <a:tailEnd type="triangle" w="med" len="med"/>
            </a:ln>
            <a:effectLst/>
          </p:spPr>
          <p:txBody>
            <a:bodyPr/>
            <a:lstStyle/>
            <a:p>
              <a:endParaRPr lang="es-ES"/>
            </a:p>
          </p:txBody>
        </p:sp>
      </p:grpSp>
      <p:grpSp>
        <p:nvGrpSpPr>
          <p:cNvPr id="57364" name="Group 20"/>
          <p:cNvGrpSpPr>
            <a:grpSpLocks/>
          </p:cNvGrpSpPr>
          <p:nvPr/>
        </p:nvGrpSpPr>
        <p:grpSpPr bwMode="auto">
          <a:xfrm>
            <a:off x="468313" y="4652963"/>
            <a:ext cx="3671887" cy="1087437"/>
            <a:chOff x="295" y="2931"/>
            <a:chExt cx="2313" cy="685"/>
          </a:xfrm>
        </p:grpSpPr>
        <p:sp>
          <p:nvSpPr>
            <p:cNvPr id="57360" name="Text Box 16"/>
            <p:cNvSpPr txBox="1">
              <a:spLocks noChangeArrowheads="1"/>
            </p:cNvSpPr>
            <p:nvPr/>
          </p:nvSpPr>
          <p:spPr bwMode="auto">
            <a:xfrm>
              <a:off x="295" y="3385"/>
              <a:ext cx="1468" cy="231"/>
            </a:xfrm>
            <a:prstGeom prst="rect">
              <a:avLst/>
            </a:prstGeom>
            <a:noFill/>
            <a:ln w="9525">
              <a:noFill/>
              <a:miter lim="800000"/>
              <a:headEnd/>
              <a:tailEnd/>
            </a:ln>
            <a:effectLst/>
          </p:spPr>
          <p:txBody>
            <a:bodyPr wrap="none">
              <a:spAutoFit/>
            </a:bodyPr>
            <a:lstStyle/>
            <a:p>
              <a:r>
                <a:rPr lang="es-ES"/>
                <a:t>Antagonista Principal</a:t>
              </a:r>
            </a:p>
          </p:txBody>
        </p:sp>
        <p:sp>
          <p:nvSpPr>
            <p:cNvPr id="57362" name="Line 18"/>
            <p:cNvSpPr>
              <a:spLocks noChangeShapeType="1"/>
            </p:cNvSpPr>
            <p:nvPr/>
          </p:nvSpPr>
          <p:spPr bwMode="auto">
            <a:xfrm flipV="1">
              <a:off x="1791" y="2931"/>
              <a:ext cx="817" cy="544"/>
            </a:xfrm>
            <a:prstGeom prst="line">
              <a:avLst/>
            </a:prstGeom>
            <a:noFill/>
            <a:ln w="57150">
              <a:solidFill>
                <a:schemeClr val="tx1"/>
              </a:solidFill>
              <a:round/>
              <a:headEnd/>
              <a:tailEnd type="triangle" w="med" len="med"/>
            </a:ln>
            <a:effectLst/>
          </p:spPr>
          <p:txBody>
            <a:bodyPr/>
            <a:lstStyle/>
            <a:p>
              <a:endParaRPr lang="es-ES"/>
            </a:p>
          </p:txBody>
        </p:sp>
      </p:grpSp>
      <p:grpSp>
        <p:nvGrpSpPr>
          <p:cNvPr id="57365" name="Group 21"/>
          <p:cNvGrpSpPr>
            <a:grpSpLocks/>
          </p:cNvGrpSpPr>
          <p:nvPr/>
        </p:nvGrpSpPr>
        <p:grpSpPr bwMode="auto">
          <a:xfrm>
            <a:off x="1619250" y="4581525"/>
            <a:ext cx="2665413" cy="1806575"/>
            <a:chOff x="1020" y="2886"/>
            <a:chExt cx="1679" cy="1138"/>
          </a:xfrm>
        </p:grpSpPr>
        <p:sp>
          <p:nvSpPr>
            <p:cNvPr id="57361" name="Text Box 17"/>
            <p:cNvSpPr txBox="1">
              <a:spLocks noChangeArrowheads="1"/>
            </p:cNvSpPr>
            <p:nvPr/>
          </p:nvSpPr>
          <p:spPr bwMode="auto">
            <a:xfrm>
              <a:off x="1020" y="3793"/>
              <a:ext cx="1679" cy="231"/>
            </a:xfrm>
            <a:prstGeom prst="rect">
              <a:avLst/>
            </a:prstGeom>
            <a:noFill/>
            <a:ln w="9525">
              <a:noFill/>
              <a:miter lim="800000"/>
              <a:headEnd/>
              <a:tailEnd/>
            </a:ln>
            <a:effectLst/>
          </p:spPr>
          <p:txBody>
            <a:bodyPr>
              <a:spAutoFit/>
            </a:bodyPr>
            <a:lstStyle/>
            <a:p>
              <a:pPr>
                <a:spcBef>
                  <a:spcPct val="50000"/>
                </a:spcBef>
              </a:pPr>
              <a:r>
                <a:rPr lang="es-ES"/>
                <a:t>Antagonista Secundario</a:t>
              </a:r>
            </a:p>
          </p:txBody>
        </p:sp>
        <p:sp>
          <p:nvSpPr>
            <p:cNvPr id="57363" name="Line 19"/>
            <p:cNvSpPr>
              <a:spLocks noChangeShapeType="1"/>
            </p:cNvSpPr>
            <p:nvPr/>
          </p:nvSpPr>
          <p:spPr bwMode="auto">
            <a:xfrm flipV="1">
              <a:off x="1882" y="2886"/>
              <a:ext cx="227" cy="907"/>
            </a:xfrm>
            <a:prstGeom prst="line">
              <a:avLst/>
            </a:prstGeom>
            <a:noFill/>
            <a:ln w="57150">
              <a:solidFill>
                <a:schemeClr val="tx1"/>
              </a:solidFill>
              <a:round/>
              <a:headEnd/>
              <a:tailEnd type="triangle" w="med" len="med"/>
            </a:ln>
            <a:effectLst/>
          </p:spPr>
          <p:txBody>
            <a:bodyPr/>
            <a:lstStyle/>
            <a:p>
              <a:endParaRPr lang="es-ES"/>
            </a:p>
          </p:txBody>
        </p:sp>
      </p:grpSp>
      <p:grpSp>
        <p:nvGrpSpPr>
          <p:cNvPr id="57368" name="Group 24"/>
          <p:cNvGrpSpPr>
            <a:grpSpLocks/>
          </p:cNvGrpSpPr>
          <p:nvPr/>
        </p:nvGrpSpPr>
        <p:grpSpPr bwMode="auto">
          <a:xfrm>
            <a:off x="6732588" y="3062288"/>
            <a:ext cx="2195512" cy="1374775"/>
            <a:chOff x="4241" y="1929"/>
            <a:chExt cx="1383" cy="866"/>
          </a:xfrm>
        </p:grpSpPr>
        <p:sp>
          <p:nvSpPr>
            <p:cNvPr id="57366" name="Text Box 22"/>
            <p:cNvSpPr txBox="1">
              <a:spLocks noChangeArrowheads="1"/>
            </p:cNvSpPr>
            <p:nvPr/>
          </p:nvSpPr>
          <p:spPr bwMode="auto">
            <a:xfrm>
              <a:off x="4468" y="1929"/>
              <a:ext cx="1156" cy="231"/>
            </a:xfrm>
            <a:prstGeom prst="rect">
              <a:avLst/>
            </a:prstGeom>
            <a:noFill/>
            <a:ln w="9525">
              <a:noFill/>
              <a:miter lim="800000"/>
              <a:headEnd/>
              <a:tailEnd/>
            </a:ln>
            <a:effectLst/>
          </p:spPr>
          <p:txBody>
            <a:bodyPr>
              <a:spAutoFit/>
            </a:bodyPr>
            <a:lstStyle/>
            <a:p>
              <a:pPr>
                <a:spcBef>
                  <a:spcPct val="50000"/>
                </a:spcBef>
              </a:pPr>
              <a:r>
                <a:rPr lang="es-ES"/>
                <a:t>Incisivo Inferior</a:t>
              </a:r>
            </a:p>
          </p:txBody>
        </p:sp>
        <p:sp>
          <p:nvSpPr>
            <p:cNvPr id="57367" name="Line 23"/>
            <p:cNvSpPr>
              <a:spLocks noChangeShapeType="1"/>
            </p:cNvSpPr>
            <p:nvPr/>
          </p:nvSpPr>
          <p:spPr bwMode="auto">
            <a:xfrm flipH="1">
              <a:off x="4241" y="2160"/>
              <a:ext cx="680" cy="635"/>
            </a:xfrm>
            <a:prstGeom prst="line">
              <a:avLst/>
            </a:prstGeom>
            <a:noFill/>
            <a:ln w="57150">
              <a:solidFill>
                <a:schemeClr val="tx1"/>
              </a:solidFill>
              <a:round/>
              <a:headEnd/>
              <a:tailEnd type="triangle" w="med" len="med"/>
            </a:ln>
            <a:effectLst/>
          </p:spPr>
          <p:txBody>
            <a:bodyP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fade">
                                      <p:cBhvr>
                                        <p:cTn id="7" dur="2000"/>
                                        <p:tgtEl>
                                          <p:spTgt spid="573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368"/>
                                        </p:tgtEl>
                                        <p:attrNameLst>
                                          <p:attrName>style.visibility</p:attrName>
                                        </p:attrNameLst>
                                      </p:cBhvr>
                                      <p:to>
                                        <p:strVal val="visible"/>
                                      </p:to>
                                    </p:set>
                                    <p:animEffect transition="in" filter="fade">
                                      <p:cBhvr>
                                        <p:cTn id="12" dur="2000"/>
                                        <p:tgtEl>
                                          <p:spTgt spid="573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359"/>
                                        </p:tgtEl>
                                        <p:attrNameLst>
                                          <p:attrName>style.visibility</p:attrName>
                                        </p:attrNameLst>
                                      </p:cBhvr>
                                      <p:to>
                                        <p:strVal val="visible"/>
                                      </p:to>
                                    </p:set>
                                    <p:animEffect transition="in" filter="fade">
                                      <p:cBhvr>
                                        <p:cTn id="17" dur="2000"/>
                                        <p:tgtEl>
                                          <p:spTgt spid="573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7355"/>
                                        </p:tgtEl>
                                        <p:attrNameLst>
                                          <p:attrName>style.visibility</p:attrName>
                                        </p:attrNameLst>
                                      </p:cBhvr>
                                      <p:to>
                                        <p:strVal val="visible"/>
                                      </p:to>
                                    </p:set>
                                    <p:animEffect transition="in" filter="fade">
                                      <p:cBhvr>
                                        <p:cTn id="22" dur="2000"/>
                                        <p:tgtEl>
                                          <p:spTgt spid="573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7364"/>
                                        </p:tgtEl>
                                        <p:attrNameLst>
                                          <p:attrName>style.visibility</p:attrName>
                                        </p:attrNameLst>
                                      </p:cBhvr>
                                      <p:to>
                                        <p:strVal val="visible"/>
                                      </p:to>
                                    </p:set>
                                    <p:animEffect transition="in" filter="fade">
                                      <p:cBhvr>
                                        <p:cTn id="27" dur="2000"/>
                                        <p:tgtEl>
                                          <p:spTgt spid="5736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7365"/>
                                        </p:tgtEl>
                                        <p:attrNameLst>
                                          <p:attrName>style.visibility</p:attrName>
                                        </p:attrNameLst>
                                      </p:cBhvr>
                                      <p:to>
                                        <p:strVal val="visible"/>
                                      </p:to>
                                    </p:set>
                                    <p:animEffect transition="in" filter="fade">
                                      <p:cBhvr>
                                        <p:cTn id="32" dur="2000"/>
                                        <p:tgtEl>
                                          <p:spTgt spid="5736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7356"/>
                                        </p:tgtEl>
                                        <p:attrNameLst>
                                          <p:attrName>style.visibility</p:attrName>
                                        </p:attrNameLst>
                                      </p:cBhvr>
                                      <p:to>
                                        <p:strVal val="visible"/>
                                      </p:to>
                                    </p:set>
                                    <p:animEffect transition="in" filter="fade">
                                      <p:cBhvr>
                                        <p:cTn id="37" dur="2000"/>
                                        <p:tgtEl>
                                          <p:spTgt spid="57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3311525" y="1052513"/>
            <a:ext cx="2519363" cy="855662"/>
          </a:xfrm>
          <a:prstGeom prst="roundRect">
            <a:avLst>
              <a:gd name="adj" fmla="val 50000"/>
            </a:avLst>
          </a:prstGeom>
          <a:solidFill>
            <a:schemeClr val="bg1"/>
          </a:solidFill>
          <a:ln w="38100">
            <a:solidFill>
              <a:srgbClr val="1FD4FF"/>
            </a:solidFill>
          </a:ln>
        </p:spPr>
        <p:txBody>
          <a:bodyPr/>
          <a:lstStyle/>
          <a:p>
            <a:r>
              <a:rPr lang="es-ES"/>
              <a:t>Filogenia </a:t>
            </a:r>
          </a:p>
        </p:txBody>
      </p:sp>
      <p:sp>
        <p:nvSpPr>
          <p:cNvPr id="7171" name="Rectangle 3"/>
          <p:cNvSpPr>
            <a:spLocks noGrp="1" noChangeArrowheads="1"/>
          </p:cNvSpPr>
          <p:nvPr>
            <p:ph type="body" sz="half" idx="1"/>
          </p:nvPr>
        </p:nvSpPr>
        <p:spPr>
          <a:xfrm>
            <a:off x="760413" y="2060575"/>
            <a:ext cx="7621587" cy="3724275"/>
          </a:xfrm>
        </p:spPr>
        <p:txBody>
          <a:bodyPr/>
          <a:lstStyle/>
          <a:p>
            <a:pPr>
              <a:buFont typeface="Wingdings" pitchFamily="2" charset="2"/>
              <a:buNone/>
            </a:pPr>
            <a:r>
              <a:rPr lang="es-ES" sz="2400"/>
              <a:t>Concepto:</a:t>
            </a:r>
          </a:p>
          <a:p>
            <a:pPr lvl="2"/>
            <a:r>
              <a:rPr lang="es-ES" sz="1800"/>
              <a:t>Es el desarrollo de una estructura durante la evolución.</a:t>
            </a:r>
          </a:p>
          <a:p>
            <a:pPr lvl="2"/>
            <a:r>
              <a:rPr lang="es-ES" sz="1800"/>
              <a:t>Origen y desarrollo evolutivo de las especies, y en general, de las estirpes de seres vivos. </a:t>
            </a:r>
          </a:p>
          <a:p>
            <a:pPr lvl="2"/>
            <a:endParaRPr lang="es-ES" sz="1800"/>
          </a:p>
          <a:p>
            <a:pPr lvl="2">
              <a:buFont typeface="Wingdings" pitchFamily="2" charset="2"/>
              <a:buNone/>
            </a:pPr>
            <a:endParaRPr lang="es-ES" sz="1800"/>
          </a:p>
          <a:p>
            <a:pPr>
              <a:buFont typeface="Wingdings" pitchFamily="2" charset="2"/>
              <a:buNone/>
            </a:pPr>
            <a:endParaRPr lang="es-ES" sz="2400"/>
          </a:p>
        </p:txBody>
      </p:sp>
      <p:pic>
        <p:nvPicPr>
          <p:cNvPr id="7175" name="Picture 7" descr="Filogenia"/>
          <p:cNvPicPr>
            <a:picLocks noGrp="1" noChangeAspect="1" noChangeArrowheads="1"/>
          </p:cNvPicPr>
          <p:nvPr>
            <p:ph sz="half" idx="2"/>
          </p:nvPr>
        </p:nvPicPr>
        <p:blipFill>
          <a:blip r:embed="rId3"/>
          <a:srcRect/>
          <a:stretch>
            <a:fillRect/>
          </a:stretch>
        </p:blipFill>
        <p:spPr>
          <a:xfrm>
            <a:off x="1042988" y="3644900"/>
            <a:ext cx="7451725" cy="2824163"/>
          </a:xfrm>
          <a:noFill/>
          <a:ln w="762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fade">
                                      <p:cBhvr>
                                        <p:cTn id="7" dur="50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Marcador de número de diapositiva"/>
          <p:cNvSpPr>
            <a:spLocks noGrp="1"/>
          </p:cNvSpPr>
          <p:nvPr>
            <p:ph type="sldNum" sz="quarter" idx="11"/>
          </p:nvPr>
        </p:nvSpPr>
        <p:spPr/>
        <p:txBody>
          <a:bodyPr/>
          <a:lstStyle/>
          <a:p>
            <a:fld id="{E56713F4-FD3D-4757-A7FD-1D031382ABE3}" type="slidenum">
              <a:rPr lang="es-ES"/>
              <a:pPr/>
              <a:t>30</a:t>
            </a:fld>
            <a:endParaRPr lang="es-ES"/>
          </a:p>
        </p:txBody>
      </p:sp>
      <p:sp>
        <p:nvSpPr>
          <p:cNvPr id="58370" name="AutoShape 2"/>
          <p:cNvSpPr>
            <a:spLocks noGrp="1" noChangeArrowheads="1"/>
          </p:cNvSpPr>
          <p:nvPr>
            <p:ph type="title"/>
          </p:nvPr>
        </p:nvSpPr>
        <p:spPr/>
        <p:txBody>
          <a:bodyPr/>
          <a:lstStyle/>
          <a:p>
            <a:r>
              <a:rPr lang="es-ES"/>
              <a:t>Clasificación de Angle</a:t>
            </a:r>
          </a:p>
        </p:txBody>
      </p:sp>
      <p:sp>
        <p:nvSpPr>
          <p:cNvPr id="58371" name="Rectangle 3"/>
          <p:cNvSpPr>
            <a:spLocks noGrp="1" noChangeArrowheads="1"/>
          </p:cNvSpPr>
          <p:nvPr>
            <p:ph type="body" idx="1"/>
          </p:nvPr>
        </p:nvSpPr>
        <p:spPr/>
        <p:txBody>
          <a:bodyPr/>
          <a:lstStyle/>
          <a:p>
            <a:pPr>
              <a:lnSpc>
                <a:spcPct val="230000"/>
              </a:lnSpc>
            </a:pPr>
            <a:r>
              <a:rPr lang="es-ES"/>
              <a:t>Neutro-Oclusión.</a:t>
            </a:r>
          </a:p>
          <a:p>
            <a:pPr>
              <a:lnSpc>
                <a:spcPct val="230000"/>
              </a:lnSpc>
            </a:pPr>
            <a:r>
              <a:rPr lang="es-ES"/>
              <a:t>Disto-Oclusión.</a:t>
            </a:r>
          </a:p>
          <a:p>
            <a:pPr>
              <a:lnSpc>
                <a:spcPct val="230000"/>
              </a:lnSpc>
            </a:pPr>
            <a:r>
              <a:rPr lang="es-ES"/>
              <a:t>Mesio-Oclusión.</a:t>
            </a:r>
          </a:p>
          <a:p>
            <a:pPr>
              <a:lnSpc>
                <a:spcPct val="230000"/>
              </a:lnSpc>
            </a:pPr>
            <a:endParaRPr lang="es-ES"/>
          </a:p>
          <a:p>
            <a:pPr>
              <a:lnSpc>
                <a:spcPct val="230000"/>
              </a:lnSpc>
            </a:pPr>
            <a:endParaRPr lang="es-ES"/>
          </a:p>
        </p:txBody>
      </p:sp>
      <p:sp>
        <p:nvSpPr>
          <p:cNvPr id="58372" name="AutoShape 4"/>
          <p:cNvSpPr>
            <a:spLocks/>
          </p:cNvSpPr>
          <p:nvPr/>
        </p:nvSpPr>
        <p:spPr bwMode="auto">
          <a:xfrm>
            <a:off x="3851275" y="2636838"/>
            <a:ext cx="720725" cy="3097212"/>
          </a:xfrm>
          <a:prstGeom prst="rightBrace">
            <a:avLst>
              <a:gd name="adj1" fmla="val 35811"/>
              <a:gd name="adj2" fmla="val 50000"/>
            </a:avLst>
          </a:prstGeom>
          <a:noFill/>
          <a:ln w="38100">
            <a:solidFill>
              <a:schemeClr val="tx1"/>
            </a:solidFill>
            <a:round/>
            <a:headEnd/>
            <a:tailEnd/>
          </a:ln>
          <a:effectLst/>
        </p:spPr>
        <p:txBody>
          <a:bodyPr wrap="none" anchor="ctr"/>
          <a:lstStyle/>
          <a:p>
            <a:endParaRPr lang="es-ES"/>
          </a:p>
        </p:txBody>
      </p:sp>
      <p:sp>
        <p:nvSpPr>
          <p:cNvPr id="58373" name="Text Box 5"/>
          <p:cNvSpPr txBox="1">
            <a:spLocks noChangeArrowheads="1"/>
          </p:cNvSpPr>
          <p:nvPr/>
        </p:nvSpPr>
        <p:spPr bwMode="auto">
          <a:xfrm>
            <a:off x="4787900" y="3860800"/>
            <a:ext cx="3887788" cy="701675"/>
          </a:xfrm>
          <a:prstGeom prst="rect">
            <a:avLst/>
          </a:prstGeom>
          <a:noFill/>
          <a:ln w="9525">
            <a:noFill/>
            <a:miter lim="800000"/>
            <a:headEnd/>
            <a:tailEnd/>
          </a:ln>
          <a:effectLst/>
        </p:spPr>
        <p:txBody>
          <a:bodyPr>
            <a:spAutoFit/>
          </a:bodyPr>
          <a:lstStyle/>
          <a:p>
            <a:pPr>
              <a:spcBef>
                <a:spcPct val="50000"/>
              </a:spcBef>
            </a:pPr>
            <a:r>
              <a:rPr lang="es-ES" sz="2000"/>
              <a:t>Relación de oclusión entre los primeros molares permanentes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0"/>
                            </p:stCondLst>
                            <p:childTnLst>
                              <p:par>
                                <p:cTn id="22" presetID="10" presetClass="entr" presetSubtype="0" fill="hold" grpId="0" nodeType="afterEffect">
                                  <p:stCondLst>
                                    <p:cond delay="0"/>
                                  </p:stCondLst>
                                  <p:childTnLst>
                                    <p:set>
                                      <p:cBhvr>
                                        <p:cTn id="23" dur="1" fill="hold">
                                          <p:stCondLst>
                                            <p:cond delay="0"/>
                                          </p:stCondLst>
                                        </p:cTn>
                                        <p:tgtEl>
                                          <p:spTgt spid="58372"/>
                                        </p:tgtEl>
                                        <p:attrNameLst>
                                          <p:attrName>style.visibility</p:attrName>
                                        </p:attrNameLst>
                                      </p:cBhvr>
                                      <p:to>
                                        <p:strVal val="visible"/>
                                      </p:to>
                                    </p:set>
                                    <p:animEffect transition="in" filter="fade">
                                      <p:cBhvr>
                                        <p:cTn id="24" dur="2000"/>
                                        <p:tgtEl>
                                          <p:spTgt spid="5837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8373"/>
                                        </p:tgtEl>
                                        <p:attrNameLst>
                                          <p:attrName>style.visibility</p:attrName>
                                        </p:attrNameLst>
                                      </p:cBhvr>
                                      <p:to>
                                        <p:strVal val="visible"/>
                                      </p:to>
                                    </p:set>
                                    <p:animEffect transition="in" filter="fade">
                                      <p:cBhvr>
                                        <p:cTn id="27" dur="20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P spid="58372" grpId="0" animBg="1"/>
      <p:bldP spid="5837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81A03F6E-72CC-48A2-A085-67EB6FD2BCD9}" type="slidenum">
              <a:rPr lang="es-ES"/>
              <a:pPr/>
              <a:t>31</a:t>
            </a:fld>
            <a:endParaRPr lang="es-ES"/>
          </a:p>
        </p:txBody>
      </p:sp>
      <p:sp>
        <p:nvSpPr>
          <p:cNvPr id="59394" name="AutoShape 2"/>
          <p:cNvSpPr>
            <a:spLocks noGrp="1" noChangeArrowheads="1"/>
          </p:cNvSpPr>
          <p:nvPr>
            <p:ph type="title"/>
          </p:nvPr>
        </p:nvSpPr>
        <p:spPr/>
        <p:txBody>
          <a:bodyPr/>
          <a:lstStyle/>
          <a:p>
            <a:r>
              <a:rPr lang="es-ES"/>
              <a:t>Neutro-Oclusión</a:t>
            </a:r>
          </a:p>
        </p:txBody>
      </p:sp>
      <p:pic>
        <p:nvPicPr>
          <p:cNvPr id="59396" name="Picture 4" descr="Neutroclusion-1"/>
          <p:cNvPicPr>
            <a:picLocks noGrp="1" noChangeAspect="1" noChangeArrowheads="1"/>
          </p:cNvPicPr>
          <p:nvPr>
            <p:ph idx="1"/>
          </p:nvPr>
        </p:nvPicPr>
        <p:blipFill>
          <a:blip r:embed="rId3"/>
          <a:srcRect/>
          <a:stretch>
            <a:fillRect/>
          </a:stretch>
        </p:blipFill>
        <p:spPr>
          <a:xfrm>
            <a:off x="2681288" y="2636838"/>
            <a:ext cx="3781425" cy="33623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fade">
                                      <p:cBhvr>
                                        <p:cTn id="7" dur="20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número de diapositiva"/>
          <p:cNvSpPr>
            <a:spLocks noGrp="1"/>
          </p:cNvSpPr>
          <p:nvPr>
            <p:ph type="sldNum" sz="quarter" idx="11"/>
          </p:nvPr>
        </p:nvSpPr>
        <p:spPr/>
        <p:txBody>
          <a:bodyPr/>
          <a:lstStyle/>
          <a:p>
            <a:fld id="{55459F67-46B0-4F32-8368-3EF548C62C25}" type="slidenum">
              <a:rPr lang="es-ES"/>
              <a:pPr/>
              <a:t>32</a:t>
            </a:fld>
            <a:endParaRPr lang="es-ES"/>
          </a:p>
        </p:txBody>
      </p:sp>
      <p:sp>
        <p:nvSpPr>
          <p:cNvPr id="60418" name="AutoShape 2"/>
          <p:cNvSpPr>
            <a:spLocks noGrp="1" noChangeArrowheads="1"/>
          </p:cNvSpPr>
          <p:nvPr>
            <p:ph type="title"/>
          </p:nvPr>
        </p:nvSpPr>
        <p:spPr/>
        <p:txBody>
          <a:bodyPr/>
          <a:lstStyle/>
          <a:p>
            <a:r>
              <a:rPr lang="es-ES"/>
              <a:t>Disto-Oclusión</a:t>
            </a:r>
          </a:p>
        </p:txBody>
      </p:sp>
      <p:pic>
        <p:nvPicPr>
          <p:cNvPr id="60420" name="Picture 4" descr="Distoclusion-1"/>
          <p:cNvPicPr>
            <a:picLocks noGrp="1" noChangeAspect="1" noChangeArrowheads="1"/>
          </p:cNvPicPr>
          <p:nvPr>
            <p:ph idx="1"/>
          </p:nvPr>
        </p:nvPicPr>
        <p:blipFill>
          <a:blip r:embed="rId3"/>
          <a:srcRect/>
          <a:stretch>
            <a:fillRect/>
          </a:stretch>
        </p:blipFill>
        <p:spPr>
          <a:xfrm>
            <a:off x="2767013" y="2636838"/>
            <a:ext cx="3609975" cy="3409950"/>
          </a:xfrm>
          <a:noFill/>
          <a:ln/>
        </p:spPr>
      </p:pic>
      <p:sp>
        <p:nvSpPr>
          <p:cNvPr id="60422" name="Line 6"/>
          <p:cNvSpPr>
            <a:spLocks noChangeShapeType="1"/>
          </p:cNvSpPr>
          <p:nvPr/>
        </p:nvSpPr>
        <p:spPr bwMode="auto">
          <a:xfrm>
            <a:off x="6300788" y="4724400"/>
            <a:ext cx="863600" cy="0"/>
          </a:xfrm>
          <a:prstGeom prst="line">
            <a:avLst/>
          </a:prstGeom>
          <a:noFill/>
          <a:ln w="57150">
            <a:solidFill>
              <a:srgbClr val="FF0000"/>
            </a:solidFill>
            <a:round/>
            <a:headEnd/>
            <a:tailEnd type="triangle" w="med"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fade">
                                      <p:cBhvr>
                                        <p:cTn id="7" dur="2000"/>
                                        <p:tgtEl>
                                          <p:spTgt spid="604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0422"/>
                                        </p:tgtEl>
                                        <p:attrNameLst>
                                          <p:attrName>style.visibility</p:attrName>
                                        </p:attrNameLst>
                                      </p:cBhvr>
                                      <p:to>
                                        <p:strVal val="visible"/>
                                      </p:to>
                                    </p:set>
                                    <p:animEffect transition="in" filter="wipe(left)">
                                      <p:cBhvr>
                                        <p:cTn id="10" dur="2000"/>
                                        <p:tgtEl>
                                          <p:spTgt spid="60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número de diapositiva"/>
          <p:cNvSpPr>
            <a:spLocks noGrp="1"/>
          </p:cNvSpPr>
          <p:nvPr>
            <p:ph type="sldNum" sz="quarter" idx="11"/>
          </p:nvPr>
        </p:nvSpPr>
        <p:spPr/>
        <p:txBody>
          <a:bodyPr/>
          <a:lstStyle/>
          <a:p>
            <a:fld id="{60596933-F7F7-46AD-A10C-5FB5963FB329}" type="slidenum">
              <a:rPr lang="es-ES"/>
              <a:pPr/>
              <a:t>33</a:t>
            </a:fld>
            <a:endParaRPr lang="es-ES"/>
          </a:p>
        </p:txBody>
      </p:sp>
      <p:sp>
        <p:nvSpPr>
          <p:cNvPr id="69634" name="AutoShape 2"/>
          <p:cNvSpPr>
            <a:spLocks noGrp="1" noChangeArrowheads="1"/>
          </p:cNvSpPr>
          <p:nvPr>
            <p:ph type="title"/>
          </p:nvPr>
        </p:nvSpPr>
        <p:spPr/>
        <p:txBody>
          <a:bodyPr/>
          <a:lstStyle/>
          <a:p>
            <a:r>
              <a:rPr lang="es-ES"/>
              <a:t>Mesio-Oclusión </a:t>
            </a:r>
          </a:p>
        </p:txBody>
      </p:sp>
      <p:pic>
        <p:nvPicPr>
          <p:cNvPr id="69636" name="Picture 4" descr="Mesioclusion-1"/>
          <p:cNvPicPr>
            <a:picLocks noGrp="1" noChangeAspect="1" noChangeArrowheads="1"/>
          </p:cNvPicPr>
          <p:nvPr>
            <p:ph idx="1"/>
          </p:nvPr>
        </p:nvPicPr>
        <p:blipFill>
          <a:blip r:embed="rId3"/>
          <a:srcRect/>
          <a:stretch>
            <a:fillRect/>
          </a:stretch>
        </p:blipFill>
        <p:spPr>
          <a:xfrm>
            <a:off x="2452688" y="2565400"/>
            <a:ext cx="4238625" cy="3619500"/>
          </a:xfrm>
          <a:noFill/>
          <a:ln/>
        </p:spPr>
      </p:pic>
      <p:sp>
        <p:nvSpPr>
          <p:cNvPr id="69638" name="Line 6"/>
          <p:cNvSpPr>
            <a:spLocks noChangeShapeType="1"/>
          </p:cNvSpPr>
          <p:nvPr/>
        </p:nvSpPr>
        <p:spPr bwMode="auto">
          <a:xfrm flipH="1">
            <a:off x="1908175" y="4724400"/>
            <a:ext cx="863600" cy="0"/>
          </a:xfrm>
          <a:prstGeom prst="line">
            <a:avLst/>
          </a:prstGeom>
          <a:noFill/>
          <a:ln w="57150">
            <a:solidFill>
              <a:srgbClr val="FF0000"/>
            </a:solidFill>
            <a:round/>
            <a:headEnd/>
            <a:tailEnd type="triangle" w="med"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2000"/>
                                        <p:tgtEl>
                                          <p:spTgt spid="6963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9638"/>
                                        </p:tgtEl>
                                        <p:attrNameLst>
                                          <p:attrName>style.visibility</p:attrName>
                                        </p:attrNameLst>
                                      </p:cBhvr>
                                      <p:to>
                                        <p:strVal val="visible"/>
                                      </p:to>
                                    </p:set>
                                    <p:animEffect transition="in" filter="wipe(right)">
                                      <p:cBhvr>
                                        <p:cTn id="10" dur="20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5000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92164" name="WordArt 4"/>
          <p:cNvSpPr>
            <a:spLocks noChangeArrowheads="1" noChangeShapeType="1" noTextEdit="1"/>
          </p:cNvSpPr>
          <p:nvPr/>
        </p:nvSpPr>
        <p:spPr bwMode="auto">
          <a:xfrm>
            <a:off x="1331913" y="3141663"/>
            <a:ext cx="6480175" cy="735012"/>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Muchas Gracias...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p:cTn id="7" dur="1000" fill="hold"/>
                                        <p:tgtEl>
                                          <p:spTgt spid="92164"/>
                                        </p:tgtEl>
                                        <p:attrNameLst>
                                          <p:attrName>ppt_x</p:attrName>
                                        </p:attrNameLst>
                                      </p:cBhvr>
                                      <p:tavLst>
                                        <p:tav tm="0">
                                          <p:val>
                                            <p:strVal val="#ppt_x-.2"/>
                                          </p:val>
                                        </p:tav>
                                        <p:tav tm="100000">
                                          <p:val>
                                            <p:strVal val="#ppt_x"/>
                                          </p:val>
                                        </p:tav>
                                      </p:tavLst>
                                    </p:anim>
                                    <p:anim calcmode="lin" valueType="num">
                                      <p:cBhvr>
                                        <p:cTn id="8" dur="1000" fill="hold"/>
                                        <p:tgtEl>
                                          <p:spTgt spid="921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21F5CD07-B07D-4835-AE73-B655171A068A}" type="slidenum">
              <a:rPr lang="es-ES"/>
              <a:pPr/>
              <a:t>4</a:t>
            </a:fld>
            <a:endParaRPr lang="es-ES"/>
          </a:p>
        </p:txBody>
      </p:sp>
      <p:sp>
        <p:nvSpPr>
          <p:cNvPr id="20482" name="AutoShape 2"/>
          <p:cNvSpPr>
            <a:spLocks noGrp="1" noChangeArrowheads="1"/>
          </p:cNvSpPr>
          <p:nvPr>
            <p:ph type="title"/>
          </p:nvPr>
        </p:nvSpPr>
        <p:spPr/>
        <p:txBody>
          <a:bodyPr/>
          <a:lstStyle/>
          <a:p>
            <a:r>
              <a:rPr lang="es-ES" sz="3200"/>
              <a:t>Cambios Evolutivos del </a:t>
            </a:r>
            <a:br>
              <a:rPr lang="es-ES" sz="3200"/>
            </a:br>
            <a:r>
              <a:rPr lang="es-ES" sz="3200"/>
              <a:t>Sistema Estomatognático</a:t>
            </a:r>
          </a:p>
        </p:txBody>
      </p:sp>
      <p:sp>
        <p:nvSpPr>
          <p:cNvPr id="20483" name="Rectangle 3"/>
          <p:cNvSpPr>
            <a:spLocks noGrp="1" noChangeArrowheads="1"/>
          </p:cNvSpPr>
          <p:nvPr>
            <p:ph type="body" idx="1"/>
          </p:nvPr>
        </p:nvSpPr>
        <p:spPr/>
        <p:txBody>
          <a:bodyPr/>
          <a:lstStyle/>
          <a:p>
            <a:pPr marL="533400" indent="-533400">
              <a:lnSpc>
                <a:spcPct val="120000"/>
              </a:lnSpc>
            </a:pPr>
            <a:r>
              <a:rPr lang="es-ES" sz="2400"/>
              <a:t>Reducción en el tamaño de los maxilares y de la mandíbula. </a:t>
            </a:r>
          </a:p>
          <a:p>
            <a:pPr marL="533400" indent="-533400">
              <a:lnSpc>
                <a:spcPct val="120000"/>
              </a:lnSpc>
            </a:pPr>
            <a:r>
              <a:rPr lang="es-ES" sz="2400"/>
              <a:t>Reducción del prognatismo maxilar.</a:t>
            </a:r>
          </a:p>
          <a:p>
            <a:pPr marL="533400" indent="-533400">
              <a:lnSpc>
                <a:spcPct val="120000"/>
              </a:lnSpc>
            </a:pPr>
            <a:r>
              <a:rPr lang="es-ES" sz="2400"/>
              <a:t>Reducción del arco dentario y del número y tamaño de los dientes.</a:t>
            </a:r>
          </a:p>
          <a:p>
            <a:pPr marL="533400" indent="-533400">
              <a:lnSpc>
                <a:spcPct val="120000"/>
              </a:lnSpc>
            </a:pPr>
            <a:r>
              <a:rPr lang="es-ES" sz="2400"/>
              <a:t>Reducción de la altura de la cúspide del canino.</a:t>
            </a:r>
          </a:p>
          <a:p>
            <a:pPr marL="533400" indent="-533400">
              <a:lnSpc>
                <a:spcPct val="120000"/>
              </a:lnSpc>
            </a:pPr>
            <a:r>
              <a:rPr lang="es-ES" sz="2400"/>
              <a:t>Aparición del mentón.</a:t>
            </a:r>
          </a:p>
          <a:p>
            <a:pPr marL="533400" indent="-533400">
              <a:lnSpc>
                <a:spcPct val="120000"/>
              </a:lnSpc>
            </a:pPr>
            <a:endParaRPr lang="es-E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3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3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3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3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3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p:txBody>
          <a:bodyPr/>
          <a:lstStyle/>
          <a:p>
            <a:fld id="{713C3BCB-8B12-447E-9072-F593F7D70B87}" type="slidenum">
              <a:rPr lang="es-ES"/>
              <a:pPr/>
              <a:t>5</a:t>
            </a:fld>
            <a:endParaRPr lang="es-ES"/>
          </a:p>
        </p:txBody>
      </p:sp>
      <p:pic>
        <p:nvPicPr>
          <p:cNvPr id="9220" name="Picture 4" descr="evolucion"/>
          <p:cNvPicPr>
            <a:picLocks noGrp="1" noChangeAspect="1" noChangeArrowheads="1"/>
          </p:cNvPicPr>
          <p:nvPr>
            <p:ph sz="half" idx="2"/>
          </p:nvPr>
        </p:nvPicPr>
        <p:blipFill>
          <a:blip r:embed="rId3"/>
          <a:srcRect/>
          <a:stretch>
            <a:fillRect/>
          </a:stretch>
        </p:blipFill>
        <p:spPr>
          <a:xfrm>
            <a:off x="3563938" y="2781300"/>
            <a:ext cx="5184775" cy="3241675"/>
          </a:xfrm>
          <a:noFill/>
          <a:ln/>
        </p:spPr>
      </p:pic>
      <p:sp>
        <p:nvSpPr>
          <p:cNvPr id="9218" name="AutoShape 2"/>
          <p:cNvSpPr>
            <a:spLocks noGrp="1" noChangeArrowheads="1"/>
          </p:cNvSpPr>
          <p:nvPr>
            <p:ph type="title"/>
          </p:nvPr>
        </p:nvSpPr>
        <p:spPr/>
        <p:txBody>
          <a:bodyPr/>
          <a:lstStyle/>
          <a:p>
            <a:r>
              <a:rPr lang="es-ES"/>
              <a:t> Factores que influyeron</a:t>
            </a:r>
          </a:p>
        </p:txBody>
      </p:sp>
      <p:sp>
        <p:nvSpPr>
          <p:cNvPr id="9219" name="Rectangle 3"/>
          <p:cNvSpPr>
            <a:spLocks noGrp="1" noChangeArrowheads="1"/>
          </p:cNvSpPr>
          <p:nvPr>
            <p:ph type="body" sz="half" idx="1"/>
          </p:nvPr>
        </p:nvSpPr>
        <p:spPr>
          <a:xfrm>
            <a:off x="838200" y="2362200"/>
            <a:ext cx="3733800" cy="3724275"/>
          </a:xfrm>
        </p:spPr>
        <p:txBody>
          <a:bodyPr/>
          <a:lstStyle/>
          <a:p>
            <a:r>
              <a:rPr lang="es-ES" sz="2400"/>
              <a:t>El trabajo</a:t>
            </a:r>
          </a:p>
          <a:p>
            <a:r>
              <a:rPr lang="es-ES" sz="2400"/>
              <a:t>El lenguaje</a:t>
            </a:r>
          </a:p>
          <a:p>
            <a:r>
              <a:rPr lang="es-ES" sz="2400"/>
              <a:t>Cambios en el </a:t>
            </a:r>
          </a:p>
          <a:p>
            <a:pPr>
              <a:buFont typeface="Wingdings" pitchFamily="2" charset="2"/>
              <a:buNone/>
            </a:pPr>
            <a:r>
              <a:rPr lang="es-ES" sz="2400"/>
              <a:t>	régimen alimentario</a:t>
            </a:r>
          </a:p>
          <a:p>
            <a:pPr>
              <a:buFont typeface="Wingdings" pitchFamily="2" charset="2"/>
              <a:buNone/>
            </a:pPr>
            <a:endParaRPr lang="es-E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30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3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3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3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9219">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additive="base">
                                        <p:cTn id="28" dur="3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9" dur="30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1"/>
          </p:nvPr>
        </p:nvSpPr>
        <p:spPr/>
        <p:txBody>
          <a:bodyPr/>
          <a:lstStyle/>
          <a:p>
            <a:fld id="{DB309D03-6133-4ACF-BE40-A9F7FA80E3D3}" type="slidenum">
              <a:rPr lang="es-ES"/>
              <a:pPr/>
              <a:t>6</a:t>
            </a:fld>
            <a:endParaRPr lang="es-ES"/>
          </a:p>
        </p:txBody>
      </p:sp>
      <p:sp>
        <p:nvSpPr>
          <p:cNvPr id="21506" name="AutoShape 2"/>
          <p:cNvSpPr>
            <a:spLocks noGrp="1" noChangeArrowheads="1"/>
          </p:cNvSpPr>
          <p:nvPr>
            <p:ph type="title"/>
          </p:nvPr>
        </p:nvSpPr>
        <p:spPr/>
        <p:txBody>
          <a:bodyPr/>
          <a:lstStyle/>
          <a:p>
            <a:r>
              <a:rPr lang="es-ES" sz="3200"/>
              <a:t>Evolución de la ATM</a:t>
            </a:r>
            <a:br>
              <a:rPr lang="es-ES" sz="3200"/>
            </a:br>
            <a:r>
              <a:rPr lang="es-ES" sz="3200"/>
              <a:t>durante la vida del individuo </a:t>
            </a:r>
          </a:p>
        </p:txBody>
      </p:sp>
      <p:sp>
        <p:nvSpPr>
          <p:cNvPr id="21507" name="Rectangle 3"/>
          <p:cNvSpPr>
            <a:spLocks noGrp="1" noChangeArrowheads="1"/>
          </p:cNvSpPr>
          <p:nvPr>
            <p:ph type="body" sz="half" idx="1"/>
          </p:nvPr>
        </p:nvSpPr>
        <p:spPr>
          <a:xfrm>
            <a:off x="838200" y="2362200"/>
            <a:ext cx="6470650" cy="3724275"/>
          </a:xfrm>
        </p:spPr>
        <p:txBody>
          <a:bodyPr/>
          <a:lstStyle/>
          <a:p>
            <a:r>
              <a:rPr lang="es-ES" sz="2400"/>
              <a:t>Feto</a:t>
            </a:r>
          </a:p>
          <a:p>
            <a:r>
              <a:rPr lang="es-ES" sz="2400"/>
              <a:t>Del nacimiento a los 12 años</a:t>
            </a:r>
          </a:p>
          <a:p>
            <a:r>
              <a:rPr lang="es-ES" sz="2400"/>
              <a:t>Adultez </a:t>
            </a:r>
          </a:p>
        </p:txBody>
      </p:sp>
      <p:pic>
        <p:nvPicPr>
          <p:cNvPr id="21508" name="Picture 4" descr="Perfil"/>
          <p:cNvPicPr>
            <a:picLocks noGrp="1" noChangeAspect="1" noChangeArrowheads="1"/>
          </p:cNvPicPr>
          <p:nvPr>
            <p:ph sz="half" idx="2"/>
          </p:nvPr>
        </p:nvPicPr>
        <p:blipFill>
          <a:blip r:embed="rId3"/>
          <a:srcRect/>
          <a:stretch>
            <a:fillRect/>
          </a:stretch>
        </p:blipFill>
        <p:spPr>
          <a:xfrm>
            <a:off x="3394075" y="3452813"/>
            <a:ext cx="2546350" cy="2546350"/>
          </a:xfrm>
          <a:noFill/>
          <a:ln w="38100">
            <a:solidFill>
              <a:srgbClr val="4F9D4F"/>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5000"/>
                                        <p:tgtEl>
                                          <p:spTgt spid="21508"/>
                                        </p:tgtEl>
                                      </p:cBhvr>
                                    </p:animEffect>
                                    <p:anim calcmode="lin" valueType="num">
                                      <p:cBhvr>
                                        <p:cTn id="8" dur="5000" fill="hold"/>
                                        <p:tgtEl>
                                          <p:spTgt spid="21508"/>
                                        </p:tgtEl>
                                        <p:attrNameLst>
                                          <p:attrName>style.rotation</p:attrName>
                                        </p:attrNameLst>
                                      </p:cBhvr>
                                      <p:tavLst>
                                        <p:tav tm="0">
                                          <p:val>
                                            <p:fltVal val="720"/>
                                          </p:val>
                                        </p:tav>
                                        <p:tav tm="100000">
                                          <p:val>
                                            <p:fltVal val="0"/>
                                          </p:val>
                                        </p:tav>
                                      </p:tavLst>
                                    </p:anim>
                                    <p:anim calcmode="lin" valueType="num">
                                      <p:cBhvr>
                                        <p:cTn id="9" dur="5000" fill="hold"/>
                                        <p:tgtEl>
                                          <p:spTgt spid="21508"/>
                                        </p:tgtEl>
                                        <p:attrNameLst>
                                          <p:attrName>ppt_h</p:attrName>
                                        </p:attrNameLst>
                                      </p:cBhvr>
                                      <p:tavLst>
                                        <p:tav tm="0">
                                          <p:val>
                                            <p:fltVal val="0"/>
                                          </p:val>
                                        </p:tav>
                                        <p:tav tm="100000">
                                          <p:val>
                                            <p:strVal val="#ppt_h"/>
                                          </p:val>
                                        </p:tav>
                                      </p:tavLst>
                                    </p:anim>
                                    <p:anim calcmode="lin" valueType="num">
                                      <p:cBhvr>
                                        <p:cTn id="10" dur="5000" fill="hold"/>
                                        <p:tgtEl>
                                          <p:spTgt spid="2150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anim calcmode="lin" valueType="num">
                                      <p:cBhvr additive="base">
                                        <p:cTn id="15" dur="3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1507">
                                            <p:txEl>
                                              <p:pRg st="1" end="1"/>
                                            </p:txEl>
                                          </p:spTgt>
                                        </p:tgtEl>
                                        <p:attrNameLst>
                                          <p:attrName>style.visibility</p:attrName>
                                        </p:attrNameLst>
                                      </p:cBhvr>
                                      <p:to>
                                        <p:strVal val="visible"/>
                                      </p:to>
                                    </p:set>
                                    <p:anim calcmode="lin" valueType="num">
                                      <p:cBhvr additive="base">
                                        <p:cTn id="21" dur="3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507">
                                            <p:txEl>
                                              <p:pRg st="2" end="2"/>
                                            </p:txEl>
                                          </p:spTgt>
                                        </p:tgtEl>
                                        <p:attrNameLst>
                                          <p:attrName>style.visibility</p:attrName>
                                        </p:attrNameLst>
                                      </p:cBhvr>
                                      <p:to>
                                        <p:strVal val="visible"/>
                                      </p:to>
                                    </p:set>
                                    <p:anim calcmode="lin" valueType="num">
                                      <p:cBhvr additive="base">
                                        <p:cTn id="27" dur="3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3130550" y="765175"/>
            <a:ext cx="2881313" cy="854075"/>
          </a:xfrm>
          <a:prstGeom prst="roundRect">
            <a:avLst>
              <a:gd name="adj" fmla="val 50000"/>
            </a:avLst>
          </a:prstGeom>
          <a:solidFill>
            <a:schemeClr val="bg1"/>
          </a:solidFill>
          <a:ln w="38100">
            <a:solidFill>
              <a:srgbClr val="1FD4FF"/>
            </a:solidFill>
          </a:ln>
        </p:spPr>
        <p:txBody>
          <a:bodyPr/>
          <a:lstStyle/>
          <a:p>
            <a:pPr algn="ctr"/>
            <a:r>
              <a:rPr lang="es-ES"/>
              <a:t>Oclusión </a:t>
            </a:r>
          </a:p>
        </p:txBody>
      </p:sp>
      <p:sp>
        <p:nvSpPr>
          <p:cNvPr id="10243" name="Rectangle 3"/>
          <p:cNvSpPr>
            <a:spLocks noGrp="1" noChangeArrowheads="1"/>
          </p:cNvSpPr>
          <p:nvPr>
            <p:ph type="body" idx="1"/>
          </p:nvPr>
        </p:nvSpPr>
        <p:spPr>
          <a:xfrm>
            <a:off x="838200" y="1844675"/>
            <a:ext cx="7693025" cy="4241800"/>
          </a:xfrm>
        </p:spPr>
        <p:txBody>
          <a:bodyPr/>
          <a:lstStyle/>
          <a:p>
            <a:r>
              <a:rPr lang="es-ES" sz="2000"/>
              <a:t>En Estomatología se entiende por oclusión toda la variada y compleja gama de relaciones entre los dientes de ambas arcadas, en el caso de contacto entre ellos y durante los movimientos mandibulares. </a:t>
            </a:r>
            <a:r>
              <a:rPr lang="es-ES" sz="2000" b="1" u="sng"/>
              <a:t>Se comprende, por tanto, que el fenómeno oclusivo tiene una relación directa con la biomecánica de la ATM</a:t>
            </a:r>
            <a:r>
              <a:rPr lang="es-ES" sz="2000"/>
              <a:t>)</a:t>
            </a:r>
          </a:p>
          <a:p>
            <a:r>
              <a:rPr lang="es-ES" sz="2000"/>
              <a:t>En el concepto de Oclusión, también se tienen en cuenta el alineamiento de los dientes en su arco con sus numerosos puntos de contacto ínterproximales y las relaciones de los dientes con otras estructuras no dentarias del aparato masticatorio (lengua, labios y mejillas). En fin todos estos elementos conjugados son los que determinan un definido patrón oclusivo en todo momento.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E3511B79-B4B4-4606-9EB0-FF936A3CEB09}" type="slidenum">
              <a:rPr lang="es-ES"/>
              <a:pPr/>
              <a:t>8</a:t>
            </a:fld>
            <a:endParaRPr lang="es-ES"/>
          </a:p>
        </p:txBody>
      </p:sp>
      <p:sp>
        <p:nvSpPr>
          <p:cNvPr id="12290" name="AutoShape 2"/>
          <p:cNvSpPr>
            <a:spLocks noGrp="1" noChangeArrowheads="1"/>
          </p:cNvSpPr>
          <p:nvPr>
            <p:ph type="title"/>
          </p:nvPr>
        </p:nvSpPr>
        <p:spPr/>
        <p:txBody>
          <a:bodyPr/>
          <a:lstStyle/>
          <a:p>
            <a:r>
              <a:rPr lang="es-ES"/>
              <a:t>Partes de la ATM</a:t>
            </a:r>
          </a:p>
        </p:txBody>
      </p:sp>
      <p:sp>
        <p:nvSpPr>
          <p:cNvPr id="12291" name="Rectangle 3"/>
          <p:cNvSpPr>
            <a:spLocks noGrp="1" noChangeArrowheads="1"/>
          </p:cNvSpPr>
          <p:nvPr>
            <p:ph type="body" idx="1"/>
          </p:nvPr>
        </p:nvSpPr>
        <p:spPr/>
        <p:txBody>
          <a:bodyPr/>
          <a:lstStyle/>
          <a:p>
            <a:pPr>
              <a:buFont typeface="Wingdings" pitchFamily="2" charset="2"/>
              <a:buNone/>
            </a:pPr>
            <a:r>
              <a:rPr lang="es-ES" b="1"/>
              <a:t>La ATM se divide en 5 partes para su estudio:</a:t>
            </a:r>
          </a:p>
          <a:p>
            <a:r>
              <a:rPr lang="es-ES"/>
              <a:t>Superficie Articular.</a:t>
            </a:r>
          </a:p>
          <a:p>
            <a:r>
              <a:rPr lang="es-ES"/>
              <a:t>Aparato Discal. </a:t>
            </a:r>
          </a:p>
          <a:p>
            <a:r>
              <a:rPr lang="es-ES"/>
              <a:t>Membrana y Líquido Sinoviales. </a:t>
            </a:r>
          </a:p>
          <a:p>
            <a:r>
              <a:rPr lang="es-ES"/>
              <a:t>Ligamentos. </a:t>
            </a:r>
          </a:p>
          <a:p>
            <a:r>
              <a:rPr lang="es-ES"/>
              <a:t>Inervación e Irrigación.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3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3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3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3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3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3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E3105E11-FFF2-4F0F-94D8-7031301C6EE7}" type="slidenum">
              <a:rPr lang="es-ES"/>
              <a:pPr/>
              <a:t>9</a:t>
            </a:fld>
            <a:endParaRPr lang="es-ES"/>
          </a:p>
        </p:txBody>
      </p:sp>
      <p:sp>
        <p:nvSpPr>
          <p:cNvPr id="11266" name="AutoShape 2"/>
          <p:cNvSpPr>
            <a:spLocks noGrp="1" noChangeArrowheads="1"/>
          </p:cNvSpPr>
          <p:nvPr>
            <p:ph type="title"/>
          </p:nvPr>
        </p:nvSpPr>
        <p:spPr/>
        <p:txBody>
          <a:bodyPr/>
          <a:lstStyle/>
          <a:p>
            <a:r>
              <a:rPr lang="es-ES"/>
              <a:t>Características de la ATM</a:t>
            </a:r>
          </a:p>
        </p:txBody>
      </p:sp>
      <p:sp>
        <p:nvSpPr>
          <p:cNvPr id="11267" name="Rectangle 3"/>
          <p:cNvSpPr>
            <a:spLocks noGrp="1" noChangeArrowheads="1"/>
          </p:cNvSpPr>
          <p:nvPr>
            <p:ph type="body" idx="1"/>
          </p:nvPr>
        </p:nvSpPr>
        <p:spPr/>
        <p:txBody>
          <a:bodyPr/>
          <a:lstStyle/>
          <a:p>
            <a:pPr marL="533400" indent="-533400"/>
            <a:r>
              <a:rPr lang="es-ES" sz="2000" dirty="0"/>
              <a:t>Es el único aparato articular que tiene un punto terminal de cierre rígido. (La oclusión).</a:t>
            </a:r>
          </a:p>
          <a:p>
            <a:pPr marL="533400" indent="-533400"/>
            <a:r>
              <a:rPr lang="es-ES" sz="2000" dirty="0"/>
              <a:t>Es capaz de dislocarse sin la presencia de una fuerza externa. (Ej.: Bostezo)</a:t>
            </a:r>
          </a:p>
          <a:p>
            <a:pPr marL="533400" indent="-533400"/>
            <a:r>
              <a:rPr lang="es-ES" sz="2000" dirty="0"/>
              <a:t>Tiene respuesta adaptativa a una sobrecarga.   (Ej.: Prótesis) Esta respuesta depende la intensidad de carga y capacidad de respuesta del huésped.</a:t>
            </a:r>
          </a:p>
          <a:p>
            <a:pPr marL="533400" indent="-533400"/>
            <a:r>
              <a:rPr lang="es-ES" sz="2000" dirty="0"/>
              <a:t>Existe sincronía en el funcionamiento de ambas articulaciones. Ambas articulaciones izquierda y derecha funcionan juntas para ejecutar cualquier movimiento mandibular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3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3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3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3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theme/theme1.xml><?xml version="1.0" encoding="utf-8"?>
<a:theme xmlns:a="http://schemas.openxmlformats.org/drawingml/2006/main" name="Anatomía de la Oclusión Dentaria">
  <a:themeElements>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ápsu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Anatomía de la Oclusión Dentaria</Template>
  <TotalTime>5</TotalTime>
  <Words>3222</Words>
  <Application>Microsoft PowerPoint</Application>
  <PresentationFormat>Presentación en pantalla (4:3)</PresentationFormat>
  <Paragraphs>262</Paragraphs>
  <Slides>34</Slides>
  <Notes>34</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Anatomía de la Oclusión Dentaria</vt:lpstr>
      <vt:lpstr>Anatomía de la Oclusión Funcional Dentaria</vt:lpstr>
      <vt:lpstr>Introducción</vt:lpstr>
      <vt:lpstr>Filogenia </vt:lpstr>
      <vt:lpstr>Cambios Evolutivos del  Sistema Estomatognático</vt:lpstr>
      <vt:lpstr> Factores que influyeron</vt:lpstr>
      <vt:lpstr>Evolución de la ATM durante la vida del individuo </vt:lpstr>
      <vt:lpstr>Oclusión </vt:lpstr>
      <vt:lpstr>Partes de la ATM</vt:lpstr>
      <vt:lpstr>Características de la ATM</vt:lpstr>
      <vt:lpstr>Características generales de la Oclusión Dentaria Humana:</vt:lpstr>
      <vt:lpstr>Oclusión Céntrica </vt:lpstr>
      <vt:lpstr>Oclusión Céntrica y Relación Céntrica </vt:lpstr>
      <vt:lpstr>Factores necesarios para que se produzca la oclusión céntrica</vt:lpstr>
      <vt:lpstr>Clasificación de la Oclusión</vt:lpstr>
      <vt:lpstr>Tipos de Oclusión Funcional</vt:lpstr>
      <vt:lpstr>Oclusión Funcional Optima</vt:lpstr>
      <vt:lpstr>Importancia de la Oclusión </vt:lpstr>
      <vt:lpstr>Equilibrio Ocluso-Articular</vt:lpstr>
      <vt:lpstr>Determinantes Morfológicos de la Función Oclusal</vt:lpstr>
      <vt:lpstr>Guías de la Oclusión</vt:lpstr>
      <vt:lpstr>Cúspides de Apoyo</vt:lpstr>
      <vt:lpstr>Declives Guías </vt:lpstr>
      <vt:lpstr>Guía Incisiva</vt:lpstr>
      <vt:lpstr>Angulo de la Cúspide </vt:lpstr>
      <vt:lpstr>Guía Condilar </vt:lpstr>
      <vt:lpstr>Curvas de Compensación </vt:lpstr>
      <vt:lpstr>Plano de Oclusión</vt:lpstr>
      <vt:lpstr>Relaciones Oclusales entre las Estructuras Dentarias Maxilares y Mandibulares.</vt:lpstr>
      <vt:lpstr>Unidad de Oclusión </vt:lpstr>
      <vt:lpstr>Clasificación de Angle</vt:lpstr>
      <vt:lpstr>Neutro-Oclusión</vt:lpstr>
      <vt:lpstr>Disto-Oclusión</vt:lpstr>
      <vt:lpstr>Mesio-Oclusión </vt:lpstr>
      <vt:lpstr>Diapositiva 34</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Anatomía de la Oclusión Funcional Dentaria</dc:title>
  <dc:creator>Centor</dc:creator>
  <cp:lastModifiedBy>Centor</cp:lastModifiedBy>
  <cp:revision>2</cp:revision>
  <dcterms:created xsi:type="dcterms:W3CDTF">2002-01-01T05:53:05Z</dcterms:created>
  <dcterms:modified xsi:type="dcterms:W3CDTF">2002-01-01T05:59:24Z</dcterms:modified>
</cp:coreProperties>
</file>