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88" r:id="rId4"/>
    <p:sldId id="348" r:id="rId5"/>
    <p:sldId id="350" r:id="rId6"/>
    <p:sldId id="354" r:id="rId7"/>
    <p:sldId id="352" r:id="rId8"/>
    <p:sldId id="349" r:id="rId9"/>
    <p:sldId id="355" r:id="rId10"/>
    <p:sldId id="356" r:id="rId11"/>
    <p:sldId id="268" r:id="rId12"/>
    <p:sldId id="269" r:id="rId13"/>
    <p:sldId id="270" r:id="rId14"/>
    <p:sldId id="273" r:id="rId15"/>
    <p:sldId id="271" r:id="rId16"/>
    <p:sldId id="272" r:id="rId17"/>
    <p:sldId id="274" r:id="rId18"/>
    <p:sldId id="275" r:id="rId19"/>
    <p:sldId id="284" r:id="rId20"/>
    <p:sldId id="28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660"/>
  </p:normalViewPr>
  <p:slideViewPr>
    <p:cSldViewPr>
      <p:cViewPr varScale="1">
        <p:scale>
          <a:sx n="66" d="100"/>
          <a:sy n="66" d="100"/>
        </p:scale>
        <p:origin x="55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7506E-58DE-4028-8B6D-3934D443DAE1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91F9E-4842-406A-8F0B-E2552846CE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421C-DD49-47A7-9E0A-CD54DC6F5238}" type="datetimeFigureOut">
              <a:rPr lang="es-ES" smtClean="0"/>
              <a:pPr/>
              <a:t>09/09/2022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86266"/>
            <a:ext cx="6400800" cy="1257312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Dr. C. Doris </a:t>
            </a:r>
            <a:r>
              <a:rPr lang="es-ES" dirty="0" err="1" smtClean="0">
                <a:solidFill>
                  <a:schemeClr val="tx1"/>
                </a:solidFill>
              </a:rPr>
              <a:t>Yisell</a:t>
            </a:r>
            <a:r>
              <a:rPr lang="es-ES" dirty="0" smtClean="0">
                <a:solidFill>
                  <a:schemeClr val="tx1"/>
                </a:solidFill>
              </a:rPr>
              <a:t> Rubio Olivares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FCM: Calixto García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628" y="1214422"/>
            <a:ext cx="8143900" cy="271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TEMA VI</a:t>
            </a:r>
            <a:br>
              <a:rPr lang="es-ES" sz="3600" b="1" dirty="0" smtClean="0"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HIGIENE Y EPIDEMIOLOGÍA EN SITUACIONES EXCEPCIONALES </a:t>
            </a:r>
          </a:p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Y DE DESASTRES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5250" y="2768600"/>
            <a:ext cx="2833676" cy="156966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la transportación: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En depósitos adecuados (no utilizados en la transportación de otros productos y exentos de olores y suciedad).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6050" y="-142900"/>
            <a:ext cx="6357950" cy="660401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/>
              <a:t>Medidas para la conservación de los alimentos</a:t>
            </a:r>
            <a:r>
              <a:rPr lang="es-ES" sz="2400" b="1" dirty="0" smtClean="0"/>
              <a:t>:</a:t>
            </a:r>
            <a:endParaRPr lang="es-E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6200" y="101601"/>
            <a:ext cx="2781288" cy="255454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 origen:</a:t>
            </a:r>
            <a:b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Tiene que estar  protegido adecuadamente  y apto para el consumo.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Evitar contaminación de las fuentes de riego y abasto.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No derramamiento de sustancias peligrosas en el terreno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3350" y="4419600"/>
            <a:ext cx="2724138" cy="255454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 almacenamiento:</a:t>
            </a:r>
            <a:b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Limpieza de los depósitos de almacenamiento.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-Temperatura y humedad adecuada según el producto.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Alejado de sustancias peligrosas y contaminantes.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Libre de vectores y roedores.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033732" y="428604"/>
            <a:ext cx="6038862" cy="329320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Manipuladores y Manipulación</a:t>
            </a:r>
            <a:b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Control médico periódico.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Lavado de las manos antes de manipular los productos.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Usar correctamente el uniforme, bata sanitaria, pañuelo, gorro y </a:t>
            </a:r>
            <a:r>
              <a:rPr kumimoji="0" lang="es-E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nasobuco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No uso de prendas ni uñas largas.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Pelado y afeitado.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No permitir presencia de personal ajeno en área de elaboración de alimentos.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Evacuación lo antes posible de los desperdicios de área de elaboración.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Fregado adecuado de los utensilios de cocina y comedor.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Los alimentos deben servirse con los medios adecuados.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3643315"/>
            <a:ext cx="4143404" cy="329320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Elaboración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Los alimentos enlatados: sus depósitos no deben estar abombados,  ni con pérdidas de esmalte, ni perforados.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Impedir el entrecruzamiento de alimentos elaborados con los desperdicios, residuales o vajilla sucia.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Tener en cuenta la fecha de vencimiento del producto.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Realizar la cocción en plazos y temperaturas adecuados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Mantener tapados los alimentos elaborados.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286644" y="3643314"/>
            <a:ext cx="1857356" cy="329320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 Consumo</a:t>
            </a:r>
            <a:b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Lavado de manos antes de ingerir los alimentos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Empleo de utensilios adecuados y limpios.</a:t>
            </a:r>
            <a:b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Consumir en el plazo establecido para cada producto.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28" cy="6000792"/>
          </a:xfrm>
        </p:spPr>
        <p:txBody>
          <a:bodyPr>
            <a:noAutofit/>
          </a:bodyPr>
          <a:lstStyle/>
          <a:p>
            <a:pPr marL="80963" lvl="1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EPIDEMIOLOGÍA: </a:t>
            </a:r>
          </a:p>
          <a:p>
            <a:pPr marL="80963" lvl="1" algn="just"/>
            <a:r>
              <a:rPr lang="es-E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Concepto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Ciencia que se ocupa del estudio del proceso epidémico y de las enfermedades infecciosas que se presentan aisladamente o como fenómeno de masas, mediante el análisis de todos los factores que intervienen en la ocurrencia, frecuencia y distribución de dichas enfermedades, se ocupa además de la elaboración de un conjunto de medidas profilácticas y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antiepidémicas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0963" lvl="1" algn="just"/>
            <a:endParaRPr lang="es-ES" sz="2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es-E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457200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Prevenir la aparición de enfermedades transmisibles. </a:t>
            </a:r>
          </a:p>
          <a:p>
            <a:pPr marL="457200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 la presencia de la enfermedad, detener su propagación (evitando brotes y epidemias). </a:t>
            </a:r>
          </a:p>
          <a:p>
            <a:pPr marL="457200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Erradicar las causas de enfermedades infecciosas en el medio.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572528" cy="6357958"/>
          </a:xfrm>
        </p:spPr>
        <p:txBody>
          <a:bodyPr>
            <a:noAutofit/>
          </a:bodyPr>
          <a:lstStyle/>
          <a:p>
            <a:pPr marL="80963" lvl="1" algn="just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PROCESO EPIDÉMICO: </a:t>
            </a:r>
          </a:p>
          <a:p>
            <a:pPr marL="80963" lvl="1" algn="just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el proceso de surgimiento y difusión de una enfermedad transmisible</a:t>
            </a:r>
          </a:p>
          <a:p>
            <a:pPr marL="80963" lvl="1" algn="just"/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928794" y="2071678"/>
            <a:ext cx="5357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Diversos factores que lo integran:</a:t>
            </a:r>
            <a:endParaRPr lang="es-ES_tradnl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141320" y="2559602"/>
            <a:ext cx="8918519" cy="2545509"/>
            <a:chOff x="141320" y="2857496"/>
            <a:chExt cx="8918519" cy="2545509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2643174" y="3300412"/>
              <a:ext cx="1524000" cy="12096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4240199" y="3286124"/>
              <a:ext cx="1511300" cy="12239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41320" y="2863846"/>
              <a:ext cx="284321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2400" b="1" dirty="0"/>
                <a:t>Factor Biológico </a:t>
              </a:r>
              <a:r>
                <a:rPr lang="es-ES" sz="2400" dirty="0"/>
                <a:t>(Macro-</a:t>
              </a:r>
              <a:r>
                <a:rPr lang="es-ES" sz="2400" dirty="0" err="1"/>
                <a:t>Microorga</a:t>
              </a:r>
              <a:r>
                <a:rPr lang="es-ES" sz="2400" dirty="0"/>
                <a:t>)</a:t>
              </a:r>
              <a:r>
                <a:rPr lang="es-ES_tradnl" sz="2400" dirty="0"/>
                <a:t> 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857884" y="2857496"/>
              <a:ext cx="320195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S" sz="2400" b="1" dirty="0"/>
                <a:t>Factor Social </a:t>
              </a:r>
            </a:p>
            <a:p>
              <a:pPr algn="ctr"/>
              <a:r>
                <a:rPr lang="es-ES" sz="2400" dirty="0"/>
                <a:t>Condiciones de vida </a:t>
              </a:r>
            </a:p>
            <a:p>
              <a:pPr algn="ctr"/>
              <a:r>
                <a:rPr lang="es-ES" sz="2400" dirty="0"/>
                <a:t> </a:t>
              </a:r>
              <a:r>
                <a:rPr lang="es-ES" sz="2400" dirty="0" err="1"/>
                <a:t>Sist</a:t>
              </a:r>
              <a:r>
                <a:rPr lang="es-ES" sz="2400" dirty="0"/>
                <a:t>. Social Imperante)</a:t>
              </a:r>
              <a:endParaRPr lang="es-ES_tradnl" sz="2400" dirty="0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786050" y="4572008"/>
              <a:ext cx="29337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2400" b="1" dirty="0"/>
                <a:t>Factor Natural</a:t>
              </a:r>
            </a:p>
            <a:p>
              <a:pPr algn="ctr"/>
              <a:r>
                <a:rPr lang="es-ES" sz="2400" dirty="0"/>
                <a:t>(Medio Ambiente)</a:t>
              </a:r>
              <a:endParaRPr lang="es-ES_tradnl" sz="2400" dirty="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643174" y="3254371"/>
              <a:ext cx="3197225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35004" y="5812713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Situaciones de ruptura del equilibrio conducen al surgimiento y difusión de una enfermedad transmisible</a:t>
            </a:r>
            <a:endParaRPr lang="es-ES_tradnl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8572528" cy="5929354"/>
          </a:xfrm>
        </p:spPr>
        <p:txBody>
          <a:bodyPr>
            <a:noAutofit/>
          </a:bodyPr>
          <a:lstStyle/>
          <a:p>
            <a:pPr marL="80963" lvl="1" algn="just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ENFERMEDADES TRANSMISIBLES:</a:t>
            </a:r>
          </a:p>
          <a:p>
            <a:pPr marL="80963" lvl="1" algn="just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 aquella que es causada por un agente infeccioso o parásito o por sus productos tóxicos, lo cual resulta de la transmisión de estos agentes y sus productos, por diferentes vías, desde una fuente de infección hasta un organismo susceptible.</a:t>
            </a:r>
          </a:p>
          <a:p>
            <a:pPr marL="80963" lvl="1" algn="just"/>
            <a:endParaRPr lang="es-ES" sz="24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CLASIFICACIÓN:</a:t>
            </a:r>
          </a:p>
          <a:p>
            <a:pPr algn="just"/>
            <a:r>
              <a:rPr lang="es-MX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 la que toma como base el modo más frecuente de esa transmisión, es decir enfermedades que se trasmiten fundamentalmente por la vía: </a:t>
            </a:r>
          </a:p>
          <a:p>
            <a:pPr algn="just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Digestiva              4- Contacto de piel y mucosas</a:t>
            </a: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Respiratoria        5- No bien precisada o determinada</a:t>
            </a: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Vectores </a:t>
            </a:r>
            <a:endParaRPr lang="es-MX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19125" lvl="1" indent="-538163"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572528" cy="5500702"/>
          </a:xfrm>
        </p:spPr>
        <p:txBody>
          <a:bodyPr>
            <a:noAutofit/>
          </a:bodyPr>
          <a:lstStyle/>
          <a:p>
            <a:pPr marL="80963" lvl="1" algn="just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CLASIFICACIÓN:</a:t>
            </a:r>
          </a:p>
          <a:p>
            <a:pPr marL="80963" lvl="1" algn="just"/>
            <a:endParaRPr lang="es-E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1-Digestiva: </a:t>
            </a:r>
            <a:r>
              <a:rPr lang="es-MX" sz="2400" dirty="0" smtClean="0">
                <a:solidFill>
                  <a:srgbClr val="000000"/>
                </a:solidFill>
                <a:latin typeface="Tahoma" pitchFamily="34" charset="0"/>
              </a:rPr>
              <a:t>Enfermedades Diarreicas Agudas (IRA), Fiebre Tifoidea, Cólera, Hepatitis A.</a:t>
            </a:r>
            <a:endParaRPr lang="es-MX" sz="24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just"/>
            <a:r>
              <a:rPr lang="es-MX" sz="1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 Respiratoria: </a:t>
            </a:r>
            <a:r>
              <a:rPr lang="es-MX" sz="2400" dirty="0" smtClean="0">
                <a:solidFill>
                  <a:srgbClr val="000000"/>
                </a:solidFill>
                <a:latin typeface="Tahoma" pitchFamily="34" charset="0"/>
              </a:rPr>
              <a:t>Infecciones Respiratorias Agudas (IRA), tuberculosis pulmonar, sarampión</a:t>
            </a:r>
            <a:endParaRPr lang="es-MX" sz="24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just"/>
            <a:endParaRPr lang="es-MX" sz="12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3- Vectores: </a:t>
            </a:r>
            <a:r>
              <a:rPr lang="es-MX" sz="2400" dirty="0" smtClean="0">
                <a:solidFill>
                  <a:srgbClr val="000000"/>
                </a:solidFill>
                <a:latin typeface="Tahoma" pitchFamily="34" charset="0"/>
              </a:rPr>
              <a:t>Blenorragia, Sífilis, SIDA, </a:t>
            </a:r>
            <a:r>
              <a:rPr lang="es-MX" sz="2400" dirty="0" err="1" smtClean="0">
                <a:solidFill>
                  <a:srgbClr val="000000"/>
                </a:solidFill>
                <a:latin typeface="Tahoma" pitchFamily="34" charset="0"/>
              </a:rPr>
              <a:t>Leptospirosis</a:t>
            </a:r>
            <a:r>
              <a:rPr lang="es-MX" sz="2400" dirty="0" smtClean="0">
                <a:solidFill>
                  <a:srgbClr val="000000"/>
                </a:solidFill>
                <a:latin typeface="Tahoma" pitchFamily="34" charset="0"/>
              </a:rPr>
              <a:t>, Rabia</a:t>
            </a:r>
            <a:endParaRPr lang="es-MX" sz="24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just"/>
            <a:r>
              <a:rPr lang="es-MX" sz="12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MX" sz="1200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4- Contacto de piel y mucosas: (</a:t>
            </a:r>
            <a:r>
              <a:rPr lang="es-MX" sz="2400" dirty="0" smtClean="0">
                <a:solidFill>
                  <a:srgbClr val="000000"/>
                </a:solidFill>
                <a:latin typeface="Tahoma" pitchFamily="34" charset="0"/>
              </a:rPr>
              <a:t>artrópodos y roedores):  </a:t>
            </a:r>
          </a:p>
          <a:p>
            <a:pPr algn="just"/>
            <a:r>
              <a:rPr lang="es-MX" sz="2400" dirty="0" smtClean="0">
                <a:solidFill>
                  <a:schemeClr val="tx1"/>
                </a:solidFill>
                <a:latin typeface="Tahoma" pitchFamily="34" charset="0"/>
              </a:rPr>
              <a:t>Paludismo, Dengue</a:t>
            </a:r>
            <a:endParaRPr lang="es-MX" sz="2400" b="1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619125" lvl="1" indent="-538163" algn="just"/>
            <a:endParaRPr lang="es-MX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19125" lvl="1" indent="-538163" algn="just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5- No bien precisada o determinada:</a:t>
            </a:r>
            <a:r>
              <a:rPr lang="es-MX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solidFill>
                  <a:srgbClr val="000000"/>
                </a:solidFill>
                <a:latin typeface="Tahoma" pitchFamily="34" charset="0"/>
              </a:rPr>
              <a:t>Lepra</a:t>
            </a:r>
          </a:p>
          <a:p>
            <a:pPr marL="619125" lvl="1" indent="-538163" algn="just"/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572528" cy="5500702"/>
          </a:xfrm>
        </p:spPr>
        <p:txBody>
          <a:bodyPr>
            <a:noAutofit/>
          </a:bodyPr>
          <a:lstStyle/>
          <a:p>
            <a:pPr marL="80963" lvl="1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Elementos 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intervienen en 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aparición y  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propagación de las Enfermedades transmisibles:</a:t>
            </a:r>
          </a:p>
          <a:p>
            <a:pPr marL="80963" lvl="1" algn="just"/>
            <a:endParaRPr lang="es-ES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1.- Su causa determinante o necesaria es un agente biológico específico (bacterias, virus, hongos, protozoario, etc.), aunque como en todas las enfermedades, también deben existir otras causas o factores adicionales (concepto de la </a:t>
            </a:r>
            <a:r>
              <a:rPr lang="es-MX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multicausalidad</a:t>
            </a:r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las enfermedades).  También puede ser causada por sus 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toxinas</a:t>
            </a:r>
          </a:p>
          <a:p>
            <a:pPr marL="80963" lvl="1" algn="just"/>
            <a:endParaRPr lang="es-MX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r>
              <a:rPr lang="es-MX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2.- Este agente o sus toxinas pueden pasar (transmitirse) de un enfermo a un sano (de un reservorio a un huésped susceptible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s-E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72528" cy="6357958"/>
          </a:xfrm>
        </p:spPr>
        <p:txBody>
          <a:bodyPr>
            <a:noAutofit/>
          </a:bodyPr>
          <a:lstStyle/>
          <a:p>
            <a:pPr marL="342900" indent="-342900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TRÍADA ECOLÓGICA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(Elementos responsables de que haya salud o enfermedad)</a:t>
            </a:r>
          </a:p>
          <a:p>
            <a:pPr marL="342900" indent="-342900" algn="just"/>
            <a:endParaRPr lang="es-MX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1.-El </a:t>
            </a:r>
            <a:r>
              <a:rPr lang="es-MX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agente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los agentes causales</a:t>
            </a:r>
          </a:p>
          <a:p>
            <a:pPr marL="342900" indent="-342900" algn="just"/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2.-El </a:t>
            </a:r>
            <a:r>
              <a:rPr lang="es-MX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ambiente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propiamente dicho</a:t>
            </a:r>
          </a:p>
          <a:p>
            <a:pPr marL="342900" indent="-342900" algn="just"/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3.-El </a:t>
            </a:r>
            <a:r>
              <a:rPr lang="es-MX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huésped susceptible</a:t>
            </a:r>
            <a:r>
              <a:rPr lang="es-MX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un individuo capaz  de enfermarse</a:t>
            </a:r>
          </a:p>
          <a:p>
            <a:pPr marL="342900" indent="-342900" algn="just"/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es-MX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es-MX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es-MX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/>
            <a:endParaRPr lang="es-MX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/>
            <a:r>
              <a:rPr lang="es-MX" sz="2000" b="1" dirty="0" smtClean="0">
                <a:solidFill>
                  <a:schemeClr val="tx1"/>
                </a:solidFill>
                <a:latin typeface="Tahoma" pitchFamily="34" charset="0"/>
              </a:rPr>
              <a:t>Cadena Epidemiológica o Cadena de Transmisión de las  Enfermedades</a:t>
            </a:r>
            <a:r>
              <a:rPr lang="es-MX" sz="20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342900" indent="-342900" algn="just"/>
            <a:endParaRPr lang="es-MX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6125" y="3500438"/>
            <a:ext cx="7900988" cy="2071702"/>
            <a:chOff x="470" y="1341"/>
            <a:chExt cx="4977" cy="170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903" y="1950"/>
              <a:ext cx="1077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/>
              <a:r>
                <a:rPr lang="es-MX" sz="2000" b="1">
                  <a:latin typeface="Tahoma" pitchFamily="34" charset="0"/>
                </a:rPr>
                <a:t>AGENTE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875" y="1839"/>
              <a:ext cx="136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/>
              <a:r>
                <a:rPr lang="es-MX" sz="2000" b="1">
                  <a:latin typeface="Tahoma" pitchFamily="34" charset="0"/>
                </a:rPr>
                <a:t>HUESPED SUSCEPTIBLE</a:t>
              </a: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0" y="1341"/>
              <a:ext cx="2040" cy="1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03" y="1341"/>
              <a:ext cx="2040" cy="1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407" y="1341"/>
              <a:ext cx="2040" cy="1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200" y="1662"/>
              <a:ext cx="149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/>
            <a:lstStyle/>
            <a:p>
              <a:pPr algn="ctr"/>
              <a:r>
                <a:rPr lang="es-MX" sz="2000" b="1" dirty="0">
                  <a:latin typeface="Tahoma" pitchFamily="34" charset="0"/>
                </a:rPr>
                <a:t>VIA DE </a:t>
              </a:r>
            </a:p>
            <a:p>
              <a:pPr algn="ctr"/>
              <a:r>
                <a:rPr lang="es-MX" sz="2000" b="1" dirty="0" smtClean="0">
                  <a:latin typeface="Tahoma" pitchFamily="34" charset="0"/>
                </a:rPr>
                <a:t>TRANS</a:t>
              </a:r>
              <a:endParaRPr lang="es-MX" sz="2000" b="1" dirty="0">
                <a:latin typeface="Tahoma" pitchFamily="34" charset="0"/>
              </a:endParaRPr>
            </a:p>
            <a:p>
              <a:pPr algn="ctr"/>
              <a:r>
                <a:rPr lang="es-MX" sz="2000" b="1" dirty="0" smtClean="0">
                  <a:latin typeface="Tahoma" pitchFamily="34" charset="0"/>
                </a:rPr>
                <a:t>MISIÓN</a:t>
              </a:r>
              <a:endParaRPr lang="es-MX" sz="2000" b="1" dirty="0">
                <a:latin typeface="Tahoma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72528" cy="6357958"/>
          </a:xfrm>
        </p:spPr>
        <p:txBody>
          <a:bodyPr>
            <a:noAutofit/>
          </a:bodyPr>
          <a:lstStyle/>
          <a:p>
            <a:pPr marL="80963" lvl="1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Elementos 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intervienen en 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aparición y  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propagación de las Enfermedades transmisibles:</a:t>
            </a:r>
          </a:p>
          <a:p>
            <a:pPr marL="80963" lvl="1" algn="just"/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/>
            <a:endParaRPr lang="es-MX" sz="1800" b="1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80963" lvl="1"/>
            <a:endParaRPr lang="es-MX" sz="1800" b="1" dirty="0">
              <a:solidFill>
                <a:schemeClr val="tx1"/>
              </a:solidFill>
              <a:latin typeface="Tahoma" pitchFamily="34" charset="0"/>
            </a:endParaRPr>
          </a:p>
          <a:p>
            <a:pPr marL="80963" lvl="1"/>
            <a:endParaRPr lang="es-MX" sz="1800" b="1" dirty="0" smtClean="0">
              <a:solidFill>
                <a:schemeClr val="tx1"/>
              </a:solidFill>
              <a:latin typeface="Tahoma" pitchFamily="34" charset="0"/>
            </a:endParaRPr>
          </a:p>
          <a:p>
            <a:pPr marL="80963" lvl="1"/>
            <a:endParaRPr lang="es-MX" sz="1800" b="1" dirty="0">
              <a:solidFill>
                <a:schemeClr val="tx1"/>
              </a:solidFill>
              <a:latin typeface="Tahoma" pitchFamily="34" charset="0"/>
            </a:endParaRPr>
          </a:p>
          <a:p>
            <a:pPr marL="80963" lvl="1"/>
            <a:r>
              <a:rPr lang="es-MX" sz="1800" b="1" dirty="0" smtClean="0">
                <a:solidFill>
                  <a:schemeClr val="tx1"/>
                </a:solidFill>
                <a:latin typeface="Tahoma" pitchFamily="34" charset="0"/>
              </a:rPr>
              <a:t>Cadena Epidemiológica o Cadena de Transmisión de las  Enfermedades</a:t>
            </a:r>
            <a:r>
              <a:rPr lang="es-MX" sz="1800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</a:p>
          <a:p>
            <a:pPr marL="80963" lvl="1" algn="just"/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/>
            <a:endParaRPr lang="es-ES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42988" y="1858951"/>
            <a:ext cx="2017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3300"/>
                </a:solidFill>
                <a:latin typeface="Tahoma" pitchFamily="34" charset="0"/>
              </a:rPr>
              <a:t>Agente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44575" y="235743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3300"/>
                </a:solidFill>
                <a:latin typeface="Tahoma" pitchFamily="34" charset="0"/>
              </a:rPr>
              <a:t>Reservorio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44575" y="2857496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3300"/>
                </a:solidFill>
                <a:latin typeface="Tahoma" pitchFamily="34" charset="0"/>
              </a:rPr>
              <a:t>Puerta  salida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27538" y="2285992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3300"/>
                </a:solidFill>
                <a:latin typeface="Tahoma" pitchFamily="34" charset="0"/>
              </a:rPr>
              <a:t>Puerta  entrada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356100" y="1785926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3300"/>
                </a:solidFill>
                <a:latin typeface="Tahoma" pitchFamily="34" charset="0"/>
              </a:rPr>
              <a:t>Vía de la Transmisión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427538" y="2857496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solidFill>
                  <a:srgbClr val="FF3300"/>
                </a:solidFill>
                <a:latin typeface="Tahoma" pitchFamily="34" charset="0"/>
              </a:rPr>
              <a:t>Huésped Susceptible</a:t>
            </a:r>
          </a:p>
        </p:txBody>
      </p:sp>
      <p:grpSp>
        <p:nvGrpSpPr>
          <p:cNvPr id="40" name="39 Grupo"/>
          <p:cNvGrpSpPr/>
          <p:nvPr/>
        </p:nvGrpSpPr>
        <p:grpSpPr>
          <a:xfrm>
            <a:off x="463550" y="3714754"/>
            <a:ext cx="8399465" cy="2001838"/>
            <a:chOff x="463550" y="3714754"/>
            <a:chExt cx="8399465" cy="2001838"/>
          </a:xfrm>
        </p:grpSpPr>
        <p:pic>
          <p:nvPicPr>
            <p:cNvPr id="32" name="Picture 4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3550" y="3714754"/>
              <a:ext cx="2217738" cy="198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52575" y="3714754"/>
              <a:ext cx="2219326" cy="198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6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43226" y="3729042"/>
              <a:ext cx="2220913" cy="198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7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79889" y="3719517"/>
              <a:ext cx="2220913" cy="198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8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16551" y="3729042"/>
              <a:ext cx="2220913" cy="198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9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642102" y="3729042"/>
              <a:ext cx="2220913" cy="1987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9" name="38 Grupo"/>
            <p:cNvGrpSpPr/>
            <p:nvPr/>
          </p:nvGrpSpPr>
          <p:grpSpPr>
            <a:xfrm>
              <a:off x="611188" y="4367214"/>
              <a:ext cx="7993062" cy="649288"/>
              <a:chOff x="611188" y="4367214"/>
              <a:chExt cx="7993062" cy="649288"/>
            </a:xfrm>
          </p:grpSpPr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611188" y="4440239"/>
                <a:ext cx="1081087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b="1" dirty="0">
                    <a:solidFill>
                      <a:srgbClr val="FF3300"/>
                    </a:solidFill>
                    <a:latin typeface="Tahoma" pitchFamily="34" charset="0"/>
                  </a:rPr>
                  <a:t>Agente</a:t>
                </a: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1979613" y="4440239"/>
                <a:ext cx="1512887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b="1" dirty="0">
                    <a:solidFill>
                      <a:srgbClr val="FF3300"/>
                    </a:solidFill>
                    <a:latin typeface="Tahoma" pitchFamily="34" charset="0"/>
                  </a:rPr>
                  <a:t>Reservorio</a:t>
                </a:r>
              </a:p>
            </p:txBody>
          </p:sp>
          <p:sp>
            <p:nvSpPr>
              <p:cNvPr id="28" name="Rectangle 12"/>
              <p:cNvSpPr>
                <a:spLocks noChangeArrowheads="1"/>
              </p:cNvSpPr>
              <p:nvPr/>
            </p:nvSpPr>
            <p:spPr bwMode="auto">
              <a:xfrm>
                <a:off x="3562350" y="4375152"/>
                <a:ext cx="1296988" cy="64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b="1" dirty="0">
                    <a:solidFill>
                      <a:srgbClr val="FF3300"/>
                    </a:solidFill>
                    <a:latin typeface="Tahoma" pitchFamily="34" charset="0"/>
                  </a:rPr>
                  <a:t>Puerta  salida</a:t>
                </a:r>
              </a:p>
            </p:txBody>
          </p:sp>
          <p:sp>
            <p:nvSpPr>
              <p:cNvPr id="29" name="Rectangle 13"/>
              <p:cNvSpPr>
                <a:spLocks noChangeArrowheads="1"/>
              </p:cNvSpPr>
              <p:nvPr/>
            </p:nvSpPr>
            <p:spPr bwMode="auto">
              <a:xfrm>
                <a:off x="6011863" y="4367214"/>
                <a:ext cx="1296987" cy="64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b="1" dirty="0">
                    <a:solidFill>
                      <a:srgbClr val="FF3300"/>
                    </a:solidFill>
                    <a:latin typeface="Tahoma" pitchFamily="34" charset="0"/>
                  </a:rPr>
                  <a:t>Puerta  entrada</a:t>
                </a:r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4643438" y="4367214"/>
                <a:ext cx="1296987" cy="64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b="1">
                    <a:solidFill>
                      <a:srgbClr val="FF3300"/>
                    </a:solidFill>
                    <a:latin typeface="Tahoma" pitchFamily="34" charset="0"/>
                  </a:rPr>
                  <a:t>Vía de la Transm</a:t>
                </a:r>
              </a:p>
            </p:txBody>
          </p:sp>
          <p:sp>
            <p:nvSpPr>
              <p:cNvPr id="31" name="Rectangle 15"/>
              <p:cNvSpPr>
                <a:spLocks noChangeArrowheads="1"/>
              </p:cNvSpPr>
              <p:nvPr/>
            </p:nvSpPr>
            <p:spPr bwMode="auto">
              <a:xfrm>
                <a:off x="7092950" y="4367214"/>
                <a:ext cx="1511300" cy="6413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b="1">
                    <a:solidFill>
                      <a:srgbClr val="FF3300"/>
                    </a:solidFill>
                    <a:latin typeface="Tahoma" pitchFamily="34" charset="0"/>
                  </a:rPr>
                  <a:t>Huésped Susceptible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8572528" cy="3714776"/>
          </a:xfrm>
        </p:spPr>
        <p:txBody>
          <a:bodyPr>
            <a:noAutofit/>
          </a:bodyPr>
          <a:lstStyle/>
          <a:p>
            <a:pPr marL="80963" lvl="1" algn="just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MEDIDAS DE CONTROL:</a:t>
            </a:r>
          </a:p>
          <a:p>
            <a:pPr marL="80963" lvl="1" algn="just"/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Medidas básicas de higiene y saneamiento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del agua y los alimentos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de excretas y residuales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de vectores y fauna nociva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de riesgos biológicos laborales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Educación para la salud</a:t>
            </a:r>
          </a:p>
          <a:p>
            <a:pPr marL="619125" lvl="1" indent="-538163" algn="just"/>
            <a:endParaRPr lang="es-E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572528" cy="5786454"/>
          </a:xfrm>
        </p:spPr>
        <p:txBody>
          <a:bodyPr>
            <a:noAutofit/>
          </a:bodyPr>
          <a:lstStyle/>
          <a:p>
            <a:pPr marL="80963" lvl="1" algn="just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riesgo de padecer enfermedades transmisibles durante las </a:t>
            </a: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ituaciones excepcionales y posterior a los desastres naturales, está determinado por factores negativos que alteran el modo habitual de la vida de la población</a:t>
            </a:r>
          </a:p>
          <a:p>
            <a:pPr marL="80963" lvl="1" algn="just"/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DURANTE LAS SITUACIONES EXCEPCIONALES DEBEN PREVENIRSE:</a:t>
            </a:r>
          </a:p>
          <a:p>
            <a:pPr marL="80963" lvl="1"/>
            <a:endParaRPr lang="es-E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l"/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Enfermedades diarreicas agudas (EDA)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Enfermedades respiratorias agudas (ERA)</a:t>
            </a:r>
          </a:p>
          <a:p>
            <a:pPr marL="80963" lvl="1" algn="just">
              <a:buFontTx/>
              <a:buChar char="-"/>
            </a:pP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Meningitis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meningococcica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-  Sarampión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Intoxicaciones alimentarias           -  Fiebre tifoidea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Escabiosos y pediculosis              -  Tos ferina</a:t>
            </a:r>
          </a:p>
          <a:p>
            <a:pPr marL="80963" lvl="1" algn="just">
              <a:buFontTx/>
              <a:buChar char="-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Hepatitis infecciosa                        - 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Leptospirosis</a:t>
            </a: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908" y="428604"/>
            <a:ext cx="8929686" cy="71438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Aseguramiento higiénico  epidemiológico.</a:t>
            </a:r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3929090"/>
          </a:xfrm>
        </p:spPr>
        <p:txBody>
          <a:bodyPr>
            <a:noAutofit/>
          </a:bodyPr>
          <a:lstStyle/>
          <a:p>
            <a:pPr marL="619125" lvl="1" indent="-538163" algn="just">
              <a:lnSpc>
                <a:spcPct val="150000"/>
              </a:lnSpc>
            </a:pP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1.1 Higiene. Epidemiología.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Conceptos. Objetivos. Importancia. Proceso epidémico. Enfermedades transmisibles. Clasificación. Elementos que intervienen en su aparición y  propagación. Medidas de control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572528" cy="5143536"/>
          </a:xfrm>
        </p:spPr>
        <p:txBody>
          <a:bodyPr>
            <a:noAutofit/>
          </a:bodyPr>
          <a:lstStyle/>
          <a:p>
            <a:pPr marL="80963" lvl="1" algn="just"/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FACTORES NEGATIVOS</a:t>
            </a:r>
          </a:p>
          <a:p>
            <a:pPr marL="80963" lvl="1" algn="just"/>
            <a:endParaRPr lang="es-E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Posibles cambios de la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morbimortalidad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la población sometida a riesgo.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Alteraciones ecológicas que afectan la comunidad.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Desplazamientos forzosos de grupos poblacionales.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Variaciones de la densidad poblacional.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Insuficiencia de servicios públicos básicos.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Disminución de los niveles inmunitarios.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Insuficiencia de los servicios de vigilancia epidemiológica.</a:t>
            </a:r>
          </a:p>
          <a:p>
            <a:pPr marL="538163" lvl="1" indent="-457200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Modificaciones de la cobertura sanitaria y servicios preventivos asistenciales del SNS.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8572528" cy="5500702"/>
          </a:xfrm>
        </p:spPr>
        <p:txBody>
          <a:bodyPr>
            <a:noAutofit/>
          </a:bodyPr>
          <a:lstStyle/>
          <a:p>
            <a:pPr marL="80963" lvl="1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HIGIENE: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963" lvl="1" algn="just"/>
            <a:r>
              <a:rPr lang="es-E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Concepto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Rama de la Medicina que se encarga del estudio de la salud del hombre y las formas de mantenerla, analizando la influencia que sobre el personal ejercen los diferentes factores del medio, así como promoviendo el desarrollo de las capacidades físicas y mentales del individuo</a:t>
            </a:r>
          </a:p>
          <a:p>
            <a:pPr marL="80963" lvl="1" algn="just"/>
            <a:endParaRPr lang="es-ES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4763" algn="just"/>
            <a:r>
              <a:rPr lang="es-E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4763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Proteger </a:t>
            </a: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promover la salud de los hombres. </a:t>
            </a:r>
            <a:endParaRPr lang="es-E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4763" algn="just">
              <a:buAutoNum type="arabicPeriod"/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Incrementar </a:t>
            </a:r>
            <a:r>
              <a:rPr lang="es-E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 desarrollo de las capacidades físicas y mentales del 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individuo</a:t>
            </a:r>
            <a:endParaRPr lang="es-E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0761" y="365125"/>
            <a:ext cx="8193205" cy="6151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 higiene abarca diferentes aspectos y factores que pueden influir positiva o negativamente en la salud siendo por ello necesaria dividirla para su mejor estudio en:</a:t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Higiene del Agua</a:t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Higiene de la Alimentación</a:t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Higiene del Aire</a:t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</a:t>
            </a:r>
            <a:r>
              <a:rPr kumimoji="0" lang="es-E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Higiene Personal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Higiene de la Marcha</a:t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Higiene Escolar</a:t>
            </a:r>
            <a:b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Saneamiento Ambiental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139" y="144379"/>
            <a:ext cx="8558011" cy="6490952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Higiene personal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s-ES" sz="2400" b="1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>Conjunto de hábitos que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practica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el individuo en relación con su persona, con el objetivo de evitar enfermedades y desarrollar una adecuada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convivencia social.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Aspectos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de la higiene personal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agua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La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alimentación.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aire y ventilación.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La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postura corporal.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ejercicio físico.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sueño.</a:t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El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aseo personal.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>En  situaciones de desastres las medidas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higiénicas–sanitaria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y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anti epidémicas 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tienen una connotación particular, especialmente el relacionado con el aseo personal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6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815589" cy="6786586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Arial" pitchFamily="34" charset="0"/>
                <a:cs typeface="Arial" pitchFamily="34" charset="0"/>
              </a:rPr>
              <a:t>Aseo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personal</a:t>
            </a:r>
            <a:br>
              <a:rPr lang="es-ES" sz="2400" b="1" dirty="0" smtClean="0">
                <a:latin typeface="Arial" pitchFamily="34" charset="0"/>
                <a:cs typeface="Arial" pitchFamily="34" charset="0"/>
              </a:rPr>
            </a:br>
            <a:r>
              <a:rPr lang="es-ES" sz="1200" dirty="0">
                <a:latin typeface="Arial" pitchFamily="34" charset="0"/>
                <a:cs typeface="Arial" pitchFamily="34" charset="0"/>
              </a:rPr>
              <a:t/>
            </a:r>
            <a:br>
              <a:rPr lang="es-ES" sz="1200" dirty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>Comprende todos aquellos cuidados y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impieza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de las diferentes partes del cuerpo y en dependencia del agua y el tiempo disponible puede ser.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Aseo </a:t>
            </a:r>
            <a:r>
              <a:rPr lang="es-ES_tradnl" sz="2400" b="1" dirty="0">
                <a:latin typeface="Arial" pitchFamily="34" charset="0"/>
                <a:cs typeface="Arial" pitchFamily="34" charset="0"/>
              </a:rPr>
              <a:t>parcial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: lavado de las partes del cuerpo más importantes para evitar enfermedades de transmisión digestiva o de piel y mucosa.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este caso priorizando: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Manos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Cara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Axilas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Pies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Genitales.</a:t>
            </a:r>
            <a:br>
              <a:rPr lang="es-ES_tradnl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Aseo </a:t>
            </a:r>
            <a:r>
              <a:rPr lang="es-ES_tradnl" sz="2400" b="1" dirty="0">
                <a:latin typeface="Arial" pitchFamily="34" charset="0"/>
                <a:cs typeface="Arial" pitchFamily="34" charset="0"/>
              </a:rPr>
              <a:t>completo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: Baño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>
                <a:latin typeface="Arial" pitchFamily="34" charset="0"/>
                <a:cs typeface="Arial" pitchFamily="34" charset="0"/>
              </a:rPr>
            </a:br>
            <a:r>
              <a:rPr lang="es-ES" sz="2400" dirty="0">
                <a:latin typeface="Arial" pitchFamily="34" charset="0"/>
                <a:cs typeface="Arial" pitchFamily="34" charset="0"/>
              </a:rPr>
              <a:t>La  piel es un órgano que cubre nuestro cuerpo, es eliminador de excreciones, un sistema de defensa contra los agentes físicos del medio y regulador de la temperatura del cuerpo. </a:t>
            </a:r>
          </a:p>
        </p:txBody>
      </p:sp>
    </p:spTree>
    <p:extLst>
      <p:ext uri="{BB962C8B-B14F-4D97-AF65-F5344CB8AC3E}">
        <p14:creationId xmlns:p14="http://schemas.microsoft.com/office/powerpoint/2010/main" val="178110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6215979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Medidas higiénico sanitarias y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anti epidémicas 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relacionadas con el aseo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personal:</a:t>
            </a:r>
            <a:br>
              <a:rPr lang="es-ES" sz="2800" b="1" dirty="0" smtClean="0">
                <a:latin typeface="Arial" pitchFamily="34" charset="0"/>
                <a:cs typeface="Arial" pitchFamily="34" charset="0"/>
              </a:rPr>
            </a:br>
            <a:r>
              <a:rPr lang="es-E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s-ES" sz="2800" b="1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Adecuado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lavado de las manos. 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Corte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correcto de las  uñas de las manos y los pies. 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Aseo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del cabello.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Baño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diario.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Mantener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los ojos limpios y sin secreciones.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Adecuada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higiene bucodental.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Uso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correcto del vestuario.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No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utilizar la ropa de cama, toallas u otros medios de aseo ajenos</a:t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dirty="0" smtClean="0">
                <a:latin typeface="Arial" pitchFamily="34" charset="0"/>
                <a:cs typeface="Arial" pitchFamily="34" charset="0"/>
              </a:rPr>
              <a:t>- Evitar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la estrechez del calzado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12726"/>
            <a:ext cx="8362950" cy="1325563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latin typeface="Arial" pitchFamily="34" charset="0"/>
                <a:cs typeface="Arial" pitchFamily="34" charset="0"/>
              </a:rPr>
              <a:t>Al hablar sobre la higiene de los alimentos, debemos tener en cuenta los aspectos fisiológicos, psicológicos y sanitarios de los mismos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223481" y="1636282"/>
            <a:ext cx="4491395" cy="2292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Aspecto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fisiológico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Asegurar con la dieta las demandas calóricas y nutricionales del organismo, considerando el nivel de actividad del individuo.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1857356" y="4114801"/>
            <a:ext cx="6220467" cy="25027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Aspecto Sanitario: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Consiste en el cumplimiento de normas o exigencias higiénico sanitarias  durante la elaboración, manipulación, distribución y consumo de alimentos, que de no cumplirse, pueden convertirse en vías productoras de enfermedades.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823072" y="1620839"/>
            <a:ext cx="4106646" cy="2228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Arial" pitchFamily="34" charset="0"/>
                <a:cs typeface="Arial" pitchFamily="34" charset="0"/>
              </a:rPr>
              <a:t>Aspecto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Psicológico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Consiste en hacer  del acto de alimentarse una actividad placentera, sobretodo si se socializa.</a:t>
            </a:r>
          </a:p>
        </p:txBody>
      </p:sp>
    </p:spTree>
    <p:extLst>
      <p:ext uri="{BB962C8B-B14F-4D97-AF65-F5344CB8AC3E}">
        <p14:creationId xmlns:p14="http://schemas.microsoft.com/office/powerpoint/2010/main" val="20736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643966" cy="642942"/>
          </a:xfrm>
        </p:spPr>
        <p:txBody>
          <a:bodyPr>
            <a:noAutofit/>
          </a:bodyPr>
          <a:lstStyle/>
          <a:p>
            <a:r>
              <a:rPr lang="es-ES" sz="2400" b="1" dirty="0"/>
              <a:t>Medidas que garanticen el empleo y conservación adecuada del agua en calidad y cantidad</a:t>
            </a:r>
            <a:endParaRPr lang="es-ES" sz="2400" dirty="0"/>
          </a:p>
        </p:txBody>
      </p:sp>
      <p:sp>
        <p:nvSpPr>
          <p:cNvPr id="12" name="11 Rectángulo"/>
          <p:cNvSpPr/>
          <p:nvPr/>
        </p:nvSpPr>
        <p:spPr>
          <a:xfrm>
            <a:off x="71406" y="785794"/>
            <a:ext cx="3549321" cy="2990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 la fuente: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-Tiene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que estar protegida y con certificación de calidad.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-Evitar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contaminación de las fuentes de abasto.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-No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derramamiento de sustancias peligrosas en el terreno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857620" y="2857496"/>
            <a:ext cx="5214943" cy="3857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 consumo: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-Utilización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 métodos de desinfección (hervir y / o clorar el agua de consumo).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-Uso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racional.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-Cantidad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necesaria para la limpieza, fregado de los utensilios de cocina  y aseo personal.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-Eliminar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las posibles causas de contaminación.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-Calidad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sanitaria para su consumo y la elaboración de alimentos.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30357" y="4000504"/>
            <a:ext cx="3633246" cy="2857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 almacenamiento: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-Limpieza de los depósitos de almacenamiento.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-Tratamiento físico-químico del agua de ser necesario.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-Alejado de sustancias peligrosas y contaminantes.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857620" y="785794"/>
            <a:ext cx="5214943" cy="1949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transportación: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-En </a:t>
            </a:r>
            <a:r>
              <a:rPr kumimoji="0" lang="es-E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depósitos adecuados (herméticos, no utilizados en la transportación de otros productos y exentos de olores y suciedad).</a:t>
            </a:r>
          </a:p>
        </p:txBody>
      </p:sp>
    </p:spTree>
    <p:extLst>
      <p:ext uri="{BB962C8B-B14F-4D97-AF65-F5344CB8AC3E}">
        <p14:creationId xmlns:p14="http://schemas.microsoft.com/office/powerpoint/2010/main" val="23089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1153</Words>
  <Application>Microsoft Office PowerPoint</Application>
  <PresentationFormat>Presentación en pantalla (4:3)</PresentationFormat>
  <Paragraphs>173</Paragraphs>
  <Slides>20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Tahoma</vt:lpstr>
      <vt:lpstr>Tema de Office</vt:lpstr>
      <vt:lpstr>Presentación de PowerPoint</vt:lpstr>
      <vt:lpstr>1. Aseguramiento higiénico  epidemiológico.</vt:lpstr>
      <vt:lpstr>Presentación de PowerPoint</vt:lpstr>
      <vt:lpstr>Presentación de PowerPoint</vt:lpstr>
      <vt:lpstr>Higiene personal.  Conjunto de hábitos que practica el individuo en relación con su persona, con el objetivo de evitar enfermedades y desarrollar una adecuada convivencia social.   Aspectos de la higiene personal: - El agua - La alimentación. - El aire y ventilación. - La postura corporal. - El ejercicio físico. - El sueño. - El aseo personal.   En  situaciones de desastres las medidas higiénicas–sanitaria y anti epidémicas  tienen una connotación particular, especialmente el relacionado con el aseo personal.</vt:lpstr>
      <vt:lpstr>Aseo personal  Comprende todos aquellos cuidados y limpieza de las diferentes partes del cuerpo y en dependencia del agua y el tiempo disponible puede ser.  Aseo parcial: lavado de las partes del cuerpo más importantes para evitar enfermedades de transmisión digestiva o de piel y mucosa. En este caso priorizando: - Manos. - Cara. - Axilas. - Pies. - Genitales.  Aseo completo: Baño. La  piel es un órgano que cubre nuestro cuerpo, es eliminador de excreciones, un sistema de defensa contra los agentes físicos del medio y regulador de la temperatura del cuerpo. </vt:lpstr>
      <vt:lpstr>Medidas higiénico sanitarias y anti epidémicas  relacionadas con el aseo personal:  - Adecuado lavado de las manos.  - Corte correcto de las  uñas de las manos y los pies.  - Aseo del cabello. - Baño diario. - Mantener los ojos limpios y sin secreciones. - Adecuada higiene bucodental. - Uso correcto del vestuario. - No utilizar la ropa de cama, toallas u otros medios de aseo ajenos - Evitar la estrechez del calzado.</vt:lpstr>
      <vt:lpstr>Al hablar sobre la higiene de los alimentos, debemos tener en cuenta los aspectos fisiológicos, psicológicos y sanitarios de los mismos.</vt:lpstr>
      <vt:lpstr>Medidas que garanticen el empleo y conservación adecuada del agua en calidad y cantidad</vt:lpstr>
      <vt:lpstr>Medidas para la conservación de los alimentos: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DORIS</dc:creator>
  <cp:lastModifiedBy>PPD</cp:lastModifiedBy>
  <cp:revision>26</cp:revision>
  <dcterms:created xsi:type="dcterms:W3CDTF">2022-09-04T19:00:31Z</dcterms:created>
  <dcterms:modified xsi:type="dcterms:W3CDTF">2022-09-09T14:09:53Z</dcterms:modified>
</cp:coreProperties>
</file>