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256" r:id="rId2"/>
    <p:sldId id="284" r:id="rId3"/>
    <p:sldId id="285" r:id="rId4"/>
    <p:sldId id="257" r:id="rId5"/>
    <p:sldId id="258" r:id="rId6"/>
    <p:sldId id="260" r:id="rId7"/>
    <p:sldId id="280" r:id="rId8"/>
    <p:sldId id="297" r:id="rId9"/>
    <p:sldId id="275" r:id="rId10"/>
    <p:sldId id="277" r:id="rId11"/>
    <p:sldId id="278" r:id="rId12"/>
    <p:sldId id="282" r:id="rId13"/>
    <p:sldId id="264" r:id="rId14"/>
    <p:sldId id="265" r:id="rId15"/>
    <p:sldId id="300" r:id="rId16"/>
    <p:sldId id="301" r:id="rId17"/>
    <p:sldId id="288" r:id="rId18"/>
    <p:sldId id="290" r:id="rId19"/>
    <p:sldId id="286" r:id="rId20"/>
    <p:sldId id="266" r:id="rId21"/>
    <p:sldId id="291" r:id="rId22"/>
    <p:sldId id="292" r:id="rId23"/>
    <p:sldId id="26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initials="U" lastIdx="0" clrIdx="0">
    <p:extLst>
      <p:ext uri="{19B8F6BF-5375-455C-9EA6-DF929625EA0E}">
        <p15:presenceInfo xmlns=""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572" y="-4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7FE1B7-8187-466D-A392-012F9F185FA9}" type="datetimeFigureOut">
              <a:rPr lang="es-ES" smtClean="0"/>
              <a:pPr/>
              <a:t>31/03/2025</a:t>
            </a:fld>
            <a:endParaRPr lang="es-ES" dirty="0"/>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CB35-FF53-4038-9201-BD02A474FFC8}" type="slidenum">
              <a:rPr lang="es-ES" smtClean="0"/>
              <a:pPr/>
              <a:t>‹Nº›</a:t>
            </a:fld>
            <a:endParaRPr lang="es-ES" dirty="0"/>
          </a:p>
        </p:txBody>
      </p:sp>
    </p:spTree>
    <p:extLst>
      <p:ext uri="{BB962C8B-B14F-4D97-AF65-F5344CB8AC3E}">
        <p14:creationId xmlns:p14="http://schemas.microsoft.com/office/powerpoint/2010/main" val="112844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C7BD4F3-4086-4AC5-9C96-2C29136A766F}" type="datetimeFigureOut">
              <a:rPr lang="es-ES" smtClean="0"/>
              <a:pPr/>
              <a:t>31/03/2025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C1CAD77-5199-4019-AD05-DB431FE98286}"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7BD4F3-4086-4AC5-9C96-2C29136A766F}" type="datetimeFigureOut">
              <a:rPr lang="es-ES" smtClean="0"/>
              <a:pPr/>
              <a:t>31/03/2025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1CAD77-5199-4019-AD05-DB431FE98286}"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304800" y="228600"/>
            <a:ext cx="2481250" cy="1914516"/>
          </a:xfrm>
          <a:prstGeom prst="rect">
            <a:avLst/>
          </a:prstGeom>
          <a:noFill/>
          <a:ln w="9525">
            <a:noFill/>
            <a:miter lim="800000"/>
            <a:headEnd/>
            <a:tailEnd/>
          </a:ln>
        </p:spPr>
      </p:pic>
      <p:sp>
        <p:nvSpPr>
          <p:cNvPr id="5" name="4 Rectángulo"/>
          <p:cNvSpPr/>
          <p:nvPr/>
        </p:nvSpPr>
        <p:spPr>
          <a:xfrm>
            <a:off x="2643174" y="500042"/>
            <a:ext cx="5643602" cy="1200329"/>
          </a:xfrm>
          <a:prstGeom prst="rect">
            <a:avLst/>
          </a:prstGeom>
        </p:spPr>
        <p:txBody>
          <a:bodyPr wrap="square">
            <a:spAutoFit/>
          </a:bodyPr>
          <a:lstStyle/>
          <a:p>
            <a:pPr algn="ctr"/>
            <a:r>
              <a:rPr lang="es-ES" altLang="es-ES" sz="2400" b="1" dirty="0" smtClean="0"/>
              <a:t>UNIVERSIDAD DE LA HABANA.</a:t>
            </a:r>
          </a:p>
          <a:p>
            <a:pPr algn="ctr"/>
            <a:r>
              <a:rPr lang="es-ES" altLang="es-ES" sz="2400" b="1" dirty="0" smtClean="0"/>
              <a:t>FACULTAD DE CIENCIAS MÉDICAS</a:t>
            </a:r>
          </a:p>
          <a:p>
            <a:pPr algn="ctr"/>
            <a:r>
              <a:rPr lang="es-ES" altLang="es-ES" sz="2400" b="1" dirty="0" smtClean="0"/>
              <a:t>“10 DE OCTUBRE”</a:t>
            </a:r>
            <a:endParaRPr lang="es-ES" altLang="es-ES" sz="2400" b="1" dirty="0"/>
          </a:p>
        </p:txBody>
      </p:sp>
      <p:sp>
        <p:nvSpPr>
          <p:cNvPr id="6" name="5 Rectángulo"/>
          <p:cNvSpPr/>
          <p:nvPr/>
        </p:nvSpPr>
        <p:spPr>
          <a:xfrm>
            <a:off x="1785918" y="2428868"/>
            <a:ext cx="6139822" cy="523220"/>
          </a:xfrm>
          <a:prstGeom prst="rect">
            <a:avLst/>
          </a:prstGeom>
        </p:spPr>
        <p:txBody>
          <a:bodyPr wrap="none">
            <a:spAutoFit/>
          </a:bodyPr>
          <a:lstStyle/>
          <a:p>
            <a:pPr algn="ctr"/>
            <a:r>
              <a:rPr lang="es-ES" altLang="es-ES" sz="2800" b="1" dirty="0" smtClean="0">
                <a:latin typeface="Arial" pitchFamily="34" charset="0"/>
                <a:cs typeface="Arial" pitchFamily="34" charset="0"/>
              </a:rPr>
              <a:t>Clase  Metodológica Demostrativa </a:t>
            </a:r>
            <a:endParaRPr lang="es-ES" altLang="es-ES" sz="2800" b="1" dirty="0">
              <a:latin typeface="Arial" pitchFamily="34" charset="0"/>
              <a:cs typeface="Arial" pitchFamily="34" charset="0"/>
            </a:endParaRPr>
          </a:p>
        </p:txBody>
      </p:sp>
      <p:sp>
        <p:nvSpPr>
          <p:cNvPr id="7" name="6 Rectángulo"/>
          <p:cNvSpPr/>
          <p:nvPr/>
        </p:nvSpPr>
        <p:spPr>
          <a:xfrm>
            <a:off x="2214546" y="3214686"/>
            <a:ext cx="5429272" cy="923330"/>
          </a:xfrm>
          <a:prstGeom prst="rect">
            <a:avLst/>
          </a:prstGeom>
        </p:spPr>
        <p:txBody>
          <a:bodyPr wrap="square">
            <a:spAutoFit/>
          </a:bodyPr>
          <a:lstStyle/>
          <a:p>
            <a:pPr algn="ctr"/>
            <a:r>
              <a:rPr lang="es-ES" b="1" dirty="0" smtClean="0">
                <a:latin typeface="Arial" pitchFamily="34" charset="0"/>
                <a:cs typeface="Arial" pitchFamily="34" charset="0"/>
              </a:rPr>
              <a:t>Autora: </a:t>
            </a:r>
            <a:r>
              <a:rPr lang="es-ES" dirty="0" smtClean="0">
                <a:latin typeface="Arial" pitchFamily="34" charset="0"/>
                <a:cs typeface="Arial" pitchFamily="34" charset="0"/>
              </a:rPr>
              <a:t>Lic. MSc. Hilda Noemí Chávez Valle. Profesora Auxiliar</a:t>
            </a:r>
          </a:p>
          <a:p>
            <a:pPr algn="ctr"/>
            <a:r>
              <a:rPr lang="es-ES" dirty="0" smtClean="0">
                <a:latin typeface="Arial" pitchFamily="34" charset="0"/>
                <a:cs typeface="Arial" pitchFamily="34" charset="0"/>
              </a:rPr>
              <a:t>                        </a:t>
            </a:r>
          </a:p>
        </p:txBody>
      </p:sp>
      <p:sp>
        <p:nvSpPr>
          <p:cNvPr id="8" name="7 Rectángulo"/>
          <p:cNvSpPr/>
          <p:nvPr/>
        </p:nvSpPr>
        <p:spPr>
          <a:xfrm>
            <a:off x="714348" y="4286256"/>
            <a:ext cx="8001056" cy="369332"/>
          </a:xfrm>
          <a:prstGeom prst="rect">
            <a:avLst/>
          </a:prstGeom>
        </p:spPr>
        <p:txBody>
          <a:bodyPr wrap="square">
            <a:spAutoFit/>
          </a:bodyPr>
          <a:lstStyle/>
          <a:p>
            <a:pPr algn="ctr"/>
            <a:r>
              <a:rPr lang="es-ES" altLang="es-ES" b="1" dirty="0" smtClean="0">
                <a:latin typeface="Arial" pitchFamily="34" charset="0"/>
                <a:cs typeface="Arial" pitchFamily="34" charset="0"/>
              </a:rPr>
              <a:t> </a:t>
            </a:r>
            <a:endParaRPr lang="es-ES" b="1" dirty="0">
              <a:latin typeface="Arial" pitchFamily="34" charset="0"/>
              <a:cs typeface="Arial" pitchFamily="34" charset="0"/>
            </a:endParaRPr>
          </a:p>
        </p:txBody>
      </p:sp>
      <p:sp>
        <p:nvSpPr>
          <p:cNvPr id="9" name="8 CuadroTexto"/>
          <p:cNvSpPr txBox="1"/>
          <p:nvPr/>
        </p:nvSpPr>
        <p:spPr>
          <a:xfrm>
            <a:off x="3714744" y="5572140"/>
            <a:ext cx="2702406" cy="369332"/>
          </a:xfrm>
          <a:prstGeom prst="rect">
            <a:avLst/>
          </a:prstGeom>
          <a:noFill/>
        </p:spPr>
        <p:txBody>
          <a:bodyPr wrap="none" rtlCol="0">
            <a:spAutoFit/>
          </a:bodyPr>
          <a:lstStyle/>
          <a:p>
            <a:r>
              <a:rPr lang="en-US" b="1" dirty="0" smtClean="0">
                <a:latin typeface="Arial" pitchFamily="34" charset="0"/>
                <a:cs typeface="Arial" pitchFamily="34" charset="0"/>
              </a:rPr>
              <a:t>La Habana 9 Abril 2025</a:t>
            </a:r>
            <a:endParaRPr lang="es-E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14480" y="142852"/>
            <a:ext cx="5162916" cy="1138773"/>
          </a:xfrm>
          <a:prstGeom prst="rect">
            <a:avLst/>
          </a:prstGeom>
          <a:noFill/>
        </p:spPr>
        <p:txBody>
          <a:bodyPr wrap="square" rtlCol="0">
            <a:spAutoFit/>
          </a:bodyPr>
          <a:lstStyle/>
          <a:p>
            <a:r>
              <a:rPr lang="es-ES" sz="3200" b="1" dirty="0" smtClean="0">
                <a:latin typeface="Arial" panose="020B0604020202020204" pitchFamily="34" charset="0"/>
                <a:cs typeface="Arial" panose="020B0604020202020204" pitchFamily="34" charset="0"/>
              </a:rPr>
              <a:t>Complicaciones Agudas </a:t>
            </a:r>
          </a:p>
          <a:p>
            <a:endParaRPr lang="es-ES" sz="3600" dirty="0">
              <a:latin typeface="Arial" panose="020B0604020202020204" pitchFamily="34" charset="0"/>
              <a:cs typeface="Arial" panose="020B0604020202020204" pitchFamily="34" charset="0"/>
            </a:endParaRPr>
          </a:p>
        </p:txBody>
      </p:sp>
      <p:sp>
        <p:nvSpPr>
          <p:cNvPr id="4" name="CuadroTexto 3"/>
          <p:cNvSpPr txBox="1"/>
          <p:nvPr/>
        </p:nvSpPr>
        <p:spPr>
          <a:xfrm>
            <a:off x="0" y="1000108"/>
            <a:ext cx="9001156" cy="5755422"/>
          </a:xfrm>
          <a:prstGeom prst="rect">
            <a:avLst/>
          </a:prstGeom>
          <a:noFill/>
        </p:spPr>
        <p:txBody>
          <a:bodyPr wrap="square" rtlCol="0">
            <a:spAutoFit/>
          </a:bodyPr>
          <a:lstStyle/>
          <a:p>
            <a:pPr marL="457200" indent="-457200" algn="just">
              <a:buFont typeface="Wingdings" pitchFamily="2" charset="2"/>
              <a:buChar char="ü"/>
            </a:pPr>
            <a:r>
              <a:rPr lang="es-ES" sz="2400" b="1" dirty="0" smtClean="0">
                <a:latin typeface="Arial" panose="020B0604020202020204" pitchFamily="34" charset="0"/>
                <a:cs typeface="Arial" panose="020B0604020202020204" pitchFamily="34" charset="0"/>
              </a:rPr>
              <a:t>Hipoglucemia: </a:t>
            </a:r>
            <a:r>
              <a:rPr lang="es-ES" sz="2400" dirty="0" smtClean="0">
                <a:latin typeface="Arial" panose="020B0604020202020204" pitchFamily="34" charset="0"/>
                <a:cs typeface="Arial" panose="020B0604020202020204" pitchFamily="34" charset="0"/>
              </a:rPr>
              <a:t>2.5 mmol/l, hambre, debilidad, hormigueo de la lengua y los labios, palpitaciones, palidez, cefalea, náuseas, vómitos, visión borrosa, sudor frio y copioso, somnolencias, inconsciencia y coma profundo que puede llegar a la muerte si no recibe tratamiento adecuado</a:t>
            </a:r>
          </a:p>
          <a:p>
            <a:endParaRPr lang="es-E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ü"/>
            </a:pPr>
            <a:r>
              <a:rPr lang="es-ES" sz="2400" b="1" dirty="0">
                <a:latin typeface="Arial" panose="020B0604020202020204" pitchFamily="34" charset="0"/>
                <a:cs typeface="Arial" panose="020B0604020202020204" pitchFamily="34" charset="0"/>
              </a:rPr>
              <a:t> </a:t>
            </a:r>
            <a:r>
              <a:rPr lang="es-ES" sz="2400" b="1" dirty="0" smtClean="0">
                <a:latin typeface="Arial" panose="020B0604020202020204" pitchFamily="34" charset="0"/>
                <a:cs typeface="Arial" panose="020B0604020202020204" pitchFamily="34" charset="0"/>
              </a:rPr>
              <a:t>Hiperglucemia: </a:t>
            </a:r>
            <a:r>
              <a:rPr lang="es-ES" sz="2400" dirty="0" smtClean="0">
                <a:latin typeface="Arial" panose="020B0604020202020204" pitchFamily="34" charset="0"/>
                <a:cs typeface="Arial" panose="020B0604020202020204" pitchFamily="34" charset="0"/>
              </a:rPr>
              <a:t>&gt;11.1mmol/l </a:t>
            </a:r>
          </a:p>
          <a:p>
            <a:r>
              <a:rPr lang="es-ES" sz="2400" dirty="0" smtClean="0">
                <a:latin typeface="Arial" panose="020B0604020202020204" pitchFamily="34" charset="0"/>
                <a:cs typeface="Arial" panose="020B0604020202020204" pitchFamily="34" charset="0"/>
              </a:rPr>
              <a:t>                            </a:t>
            </a:r>
          </a:p>
          <a:p>
            <a:pPr marL="457200" indent="-457200" algn="just">
              <a:buFont typeface="Wingdings" panose="05000000000000000000" pitchFamily="2" charset="2"/>
              <a:buChar char="ü"/>
            </a:pPr>
            <a:r>
              <a:rPr lang="es-ES" sz="2400" b="1" dirty="0" smtClean="0">
                <a:latin typeface="Arial" panose="020B0604020202020204" pitchFamily="34" charset="0"/>
                <a:cs typeface="Arial" panose="020B0604020202020204" pitchFamily="34" charset="0"/>
              </a:rPr>
              <a:t>Cetoacidosis  diabética: </a:t>
            </a:r>
            <a:r>
              <a:rPr lang="es-ES" sz="2400" dirty="0" smtClean="0">
                <a:latin typeface="Arial" panose="020B0604020202020204" pitchFamily="34" charset="0"/>
                <a:cs typeface="Arial" panose="020B0604020202020204" pitchFamily="34" charset="0"/>
              </a:rPr>
              <a:t>hiperglucemia: </a:t>
            </a:r>
            <a:r>
              <a:rPr lang="es-ES" sz="2400" dirty="0" smtClean="0">
                <a:latin typeface="Tahoma"/>
                <a:ea typeface="Tahoma"/>
                <a:cs typeface="Tahoma"/>
              </a:rPr>
              <a:t>&gt;</a:t>
            </a:r>
            <a:r>
              <a:rPr lang="es-ES" sz="2400" dirty="0" smtClean="0">
                <a:latin typeface="Arial" panose="020B0604020202020204" pitchFamily="34" charset="0"/>
                <a:cs typeface="Arial" panose="020B0604020202020204" pitchFamily="34" charset="0"/>
              </a:rPr>
              <a:t>16.6 mmol/l,  ph &lt; 7.30 y bicarbonato </a:t>
            </a:r>
            <a:r>
              <a:rPr lang="es-ES" sz="2400" dirty="0">
                <a:latin typeface="Arial" panose="020B0604020202020204" pitchFamily="34" charset="0"/>
                <a:cs typeface="Arial" panose="020B0604020202020204" pitchFamily="34" charset="0"/>
              </a:rPr>
              <a:t>&lt; </a:t>
            </a:r>
            <a:r>
              <a:rPr lang="es-ES" sz="2400" dirty="0" smtClean="0">
                <a:latin typeface="Arial" panose="020B0604020202020204" pitchFamily="34" charset="0"/>
                <a:cs typeface="Arial" panose="020B0604020202020204" pitchFamily="34" charset="0"/>
              </a:rPr>
              <a:t>15mEq/l, aumento de la sed y la micción, náuseas, vómitos, respiración rápida y profunda(RK), dolor abdominal, aliento cetónico, pérdida del conocimiento, visión borrosa, contracturas musculares</a:t>
            </a:r>
          </a:p>
          <a:p>
            <a:endParaRPr lang="es-ES" sz="2400" dirty="0" smtClean="0">
              <a:latin typeface="Arial" panose="020B0604020202020204" pitchFamily="34" charset="0"/>
              <a:cs typeface="Arial" panose="020B0604020202020204" pitchFamily="34" charset="0"/>
            </a:endParaRPr>
          </a:p>
          <a:p>
            <a:endParaRPr lang="es-E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490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63688" y="404664"/>
            <a:ext cx="5194051" cy="584775"/>
          </a:xfrm>
          <a:prstGeom prst="rect">
            <a:avLst/>
          </a:prstGeom>
        </p:spPr>
        <p:txBody>
          <a:bodyPr wrap="none">
            <a:spAutoFit/>
          </a:bodyPr>
          <a:lstStyle/>
          <a:p>
            <a:r>
              <a:rPr lang="es-ES" sz="3200" b="1" dirty="0" smtClean="0">
                <a:latin typeface="Arial" panose="020B0604020202020204" pitchFamily="34" charset="0"/>
                <a:cs typeface="Arial" panose="020B0604020202020204" pitchFamily="34" charset="0"/>
              </a:rPr>
              <a:t>Complicaciones Crónicas</a:t>
            </a:r>
            <a:endParaRPr lang="es-ES" sz="3200" b="1" dirty="0"/>
          </a:p>
        </p:txBody>
      </p:sp>
      <p:sp>
        <p:nvSpPr>
          <p:cNvPr id="5" name="CuadroTexto 4"/>
          <p:cNvSpPr txBox="1"/>
          <p:nvPr/>
        </p:nvSpPr>
        <p:spPr>
          <a:xfrm>
            <a:off x="755576" y="2123807"/>
            <a:ext cx="2598788" cy="2677656"/>
          </a:xfrm>
          <a:prstGeom prst="rect">
            <a:avLst/>
          </a:prstGeom>
          <a:noFill/>
        </p:spPr>
        <p:txBody>
          <a:bodyPr wrap="none" rtlCol="0">
            <a:spAutoFit/>
          </a:bodyPr>
          <a:lstStyle/>
          <a:p>
            <a:r>
              <a:rPr lang="es-ES" sz="2400" b="1" dirty="0" smtClean="0">
                <a:latin typeface="Arial" panose="020B0604020202020204" pitchFamily="34" charset="0"/>
                <a:cs typeface="Arial" panose="020B0604020202020204" pitchFamily="34" charset="0"/>
              </a:rPr>
              <a:t>Microvasculares</a:t>
            </a:r>
          </a:p>
          <a:p>
            <a:endParaRPr lang="es-E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Nefropatía </a:t>
            </a:r>
          </a:p>
          <a:p>
            <a:pPr marL="457200" indent="-457200">
              <a:buFont typeface="Wingdings" panose="05000000000000000000" pitchFamily="2" charset="2"/>
              <a:buChar char="v"/>
            </a:pPr>
            <a:endParaRPr lang="es-E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Neuropatía</a:t>
            </a:r>
          </a:p>
          <a:p>
            <a:pPr marL="457200" indent="-457200">
              <a:buFont typeface="Wingdings" panose="05000000000000000000" pitchFamily="2" charset="2"/>
              <a:buChar char="v"/>
            </a:pPr>
            <a:endParaRPr lang="es-E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s-ES" sz="2400" dirty="0" smtClean="0">
                <a:latin typeface="Arial" panose="020B0604020202020204" pitchFamily="34" charset="0"/>
                <a:cs typeface="Arial" panose="020B0604020202020204" pitchFamily="34" charset="0"/>
              </a:rPr>
              <a:t> Retinopatía</a:t>
            </a:r>
            <a:endParaRPr lang="es-ES" sz="2400" dirty="0">
              <a:latin typeface="Arial" panose="020B0604020202020204" pitchFamily="34" charset="0"/>
              <a:cs typeface="Arial" panose="020B0604020202020204" pitchFamily="34" charset="0"/>
            </a:endParaRPr>
          </a:p>
        </p:txBody>
      </p:sp>
      <p:sp>
        <p:nvSpPr>
          <p:cNvPr id="6" name="CuadroTexto 5"/>
          <p:cNvSpPr txBox="1"/>
          <p:nvPr/>
        </p:nvSpPr>
        <p:spPr>
          <a:xfrm>
            <a:off x="4067944" y="2123807"/>
            <a:ext cx="5060156" cy="2677656"/>
          </a:xfrm>
          <a:prstGeom prst="rect">
            <a:avLst/>
          </a:prstGeom>
          <a:noFill/>
        </p:spPr>
        <p:txBody>
          <a:bodyPr wrap="square" rtlCol="0">
            <a:spAutoFit/>
          </a:bodyPr>
          <a:lstStyle/>
          <a:p>
            <a:r>
              <a:rPr lang="es-ES" sz="2400" b="1" dirty="0" smtClean="0">
                <a:latin typeface="Arial" panose="020B0604020202020204" pitchFamily="34" charset="0"/>
                <a:cs typeface="Arial" panose="020B0604020202020204" pitchFamily="34" charset="0"/>
              </a:rPr>
              <a:t>Macrovasculares</a:t>
            </a:r>
          </a:p>
          <a:p>
            <a:endParaRPr lang="es-ES"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s-ES" sz="2400" dirty="0" smtClean="0">
                <a:latin typeface="Arial" panose="020B0604020202020204" pitchFamily="34" charset="0"/>
                <a:cs typeface="Arial" panose="020B0604020202020204" pitchFamily="34" charset="0"/>
              </a:rPr>
              <a:t>Enfermedad vascular periférica </a:t>
            </a:r>
          </a:p>
          <a:p>
            <a:pPr marL="457200" indent="-457200">
              <a:buFont typeface="Wingdings" panose="05000000000000000000" pitchFamily="2" charset="2"/>
              <a:buChar char="v"/>
            </a:pPr>
            <a:endParaRPr lang="es-ES"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s-ES" sz="2400" dirty="0" smtClean="0">
                <a:latin typeface="Arial" panose="020B0604020202020204" pitchFamily="34" charset="0"/>
                <a:cs typeface="Arial" panose="020B0604020202020204" pitchFamily="34" charset="0"/>
              </a:rPr>
              <a:t>Aterosclerosis</a:t>
            </a:r>
          </a:p>
          <a:p>
            <a:pPr marL="457200" indent="-457200">
              <a:buFont typeface="Wingdings" panose="05000000000000000000" pitchFamily="2" charset="2"/>
              <a:buChar char="v"/>
            </a:pPr>
            <a:endParaRPr lang="es-ES" sz="24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v"/>
            </a:pPr>
            <a:r>
              <a:rPr lang="es-ES" sz="2400" dirty="0" smtClean="0">
                <a:latin typeface="Arial" panose="020B0604020202020204" pitchFamily="34" charset="0"/>
                <a:cs typeface="Arial" panose="020B0604020202020204" pitchFamily="34" charset="0"/>
              </a:rPr>
              <a:t>Enfermedad coronaria</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7798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00100" y="285728"/>
            <a:ext cx="7786742" cy="1015663"/>
          </a:xfrm>
          <a:prstGeom prst="rect">
            <a:avLst/>
          </a:prstGeom>
        </p:spPr>
        <p:txBody>
          <a:bodyPr wrap="square">
            <a:spAutoFit/>
          </a:bodyPr>
          <a:lstStyle/>
          <a:p>
            <a:r>
              <a:rPr lang="es-ES" sz="3200" b="1" dirty="0" smtClean="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Complicaciones derivadas del tratamiento insulínico</a:t>
            </a:r>
            <a:endParaRPr lang="es-ES" sz="2800" b="1" dirty="0"/>
          </a:p>
        </p:txBody>
      </p:sp>
      <p:sp>
        <p:nvSpPr>
          <p:cNvPr id="3" name="CuadroTexto 2"/>
          <p:cNvSpPr txBox="1"/>
          <p:nvPr/>
        </p:nvSpPr>
        <p:spPr>
          <a:xfrm>
            <a:off x="214282" y="1428736"/>
            <a:ext cx="3829895" cy="830997"/>
          </a:xfrm>
          <a:prstGeom prst="rect">
            <a:avLst/>
          </a:prstGeom>
          <a:noFill/>
        </p:spPr>
        <p:txBody>
          <a:bodyPr wrap="none" rtlCol="0">
            <a:spAutoFit/>
          </a:bodyPr>
          <a:lstStyle/>
          <a:p>
            <a:pPr marL="285750" indent="-285750">
              <a:buFont typeface="Wingdings" panose="05000000000000000000" pitchFamily="2" charset="2"/>
              <a:buChar char="§"/>
            </a:pPr>
            <a:r>
              <a:rPr lang="es-ES" sz="2400" dirty="0" smtClean="0">
                <a:latin typeface="Arial" panose="020B0604020202020204" pitchFamily="34" charset="0"/>
                <a:cs typeface="Arial" panose="020B0604020202020204" pitchFamily="34" charset="0"/>
              </a:rPr>
              <a:t>Lipodistrofia: Lipoatrofia </a:t>
            </a:r>
          </a:p>
          <a:p>
            <a:endParaRPr lang="es-ES" sz="24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l="8559" t="14310" r="10884" b="73018"/>
          <a:stretch>
            <a:fillRect/>
          </a:stretch>
        </p:blipFill>
        <p:spPr bwMode="auto">
          <a:xfrm>
            <a:off x="3929058" y="1428736"/>
            <a:ext cx="4943472" cy="1414090"/>
          </a:xfrm>
          <a:prstGeom prst="rect">
            <a:avLst/>
          </a:prstGeom>
          <a:noFill/>
          <a:ln w="9525">
            <a:noFill/>
            <a:miter lim="800000"/>
            <a:headEnd/>
            <a:tailEnd/>
          </a:ln>
        </p:spPr>
      </p:pic>
      <p:pic>
        <p:nvPicPr>
          <p:cNvPr id="1027" name="Picture 3" descr="SDC11616"/>
          <p:cNvPicPr>
            <a:picLocks noChangeAspect="1" noChangeArrowheads="1"/>
          </p:cNvPicPr>
          <p:nvPr/>
        </p:nvPicPr>
        <p:blipFill>
          <a:blip r:embed="rId3" cstate="print"/>
          <a:srcRect/>
          <a:stretch>
            <a:fillRect/>
          </a:stretch>
        </p:blipFill>
        <p:spPr bwMode="auto">
          <a:xfrm>
            <a:off x="3929058" y="3357562"/>
            <a:ext cx="1600200" cy="1357322"/>
          </a:xfrm>
          <a:prstGeom prst="rect">
            <a:avLst/>
          </a:prstGeom>
          <a:noFill/>
        </p:spPr>
      </p:pic>
      <p:pic>
        <p:nvPicPr>
          <p:cNvPr id="1029" name="Picture 5" descr="SDC11661"/>
          <p:cNvPicPr>
            <a:picLocks noChangeAspect="1" noChangeArrowheads="1"/>
          </p:cNvPicPr>
          <p:nvPr/>
        </p:nvPicPr>
        <p:blipFill>
          <a:blip r:embed="rId4" cstate="print"/>
          <a:srcRect r="30612"/>
          <a:stretch>
            <a:fillRect/>
          </a:stretch>
        </p:blipFill>
        <p:spPr bwMode="auto">
          <a:xfrm>
            <a:off x="6929454" y="3357562"/>
            <a:ext cx="1485900" cy="1357322"/>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10" name="9 Rectángulo"/>
          <p:cNvSpPr/>
          <p:nvPr/>
        </p:nvSpPr>
        <p:spPr>
          <a:xfrm>
            <a:off x="285720" y="3286124"/>
            <a:ext cx="2138727" cy="461665"/>
          </a:xfrm>
          <a:prstGeom prst="rect">
            <a:avLst/>
          </a:prstGeom>
        </p:spPr>
        <p:txBody>
          <a:bodyPr wrap="none">
            <a:spAutoFit/>
          </a:bodyPr>
          <a:lstStyle/>
          <a:p>
            <a:r>
              <a:rPr lang="es-ES" sz="2400" dirty="0" smtClean="0">
                <a:latin typeface="Arial" panose="020B0604020202020204" pitchFamily="34" charset="0"/>
                <a:cs typeface="Arial" panose="020B0604020202020204" pitchFamily="34" charset="0"/>
              </a:rPr>
              <a:t>Lipohipertrofia</a:t>
            </a:r>
            <a:endParaRPr lang="es-ES" sz="2400" dirty="0"/>
          </a:p>
        </p:txBody>
      </p:sp>
      <p:pic>
        <p:nvPicPr>
          <p:cNvPr id="1032" name="Imagen 4" descr="F:\FOTOS\SDC11622.JPG"/>
          <p:cNvPicPr>
            <a:picLocks noChangeAspect="1" noChangeArrowheads="1"/>
          </p:cNvPicPr>
          <p:nvPr/>
        </p:nvPicPr>
        <p:blipFill>
          <a:blip r:embed="rId5" cstate="print"/>
          <a:srcRect/>
          <a:stretch>
            <a:fillRect/>
          </a:stretch>
        </p:blipFill>
        <p:spPr bwMode="auto">
          <a:xfrm>
            <a:off x="5500694" y="3357562"/>
            <a:ext cx="1428760" cy="1357322"/>
          </a:xfrm>
          <a:prstGeom prst="rect">
            <a:avLst/>
          </a:prstGeom>
          <a:noFill/>
          <a:ln w="9525">
            <a:noFill/>
            <a:miter lim="800000"/>
            <a:headEnd/>
            <a:tailEnd/>
          </a:ln>
        </p:spPr>
      </p:pic>
      <p:sp>
        <p:nvSpPr>
          <p:cNvPr id="14" name="13 Elipse"/>
          <p:cNvSpPr/>
          <p:nvPr/>
        </p:nvSpPr>
        <p:spPr>
          <a:xfrm>
            <a:off x="5857884" y="357187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Elipse"/>
          <p:cNvSpPr/>
          <p:nvPr/>
        </p:nvSpPr>
        <p:spPr>
          <a:xfrm>
            <a:off x="7500958" y="3571876"/>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Elipse"/>
          <p:cNvSpPr/>
          <p:nvPr/>
        </p:nvSpPr>
        <p:spPr>
          <a:xfrm>
            <a:off x="6929454" y="3929066"/>
            <a:ext cx="642942" cy="7715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3" name="Imagen 1" descr="F:\FOTOS\SDC10584.JPG"/>
          <p:cNvPicPr>
            <a:picLocks noChangeAspect="1" noChangeArrowheads="1"/>
          </p:cNvPicPr>
          <p:nvPr/>
        </p:nvPicPr>
        <p:blipFill>
          <a:blip r:embed="rId6" cstate="print"/>
          <a:srcRect/>
          <a:stretch>
            <a:fillRect/>
          </a:stretch>
        </p:blipFill>
        <p:spPr bwMode="auto">
          <a:xfrm>
            <a:off x="2357422" y="3357562"/>
            <a:ext cx="1571636" cy="1357322"/>
          </a:xfrm>
          <a:prstGeom prst="rect">
            <a:avLst/>
          </a:prstGeom>
          <a:noFill/>
          <a:ln w="9525">
            <a:noFill/>
            <a:miter lim="800000"/>
            <a:headEnd/>
            <a:tailEnd/>
          </a:ln>
        </p:spPr>
      </p:pic>
      <p:sp>
        <p:nvSpPr>
          <p:cNvPr id="18" name="17 Elipse"/>
          <p:cNvSpPr/>
          <p:nvPr/>
        </p:nvSpPr>
        <p:spPr>
          <a:xfrm>
            <a:off x="4000496" y="3429000"/>
            <a:ext cx="1285884" cy="10715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19" name="18 Elipse"/>
          <p:cNvSpPr/>
          <p:nvPr/>
        </p:nvSpPr>
        <p:spPr>
          <a:xfrm>
            <a:off x="2643174" y="3643314"/>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17" name="16 Rectángulo"/>
          <p:cNvSpPr/>
          <p:nvPr/>
        </p:nvSpPr>
        <p:spPr>
          <a:xfrm>
            <a:off x="428596" y="4929198"/>
            <a:ext cx="3082895" cy="369332"/>
          </a:xfrm>
          <a:prstGeom prst="rect">
            <a:avLst/>
          </a:prstGeom>
        </p:spPr>
        <p:txBody>
          <a:bodyPr wrap="none">
            <a:spAutoFit/>
          </a:bodyPr>
          <a:lstStyle/>
          <a:p>
            <a:r>
              <a:rPr lang="en-US" b="1" dirty="0" smtClean="0">
                <a:latin typeface="Arial" pitchFamily="34" charset="0"/>
                <a:cs typeface="Arial" pitchFamily="34" charset="0"/>
              </a:rPr>
              <a:t>Diagnóstico de enfermería</a:t>
            </a:r>
            <a:endParaRPr lang="es-ES" b="1" dirty="0">
              <a:latin typeface="Arial" pitchFamily="34" charset="0"/>
              <a:cs typeface="Arial" pitchFamily="34" charset="0"/>
            </a:endParaRPr>
          </a:p>
        </p:txBody>
      </p:sp>
      <p:sp>
        <p:nvSpPr>
          <p:cNvPr id="20" name="19 CuadroTexto"/>
          <p:cNvSpPr txBox="1"/>
          <p:nvPr/>
        </p:nvSpPr>
        <p:spPr>
          <a:xfrm>
            <a:off x="500034" y="5429264"/>
            <a:ext cx="7464416" cy="369332"/>
          </a:xfrm>
          <a:prstGeom prst="rect">
            <a:avLst/>
          </a:prstGeom>
          <a:solidFill>
            <a:schemeClr val="bg1"/>
          </a:solidFill>
          <a:ln w="38100">
            <a:solidFill>
              <a:schemeClr val="tx1"/>
            </a:solidFill>
          </a:ln>
        </p:spPr>
        <p:txBody>
          <a:bodyPr wrap="none" rtlCol="0">
            <a:spAutoFit/>
          </a:bodyPr>
          <a:lstStyle/>
          <a:p>
            <a:r>
              <a:rPr lang="en-US" dirty="0" smtClean="0"/>
              <a:t>Deficit de conocimiento relacionado </a:t>
            </a:r>
            <a:r>
              <a:rPr lang="en-US" smtClean="0"/>
              <a:t>con la correcta </a:t>
            </a:r>
            <a:r>
              <a:rPr lang="en-US" dirty="0" smtClean="0"/>
              <a:t>administración de insulina</a:t>
            </a:r>
            <a:endParaRPr lang="es-ES" dirty="0"/>
          </a:p>
        </p:txBody>
      </p:sp>
      <p:sp>
        <p:nvSpPr>
          <p:cNvPr id="21" name="20 CuadroTexto"/>
          <p:cNvSpPr txBox="1"/>
          <p:nvPr/>
        </p:nvSpPr>
        <p:spPr>
          <a:xfrm>
            <a:off x="571472" y="6000768"/>
            <a:ext cx="2554867" cy="369332"/>
          </a:xfrm>
          <a:prstGeom prst="rect">
            <a:avLst/>
          </a:prstGeom>
          <a:solidFill>
            <a:schemeClr val="bg1"/>
          </a:solidFill>
          <a:ln w="38100">
            <a:solidFill>
              <a:schemeClr val="tx1"/>
            </a:solidFill>
          </a:ln>
        </p:spPr>
        <p:txBody>
          <a:bodyPr wrap="none" rtlCol="0">
            <a:spAutoFit/>
          </a:bodyPr>
          <a:lstStyle/>
          <a:p>
            <a:r>
              <a:rPr lang="en-US" dirty="0" smtClean="0"/>
              <a:t>Demuestre conocimiento</a:t>
            </a:r>
            <a:endParaRPr lang="es-ES" dirty="0"/>
          </a:p>
        </p:txBody>
      </p:sp>
    </p:spTree>
    <p:extLst>
      <p:ext uri="{BB962C8B-B14F-4D97-AF65-F5344CB8AC3E}">
        <p14:creationId xmlns:p14="http://schemas.microsoft.com/office/powerpoint/2010/main" val="657476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677777" y="548680"/>
            <a:ext cx="4671279" cy="584775"/>
          </a:xfrm>
          <a:prstGeom prst="rect">
            <a:avLst/>
          </a:prstGeom>
          <a:noFill/>
        </p:spPr>
        <p:txBody>
          <a:bodyPr wrap="none" rtlCol="0">
            <a:spAutoFit/>
          </a:bodyPr>
          <a:lstStyle/>
          <a:p>
            <a:r>
              <a:rPr lang="es-ES" sz="3200" b="1" dirty="0" smtClean="0">
                <a:latin typeface="Arial" panose="020B0604020202020204" pitchFamily="34" charset="0"/>
                <a:cs typeface="Arial" panose="020B0604020202020204" pitchFamily="34" charset="0"/>
              </a:rPr>
              <a:t>Pilares del Tratamiento</a:t>
            </a:r>
            <a:endParaRPr lang="es-ES" sz="3200" b="1" dirty="0">
              <a:latin typeface="Arial" panose="020B0604020202020204" pitchFamily="34" charset="0"/>
              <a:cs typeface="Arial" panose="020B0604020202020204" pitchFamily="34" charset="0"/>
            </a:endParaRPr>
          </a:p>
        </p:txBody>
      </p:sp>
      <p:sp>
        <p:nvSpPr>
          <p:cNvPr id="3" name="CuadroTexto 2"/>
          <p:cNvSpPr txBox="1"/>
          <p:nvPr/>
        </p:nvSpPr>
        <p:spPr>
          <a:xfrm>
            <a:off x="357158" y="1357298"/>
            <a:ext cx="8242730" cy="3046988"/>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1- Dietético</a:t>
            </a:r>
          </a:p>
          <a:p>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2- Medicamentoso: Insulina, con esquema de múltiples dosis  </a:t>
            </a:r>
          </a:p>
          <a:p>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3- Ejercicio:</a:t>
            </a:r>
          </a:p>
          <a:p>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4- Educación diabetológica</a:t>
            </a:r>
            <a:endParaRPr lang="es-ES" sz="2400" dirty="0">
              <a:latin typeface="Arial" panose="020B0604020202020204" pitchFamily="34" charset="0"/>
              <a:cs typeface="Arial" panose="020B0604020202020204" pitchFamily="34" charset="0"/>
            </a:endParaRPr>
          </a:p>
        </p:txBody>
      </p:sp>
      <p:cxnSp>
        <p:nvCxnSpPr>
          <p:cNvPr id="15" name="14 Conector recto de flecha"/>
          <p:cNvCxnSpPr/>
          <p:nvPr/>
        </p:nvCxnSpPr>
        <p:spPr>
          <a:xfrm rot="5400000">
            <a:off x="1715274" y="4142586"/>
            <a:ext cx="284958" cy="7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8730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428596" y="642918"/>
            <a:ext cx="8455108" cy="523220"/>
          </a:xfrm>
          <a:prstGeom prst="rect">
            <a:avLst/>
          </a:prstGeom>
        </p:spPr>
        <p:txBody>
          <a:bodyPr wrap="square">
            <a:spAutoFit/>
          </a:bodyPr>
          <a:lstStyle/>
          <a:p>
            <a:r>
              <a:rPr lang="es-ES" sz="2800" b="1" dirty="0" smtClean="0">
                <a:latin typeface="Arial" panose="020B0604020202020204" pitchFamily="34" charset="0"/>
                <a:cs typeface="Arial" panose="020B0604020202020204" pitchFamily="34" charset="0"/>
              </a:rPr>
              <a:t>Cuidados </a:t>
            </a:r>
            <a:r>
              <a:rPr lang="es-ES" sz="2800" b="1" dirty="0">
                <a:latin typeface="Arial" panose="020B0604020202020204" pitchFamily="34" charset="0"/>
                <a:cs typeface="Arial" panose="020B0604020202020204" pitchFamily="34" charset="0"/>
              </a:rPr>
              <a:t>de </a:t>
            </a:r>
            <a:r>
              <a:rPr lang="es-ES" sz="2800" b="1" dirty="0" smtClean="0">
                <a:latin typeface="Arial" panose="020B0604020202020204" pitchFamily="34" charset="0"/>
                <a:cs typeface="Arial" panose="020B0604020202020204" pitchFamily="34" charset="0"/>
              </a:rPr>
              <a:t>Enfermería en la diabetes tipo 1</a:t>
            </a:r>
            <a:endParaRPr lang="es-ES" sz="2800" b="1" dirty="0">
              <a:latin typeface="Arial" panose="020B0604020202020204" pitchFamily="34" charset="0"/>
              <a:cs typeface="Arial" panose="020B0604020202020204" pitchFamily="34" charset="0"/>
            </a:endParaRPr>
          </a:p>
        </p:txBody>
      </p:sp>
      <p:sp>
        <p:nvSpPr>
          <p:cNvPr id="2" name="CuadroTexto 1"/>
          <p:cNvSpPr txBox="1"/>
          <p:nvPr/>
        </p:nvSpPr>
        <p:spPr>
          <a:xfrm>
            <a:off x="160450" y="1357298"/>
            <a:ext cx="4769254" cy="2308324"/>
          </a:xfrm>
          <a:prstGeom prst="rect">
            <a:avLst/>
          </a:prstGeom>
          <a:noFill/>
        </p:spPr>
        <p:txBody>
          <a:bodyPr wrap="none" rtlCol="0">
            <a:spAutoFit/>
          </a:bodyPr>
          <a:lstStyle/>
          <a:p>
            <a:pPr>
              <a:lnSpc>
                <a:spcPct val="150000"/>
              </a:lnSpc>
            </a:pPr>
            <a:r>
              <a:rPr lang="es-ES" sz="2400" dirty="0" smtClean="0">
                <a:latin typeface="Arial" panose="020B0604020202020204" pitchFamily="34" charset="0"/>
                <a:cs typeface="Arial" panose="020B0604020202020204" pitchFamily="34" charset="0"/>
              </a:rPr>
              <a:t>1- Atender la esfera psicológica</a:t>
            </a:r>
          </a:p>
          <a:p>
            <a:pPr>
              <a:lnSpc>
                <a:spcPct val="150000"/>
              </a:lnSpc>
            </a:pPr>
            <a:r>
              <a:rPr lang="en-US" sz="2400" dirty="0" smtClean="0">
                <a:latin typeface="Arial" panose="020B0604020202020204" pitchFamily="34" charset="0"/>
                <a:cs typeface="Arial" panose="020B0604020202020204" pitchFamily="34" charset="0"/>
              </a:rPr>
              <a:t>2- Detectar signos y síntomas de:</a:t>
            </a:r>
            <a:endParaRPr lang="es-ES" sz="2400" dirty="0" smtClean="0">
              <a:latin typeface="Arial" panose="020B0604020202020204" pitchFamily="34" charset="0"/>
              <a:cs typeface="Arial" panose="020B0604020202020204" pitchFamily="34" charset="0"/>
            </a:endParaRPr>
          </a:p>
          <a:p>
            <a:pPr>
              <a:lnSpc>
                <a:spcPct val="150000"/>
              </a:lnSpc>
            </a:pPr>
            <a:endParaRPr lang="en-US" sz="2400" dirty="0" smtClean="0">
              <a:latin typeface="Arial" panose="020B0604020202020204" pitchFamily="34" charset="0"/>
              <a:cs typeface="Arial" panose="020B0604020202020204" pitchFamily="34" charset="0"/>
            </a:endParaRPr>
          </a:p>
          <a:p>
            <a:pPr>
              <a:lnSpc>
                <a:spcPct val="150000"/>
              </a:lnSpc>
            </a:pPr>
            <a:endParaRPr lang="es-ES" sz="24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srcRect/>
          <a:stretch>
            <a:fillRect/>
          </a:stretch>
        </p:blipFill>
        <p:spPr bwMode="auto">
          <a:xfrm>
            <a:off x="357158" y="2786058"/>
            <a:ext cx="3500462" cy="307183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86248" y="3286124"/>
            <a:ext cx="2676525" cy="2643206"/>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143768" y="3286124"/>
            <a:ext cx="1500198" cy="2571768"/>
          </a:xfrm>
          <a:prstGeom prst="rect">
            <a:avLst/>
          </a:prstGeom>
          <a:noFill/>
          <a:ln w="9525">
            <a:noFill/>
            <a:miter lim="800000"/>
            <a:headEnd/>
            <a:tailEnd/>
          </a:ln>
          <a:effectLst/>
        </p:spPr>
      </p:pic>
      <p:sp>
        <p:nvSpPr>
          <p:cNvPr id="7" name="6 Rectángulo"/>
          <p:cNvSpPr/>
          <p:nvPr/>
        </p:nvSpPr>
        <p:spPr>
          <a:xfrm>
            <a:off x="2714612" y="6072206"/>
            <a:ext cx="3292312" cy="369332"/>
          </a:xfrm>
          <a:prstGeom prst="rect">
            <a:avLst/>
          </a:prstGeom>
        </p:spPr>
        <p:txBody>
          <a:bodyPr wrap="none">
            <a:spAutoFit/>
          </a:bodyPr>
          <a:lstStyle/>
          <a:p>
            <a:r>
              <a:rPr lang="es-ES" b="1" dirty="0" smtClean="0">
                <a:latin typeface="Arial" panose="020B0604020202020204" pitchFamily="34" charset="0"/>
                <a:cs typeface="Arial" panose="020B0604020202020204" pitchFamily="34" charset="0"/>
              </a:rPr>
              <a:t>TRATAR</a:t>
            </a:r>
            <a:r>
              <a:rPr lang="es-ES" dirty="0" smtClean="0">
                <a:latin typeface="Arial" panose="020B0604020202020204" pitchFamily="34" charset="0"/>
                <a:cs typeface="Arial" panose="020B0604020202020204" pitchFamily="34" charset="0"/>
              </a:rPr>
              <a:t> </a:t>
            </a:r>
            <a:r>
              <a:rPr lang="es-ES" b="1" dirty="0" smtClean="0">
                <a:latin typeface="Arial" panose="020B0604020202020204" pitchFamily="34" charset="0"/>
                <a:cs typeface="Arial" panose="020B0604020202020204" pitchFamily="34" charset="0"/>
              </a:rPr>
              <a:t>OPORTUNAMENTE</a:t>
            </a:r>
            <a:endParaRPr lang="es-ES" b="1" dirty="0"/>
          </a:p>
        </p:txBody>
      </p:sp>
      <p:sp>
        <p:nvSpPr>
          <p:cNvPr id="8" name="7 Rectángulo"/>
          <p:cNvSpPr/>
          <p:nvPr/>
        </p:nvSpPr>
        <p:spPr>
          <a:xfrm>
            <a:off x="5429256" y="2571744"/>
            <a:ext cx="2476960" cy="461665"/>
          </a:xfrm>
          <a:prstGeom prst="rect">
            <a:avLst/>
          </a:prstGeom>
        </p:spPr>
        <p:txBody>
          <a:bodyPr wrap="none">
            <a:spAutoFit/>
          </a:bodyPr>
          <a:lstStyle/>
          <a:p>
            <a:r>
              <a:rPr lang="es-ES" sz="2400" b="1" dirty="0" smtClean="0">
                <a:latin typeface="Arial" panose="020B0604020202020204" pitchFamily="34" charset="0"/>
                <a:cs typeface="Arial" panose="020B0604020202020204" pitchFamily="34" charset="0"/>
              </a:rPr>
              <a:t>Hiperglucemias</a:t>
            </a:r>
            <a:endParaRPr lang="es-ES" sz="2400" b="1" dirty="0"/>
          </a:p>
        </p:txBody>
      </p:sp>
    </p:spTree>
    <p:extLst>
      <p:ext uri="{BB962C8B-B14F-4D97-AF65-F5344CB8AC3E}">
        <p14:creationId xmlns:p14="http://schemas.microsoft.com/office/powerpoint/2010/main" val="1720200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214422"/>
            <a:ext cx="5143536" cy="4893647"/>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2- Dieta balanceada, agradable e individualizada, ajustarse en base al aporte de energía y macronutrientes según edad y sexo.</a:t>
            </a: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pPr algn="just"/>
            <a:r>
              <a:rPr lang="es-ES" sz="2400" dirty="0" smtClean="0">
                <a:latin typeface="Arial" panose="020B0604020202020204" pitchFamily="34" charset="0"/>
                <a:cs typeface="Arial" panose="020B0604020202020204" pitchFamily="34" charset="0"/>
              </a:rPr>
              <a:t>3- Administrar insulina cumpliendo con la rotación del mapa </a:t>
            </a:r>
          </a:p>
          <a:p>
            <a:pPr algn="just"/>
            <a:r>
              <a:rPr lang="es-ES" sz="2400" dirty="0" smtClean="0">
                <a:latin typeface="Arial" panose="020B0604020202020204" pitchFamily="34" charset="0"/>
                <a:cs typeface="Arial" panose="020B0604020202020204" pitchFamily="34" charset="0"/>
              </a:rPr>
              <a:t>Insulínico para evitar las lipodistrofias.</a:t>
            </a:r>
          </a:p>
        </p:txBody>
      </p:sp>
      <p:sp>
        <p:nvSpPr>
          <p:cNvPr id="3" name="2 Rectángulo"/>
          <p:cNvSpPr/>
          <p:nvPr/>
        </p:nvSpPr>
        <p:spPr>
          <a:xfrm>
            <a:off x="357158" y="571480"/>
            <a:ext cx="7929618" cy="523220"/>
          </a:xfrm>
          <a:prstGeom prst="rect">
            <a:avLst/>
          </a:prstGeom>
        </p:spPr>
        <p:txBody>
          <a:bodyPr wrap="square">
            <a:spAutoFit/>
          </a:bodyPr>
          <a:lstStyle/>
          <a:p>
            <a:pPr algn="ctr"/>
            <a:r>
              <a:rPr lang="es-ES" sz="2800" b="1" dirty="0" smtClean="0">
                <a:latin typeface="Arial" panose="020B0604020202020204" pitchFamily="34" charset="0"/>
                <a:cs typeface="Arial" panose="020B0604020202020204" pitchFamily="34" charset="0"/>
              </a:rPr>
              <a:t>Cuidados de Enfermería en la diabetes tipo 1</a:t>
            </a:r>
            <a:endParaRPr lang="es-ES" sz="2800" b="1"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srcRect/>
          <a:stretch>
            <a:fillRect/>
          </a:stretch>
        </p:blipFill>
        <p:spPr bwMode="auto">
          <a:xfrm>
            <a:off x="7000892" y="1214422"/>
            <a:ext cx="1681152" cy="16764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5572132" y="4143356"/>
            <a:ext cx="3214710" cy="2714644"/>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a:srcRect/>
          <a:stretch>
            <a:fillRect/>
          </a:stretch>
        </p:blipFill>
        <p:spPr bwMode="auto">
          <a:xfrm>
            <a:off x="2500298" y="2786058"/>
            <a:ext cx="1419225" cy="1428760"/>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a:srcRect/>
          <a:stretch>
            <a:fillRect/>
          </a:stretch>
        </p:blipFill>
        <p:spPr bwMode="auto">
          <a:xfrm>
            <a:off x="4000496" y="2786058"/>
            <a:ext cx="1500198" cy="142876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a:srcRect/>
          <a:stretch>
            <a:fillRect/>
          </a:stretch>
        </p:blipFill>
        <p:spPr bwMode="auto">
          <a:xfrm>
            <a:off x="5572132" y="1214422"/>
            <a:ext cx="1362075" cy="1643074"/>
          </a:xfrm>
          <a:prstGeom prst="rect">
            <a:avLst/>
          </a:prstGeom>
          <a:noFill/>
          <a:ln w="9525">
            <a:noFill/>
            <a:miter lim="800000"/>
            <a:headEnd/>
            <a:tailEnd/>
          </a:ln>
          <a:effectLst/>
        </p:spPr>
      </p:pic>
      <p:pic>
        <p:nvPicPr>
          <p:cNvPr id="4102" name="Imagen 60"/>
          <p:cNvPicPr>
            <a:picLocks noChangeAspect="1" noChangeArrowheads="1"/>
          </p:cNvPicPr>
          <p:nvPr/>
        </p:nvPicPr>
        <p:blipFill>
          <a:blip r:embed="rId7">
            <a:lum bright="20000" contrast="30000"/>
          </a:blip>
          <a:srcRect l="3369" t="5737" r="6947" b="4099"/>
          <a:stretch>
            <a:fillRect/>
          </a:stretch>
        </p:blipFill>
        <p:spPr bwMode="auto">
          <a:xfrm>
            <a:off x="428596" y="2786058"/>
            <a:ext cx="1890713" cy="140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00166" y="142852"/>
            <a:ext cx="6286544" cy="369332"/>
          </a:xfrm>
          <a:prstGeom prst="rect">
            <a:avLst/>
          </a:prstGeom>
        </p:spPr>
        <p:txBody>
          <a:bodyPr wrap="square">
            <a:spAutoFit/>
          </a:bodyPr>
          <a:lstStyle/>
          <a:p>
            <a:r>
              <a:rPr lang="es-ES" b="1" dirty="0" smtClean="0">
                <a:latin typeface="Arial" panose="020B0604020202020204" pitchFamily="34" charset="0"/>
                <a:cs typeface="Arial" panose="020B0604020202020204" pitchFamily="34" charset="0"/>
              </a:rPr>
              <a:t>Cuidados de Enfermería en la diabetes tipo 1</a:t>
            </a:r>
            <a:endParaRPr lang="es-ES" b="1" dirty="0">
              <a:latin typeface="Arial" panose="020B0604020202020204" pitchFamily="34" charset="0"/>
              <a:cs typeface="Arial" panose="020B0604020202020204" pitchFamily="34" charset="0"/>
            </a:endParaRPr>
          </a:p>
        </p:txBody>
      </p:sp>
      <p:sp>
        <p:nvSpPr>
          <p:cNvPr id="3" name="2 Rectángulo"/>
          <p:cNvSpPr/>
          <p:nvPr/>
        </p:nvSpPr>
        <p:spPr>
          <a:xfrm>
            <a:off x="214282" y="1071547"/>
            <a:ext cx="5857916" cy="2354491"/>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4- </a:t>
            </a:r>
            <a:r>
              <a:rPr lang="es-ES"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Realizar la glucemia antes de las comidas principales y al acostarse,  previa comprobación del funcionamiento del glucómetro y verificar código de las tiras reactivas registrar en HC</a:t>
            </a:r>
          </a:p>
          <a:p>
            <a:pPr>
              <a:lnSpc>
                <a:spcPct val="150000"/>
              </a:lnSpc>
            </a:pPr>
            <a:endParaRPr lang="es-ES" dirty="0" smtClean="0">
              <a:latin typeface="Arial" panose="020B0604020202020204" pitchFamily="34" charset="0"/>
              <a:cs typeface="Arial" panose="020B0604020202020204" pitchFamily="34" charset="0"/>
            </a:endParaRPr>
          </a:p>
        </p:txBody>
      </p:sp>
      <p:graphicFrame>
        <p:nvGraphicFramePr>
          <p:cNvPr id="5122" name="Object 2"/>
          <p:cNvGraphicFramePr>
            <a:graphicFrameLocks noChangeAspect="1"/>
          </p:cNvGraphicFramePr>
          <p:nvPr/>
        </p:nvGraphicFramePr>
        <p:xfrm>
          <a:off x="6286512" y="1142984"/>
          <a:ext cx="2643206" cy="1928826"/>
        </p:xfrm>
        <a:graphic>
          <a:graphicData uri="http://schemas.openxmlformats.org/presentationml/2006/ole">
            <mc:AlternateContent xmlns:mc="http://schemas.openxmlformats.org/markup-compatibility/2006">
              <mc:Choice xmlns:v="urn:schemas-microsoft-com:vml" Requires="v">
                <p:oleObj spid="_x0000_s5129" name="Imagen de mapa de bits" r:id="rId3" imgW="4428571" imgH="5191850" progId="PBrush">
                  <p:embed/>
                </p:oleObj>
              </mc:Choice>
              <mc:Fallback>
                <p:oleObj name="Imagen de mapa de bits" r:id="rId3" imgW="4428571" imgH="5191850"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6512" y="1142984"/>
                        <a:ext cx="2643206" cy="19288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Rectángulo"/>
          <p:cNvSpPr/>
          <p:nvPr/>
        </p:nvSpPr>
        <p:spPr>
          <a:xfrm>
            <a:off x="285720" y="3286124"/>
            <a:ext cx="5643602" cy="3046988"/>
          </a:xfrm>
          <a:prstGeom prst="rect">
            <a:avLst/>
          </a:prstGeom>
        </p:spPr>
        <p:txBody>
          <a:bodyPr wrap="square">
            <a:spAutoFit/>
          </a:bodyPr>
          <a:lstStyle/>
          <a:p>
            <a:pPr algn="just"/>
            <a:r>
              <a:rPr lang="es-ES" sz="2400" dirty="0" smtClean="0">
                <a:latin typeface="Arial" panose="020B0604020202020204" pitchFamily="34" charset="0"/>
                <a:cs typeface="Arial" panose="020B0604020202020204" pitchFamily="34" charset="0"/>
              </a:rPr>
              <a:t>5- Explicar a pacientes y familiares la importancia de la realización del ejercicio físico Aeróbico( baile, bicicleta, la marcha, etc), incrementa  la absorción de la insulina,  las necesidades de insulina al   la utilización de la glucosa por el músculo y   los lípidos plasmáticos</a:t>
            </a:r>
          </a:p>
        </p:txBody>
      </p:sp>
      <p:pic>
        <p:nvPicPr>
          <p:cNvPr id="7" name="Imagen 157"/>
          <p:cNvPicPr>
            <a:picLocks noChangeAspect="1" noChangeArrowheads="1"/>
          </p:cNvPicPr>
          <p:nvPr/>
        </p:nvPicPr>
        <p:blipFill>
          <a:blip r:embed="rId5"/>
          <a:srcRect/>
          <a:stretch>
            <a:fillRect/>
          </a:stretch>
        </p:blipFill>
        <p:spPr bwMode="auto">
          <a:xfrm>
            <a:off x="6357950" y="3500438"/>
            <a:ext cx="2500330" cy="2286016"/>
          </a:xfrm>
          <a:prstGeom prst="rect">
            <a:avLst/>
          </a:prstGeom>
          <a:noFill/>
          <a:ln w="9525">
            <a:noFill/>
            <a:miter lim="800000"/>
            <a:headEnd/>
            <a:tailEnd/>
          </a:ln>
        </p:spPr>
      </p:pic>
      <p:cxnSp>
        <p:nvCxnSpPr>
          <p:cNvPr id="8" name="7 Conector recto de flecha"/>
          <p:cNvCxnSpPr/>
          <p:nvPr/>
        </p:nvCxnSpPr>
        <p:spPr>
          <a:xfrm rot="5400000">
            <a:off x="4930381" y="4999445"/>
            <a:ext cx="28495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de flecha"/>
          <p:cNvCxnSpPr/>
          <p:nvPr/>
        </p:nvCxnSpPr>
        <p:spPr>
          <a:xfrm rot="5400000">
            <a:off x="4930381" y="5356635"/>
            <a:ext cx="284958"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428604"/>
            <a:ext cx="8001056" cy="954107"/>
          </a:xfrm>
          <a:prstGeom prst="rect">
            <a:avLst/>
          </a:prstGeom>
        </p:spPr>
        <p:txBody>
          <a:bodyPr wrap="square">
            <a:spAutoFit/>
          </a:bodyPr>
          <a:lstStyle/>
          <a:p>
            <a:r>
              <a:rPr lang="es-ES" sz="2800" b="1" dirty="0" smtClean="0">
                <a:latin typeface="Arial" panose="020B0604020202020204" pitchFamily="34" charset="0"/>
                <a:cs typeface="Arial" panose="020B0604020202020204" pitchFamily="34" charset="0"/>
              </a:rPr>
              <a:t>Cuidados de Enfermería en la diabetes tipo 1. Continuación</a:t>
            </a:r>
            <a:endParaRPr lang="es-ES" sz="2800" b="1" dirty="0">
              <a:latin typeface="Arial" panose="020B0604020202020204" pitchFamily="34" charset="0"/>
              <a:cs typeface="Arial" panose="020B0604020202020204" pitchFamily="34" charset="0"/>
            </a:endParaRPr>
          </a:p>
        </p:txBody>
      </p:sp>
      <p:sp>
        <p:nvSpPr>
          <p:cNvPr id="3" name="2 CuadroTexto"/>
          <p:cNvSpPr txBox="1"/>
          <p:nvPr/>
        </p:nvSpPr>
        <p:spPr>
          <a:xfrm>
            <a:off x="428596" y="1571612"/>
            <a:ext cx="8072494" cy="1200329"/>
          </a:xfrm>
          <a:prstGeom prst="rect">
            <a:avLst/>
          </a:prstGeom>
          <a:noFill/>
        </p:spPr>
        <p:txBody>
          <a:bodyPr wrap="square" rtlCol="0">
            <a:spAutoFit/>
          </a:bodyPr>
          <a:lstStyle/>
          <a:p>
            <a:pPr algn="just"/>
            <a:endParaRPr lang="es-ES" sz="2400" dirty="0" smtClean="0">
              <a:latin typeface="Arial" panose="020B0604020202020204" pitchFamily="34" charset="0"/>
              <a:cs typeface="Arial" panose="020B0604020202020204" pitchFamily="34" charset="0"/>
            </a:endParaRPr>
          </a:p>
          <a:p>
            <a:endParaRPr lang="es-ES" sz="2400" dirty="0" smtClean="0">
              <a:latin typeface="Arial" panose="020B0604020202020204" pitchFamily="34" charset="0"/>
              <a:cs typeface="Arial" panose="020B0604020202020204" pitchFamily="34" charset="0"/>
            </a:endParaRPr>
          </a:p>
          <a:p>
            <a:r>
              <a:rPr lang="es-ES" sz="2400" dirty="0" smtClean="0">
                <a:latin typeface="Arial" panose="020B0604020202020204" pitchFamily="34" charset="0"/>
                <a:cs typeface="Arial" panose="020B0604020202020204" pitchFamily="34" charset="0"/>
              </a:rPr>
              <a:t>6- Educación diabetológica</a:t>
            </a:r>
            <a:endParaRPr lang="es-ES" sz="2400" dirty="0"/>
          </a:p>
        </p:txBody>
      </p:sp>
      <p:pic>
        <p:nvPicPr>
          <p:cNvPr id="3074" name="Picture 2"/>
          <p:cNvPicPr>
            <a:picLocks noChangeAspect="1" noChangeArrowheads="1"/>
          </p:cNvPicPr>
          <p:nvPr/>
        </p:nvPicPr>
        <p:blipFill>
          <a:blip r:embed="rId2"/>
          <a:srcRect/>
          <a:stretch>
            <a:fillRect/>
          </a:stretch>
        </p:blipFill>
        <p:spPr bwMode="auto">
          <a:xfrm>
            <a:off x="3428992" y="2857496"/>
            <a:ext cx="1828800" cy="2162175"/>
          </a:xfrm>
          <a:prstGeom prst="rect">
            <a:avLst/>
          </a:prstGeom>
          <a:noFill/>
          <a:ln w="9525">
            <a:noFill/>
            <a:miter lim="800000"/>
            <a:headEnd/>
            <a:tailEnd/>
          </a:ln>
          <a:effectLst/>
        </p:spPr>
      </p:pic>
      <p:pic>
        <p:nvPicPr>
          <p:cNvPr id="3075" name="Imagen 2"/>
          <p:cNvPicPr>
            <a:picLocks noChangeAspect="1" noChangeArrowheads="1"/>
          </p:cNvPicPr>
          <p:nvPr/>
        </p:nvPicPr>
        <p:blipFill>
          <a:blip r:embed="rId3"/>
          <a:srcRect l="3661" r="4182" b="11653"/>
          <a:stretch>
            <a:fillRect/>
          </a:stretch>
        </p:blipFill>
        <p:spPr bwMode="auto">
          <a:xfrm>
            <a:off x="928662" y="2857496"/>
            <a:ext cx="1701800" cy="2214578"/>
          </a:xfrm>
          <a:prstGeom prst="rect">
            <a:avLst/>
          </a:prstGeom>
          <a:noFill/>
          <a:ln w="9525">
            <a:noFill/>
            <a:miter lim="800000"/>
            <a:headEnd/>
            <a:tailEnd/>
          </a:ln>
        </p:spPr>
      </p:pic>
      <p:pic>
        <p:nvPicPr>
          <p:cNvPr id="3076" name="Imagen 7" descr="C:\Documents and Settings\noemi.INHEM\Mis documentos\Mis imágenes\Imagen 175.jpg"/>
          <p:cNvPicPr>
            <a:picLocks noChangeAspect="1" noChangeArrowheads="1"/>
          </p:cNvPicPr>
          <p:nvPr/>
        </p:nvPicPr>
        <p:blipFill>
          <a:blip r:embed="rId4"/>
          <a:srcRect l="17108" t="8707" r="22221" b="12878"/>
          <a:stretch>
            <a:fillRect/>
          </a:stretch>
        </p:blipFill>
        <p:spPr bwMode="auto">
          <a:xfrm>
            <a:off x="6215074" y="2857496"/>
            <a:ext cx="2143140" cy="2143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000364" y="1000108"/>
            <a:ext cx="2108078" cy="369332"/>
          </a:xfrm>
          <a:prstGeom prst="rect">
            <a:avLst/>
          </a:prstGeom>
        </p:spPr>
        <p:txBody>
          <a:bodyPr wrap="none">
            <a:spAutoFit/>
          </a:bodyPr>
          <a:lstStyle/>
          <a:p>
            <a:r>
              <a:rPr lang="es-ES" altLang="es-ES" b="1" dirty="0" smtClean="0"/>
              <a:t>Resumen de la clase</a:t>
            </a:r>
            <a:endParaRPr lang="es-MX" altLang="es-ES" b="1" dirty="0"/>
          </a:p>
        </p:txBody>
      </p:sp>
      <p:sp>
        <p:nvSpPr>
          <p:cNvPr id="3" name="2 Rectángulo"/>
          <p:cNvSpPr/>
          <p:nvPr/>
        </p:nvSpPr>
        <p:spPr>
          <a:xfrm>
            <a:off x="500034" y="1785926"/>
            <a:ext cx="7286676" cy="646331"/>
          </a:xfrm>
          <a:prstGeom prst="rect">
            <a:avLst/>
          </a:prstGeom>
        </p:spPr>
        <p:txBody>
          <a:bodyPr wrap="square">
            <a:spAutoFit/>
          </a:bodyPr>
          <a:lstStyle/>
          <a:p>
            <a:r>
              <a:rPr lang="es-ES" b="1" dirty="0" smtClean="0">
                <a:latin typeface="Arial" panose="020B0604020202020204" pitchFamily="34" charset="0"/>
                <a:cs typeface="Arial" panose="020B0604020202020204" pitchFamily="34" charset="0"/>
              </a:rPr>
              <a:t>Unidad X</a:t>
            </a:r>
            <a:r>
              <a:rPr lang="es-ES" dirty="0" smtClean="0">
                <a:latin typeface="Arial" panose="020B0604020202020204" pitchFamily="34" charset="0"/>
                <a:cs typeface="Arial" panose="020B0604020202020204" pitchFamily="34" charset="0"/>
              </a:rPr>
              <a:t>: </a:t>
            </a:r>
            <a:r>
              <a:rPr lang="en-CA" dirty="0" smtClean="0">
                <a:latin typeface="Arial" pitchFamily="34" charset="0"/>
                <a:cs typeface="Arial" pitchFamily="34" charset="0"/>
              </a:rPr>
              <a:t>Atención de enfermería a personas con afecciones del sistema endocrino metabólico</a:t>
            </a:r>
            <a:endParaRPr lang="es-E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00430" y="785794"/>
            <a:ext cx="1359668" cy="369332"/>
          </a:xfrm>
          <a:prstGeom prst="rect">
            <a:avLst/>
          </a:prstGeom>
        </p:spPr>
        <p:txBody>
          <a:bodyPr wrap="none">
            <a:spAutoFit/>
          </a:bodyPr>
          <a:lstStyle/>
          <a:p>
            <a:r>
              <a:rPr lang="es-ES" altLang="es-ES" b="1" dirty="0" smtClean="0"/>
              <a:t>Autoestudio</a:t>
            </a:r>
            <a:endParaRPr lang="es-MX" altLang="es-ES" b="1" dirty="0"/>
          </a:p>
        </p:txBody>
      </p:sp>
      <p:sp>
        <p:nvSpPr>
          <p:cNvPr id="3" name="2 Rectángulo"/>
          <p:cNvSpPr/>
          <p:nvPr/>
        </p:nvSpPr>
        <p:spPr>
          <a:xfrm>
            <a:off x="928662" y="1285860"/>
            <a:ext cx="7858180" cy="707886"/>
          </a:xfrm>
          <a:prstGeom prst="rect">
            <a:avLst/>
          </a:prstGeom>
        </p:spPr>
        <p:txBody>
          <a:bodyPr wrap="square">
            <a:spAutoFit/>
          </a:bodyPr>
          <a:lstStyle/>
          <a:p>
            <a:r>
              <a:rPr lang="es-ES" b="1" dirty="0" smtClean="0">
                <a:latin typeface="Arial" panose="020B0604020202020204" pitchFamily="34" charset="0"/>
                <a:cs typeface="Arial" panose="020B0604020202020204" pitchFamily="34" charset="0"/>
              </a:rPr>
              <a:t>Unidad X</a:t>
            </a:r>
            <a:r>
              <a:rPr lang="es-ES" sz="2000" dirty="0" smtClean="0">
                <a:latin typeface="Arial" panose="020B0604020202020204" pitchFamily="34" charset="0"/>
                <a:cs typeface="Arial" panose="020B0604020202020204" pitchFamily="34" charset="0"/>
              </a:rPr>
              <a:t>: </a:t>
            </a:r>
            <a:r>
              <a:rPr lang="en-CA" sz="2000" dirty="0" smtClean="0">
                <a:latin typeface="Arial" pitchFamily="34" charset="0"/>
                <a:cs typeface="Arial" pitchFamily="34" charset="0"/>
              </a:rPr>
              <a:t>Atención de enfermería a personas con afecciones del sistema endocrino metabólico</a:t>
            </a:r>
            <a:endParaRPr lang="es-ES" sz="2000" dirty="0"/>
          </a:p>
        </p:txBody>
      </p:sp>
      <p:sp>
        <p:nvSpPr>
          <p:cNvPr id="4" name="3 CuadroTexto"/>
          <p:cNvSpPr txBox="1"/>
          <p:nvPr/>
        </p:nvSpPr>
        <p:spPr>
          <a:xfrm>
            <a:off x="1142977" y="2571744"/>
            <a:ext cx="7786742" cy="2308324"/>
          </a:xfrm>
          <a:prstGeom prst="rect">
            <a:avLst/>
          </a:prstGeom>
          <a:noFill/>
        </p:spPr>
        <p:txBody>
          <a:bodyPr wrap="square" rtlCol="0">
            <a:spAutoFit/>
          </a:bodyPr>
          <a:lstStyle/>
          <a:p>
            <a:pPr algn="just">
              <a:buFont typeface="Wingdings" pitchFamily="2" charset="2"/>
              <a:buChar char="Ø"/>
            </a:pPr>
            <a:r>
              <a:rPr lang="en-US" dirty="0" smtClean="0"/>
              <a:t> </a:t>
            </a:r>
            <a:r>
              <a:rPr lang="en-US" sz="2400" dirty="0" smtClean="0">
                <a:latin typeface="Arial" pitchFamily="34" charset="0"/>
                <a:cs typeface="Arial" pitchFamily="34" charset="0"/>
              </a:rPr>
              <a:t>¿ Mencione las complicaciones agudas que se pueden presentar en la diabetes tipo 1  y diga los síntomas un una de ellas?</a:t>
            </a:r>
          </a:p>
          <a:p>
            <a:pPr algn="just">
              <a:buFont typeface="Wingdings" pitchFamily="2" charset="2"/>
              <a:buChar char="Ø"/>
            </a:pPr>
            <a:endParaRPr lang="en-US" sz="2400" dirty="0" smtClean="0">
              <a:latin typeface="Arial" pitchFamily="34" charset="0"/>
              <a:cs typeface="Arial" pitchFamily="34" charset="0"/>
            </a:endParaRPr>
          </a:p>
          <a:p>
            <a:pPr algn="just">
              <a:buFont typeface="Wingdings" pitchFamily="2" charset="2"/>
              <a:buChar char="Ø"/>
            </a:pPr>
            <a:r>
              <a:rPr lang="en-US" sz="2400" dirty="0" smtClean="0">
                <a:latin typeface="Arial" pitchFamily="34" charset="0"/>
                <a:cs typeface="Arial" pitchFamily="34" charset="0"/>
              </a:rPr>
              <a:t>Argumente tres cuidados de enfermería en la diabetes tipo1.</a:t>
            </a:r>
            <a:endParaRPr lang="es-ES" sz="2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214414" y="785794"/>
            <a:ext cx="6901249" cy="584775"/>
          </a:xfrm>
          <a:prstGeom prst="rect">
            <a:avLst/>
          </a:prstGeom>
        </p:spPr>
        <p:txBody>
          <a:bodyPr wrap="none">
            <a:spAutoFit/>
          </a:bodyPr>
          <a:lstStyle/>
          <a:p>
            <a:pPr algn="ctr"/>
            <a:r>
              <a:rPr lang="es-ES_tradnl" sz="3200" b="1" dirty="0" smtClean="0">
                <a:effectLst>
                  <a:outerShdw blurRad="38100" dist="38100" dir="2700000" algn="tl">
                    <a:srgbClr val="000000">
                      <a:alpha val="43137"/>
                    </a:srgbClr>
                  </a:outerShdw>
                </a:effectLst>
                <a:latin typeface="Arial" pitchFamily="34" charset="0"/>
                <a:cs typeface="Arial" pitchFamily="34" charset="0"/>
              </a:rPr>
              <a:t>Comprobación de la clase anterior</a:t>
            </a:r>
            <a:endParaRPr lang="es-ES" sz="3200" dirty="0">
              <a:latin typeface="Arial" pitchFamily="34" charset="0"/>
              <a:cs typeface="Arial" pitchFamily="34" charset="0"/>
            </a:endParaRPr>
          </a:p>
        </p:txBody>
      </p:sp>
      <p:sp>
        <p:nvSpPr>
          <p:cNvPr id="3" name="2 CuadroTexto"/>
          <p:cNvSpPr txBox="1"/>
          <p:nvPr/>
        </p:nvSpPr>
        <p:spPr>
          <a:xfrm>
            <a:off x="0" y="2214554"/>
            <a:ext cx="8903399" cy="3108543"/>
          </a:xfrm>
          <a:prstGeom prst="rect">
            <a:avLst/>
          </a:prstGeom>
          <a:noFill/>
        </p:spPr>
        <p:txBody>
          <a:bodyPr wrap="none" rtlCol="0">
            <a:spAutoFit/>
          </a:bodyPr>
          <a:lstStyle/>
          <a:p>
            <a:pPr>
              <a:lnSpc>
                <a:spcPct val="150000"/>
              </a:lnSpc>
              <a:buFont typeface="Wingdings" pitchFamily="2" charset="2"/>
              <a:buChar char="§"/>
            </a:pPr>
            <a:r>
              <a:rPr lang="en-US" dirty="0" smtClean="0"/>
              <a:t> </a:t>
            </a:r>
            <a:r>
              <a:rPr lang="en-US" sz="2800" dirty="0" smtClean="0">
                <a:latin typeface="Arial" pitchFamily="34" charset="0"/>
                <a:cs typeface="Arial" pitchFamily="34" charset="0"/>
              </a:rPr>
              <a:t>Diga el cuadro clínico que se presenta en el paciente </a:t>
            </a:r>
          </a:p>
          <a:p>
            <a:pPr>
              <a:lnSpc>
                <a:spcPct val="150000"/>
              </a:lnSpc>
            </a:pPr>
            <a:r>
              <a:rPr lang="en-US" sz="2800" dirty="0" smtClean="0">
                <a:latin typeface="Arial" pitchFamily="34" charset="0"/>
                <a:cs typeface="Arial" pitchFamily="34" charset="0"/>
              </a:rPr>
              <a:t>  con hipertiroidismo</a:t>
            </a:r>
          </a:p>
          <a:p>
            <a:pPr>
              <a:lnSpc>
                <a:spcPct val="150000"/>
              </a:lnSpc>
              <a:buFont typeface="Wingdings" pitchFamily="2" charset="2"/>
              <a:buChar char="§"/>
            </a:pPr>
            <a:r>
              <a:rPr lang="en-US" sz="2800" dirty="0" smtClean="0">
                <a:latin typeface="Arial" pitchFamily="34" charset="0"/>
                <a:cs typeface="Arial" pitchFamily="34" charset="0"/>
              </a:rPr>
              <a:t> Explique tres cuidados de enfermería en el paciente </a:t>
            </a:r>
          </a:p>
          <a:p>
            <a:pPr>
              <a:lnSpc>
                <a:spcPct val="150000"/>
              </a:lnSpc>
            </a:pPr>
            <a:r>
              <a:rPr lang="en-US" sz="2800" dirty="0" smtClean="0">
                <a:latin typeface="Arial" pitchFamily="34" charset="0"/>
                <a:cs typeface="Arial" pitchFamily="34" charset="0"/>
              </a:rPr>
              <a:t>   con hipertiroidismo</a:t>
            </a:r>
          </a:p>
          <a:p>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85918" y="1214422"/>
            <a:ext cx="5616624" cy="923330"/>
          </a:xfrm>
          <a:prstGeom prst="rect">
            <a:avLst/>
          </a:prstGeom>
          <a:noFill/>
        </p:spPr>
        <p:txBody>
          <a:bodyPr wrap="square" rtlCol="0">
            <a:spAutoFit/>
          </a:bodyPr>
          <a:lstStyle/>
          <a:p>
            <a:pPr algn="just"/>
            <a:endParaRPr lang="es-ES" dirty="0">
              <a:latin typeface="Arial" pitchFamily="34" charset="0"/>
              <a:cs typeface="Arial" pitchFamily="34" charset="0"/>
            </a:endParaRPr>
          </a:p>
          <a:p>
            <a:endParaRPr lang="es-ES" dirty="0" smtClean="0"/>
          </a:p>
          <a:p>
            <a:endParaRPr lang="es-ES" dirty="0"/>
          </a:p>
        </p:txBody>
      </p:sp>
      <p:sp>
        <p:nvSpPr>
          <p:cNvPr id="3" name="2 CuadroTexto"/>
          <p:cNvSpPr txBox="1"/>
          <p:nvPr/>
        </p:nvSpPr>
        <p:spPr>
          <a:xfrm>
            <a:off x="2143108" y="357166"/>
            <a:ext cx="2438488" cy="584775"/>
          </a:xfrm>
          <a:prstGeom prst="rect">
            <a:avLst/>
          </a:prstGeom>
          <a:noFill/>
        </p:spPr>
        <p:txBody>
          <a:bodyPr wrap="none" rtlCol="0">
            <a:spAutoFit/>
          </a:bodyPr>
          <a:lstStyle/>
          <a:p>
            <a:r>
              <a:rPr lang="es-ES" sz="3200" b="1" dirty="0" smtClean="0">
                <a:latin typeface="Arial" pitchFamily="34" charset="0"/>
                <a:cs typeface="Arial" pitchFamily="34" charset="0"/>
              </a:rPr>
              <a:t>Bibliografía</a:t>
            </a:r>
            <a:endParaRPr lang="es-ES" sz="3200" b="1" dirty="0">
              <a:latin typeface="Arial" pitchFamily="34" charset="0"/>
              <a:cs typeface="Arial" pitchFamily="34" charset="0"/>
            </a:endParaRPr>
          </a:p>
        </p:txBody>
      </p:sp>
      <p:sp>
        <p:nvSpPr>
          <p:cNvPr id="6" name="5 CuadroTexto"/>
          <p:cNvSpPr txBox="1"/>
          <p:nvPr/>
        </p:nvSpPr>
        <p:spPr>
          <a:xfrm>
            <a:off x="214282" y="1071546"/>
            <a:ext cx="8429684" cy="5632311"/>
          </a:xfrm>
          <a:prstGeom prst="rect">
            <a:avLst/>
          </a:prstGeom>
          <a:noFill/>
        </p:spPr>
        <p:txBody>
          <a:bodyPr wrap="square" rtlCol="0">
            <a:spAutoFit/>
          </a:bodyPr>
          <a:lstStyle/>
          <a:p>
            <a:pPr algn="just">
              <a:lnSpc>
                <a:spcPct val="150000"/>
              </a:lnSpc>
              <a:buFont typeface="Wingdings" pitchFamily="2" charset="2"/>
              <a:buChar char="v"/>
            </a:pPr>
            <a:r>
              <a:rPr lang="es-ES" sz="2000" dirty="0" smtClean="0">
                <a:latin typeface="Arial" pitchFamily="34" charset="0"/>
                <a:cs typeface="Arial" pitchFamily="34" charset="0"/>
              </a:rPr>
              <a:t> Fenton M. (2007) Temas de enfermería Médico Quirúrgico.</a:t>
            </a:r>
            <a:r>
              <a:rPr lang="es-ES" sz="2000" dirty="0" smtClean="0">
                <a:latin typeface="Arial" charset="0"/>
              </a:rPr>
              <a:t>(Tercera parte)</a:t>
            </a:r>
            <a:r>
              <a:rPr lang="es-ES" sz="2000" dirty="0" smtClean="0">
                <a:latin typeface="Arial" pitchFamily="34" charset="0"/>
                <a:cs typeface="Arial" pitchFamily="34" charset="0"/>
              </a:rPr>
              <a:t>.</a:t>
            </a:r>
            <a:r>
              <a:rPr lang="es-ES" sz="2000" dirty="0" smtClean="0">
                <a:latin typeface="Arial" charset="0"/>
              </a:rPr>
              <a:t> Editora Ciencias Médicas. La Habana.</a:t>
            </a:r>
          </a:p>
          <a:p>
            <a:pPr algn="just">
              <a:lnSpc>
                <a:spcPct val="150000"/>
              </a:lnSpc>
              <a:buFont typeface="Wingdings" pitchFamily="2" charset="2"/>
              <a:buChar char="v"/>
            </a:pPr>
            <a:r>
              <a:rPr lang="en-US" sz="2000" dirty="0" smtClean="0">
                <a:latin typeface="Arial" charset="0"/>
              </a:rPr>
              <a:t> Padilla O. (2005) Temas de Pediatría. Atención de enfermería a pacientes con afecciones endocrinas. Diabetes Mellitus. Editora Ciencias Médicas. </a:t>
            </a:r>
            <a:endParaRPr lang="es-ES" sz="2000" dirty="0" smtClean="0">
              <a:latin typeface="Arial" panose="020B0604020202020204" pitchFamily="34" charset="0"/>
              <a:cs typeface="Arial" pitchFamily="34" charset="0"/>
            </a:endParaRPr>
          </a:p>
          <a:p>
            <a:pPr algn="just">
              <a:lnSpc>
                <a:spcPct val="150000"/>
              </a:lnSpc>
              <a:buFont typeface="Wingdings" pitchFamily="2" charset="2"/>
              <a:buChar char="v"/>
            </a:pPr>
            <a:r>
              <a:rPr lang="es-ES" sz="2000" dirty="0" smtClean="0">
                <a:latin typeface="Arial" panose="020B0604020202020204" pitchFamily="34" charset="0"/>
                <a:cs typeface="Arial" pitchFamily="34" charset="0"/>
              </a:rPr>
              <a:t>Carvajal F. (2004). Temas de Pediatría. Tomo VII. Trastornos del páncreas endocrino. </a:t>
            </a:r>
            <a:r>
              <a:rPr lang="es-ES" sz="2000" dirty="0" smtClean="0">
                <a:latin typeface="Arial" charset="0"/>
              </a:rPr>
              <a:t>Editora Ciencias Médicas. La Habana.</a:t>
            </a:r>
            <a:endParaRPr lang="es-ES" sz="2000" dirty="0" smtClean="0">
              <a:latin typeface="Arial" panose="020B0604020202020204" pitchFamily="34" charset="0"/>
              <a:cs typeface="Arial" pitchFamily="34" charset="0"/>
            </a:endParaRPr>
          </a:p>
          <a:p>
            <a:pPr algn="just">
              <a:lnSpc>
                <a:spcPct val="150000"/>
              </a:lnSpc>
              <a:buFont typeface="Wingdings" pitchFamily="2" charset="2"/>
              <a:buChar char="v"/>
            </a:pPr>
            <a:r>
              <a:rPr lang="es-ES" sz="2000" dirty="0" smtClean="0">
                <a:latin typeface="Arial" panose="020B0604020202020204" pitchFamily="34" charset="0"/>
                <a:cs typeface="Arial" pitchFamily="34" charset="0"/>
              </a:rPr>
              <a:t>Goderich R. (2002)  Medicina Interna. Tomo 3. Diabetes Mellitus. Complicaciones crónicas. </a:t>
            </a:r>
            <a:r>
              <a:rPr lang="es-ES" sz="2000" dirty="0" smtClean="0">
                <a:latin typeface="Arial" charset="0"/>
              </a:rPr>
              <a:t>Editora Ciencias Médicas. La Habana.</a:t>
            </a:r>
          </a:p>
          <a:p>
            <a:pPr algn="just">
              <a:lnSpc>
                <a:spcPct val="150000"/>
              </a:lnSpc>
              <a:buFont typeface="Wingdings" pitchFamily="2" charset="2"/>
              <a:buChar char="v"/>
            </a:pPr>
            <a:r>
              <a:rPr lang="en-US" sz="2000" dirty="0" smtClean="0">
                <a:latin typeface="Arial" charset="0"/>
                <a:cs typeface="Arial" pitchFamily="34" charset="0"/>
              </a:rPr>
              <a:t> </a:t>
            </a:r>
            <a:r>
              <a:rPr lang="es-ES" sz="2000" dirty="0" smtClean="0">
                <a:latin typeface="Arial" charset="0"/>
              </a:rPr>
              <a:t>Iyer P.W. (1995) Proceso de Diagnósticos de Enfermería. Editora México.</a:t>
            </a:r>
            <a:endParaRPr lang="es-ES" sz="2000" dirty="0" smtClean="0">
              <a:latin typeface="Arial" panose="020B0604020202020204" pitchFamily="34" charset="0"/>
              <a:cs typeface="Arial" pitchFamily="34" charset="0"/>
            </a:endParaRPr>
          </a:p>
          <a:p>
            <a:pPr algn="just">
              <a:lnSpc>
                <a:spcPct val="150000"/>
              </a:lnSpc>
              <a:buFont typeface="Wingdings" pitchFamily="2" charset="2"/>
              <a:buChar char="v"/>
            </a:pPr>
            <a:endParaRPr lang="es-ES" sz="2000" dirty="0">
              <a:latin typeface="Arial" pitchFamily="34" charset="0"/>
              <a:cs typeface="Arial" pitchFamily="34" charset="0"/>
            </a:endParaRPr>
          </a:p>
        </p:txBody>
      </p:sp>
      <p:sp>
        <p:nvSpPr>
          <p:cNvPr id="8" name="7 Rectángulo"/>
          <p:cNvSpPr/>
          <p:nvPr/>
        </p:nvSpPr>
        <p:spPr>
          <a:xfrm>
            <a:off x="366682" y="2938458"/>
            <a:ext cx="8429684" cy="496996"/>
          </a:xfrm>
          <a:prstGeom prst="rect">
            <a:avLst/>
          </a:prstGeom>
        </p:spPr>
        <p:txBody>
          <a:bodyPr wrap="square">
            <a:spAutoFit/>
          </a:bodyPr>
          <a:lstStyle/>
          <a:p>
            <a:pPr algn="just">
              <a:lnSpc>
                <a:spcPct val="150000"/>
              </a:lnSpc>
            </a:pPr>
            <a:endParaRPr lang="es-E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37812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643174" y="714356"/>
            <a:ext cx="3938899" cy="584775"/>
          </a:xfrm>
          <a:prstGeom prst="rect">
            <a:avLst/>
          </a:prstGeom>
          <a:noFill/>
        </p:spPr>
        <p:txBody>
          <a:bodyPr wrap="none" rtlCol="0">
            <a:spAutoFit/>
          </a:bodyPr>
          <a:lstStyle/>
          <a:p>
            <a:r>
              <a:rPr lang="en-US" sz="3200" b="1" dirty="0" smtClean="0">
                <a:latin typeface="Arial" pitchFamily="34" charset="0"/>
                <a:cs typeface="Arial" pitchFamily="34" charset="0"/>
              </a:rPr>
              <a:t>Objetivos vencidos</a:t>
            </a:r>
            <a:endParaRPr lang="es-ES" sz="3200" b="1" dirty="0">
              <a:latin typeface="Arial" pitchFamily="34" charset="0"/>
              <a:cs typeface="Arial" pitchFamily="34" charset="0"/>
            </a:endParaRPr>
          </a:p>
        </p:txBody>
      </p:sp>
      <p:sp>
        <p:nvSpPr>
          <p:cNvPr id="3" name="2 Rectángulo"/>
          <p:cNvSpPr/>
          <p:nvPr/>
        </p:nvSpPr>
        <p:spPr>
          <a:xfrm>
            <a:off x="428596" y="1500174"/>
            <a:ext cx="8429684" cy="4247317"/>
          </a:xfrm>
          <a:prstGeom prst="rect">
            <a:avLst/>
          </a:prstGeom>
        </p:spPr>
        <p:txBody>
          <a:bodyPr wrap="square">
            <a:spAutoFit/>
          </a:bodyPr>
          <a:lstStyle/>
          <a:p>
            <a:pPr algn="just">
              <a:lnSpc>
                <a:spcPct val="150000"/>
              </a:lnSpc>
            </a:pPr>
            <a:r>
              <a:rPr lang="es-ES" sz="2000" dirty="0" smtClean="0">
                <a:latin typeface="Arial" panose="020B0604020202020204" pitchFamily="34" charset="0"/>
                <a:cs typeface="Arial" panose="020B0604020202020204" pitchFamily="34" charset="0"/>
              </a:rPr>
              <a:t>  1- Describieron el concepto de la Diabetes Mellitus tipo 1</a:t>
            </a:r>
          </a:p>
          <a:p>
            <a:pPr algn="just">
              <a:lnSpc>
                <a:spcPct val="150000"/>
              </a:lnSpc>
            </a:pPr>
            <a:r>
              <a:rPr lang="es-ES" sz="2000" dirty="0" smtClean="0">
                <a:latin typeface="Arial" panose="020B0604020202020204" pitchFamily="34" charset="0"/>
                <a:cs typeface="Arial" panose="020B0604020202020204" pitchFamily="34" charset="0"/>
              </a:rPr>
              <a:t>  2- Describieron el cuadro clínico de la diabetes mellitus tipo 1.</a:t>
            </a:r>
          </a:p>
          <a:p>
            <a:pPr algn="just">
              <a:lnSpc>
                <a:spcPct val="150000"/>
              </a:lnSpc>
            </a:pPr>
            <a:r>
              <a:rPr lang="es-ES" sz="2000" dirty="0" smtClean="0">
                <a:latin typeface="Arial" panose="020B0604020202020204" pitchFamily="34" charset="0"/>
                <a:cs typeface="Arial" panose="020B0604020202020204" pitchFamily="34" charset="0"/>
              </a:rPr>
              <a:t>  3- Mencionaron  las pruebas diagnósticas y exámenes complementarios de los pacientes con diabetes mellitus tipo 1.</a:t>
            </a:r>
          </a:p>
          <a:p>
            <a:pPr algn="just">
              <a:lnSpc>
                <a:spcPct val="150000"/>
              </a:lnSpc>
            </a:pPr>
            <a:r>
              <a:rPr lang="es-ES" sz="2000" dirty="0" smtClean="0">
                <a:latin typeface="Arial" panose="020B0604020202020204" pitchFamily="34" charset="0"/>
                <a:cs typeface="Arial" panose="020B0604020202020204" pitchFamily="34" charset="0"/>
              </a:rPr>
              <a:t>  4- Explicaron las complicaciones agudas y mencionaron las crónicas.</a:t>
            </a:r>
          </a:p>
          <a:p>
            <a:pPr algn="just">
              <a:lnSpc>
                <a:spcPct val="150000"/>
              </a:lnSpc>
            </a:pPr>
            <a:r>
              <a:rPr lang="es-ES" sz="2000" dirty="0" smtClean="0">
                <a:latin typeface="Arial" panose="020B0604020202020204" pitchFamily="34" charset="0"/>
                <a:cs typeface="Arial" panose="020B0604020202020204" pitchFamily="34" charset="0"/>
              </a:rPr>
              <a:t>  5- Describieron los pilares fundamentales del  tratamiento de la diabetes tipo 1.</a:t>
            </a:r>
          </a:p>
          <a:p>
            <a:pPr algn="just">
              <a:lnSpc>
                <a:spcPct val="150000"/>
              </a:lnSpc>
            </a:pPr>
            <a:r>
              <a:rPr lang="es-ES" sz="2000" dirty="0" smtClean="0">
                <a:latin typeface="Arial" panose="020B0604020202020204" pitchFamily="34" charset="0"/>
                <a:cs typeface="Arial" panose="020B0604020202020204" pitchFamily="34" charset="0"/>
              </a:rPr>
              <a:t>  6- Explicaron los cuidados de enfermería en pacientes con diabetes mellitus tipo 1.</a:t>
            </a:r>
            <a:endParaRPr lang="es-ES" sz="20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728" y="500042"/>
            <a:ext cx="6216766" cy="584775"/>
          </a:xfrm>
          <a:prstGeom prst="rect">
            <a:avLst/>
          </a:prstGeom>
        </p:spPr>
        <p:txBody>
          <a:bodyPr wrap="none">
            <a:spAutoFit/>
          </a:bodyPr>
          <a:lstStyle/>
          <a:p>
            <a:r>
              <a:rPr lang="es-ES" altLang="es-ES" sz="3200" b="1" dirty="0" smtClean="0">
                <a:latin typeface="Arial" pitchFamily="34" charset="0"/>
                <a:cs typeface="Arial" pitchFamily="34" charset="0"/>
              </a:rPr>
              <a:t>Motivación de la próxima clase</a:t>
            </a:r>
            <a:endParaRPr lang="es-ES" sz="3200" dirty="0">
              <a:latin typeface="Arial" pitchFamily="34" charset="0"/>
              <a:cs typeface="Arial" pitchFamily="34" charset="0"/>
            </a:endParaRPr>
          </a:p>
        </p:txBody>
      </p:sp>
      <p:sp>
        <p:nvSpPr>
          <p:cNvPr id="3" name="2 Rectángulo"/>
          <p:cNvSpPr/>
          <p:nvPr/>
        </p:nvSpPr>
        <p:spPr>
          <a:xfrm>
            <a:off x="642910" y="1428736"/>
            <a:ext cx="7572428" cy="3539430"/>
          </a:xfrm>
          <a:prstGeom prst="rect">
            <a:avLst/>
          </a:prstGeom>
        </p:spPr>
        <p:txBody>
          <a:bodyPr wrap="square">
            <a:spAutoFit/>
          </a:bodyPr>
          <a:lstStyle/>
          <a:p>
            <a:pPr>
              <a:defRPr/>
            </a:pPr>
            <a:r>
              <a:rPr lang="es-ES" sz="2800" dirty="0" smtClean="0">
                <a:latin typeface="Arial" pitchFamily="34" charset="0"/>
                <a:cs typeface="Arial" pitchFamily="34" charset="0"/>
              </a:rPr>
              <a:t>Se continúa en la unidad número X: </a:t>
            </a:r>
            <a:r>
              <a:rPr lang="en-CA" sz="2800" dirty="0" smtClean="0">
                <a:latin typeface="Arial" pitchFamily="34" charset="0"/>
                <a:cs typeface="Arial" pitchFamily="34" charset="0"/>
              </a:rPr>
              <a:t>Atención de enfermería a personas con afecciones del sistema endocrino metabólico</a:t>
            </a:r>
            <a:endParaRPr lang="es-ES" sz="2800" dirty="0" smtClean="0"/>
          </a:p>
          <a:p>
            <a:pPr>
              <a:defRPr/>
            </a:pPr>
            <a:endParaRPr lang="es-ES" sz="2800" dirty="0" smtClean="0">
              <a:latin typeface="Arial" pitchFamily="34" charset="0"/>
              <a:cs typeface="Arial" pitchFamily="34" charset="0"/>
            </a:endParaRPr>
          </a:p>
          <a:p>
            <a:pPr marL="571500" indent="-571500">
              <a:buFont typeface="Wingdings" pitchFamily="2" charset="2"/>
              <a:buChar char="q"/>
              <a:defRPr/>
            </a:pPr>
            <a:r>
              <a:rPr lang="es-ES" sz="2800" dirty="0" smtClean="0">
                <a:latin typeface="Arial" pitchFamily="34" charset="0"/>
                <a:cs typeface="Arial" pitchFamily="34" charset="0"/>
              </a:rPr>
              <a:t> Nos vemos en el laboratorio el martes a las 8 a.m.</a:t>
            </a:r>
          </a:p>
          <a:p>
            <a:pPr marL="571500" indent="-571500">
              <a:buFont typeface="Wingdings" pitchFamily="2" charset="2"/>
              <a:buChar char="q"/>
              <a:defRPr/>
            </a:pPr>
            <a:r>
              <a:rPr lang="es-ES" sz="2800" dirty="0" smtClean="0">
                <a:latin typeface="Arial" pitchFamily="34" charset="0"/>
                <a:cs typeface="Arial" pitchFamily="34" charset="0"/>
              </a:rPr>
              <a:t>Mapa insulínico.</a:t>
            </a:r>
          </a:p>
          <a:p>
            <a:pPr marL="571500" indent="-571500">
              <a:buFont typeface="Wingdings" pitchFamily="2" charset="2"/>
              <a:buChar char="q"/>
              <a:defRPr/>
            </a:pPr>
            <a:r>
              <a:rPr lang="es-ES" sz="2800" dirty="0" smtClean="0">
                <a:latin typeface="Arial" pitchFamily="34" charset="0"/>
                <a:cs typeface="Arial" pitchFamily="34" charset="0"/>
              </a:rPr>
              <a:t>Cura del pie diabético.</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2285984" y="2643182"/>
            <a:ext cx="5085046" cy="707886"/>
          </a:xfrm>
          <a:prstGeom prst="rect">
            <a:avLst/>
          </a:prstGeom>
          <a:noFill/>
        </p:spPr>
        <p:txBody>
          <a:bodyPr wrap="none" rtlCol="0">
            <a:spAutoFit/>
          </a:bodyPr>
          <a:lstStyle/>
          <a:p>
            <a:r>
              <a:rPr lang="es-ES" sz="4000" b="1" dirty="0" smtClean="0">
                <a:effectLst>
                  <a:outerShdw blurRad="50800" dist="50800" dir="5400000" algn="ctr" rotWithShape="0">
                    <a:srgbClr val="FF0000"/>
                  </a:outerShdw>
                </a:effectLst>
                <a:latin typeface="Arial" pitchFamily="34" charset="0"/>
                <a:cs typeface="Arial" pitchFamily="34" charset="0"/>
              </a:rPr>
              <a:t>MUCHAS  GRACIAS</a:t>
            </a:r>
            <a:endParaRPr lang="es-ES" sz="4000" b="1" dirty="0">
              <a:effectLst>
                <a:outerShdw blurRad="50800" dist="50800" dir="5400000" algn="ctr" rotWithShape="0">
                  <a:srgbClr val="FF0000"/>
                </a:outerShdw>
              </a:effectLst>
              <a:latin typeface="Arial" pitchFamily="34" charset="0"/>
              <a:cs typeface="Arial" pitchFamily="34" charset="0"/>
            </a:endParaRPr>
          </a:p>
        </p:txBody>
      </p:sp>
    </p:spTree>
    <p:extLst>
      <p:ext uri="{BB962C8B-B14F-4D97-AF65-F5344CB8AC3E}">
        <p14:creationId xmlns:p14="http://schemas.microsoft.com/office/powerpoint/2010/main" val="3222629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85786" y="571480"/>
            <a:ext cx="7429552" cy="2739211"/>
          </a:xfrm>
          <a:prstGeom prst="rect">
            <a:avLst/>
          </a:prstGeom>
        </p:spPr>
        <p:txBody>
          <a:bodyPr wrap="square">
            <a:spAutoFit/>
          </a:bodyPr>
          <a:lstStyle/>
          <a:p>
            <a:r>
              <a:rPr lang="es-ES_tradnl" altLang="es-ES" sz="2800" b="1" dirty="0" smtClean="0">
                <a:latin typeface="Arial" pitchFamily="34" charset="0"/>
                <a:cs typeface="Arial" pitchFamily="34" charset="0"/>
              </a:rPr>
              <a:t>Problema  conceptual – metodológico</a:t>
            </a:r>
            <a:r>
              <a:rPr lang="es-ES_tradnl" altLang="es-ES" sz="3200" b="1" dirty="0" smtClean="0">
                <a:latin typeface="Arial" pitchFamily="34" charset="0"/>
                <a:cs typeface="Arial" pitchFamily="34" charset="0"/>
              </a:rPr>
              <a:t>: </a:t>
            </a:r>
          </a:p>
          <a:p>
            <a:pPr algn="just"/>
            <a:r>
              <a:rPr lang="es-ES_tradnl" altLang="es-ES" sz="2800" dirty="0" smtClean="0">
                <a:latin typeface="Arial" pitchFamily="34" charset="0"/>
                <a:cs typeface="Arial" pitchFamily="34" charset="0"/>
              </a:rPr>
              <a:t>¿ Cómo integrar las relaciones</a:t>
            </a:r>
            <a:r>
              <a:rPr lang="es-ES" sz="2800" dirty="0" smtClean="0">
                <a:latin typeface="Arial" pitchFamily="34" charset="0"/>
                <a:cs typeface="Arial" pitchFamily="34" charset="0"/>
              </a:rPr>
              <a:t> entre los componentes del Proceso Enseñanza – Aprendizaje, con el algoritmo del Proceso de Atención de Enfermería, en la atención a pacientes con diabetes mellitus</a:t>
            </a:r>
            <a:endParaRPr lang="es-ES" sz="2800" dirty="0">
              <a:latin typeface="Arial" pitchFamily="34" charset="0"/>
              <a:cs typeface="Arial" pitchFamily="34" charset="0"/>
            </a:endParaRPr>
          </a:p>
        </p:txBody>
      </p:sp>
      <p:sp>
        <p:nvSpPr>
          <p:cNvPr id="5" name="4 Rectángulo"/>
          <p:cNvSpPr/>
          <p:nvPr/>
        </p:nvSpPr>
        <p:spPr>
          <a:xfrm>
            <a:off x="857224" y="3714752"/>
            <a:ext cx="7358114" cy="2677656"/>
          </a:xfrm>
          <a:prstGeom prst="rect">
            <a:avLst/>
          </a:prstGeom>
        </p:spPr>
        <p:txBody>
          <a:bodyPr wrap="square">
            <a:spAutoFit/>
          </a:bodyPr>
          <a:lstStyle/>
          <a:p>
            <a:pPr algn="just">
              <a:defRPr/>
            </a:pPr>
            <a:r>
              <a:rPr lang="es-ES" sz="2800" b="1" dirty="0" smtClean="0">
                <a:latin typeface="Arial" pitchFamily="34" charset="0"/>
                <a:cs typeface="Arial" pitchFamily="34" charset="0"/>
              </a:rPr>
              <a:t>Objetivo metodológico: </a:t>
            </a:r>
            <a:r>
              <a:rPr lang="es-ES" sz="2800" dirty="0" smtClean="0">
                <a:latin typeface="Arial" pitchFamily="34" charset="0"/>
                <a:cs typeface="Arial" pitchFamily="34" charset="0"/>
              </a:rPr>
              <a:t>Desarrollar metodológicamente las relaciones entre los componentes del Proceso Enseñanza – Aprendizaje, con el algoritmo del Proceso de Atención de Enfermería, en la atención a pacientes con diabetes mellitus</a:t>
            </a:r>
            <a:endParaRPr lang="es-ES"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5566" y="1266286"/>
            <a:ext cx="8501122" cy="5370701"/>
          </a:xfrm>
          <a:prstGeom prst="rect">
            <a:avLst/>
          </a:prstGeom>
          <a:noFill/>
        </p:spPr>
        <p:txBody>
          <a:bodyPr wrap="square" rtlCol="0">
            <a:spAutoFit/>
          </a:bodyPr>
          <a:lstStyle/>
          <a:p>
            <a:pPr>
              <a:spcAft>
                <a:spcPts val="600"/>
              </a:spcAft>
            </a:pPr>
            <a:r>
              <a:rPr lang="es-ES" sz="3200" b="1" dirty="0">
                <a:latin typeface="Arial" panose="020B0604020202020204" pitchFamily="34" charset="0"/>
                <a:cs typeface="Arial" panose="020B0604020202020204" pitchFamily="34" charset="0"/>
              </a:rPr>
              <a:t>Asignatura</a:t>
            </a:r>
            <a:r>
              <a:rPr lang="es-ES" sz="3600" dirty="0">
                <a:latin typeface="Arial" panose="020B0604020202020204" pitchFamily="34" charset="0"/>
                <a:cs typeface="Arial" panose="020B0604020202020204" pitchFamily="34" charset="0"/>
              </a:rPr>
              <a:t>:</a:t>
            </a:r>
            <a:r>
              <a:rPr lang="es-ES" sz="4000" dirty="0"/>
              <a:t> </a:t>
            </a:r>
            <a:r>
              <a:rPr lang="es-ES" sz="3200" dirty="0">
                <a:latin typeface="Arial" panose="020B0604020202020204" pitchFamily="34" charset="0"/>
                <a:cs typeface="Arial" panose="020B0604020202020204" pitchFamily="34" charset="0"/>
              </a:rPr>
              <a:t>Enfermería Médico </a:t>
            </a:r>
            <a:r>
              <a:rPr lang="es-ES" sz="3200" smtClean="0">
                <a:latin typeface="Arial" panose="020B0604020202020204" pitchFamily="34" charset="0"/>
                <a:cs typeface="Arial" panose="020B0604020202020204" pitchFamily="34" charset="0"/>
              </a:rPr>
              <a:t>Quirúrgica </a:t>
            </a:r>
            <a:endParaRPr lang="es-ES" sz="3200" dirty="0" smtClean="0">
              <a:latin typeface="Arial" panose="020B0604020202020204" pitchFamily="34" charset="0"/>
              <a:cs typeface="Arial" panose="020B0604020202020204" pitchFamily="34" charset="0"/>
            </a:endParaRPr>
          </a:p>
          <a:p>
            <a:pPr algn="just">
              <a:spcAft>
                <a:spcPts val="600"/>
              </a:spcAft>
            </a:pPr>
            <a:r>
              <a:rPr lang="es-ES" sz="3200" b="1" dirty="0" smtClean="0">
                <a:latin typeface="Arial" panose="020B0604020202020204" pitchFamily="34" charset="0"/>
                <a:cs typeface="Arial" panose="020B0604020202020204" pitchFamily="34" charset="0"/>
              </a:rPr>
              <a:t>Unidad X</a:t>
            </a:r>
            <a:r>
              <a:rPr lang="es-ES" sz="3200" dirty="0" smtClean="0">
                <a:latin typeface="Arial" panose="020B0604020202020204" pitchFamily="34" charset="0"/>
                <a:cs typeface="Arial" panose="020B0604020202020204" pitchFamily="34" charset="0"/>
              </a:rPr>
              <a:t>: </a:t>
            </a:r>
            <a:r>
              <a:rPr lang="en-CA" sz="3200" dirty="0" smtClean="0">
                <a:latin typeface="Arial" pitchFamily="34" charset="0"/>
                <a:cs typeface="Arial" pitchFamily="34" charset="0"/>
              </a:rPr>
              <a:t>Atención de enfermería a personas con afecciones del sistema endocrino metabólico.</a:t>
            </a:r>
            <a:endParaRPr lang="es-ES" sz="3200" dirty="0" smtClean="0">
              <a:latin typeface="Arial" pitchFamily="34" charset="0"/>
              <a:cs typeface="Arial" pitchFamily="34" charset="0"/>
            </a:endParaRPr>
          </a:p>
          <a:p>
            <a:pPr algn="just">
              <a:spcAft>
                <a:spcPts val="600"/>
              </a:spcAft>
            </a:pPr>
            <a:r>
              <a:rPr lang="en-US" sz="3200" b="1" dirty="0" smtClean="0">
                <a:latin typeface="Arial" panose="020B0604020202020204" pitchFamily="34" charset="0"/>
                <a:cs typeface="Arial" panose="020B0604020202020204" pitchFamily="34" charset="0"/>
              </a:rPr>
              <a:t>Tema: </a:t>
            </a:r>
            <a:r>
              <a:rPr lang="en-US" sz="3200" dirty="0" smtClean="0">
                <a:latin typeface="Arial" panose="020B0604020202020204" pitchFamily="34" charset="0"/>
                <a:cs typeface="Arial" panose="020B0604020202020204" pitchFamily="34" charset="0"/>
              </a:rPr>
              <a:t>Diabetes mellitus tipo 1</a:t>
            </a:r>
            <a:endParaRPr lang="es-ES" sz="3200" dirty="0" smtClean="0">
              <a:latin typeface="Arial" panose="020B0604020202020204" pitchFamily="34" charset="0"/>
              <a:cs typeface="Arial" panose="020B0604020202020204" pitchFamily="34" charset="0"/>
            </a:endParaRPr>
          </a:p>
          <a:p>
            <a:pPr algn="just">
              <a:spcAft>
                <a:spcPts val="600"/>
              </a:spcAft>
            </a:pPr>
            <a:r>
              <a:rPr lang="es-ES" sz="3200" b="1" dirty="0" smtClean="0">
                <a:latin typeface="Arial" panose="020B0604020202020204" pitchFamily="34" charset="0"/>
                <a:cs typeface="Arial" panose="020B0604020202020204" pitchFamily="34" charset="0"/>
              </a:rPr>
              <a:t>Contenido: </a:t>
            </a:r>
            <a:r>
              <a:rPr lang="pt-BR" sz="3200" dirty="0" smtClean="0">
                <a:latin typeface="Arial" pitchFamily="34" charset="0"/>
                <a:cs typeface="Arial" pitchFamily="34" charset="0"/>
              </a:rPr>
              <a:t>Concepto</a:t>
            </a:r>
            <a:r>
              <a:rPr lang="es-ES" sz="3200" dirty="0" smtClean="0">
                <a:latin typeface="Arial" pitchFamily="34" charset="0"/>
                <a:cs typeface="Arial" pitchFamily="34" charset="0"/>
              </a:rPr>
              <a:t>. </a:t>
            </a:r>
            <a:r>
              <a:rPr lang="es-ES" sz="3200" dirty="0">
                <a:latin typeface="Arial" pitchFamily="34" charset="0"/>
                <a:cs typeface="Arial" pitchFamily="34" charset="0"/>
              </a:rPr>
              <a:t>Cuadro </a:t>
            </a:r>
            <a:r>
              <a:rPr lang="es-ES" sz="3200" dirty="0" smtClean="0">
                <a:latin typeface="Arial" pitchFamily="34" charset="0"/>
                <a:cs typeface="Arial" pitchFamily="34" charset="0"/>
              </a:rPr>
              <a:t>clínico. </a:t>
            </a:r>
            <a:r>
              <a:rPr lang="es-ES" sz="3200" dirty="0" smtClean="0">
                <a:solidFill>
                  <a:prstClr val="black"/>
                </a:solidFill>
                <a:latin typeface="Arial" pitchFamily="34" charset="0"/>
                <a:cs typeface="Arial" pitchFamily="34" charset="0"/>
              </a:rPr>
              <a:t>Pruebas </a:t>
            </a:r>
            <a:r>
              <a:rPr lang="es-ES" sz="3200" dirty="0">
                <a:solidFill>
                  <a:prstClr val="black"/>
                </a:solidFill>
                <a:latin typeface="Arial" pitchFamily="34" charset="0"/>
                <a:cs typeface="Arial" pitchFamily="34" charset="0"/>
              </a:rPr>
              <a:t>de </a:t>
            </a:r>
            <a:r>
              <a:rPr lang="es-ES" sz="3200" dirty="0" smtClean="0">
                <a:solidFill>
                  <a:prstClr val="black"/>
                </a:solidFill>
                <a:latin typeface="Arial" pitchFamily="34" charset="0"/>
                <a:cs typeface="Arial" pitchFamily="34" charset="0"/>
              </a:rPr>
              <a:t>diagnóstico y </a:t>
            </a:r>
            <a:r>
              <a:rPr lang="es-ES" sz="3200" dirty="0">
                <a:latin typeface="Arial" pitchFamily="34" charset="0"/>
                <a:cs typeface="Arial" pitchFamily="34" charset="0"/>
              </a:rPr>
              <a:t>e</a:t>
            </a:r>
            <a:r>
              <a:rPr lang="es-ES" sz="3200" dirty="0" smtClean="0">
                <a:latin typeface="Arial" pitchFamily="34" charset="0"/>
                <a:cs typeface="Arial" pitchFamily="34" charset="0"/>
              </a:rPr>
              <a:t>xámenes complementarios.</a:t>
            </a:r>
            <a:r>
              <a:rPr lang="es-ES" sz="3200" dirty="0" smtClean="0">
                <a:solidFill>
                  <a:prstClr val="black"/>
                </a:solidFill>
                <a:latin typeface="Arial" pitchFamily="34" charset="0"/>
                <a:cs typeface="Arial" pitchFamily="34" charset="0"/>
              </a:rPr>
              <a:t> Complicaciones</a:t>
            </a:r>
            <a:r>
              <a:rPr lang="es-ES" sz="3200" dirty="0">
                <a:solidFill>
                  <a:prstClr val="black"/>
                </a:solidFill>
                <a:latin typeface="Arial" pitchFamily="34" charset="0"/>
                <a:cs typeface="Arial" pitchFamily="34" charset="0"/>
              </a:rPr>
              <a:t>.</a:t>
            </a:r>
            <a:r>
              <a:rPr lang="es-ES" sz="3200" dirty="0" smtClean="0">
                <a:latin typeface="Arial" pitchFamily="34" charset="0"/>
                <a:cs typeface="Arial" pitchFamily="34" charset="0"/>
              </a:rPr>
              <a:t> </a:t>
            </a:r>
            <a:r>
              <a:rPr lang="es-ES" sz="3200" dirty="0">
                <a:latin typeface="Arial" pitchFamily="34" charset="0"/>
                <a:cs typeface="Arial" pitchFamily="34" charset="0"/>
              </a:rPr>
              <a:t>Tratamiento. Atención </a:t>
            </a:r>
            <a:r>
              <a:rPr lang="es-ES" sz="3200" dirty="0" smtClean="0">
                <a:latin typeface="Arial" pitchFamily="34" charset="0"/>
                <a:cs typeface="Arial" pitchFamily="34" charset="0"/>
              </a:rPr>
              <a:t>de Enfermería.</a:t>
            </a:r>
            <a:r>
              <a:rPr lang="es-ES" sz="3200" dirty="0">
                <a:latin typeface="Arial" pitchFamily="34" charset="0"/>
                <a:cs typeface="Arial" pitchFamily="34" charset="0"/>
              </a:rPr>
              <a:t/>
            </a:r>
            <a:br>
              <a:rPr lang="es-ES" sz="3200" dirty="0">
                <a:latin typeface="Arial" pitchFamily="34" charset="0"/>
                <a:cs typeface="Arial" pitchFamily="34" charset="0"/>
              </a:rPr>
            </a:br>
            <a:endParaRPr lang="es-ES" sz="3200" dirty="0">
              <a:latin typeface="Arial" pitchFamily="34" charset="0"/>
              <a:cs typeface="Arial" pitchFamily="34" charset="0"/>
            </a:endParaRPr>
          </a:p>
        </p:txBody>
      </p:sp>
      <p:sp>
        <p:nvSpPr>
          <p:cNvPr id="2" name="1 CuadroTexto"/>
          <p:cNvSpPr txBox="1"/>
          <p:nvPr/>
        </p:nvSpPr>
        <p:spPr>
          <a:xfrm>
            <a:off x="4067944" y="298838"/>
            <a:ext cx="4563493" cy="954107"/>
          </a:xfrm>
          <a:prstGeom prst="rect">
            <a:avLst/>
          </a:prstGeom>
          <a:noFill/>
        </p:spPr>
        <p:txBody>
          <a:bodyPr wrap="none" rtlCol="0">
            <a:spAutoFit/>
          </a:bodyPr>
          <a:lstStyle/>
          <a:p>
            <a:pPr lvl="0"/>
            <a:r>
              <a:rPr lang="en-US" sz="2800" dirty="0" smtClean="0">
                <a:solidFill>
                  <a:prstClr val="black"/>
                </a:solidFill>
                <a:latin typeface="Arial" pitchFamily="34" charset="0"/>
                <a:cs typeface="Arial" pitchFamily="34" charset="0"/>
              </a:rPr>
              <a:t>10 de Octubre, </a:t>
            </a:r>
            <a:r>
              <a:rPr lang="en-US" sz="2800" dirty="0">
                <a:solidFill>
                  <a:prstClr val="black"/>
                </a:solidFill>
                <a:latin typeface="Arial" pitchFamily="34" charset="0"/>
                <a:cs typeface="Arial" pitchFamily="34" charset="0"/>
              </a:rPr>
              <a:t>9 Abril </a:t>
            </a:r>
            <a:r>
              <a:rPr lang="en-US" sz="2800" dirty="0" smtClean="0">
                <a:solidFill>
                  <a:prstClr val="black"/>
                </a:solidFill>
                <a:latin typeface="Arial" pitchFamily="34" charset="0"/>
                <a:cs typeface="Arial" pitchFamily="34" charset="0"/>
              </a:rPr>
              <a:t>2025</a:t>
            </a:r>
          </a:p>
          <a:p>
            <a:pPr lvl="0"/>
            <a:r>
              <a:rPr lang="en-US" sz="2800" dirty="0" smtClean="0">
                <a:solidFill>
                  <a:prstClr val="black"/>
                </a:solidFill>
                <a:latin typeface="Arial" pitchFamily="34" charset="0"/>
                <a:cs typeface="Arial" pitchFamily="34" charset="0"/>
              </a:rPr>
              <a:t>¨Año 67 de la </a:t>
            </a:r>
            <a:r>
              <a:rPr lang="es-ES" sz="2800" dirty="0" smtClean="0">
                <a:solidFill>
                  <a:prstClr val="black"/>
                </a:solidFill>
                <a:latin typeface="Arial" pitchFamily="34" charset="0"/>
                <a:cs typeface="Arial" pitchFamily="34" charset="0"/>
              </a:rPr>
              <a:t>Revolución</a:t>
            </a:r>
            <a:r>
              <a:rPr lang="en-US" sz="2800" dirty="0" smtClean="0">
                <a:solidFill>
                  <a:prstClr val="black"/>
                </a:solidFill>
                <a:latin typeface="Arial" pitchFamily="34" charset="0"/>
                <a:cs typeface="Arial" pitchFamily="34" charset="0"/>
              </a:rPr>
              <a:t>¨</a:t>
            </a:r>
            <a:endParaRPr lang="es-ES" sz="2800" dirty="0">
              <a:solidFill>
                <a:prstClr val="black"/>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0" y="260648"/>
            <a:ext cx="9358346" cy="6894195"/>
          </a:xfrm>
          <a:prstGeom prst="rect">
            <a:avLst/>
          </a:prstGeom>
          <a:noFill/>
        </p:spPr>
        <p:txBody>
          <a:bodyPr wrap="square" rtlCol="0">
            <a:spAutoFit/>
          </a:bodyPr>
          <a:lstStyle/>
          <a:p>
            <a:pPr algn="ctr"/>
            <a:r>
              <a:rPr lang="es-ES" sz="3600" dirty="0" smtClean="0">
                <a:latin typeface="Arial" panose="020B0604020202020204" pitchFamily="34" charset="0"/>
                <a:cs typeface="Arial" panose="020B0604020202020204" pitchFamily="34" charset="0"/>
              </a:rPr>
              <a:t>OBJETIVOS</a:t>
            </a:r>
          </a:p>
          <a:p>
            <a:pPr algn="just">
              <a:lnSpc>
                <a:spcPct val="150000"/>
              </a:lnSpc>
            </a:pPr>
            <a:r>
              <a:rPr lang="es-ES" sz="36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1-</a:t>
            </a:r>
            <a:r>
              <a:rPr lang="es-ES" sz="36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Describir el concepto de la Diabetes Mellitus tipo 1</a:t>
            </a:r>
            <a:endParaRPr lang="es-ES" sz="3600" dirty="0" smtClean="0">
              <a:latin typeface="Arial" panose="020B0604020202020204" pitchFamily="34" charset="0"/>
              <a:cs typeface="Arial" panose="020B0604020202020204" pitchFamily="34" charset="0"/>
            </a:endParaRPr>
          </a:p>
          <a:p>
            <a:pPr algn="just">
              <a:lnSpc>
                <a:spcPct val="150000"/>
              </a:lnSpc>
            </a:pPr>
            <a:r>
              <a:rPr lang="es-ES" sz="2400" dirty="0" smtClean="0">
                <a:latin typeface="Arial" panose="020B0604020202020204" pitchFamily="34" charset="0"/>
                <a:cs typeface="Arial" panose="020B0604020202020204" pitchFamily="34" charset="0"/>
              </a:rPr>
              <a:t>  2- Describir el </a:t>
            </a:r>
            <a:r>
              <a:rPr lang="es-ES" sz="2400" dirty="0">
                <a:latin typeface="Arial" panose="020B0604020202020204" pitchFamily="34" charset="0"/>
                <a:cs typeface="Arial" panose="020B0604020202020204" pitchFamily="34" charset="0"/>
              </a:rPr>
              <a:t>cuadro </a:t>
            </a:r>
            <a:r>
              <a:rPr lang="es-ES" sz="2400" dirty="0" smtClean="0">
                <a:latin typeface="Arial" panose="020B0604020202020204" pitchFamily="34" charset="0"/>
                <a:cs typeface="Arial" panose="020B0604020202020204" pitchFamily="34" charset="0"/>
              </a:rPr>
              <a:t>clínico de la diabetes </a:t>
            </a:r>
            <a:r>
              <a:rPr lang="es-ES" sz="2400" dirty="0">
                <a:latin typeface="Arial" panose="020B0604020202020204" pitchFamily="34" charset="0"/>
                <a:cs typeface="Arial" panose="020B0604020202020204" pitchFamily="34" charset="0"/>
              </a:rPr>
              <a:t>mellitus tipo 1</a:t>
            </a:r>
            <a:r>
              <a:rPr lang="es-ES" sz="2400" dirty="0" smtClean="0">
                <a:latin typeface="Arial" panose="020B0604020202020204" pitchFamily="34" charset="0"/>
                <a:cs typeface="Arial" panose="020B0604020202020204" pitchFamily="34" charset="0"/>
              </a:rPr>
              <a:t>.</a:t>
            </a:r>
            <a:endParaRPr lang="es-ES" sz="2400" dirty="0">
              <a:latin typeface="Arial" panose="020B0604020202020204" pitchFamily="34" charset="0"/>
              <a:cs typeface="Arial" panose="020B0604020202020204" pitchFamily="34" charset="0"/>
            </a:endParaRPr>
          </a:p>
          <a:p>
            <a:pPr algn="just">
              <a:lnSpc>
                <a:spcPct val="150000"/>
              </a:lnSpc>
            </a:pPr>
            <a:r>
              <a:rPr lang="es-ES" sz="2400" dirty="0" smtClean="0">
                <a:latin typeface="Arial" panose="020B0604020202020204" pitchFamily="34" charset="0"/>
                <a:cs typeface="Arial" panose="020B0604020202020204" pitchFamily="34" charset="0"/>
              </a:rPr>
              <a:t>  3- Mencionar  las pruebas diagnósticas y exámenes</a:t>
            </a:r>
          </a:p>
          <a:p>
            <a:pPr algn="just">
              <a:lnSpc>
                <a:spcPct val="150000"/>
              </a:lnSpc>
            </a:pPr>
            <a:r>
              <a:rPr lang="en-U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complementarios de los pacientes con diabetes mellitus tipo 1.</a:t>
            </a:r>
            <a:endParaRPr lang="es-ES" sz="2400" dirty="0">
              <a:latin typeface="Arial" panose="020B0604020202020204" pitchFamily="34" charset="0"/>
              <a:cs typeface="Arial" panose="020B0604020202020204" pitchFamily="34" charset="0"/>
            </a:endParaRPr>
          </a:p>
          <a:p>
            <a:pPr algn="just">
              <a:lnSpc>
                <a:spcPct val="150000"/>
              </a:lnSpc>
            </a:pPr>
            <a:r>
              <a:rPr lang="es-ES" sz="2400" dirty="0" smtClean="0">
                <a:latin typeface="Arial" panose="020B0604020202020204" pitchFamily="34" charset="0"/>
                <a:cs typeface="Arial" panose="020B0604020202020204" pitchFamily="34" charset="0"/>
              </a:rPr>
              <a:t>  4- </a:t>
            </a:r>
            <a:r>
              <a:rPr lang="es-ES" sz="2400" dirty="0">
                <a:solidFill>
                  <a:prstClr val="black"/>
                </a:solidFill>
                <a:latin typeface="Arial" panose="020B0604020202020204" pitchFamily="34" charset="0"/>
                <a:cs typeface="Arial" panose="020B0604020202020204" pitchFamily="34" charset="0"/>
              </a:rPr>
              <a:t>M</a:t>
            </a:r>
            <a:r>
              <a:rPr lang="es-ES" sz="2400" dirty="0" smtClean="0">
                <a:solidFill>
                  <a:prstClr val="black"/>
                </a:solidFill>
                <a:latin typeface="Arial" panose="020B0604020202020204" pitchFamily="34" charset="0"/>
                <a:cs typeface="Arial" panose="020B0604020202020204" pitchFamily="34" charset="0"/>
              </a:rPr>
              <a:t>encionar</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las complicaciones agudas y </a:t>
            </a:r>
            <a:r>
              <a:rPr lang="es-ES" sz="2400" dirty="0" smtClean="0">
                <a:latin typeface="Arial" panose="020B0604020202020204" pitchFamily="34" charset="0"/>
                <a:cs typeface="Arial" panose="020B0604020202020204" pitchFamily="34" charset="0"/>
              </a:rPr>
              <a:t>crónicas</a:t>
            </a:r>
            <a:r>
              <a:rPr lang="es-ES" sz="2400" dirty="0">
                <a:latin typeface="Arial" panose="020B0604020202020204" pitchFamily="34" charset="0"/>
                <a:cs typeface="Arial" panose="020B0604020202020204" pitchFamily="34" charset="0"/>
              </a:rPr>
              <a:t>.</a:t>
            </a:r>
          </a:p>
          <a:p>
            <a:pPr algn="just">
              <a:lnSpc>
                <a:spcPct val="150000"/>
              </a:lnSpc>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5- </a:t>
            </a:r>
            <a:r>
              <a:rPr lang="es-ES" sz="2400" dirty="0" smtClean="0">
                <a:solidFill>
                  <a:prstClr val="black"/>
                </a:solidFill>
                <a:latin typeface="Arial" panose="020B0604020202020204" pitchFamily="34" charset="0"/>
                <a:cs typeface="Arial" panose="020B0604020202020204" pitchFamily="34" charset="0"/>
              </a:rPr>
              <a:t>Enumer</a:t>
            </a:r>
            <a:r>
              <a:rPr lang="es-ES" sz="2400" dirty="0" smtClean="0">
                <a:solidFill>
                  <a:prstClr val="black"/>
                </a:solidFill>
                <a:latin typeface="Arial" panose="020B0604020202020204" pitchFamily="34" charset="0"/>
                <a:cs typeface="Arial" panose="020B0604020202020204" pitchFamily="34" charset="0"/>
              </a:rPr>
              <a:t>ar por orden de prioridad </a:t>
            </a:r>
            <a:r>
              <a:rPr lang="es-ES" sz="2400" dirty="0" smtClean="0">
                <a:latin typeface="Arial" panose="020B0604020202020204" pitchFamily="34" charset="0"/>
                <a:cs typeface="Arial" panose="020B0604020202020204" pitchFamily="34" charset="0"/>
              </a:rPr>
              <a:t>los </a:t>
            </a:r>
            <a:r>
              <a:rPr lang="es-ES" sz="2400" dirty="0" smtClean="0">
                <a:latin typeface="Arial" panose="020B0604020202020204" pitchFamily="34" charset="0"/>
                <a:cs typeface="Arial" panose="020B0604020202020204" pitchFamily="34" charset="0"/>
              </a:rPr>
              <a:t>pilares fundamentales </a:t>
            </a:r>
            <a:endParaRPr lang="es-ES" sz="2400" dirty="0" smtClean="0">
              <a:latin typeface="Arial" panose="020B0604020202020204" pitchFamily="34" charset="0"/>
              <a:cs typeface="Arial" panose="020B0604020202020204" pitchFamily="34" charset="0"/>
            </a:endParaRPr>
          </a:p>
          <a:p>
            <a:pPr algn="just">
              <a:lnSpc>
                <a:spcPct val="150000"/>
              </a:lnSpc>
            </a:pP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del  </a:t>
            </a:r>
            <a:r>
              <a:rPr lang="es-ES" sz="2400" dirty="0" smtClean="0">
                <a:latin typeface="Arial" panose="020B0604020202020204" pitchFamily="34" charset="0"/>
                <a:cs typeface="Arial" panose="020B0604020202020204" pitchFamily="34" charset="0"/>
              </a:rPr>
              <a:t>tratamiento de </a:t>
            </a:r>
            <a:r>
              <a:rPr lang="es-ES" sz="2400" dirty="0" smtClean="0">
                <a:latin typeface="Arial" panose="020B0604020202020204" pitchFamily="34" charset="0"/>
                <a:cs typeface="Arial" panose="020B0604020202020204" pitchFamily="34" charset="0"/>
              </a:rPr>
              <a:t>la diabetes </a:t>
            </a:r>
            <a:r>
              <a:rPr lang="es-ES" sz="2400" dirty="0" smtClean="0">
                <a:latin typeface="Arial" panose="020B0604020202020204" pitchFamily="34" charset="0"/>
                <a:cs typeface="Arial" panose="020B0604020202020204" pitchFamily="34" charset="0"/>
              </a:rPr>
              <a:t>tipo 1.</a:t>
            </a:r>
          </a:p>
          <a:p>
            <a:pPr algn="just">
              <a:lnSpc>
                <a:spcPct val="150000"/>
              </a:lnSpc>
            </a:pPr>
            <a:r>
              <a:rPr lang="es-ES" sz="2400" dirty="0" smtClean="0">
                <a:latin typeface="Arial" panose="020B0604020202020204" pitchFamily="34" charset="0"/>
                <a:cs typeface="Arial" panose="020B0604020202020204" pitchFamily="34" charset="0"/>
              </a:rPr>
              <a:t>  6- Explicar los cuidados de </a:t>
            </a:r>
            <a:r>
              <a:rPr lang="es-ES" sz="2400" dirty="0">
                <a:latin typeface="Arial" panose="020B0604020202020204" pitchFamily="34" charset="0"/>
                <a:cs typeface="Arial" panose="020B0604020202020204" pitchFamily="34" charset="0"/>
              </a:rPr>
              <a:t>e</a:t>
            </a:r>
            <a:r>
              <a:rPr lang="es-ES" sz="2400" dirty="0" smtClean="0">
                <a:latin typeface="Arial" panose="020B0604020202020204" pitchFamily="34" charset="0"/>
                <a:cs typeface="Arial" panose="020B0604020202020204" pitchFamily="34" charset="0"/>
              </a:rPr>
              <a:t>nfermería en pacientes con diabetes</a:t>
            </a:r>
          </a:p>
          <a:p>
            <a:pPr algn="just">
              <a:lnSpc>
                <a:spcPct val="150000"/>
              </a:lnSpc>
            </a:pPr>
            <a:r>
              <a:rPr lang="es-ES" sz="2400" dirty="0" smtClean="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  mellitus </a:t>
            </a:r>
            <a:r>
              <a:rPr lang="es-ES" sz="2400" dirty="0" smtClean="0">
                <a:latin typeface="Arial" panose="020B0604020202020204" pitchFamily="34" charset="0"/>
                <a:cs typeface="Arial" panose="020B0604020202020204" pitchFamily="34" charset="0"/>
              </a:rPr>
              <a:t>tipo 1.</a:t>
            </a:r>
            <a:endParaRPr lang="es-ES" sz="2400" dirty="0">
              <a:latin typeface="Arial" panose="020B0604020202020204" pitchFamily="34" charset="0"/>
              <a:cs typeface="Arial" panose="020B0604020202020204" pitchFamily="34" charset="0"/>
            </a:endParaRPr>
          </a:p>
          <a:p>
            <a:pPr algn="just"/>
            <a:endParaRPr lang="es-ES" sz="3200" dirty="0" smtClean="0">
              <a:latin typeface="Arial" panose="020B0604020202020204" pitchFamily="34" charset="0"/>
              <a:cs typeface="Arial" panose="020B0604020202020204" pitchFamily="34" charset="0"/>
            </a:endParaRPr>
          </a:p>
          <a:p>
            <a:endParaRPr lang="es-ES" sz="3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8 CuadroTexto"/>
          <p:cNvSpPr txBox="1">
            <a:spLocks noChangeArrowheads="1"/>
          </p:cNvSpPr>
          <p:nvPr/>
        </p:nvSpPr>
        <p:spPr bwMode="auto">
          <a:xfrm>
            <a:off x="928688" y="3500438"/>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400" dirty="0"/>
          </a:p>
        </p:txBody>
      </p:sp>
      <p:sp>
        <p:nvSpPr>
          <p:cNvPr id="5125" name="12 CuadroTexto"/>
          <p:cNvSpPr txBox="1">
            <a:spLocks noChangeArrowheads="1"/>
          </p:cNvSpPr>
          <p:nvPr/>
        </p:nvSpPr>
        <p:spPr bwMode="auto">
          <a:xfrm>
            <a:off x="2071688" y="3357563"/>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400" dirty="0"/>
          </a:p>
        </p:txBody>
      </p:sp>
      <p:sp>
        <p:nvSpPr>
          <p:cNvPr id="5126" name="14 CuadroTexto"/>
          <p:cNvSpPr txBox="1">
            <a:spLocks noChangeArrowheads="1"/>
          </p:cNvSpPr>
          <p:nvPr/>
        </p:nvSpPr>
        <p:spPr bwMode="auto">
          <a:xfrm>
            <a:off x="2500313" y="3429000"/>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400" dirty="0"/>
          </a:p>
        </p:txBody>
      </p:sp>
      <p:sp>
        <p:nvSpPr>
          <p:cNvPr id="5127" name="16 CuadroTexto"/>
          <p:cNvSpPr txBox="1">
            <a:spLocks noChangeArrowheads="1"/>
          </p:cNvSpPr>
          <p:nvPr/>
        </p:nvSpPr>
        <p:spPr bwMode="auto">
          <a:xfrm>
            <a:off x="2000250" y="4000500"/>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400" dirty="0"/>
          </a:p>
        </p:txBody>
      </p:sp>
      <p:sp>
        <p:nvSpPr>
          <p:cNvPr id="5128" name="18 CuadroTexto"/>
          <p:cNvSpPr txBox="1">
            <a:spLocks noChangeArrowheads="1"/>
          </p:cNvSpPr>
          <p:nvPr/>
        </p:nvSpPr>
        <p:spPr bwMode="auto">
          <a:xfrm>
            <a:off x="1714500" y="4714875"/>
            <a:ext cx="18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ltLang="es-ES" sz="1400" dirty="0"/>
          </a:p>
        </p:txBody>
      </p:sp>
      <p:sp>
        <p:nvSpPr>
          <p:cNvPr id="2" name="Rectángulo 1"/>
          <p:cNvSpPr/>
          <p:nvPr/>
        </p:nvSpPr>
        <p:spPr>
          <a:xfrm>
            <a:off x="500034" y="1000108"/>
            <a:ext cx="6955680" cy="2554545"/>
          </a:xfrm>
          <a:prstGeom prst="rect">
            <a:avLst/>
          </a:prstGeom>
        </p:spPr>
        <p:txBody>
          <a:bodyPr wrap="square">
            <a:spAutoFit/>
          </a:bodyPr>
          <a:lstStyle/>
          <a:p>
            <a:pPr algn="ctr"/>
            <a:r>
              <a:rPr lang="pt-BR" sz="3200" dirty="0" smtClean="0">
                <a:latin typeface="Arial" panose="020B0604020202020204" pitchFamily="34" charset="0"/>
                <a:cs typeface="Arial" panose="020B0604020202020204" pitchFamily="34" charset="0"/>
              </a:rPr>
              <a:t>Diabetes Mellitus tipo 1: Concepto</a:t>
            </a:r>
          </a:p>
          <a:p>
            <a:pPr algn="ctr"/>
            <a:endParaRPr lang="pt-BR" sz="3200" dirty="0" smtClean="0">
              <a:latin typeface="Arial" panose="020B0604020202020204" pitchFamily="34" charset="0"/>
              <a:cs typeface="Arial" panose="020B0604020202020204" pitchFamily="34" charset="0"/>
            </a:endParaRPr>
          </a:p>
          <a:p>
            <a:pPr algn="ctr"/>
            <a:endParaRPr lang="pt-BR" sz="3200" dirty="0" smtClean="0">
              <a:latin typeface="Arial" panose="020B0604020202020204" pitchFamily="34" charset="0"/>
              <a:cs typeface="Arial" panose="020B0604020202020204" pitchFamily="34" charset="0"/>
            </a:endParaRPr>
          </a:p>
          <a:p>
            <a:pPr algn="ctr"/>
            <a:r>
              <a:rPr lang="pt-BR" sz="3200" dirty="0" smtClean="0">
                <a:latin typeface="Arial" panose="020B0604020202020204" pitchFamily="34" charset="0"/>
                <a:cs typeface="Arial" panose="020B0604020202020204" pitchFamily="34" charset="0"/>
              </a:rPr>
              <a:t>  </a:t>
            </a:r>
            <a:endParaRPr lang="pt-BR" sz="3200" b="1" dirty="0" smtClean="0">
              <a:solidFill>
                <a:srgbClr val="FF0000"/>
              </a:solidFill>
              <a:latin typeface="Arial" panose="020B0604020202020204" pitchFamily="34" charset="0"/>
              <a:cs typeface="Arial" panose="020B0604020202020204" pitchFamily="34" charset="0"/>
            </a:endParaRPr>
          </a:p>
          <a:p>
            <a:pPr algn="ctr"/>
            <a:endParaRPr lang="pt-BR" sz="3200" b="1" dirty="0" smtClean="0">
              <a:latin typeface="Arial" panose="020B0604020202020204" pitchFamily="34" charset="0"/>
              <a:cs typeface="Arial" panose="020B0604020202020204" pitchFamily="34" charset="0"/>
            </a:endParaRPr>
          </a:p>
        </p:txBody>
      </p:sp>
      <p:sp>
        <p:nvSpPr>
          <p:cNvPr id="10" name="9 Rectángulo"/>
          <p:cNvSpPr/>
          <p:nvPr/>
        </p:nvSpPr>
        <p:spPr>
          <a:xfrm>
            <a:off x="428596" y="2071678"/>
            <a:ext cx="8286808" cy="3323987"/>
          </a:xfrm>
          <a:prstGeom prst="rect">
            <a:avLst/>
          </a:prstGeom>
        </p:spPr>
        <p:txBody>
          <a:bodyPr wrap="square">
            <a:spAutoFit/>
          </a:bodyPr>
          <a:lstStyle/>
          <a:p>
            <a:endParaRPr lang="es-ES" dirty="0" smtClean="0"/>
          </a:p>
          <a:p>
            <a:pPr algn="just"/>
            <a:r>
              <a:rPr lang="es-ES" sz="3200" dirty="0" smtClean="0">
                <a:latin typeface="Arial" pitchFamily="34" charset="0"/>
                <a:cs typeface="Arial" pitchFamily="34" charset="0"/>
              </a:rPr>
              <a:t>Trastorno metabólico caracterizado por la </a:t>
            </a:r>
            <a:r>
              <a:rPr lang="es-ES" sz="3200" b="1" dirty="0" smtClean="0">
                <a:latin typeface="Arial" pitchFamily="34" charset="0"/>
                <a:cs typeface="Arial" pitchFamily="34" charset="0"/>
              </a:rPr>
              <a:t>hiperglucemia crónica, resultante de los defectos de la secreción o la acción de la insulina, o ambas, </a:t>
            </a:r>
            <a:r>
              <a:rPr lang="es-ES" sz="3200" dirty="0" smtClean="0">
                <a:latin typeface="Arial" pitchFamily="34" charset="0"/>
                <a:cs typeface="Arial" pitchFamily="34" charset="0"/>
              </a:rPr>
              <a:t>por la destrucción autoinmune de las células betas pancreáticas</a:t>
            </a:r>
            <a:endParaRPr lang="es-ES" sz="3200" dirty="0">
              <a:latin typeface="Arial" pitchFamily="34" charset="0"/>
              <a:cs typeface="Arial" pitchFamily="34" charset="0"/>
            </a:endParaRPr>
          </a:p>
        </p:txBody>
      </p:sp>
    </p:spTree>
    <p:extLst>
      <p:ext uri="{BB962C8B-B14F-4D97-AF65-F5344CB8AC3E}">
        <p14:creationId xmlns:p14="http://schemas.microsoft.com/office/powerpoint/2010/main" val="2620122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28596" y="1714488"/>
            <a:ext cx="4572000" cy="3539430"/>
          </a:xfrm>
          <a:prstGeom prst="rect">
            <a:avLst/>
          </a:prstGeom>
        </p:spPr>
        <p:txBody>
          <a:bodyPr>
            <a:spAutoFit/>
          </a:bodyPr>
          <a:lstStyle/>
          <a:p>
            <a:pPr marL="285750" indent="-285750">
              <a:buFont typeface="Arial" panose="020B0604020202020204" pitchFamily="34" charset="0"/>
              <a:buChar char="•"/>
            </a:pPr>
            <a:r>
              <a:rPr lang="es-ES" sz="3200" dirty="0">
                <a:latin typeface="Arial" panose="020B0604020202020204" pitchFamily="34" charset="0"/>
                <a:cs typeface="Arial" panose="020B0604020202020204" pitchFamily="34" charset="0"/>
              </a:rPr>
              <a:t>Poliuria</a:t>
            </a:r>
          </a:p>
          <a:p>
            <a:endParaRPr lang="es-E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3200" dirty="0">
                <a:latin typeface="Arial" panose="020B0604020202020204" pitchFamily="34" charset="0"/>
                <a:cs typeface="Arial" panose="020B0604020202020204" pitchFamily="34" charset="0"/>
              </a:rPr>
              <a:t>Polidipsia</a:t>
            </a:r>
          </a:p>
          <a:p>
            <a:endParaRPr lang="es-E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3200" dirty="0">
                <a:latin typeface="Arial" panose="020B0604020202020204" pitchFamily="34" charset="0"/>
                <a:cs typeface="Arial" panose="020B0604020202020204" pitchFamily="34" charset="0"/>
              </a:rPr>
              <a:t>Polifagia</a:t>
            </a:r>
          </a:p>
          <a:p>
            <a:pPr marL="285750" indent="-285750">
              <a:buFont typeface="Arial" panose="020B0604020202020204" pitchFamily="34" charset="0"/>
              <a:buChar char="•"/>
            </a:pPr>
            <a:endParaRPr lang="es-ES" sz="3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3200" dirty="0">
                <a:latin typeface="Arial" panose="020B0604020202020204" pitchFamily="34" charset="0"/>
                <a:cs typeface="Arial" panose="020B0604020202020204" pitchFamily="34" charset="0"/>
              </a:rPr>
              <a:t>Pérdida de peso</a:t>
            </a:r>
          </a:p>
        </p:txBody>
      </p:sp>
      <p:sp>
        <p:nvSpPr>
          <p:cNvPr id="5" name="Rectángulo 4"/>
          <p:cNvSpPr/>
          <p:nvPr/>
        </p:nvSpPr>
        <p:spPr>
          <a:xfrm>
            <a:off x="1619672" y="476672"/>
            <a:ext cx="5093638" cy="584775"/>
          </a:xfrm>
          <a:prstGeom prst="rect">
            <a:avLst/>
          </a:prstGeom>
        </p:spPr>
        <p:txBody>
          <a:bodyPr wrap="none">
            <a:spAutoFit/>
          </a:bodyPr>
          <a:lstStyle/>
          <a:p>
            <a:r>
              <a:rPr lang="es-ES" altLang="es-ES" sz="3200" b="1" dirty="0">
                <a:latin typeface="Arial" panose="020B0604020202020204" pitchFamily="34" charset="0"/>
                <a:cs typeface="Arial" panose="020B0604020202020204" pitchFamily="34" charset="0"/>
              </a:rPr>
              <a:t>Cuadro </a:t>
            </a:r>
            <a:r>
              <a:rPr lang="es-ES" altLang="es-ES" sz="3200" b="1" dirty="0" smtClean="0">
                <a:latin typeface="Arial" panose="020B0604020202020204" pitchFamily="34" charset="0"/>
                <a:cs typeface="Arial" panose="020B0604020202020204" pitchFamily="34" charset="0"/>
              </a:rPr>
              <a:t>clínico DM Tipo 1</a:t>
            </a:r>
            <a:endParaRPr lang="es-ES" sz="3200" b="1" dirty="0">
              <a:latin typeface="Arial" panose="020B0604020202020204" pitchFamily="34" charset="0"/>
              <a:cs typeface="Arial" panose="020B0604020202020204" pitchFamily="34" charset="0"/>
            </a:endParaRPr>
          </a:p>
        </p:txBody>
      </p:sp>
      <p:sp>
        <p:nvSpPr>
          <p:cNvPr id="6" name="Rectángulo 5"/>
          <p:cNvSpPr/>
          <p:nvPr/>
        </p:nvSpPr>
        <p:spPr>
          <a:xfrm>
            <a:off x="4572000" y="1571612"/>
            <a:ext cx="4572000" cy="2816156"/>
          </a:xfrm>
          <a:prstGeom prst="rect">
            <a:avLst/>
          </a:prstGeom>
        </p:spPr>
        <p:txBody>
          <a:bodyPr>
            <a:spAutoFit/>
          </a:bodyPr>
          <a:lstStyle/>
          <a:p>
            <a:pPr marL="457200" indent="-457200">
              <a:lnSpc>
                <a:spcPct val="150000"/>
              </a:lnSpc>
              <a:spcAft>
                <a:spcPts val="600"/>
              </a:spcAft>
              <a:buFont typeface="Arial" panose="020B0604020202020204" pitchFamily="34" charset="0"/>
              <a:buChar char="•"/>
            </a:pPr>
            <a:r>
              <a:rPr lang="es-ES" sz="3200" dirty="0" smtClean="0">
                <a:latin typeface="Arial" panose="020B0604020202020204" pitchFamily="34" charset="0"/>
                <a:cs typeface="Arial" panose="020B0604020202020204" pitchFamily="34" charset="0"/>
              </a:rPr>
              <a:t>Fatiga</a:t>
            </a:r>
            <a:endParaRPr lang="es-ES" sz="3200" dirty="0">
              <a:latin typeface="Arial" panose="020B0604020202020204" pitchFamily="34" charset="0"/>
              <a:cs typeface="Arial" panose="020B0604020202020204" pitchFamily="34" charset="0"/>
            </a:endParaRPr>
          </a:p>
          <a:p>
            <a:pPr marL="457200" indent="-457200">
              <a:lnSpc>
                <a:spcPct val="150000"/>
              </a:lnSpc>
              <a:spcAft>
                <a:spcPts val="600"/>
              </a:spcAft>
              <a:buFont typeface="Arial" panose="020B0604020202020204" pitchFamily="34" charset="0"/>
              <a:buChar char="•"/>
            </a:pPr>
            <a:r>
              <a:rPr lang="es-ES" sz="3200" dirty="0">
                <a:latin typeface="Arial" panose="020B0604020202020204" pitchFamily="34" charset="0"/>
                <a:cs typeface="Arial" panose="020B0604020202020204" pitchFamily="34" charset="0"/>
              </a:rPr>
              <a:t>Náuseas</a:t>
            </a:r>
          </a:p>
          <a:p>
            <a:pPr marL="457200" indent="-457200">
              <a:lnSpc>
                <a:spcPct val="150000"/>
              </a:lnSpc>
              <a:spcAft>
                <a:spcPts val="600"/>
              </a:spcAft>
              <a:buFont typeface="Arial" panose="020B0604020202020204" pitchFamily="34" charset="0"/>
              <a:buChar char="•"/>
            </a:pPr>
            <a:r>
              <a:rPr lang="es-ES" sz="3200" dirty="0">
                <a:latin typeface="Arial" panose="020B0604020202020204" pitchFamily="34" charset="0"/>
                <a:cs typeface="Arial" panose="020B0604020202020204" pitchFamily="34" charset="0"/>
              </a:rPr>
              <a:t>Vómitos</a:t>
            </a:r>
          </a:p>
          <a:p>
            <a:pPr marL="457200" indent="-457200"/>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9491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57356" y="285728"/>
            <a:ext cx="4418197" cy="584775"/>
          </a:xfrm>
          <a:prstGeom prst="rect">
            <a:avLst/>
          </a:prstGeom>
          <a:noFill/>
        </p:spPr>
        <p:txBody>
          <a:bodyPr wrap="none" rtlCol="0">
            <a:spAutoFit/>
          </a:bodyPr>
          <a:lstStyle/>
          <a:p>
            <a:r>
              <a:rPr lang="es-ES" sz="3200" b="1" dirty="0" smtClean="0">
                <a:latin typeface="Arial" panose="020B0604020202020204" pitchFamily="34" charset="0"/>
                <a:cs typeface="Arial" panose="020B0604020202020204" pitchFamily="34" charset="0"/>
              </a:rPr>
              <a:t>Pruebas diagnósticas</a:t>
            </a:r>
            <a:endParaRPr lang="es-ES" sz="3200" b="1" dirty="0">
              <a:latin typeface="Arial" panose="020B0604020202020204" pitchFamily="34" charset="0"/>
              <a:cs typeface="Arial" panose="020B0604020202020204" pitchFamily="34" charset="0"/>
            </a:endParaRPr>
          </a:p>
        </p:txBody>
      </p:sp>
      <p:sp>
        <p:nvSpPr>
          <p:cNvPr id="4" name="CuadroTexto 3"/>
          <p:cNvSpPr txBox="1"/>
          <p:nvPr/>
        </p:nvSpPr>
        <p:spPr>
          <a:xfrm>
            <a:off x="214282" y="1010245"/>
            <a:ext cx="7572428" cy="7325082"/>
          </a:xfrm>
          <a:prstGeom prst="rect">
            <a:avLst/>
          </a:prstGeom>
          <a:noFill/>
        </p:spPr>
        <p:txBody>
          <a:bodyPr wrap="square" rtlCol="0">
            <a:spAutoFit/>
          </a:bodyPr>
          <a:lstStyle/>
          <a:p>
            <a:pPr marL="457200" indent="-457200">
              <a:buFont typeface="Wingdings" panose="05000000000000000000" pitchFamily="2" charset="2"/>
              <a:buChar char="q"/>
            </a:pPr>
            <a:r>
              <a:rPr lang="es-ES" sz="2400" dirty="0" smtClean="0">
                <a:latin typeface="Arial" panose="020B0604020202020204" pitchFamily="34" charset="0"/>
                <a:cs typeface="Arial" panose="020B0604020202020204" pitchFamily="34" charset="0"/>
              </a:rPr>
              <a:t>Glucemia en ayunas ≥ 126mg/dl (7 mmol/l)</a:t>
            </a:r>
          </a:p>
          <a:p>
            <a:endParaRPr lang="es-ES" sz="24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es-ES" sz="2400" dirty="0">
                <a:latin typeface="Arial" panose="020B0604020202020204" pitchFamily="34" charset="0"/>
                <a:cs typeface="Arial" panose="020B0604020202020204" pitchFamily="34" charset="0"/>
              </a:rPr>
              <a:t>Glucemia </a:t>
            </a:r>
            <a:r>
              <a:rPr lang="es-ES" sz="2400" dirty="0" smtClean="0">
                <a:latin typeface="Arial" panose="020B0604020202020204" pitchFamily="34" charset="0"/>
                <a:cs typeface="Arial" panose="020B0604020202020204" pitchFamily="34" charset="0"/>
              </a:rPr>
              <a:t>2 horas ≥ 200mg/dl (11.1 mmol/l)</a:t>
            </a:r>
          </a:p>
          <a:p>
            <a:endParaRPr lang="es-ES" sz="2400" dirty="0" smtClean="0">
              <a:latin typeface="Arial" panose="020B0604020202020204" pitchFamily="34" charset="0"/>
              <a:cs typeface="Arial" panose="020B0604020202020204" pitchFamily="34" charset="0"/>
            </a:endParaRPr>
          </a:p>
          <a:p>
            <a:pPr marL="457200" indent="-457200"/>
            <a:r>
              <a:rPr lang="es-ES" sz="2400" dirty="0" smtClean="0">
                <a:latin typeface="Arial" panose="020B0604020202020204" pitchFamily="34" charset="0"/>
                <a:cs typeface="Arial" panose="020B0604020202020204" pitchFamily="34" charset="0"/>
              </a:rPr>
              <a:t>     Tras la prueba de tolerancia a la glucosa oral utilizando hasta un máximo de 75 g de glucosa anhidra disuelta en agua </a:t>
            </a:r>
          </a:p>
          <a:p>
            <a:endParaRPr lang="es-ES" sz="2400" dirty="0" smtClean="0">
              <a:latin typeface="Arial" panose="020B0604020202020204" pitchFamily="34" charset="0"/>
              <a:cs typeface="Arial" panose="020B0604020202020204" pitchFamily="34" charset="0"/>
            </a:endParaRPr>
          </a:p>
          <a:p>
            <a:pPr>
              <a:buFont typeface="Wingdings" pitchFamily="2" charset="2"/>
              <a:buChar char="q"/>
            </a:pPr>
            <a:r>
              <a:rPr lang="es-E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HbA1c </a:t>
            </a:r>
            <a:r>
              <a:rPr lang="es-ES" sz="2400" dirty="0" smtClean="0">
                <a:latin typeface="Arial" pitchFamily="34" charset="0"/>
                <a:cs typeface="Arial" pitchFamily="34" charset="0"/>
              </a:rPr>
              <a:t>&gt; 6,5 % </a:t>
            </a:r>
          </a:p>
          <a:p>
            <a:endParaRPr lang="es-ES" sz="2400" dirty="0" smtClean="0">
              <a:latin typeface="Arial" pitchFamily="34" charset="0"/>
              <a:cs typeface="Arial" pitchFamily="34" charset="0"/>
            </a:endParaRPr>
          </a:p>
          <a:p>
            <a:pPr algn="just">
              <a:buFont typeface="Wingdings" pitchFamily="2" charset="2"/>
              <a:buChar char="q"/>
            </a:pPr>
            <a:r>
              <a:rPr lang="en-US" sz="2400" dirty="0" smtClean="0">
                <a:latin typeface="Arial" pitchFamily="34" charset="0"/>
                <a:cs typeface="Arial" pitchFamily="34" charset="0"/>
              </a:rPr>
              <a:t> Pacientes con síntomas característicos de  hiperglucemia cuando presenten una  determinación de glucemia al azar &gt; 200mg/dl (11.1mmol/l)</a:t>
            </a:r>
            <a:endParaRPr lang="es-ES" sz="2400" dirty="0" smtClean="0">
              <a:latin typeface="Arial" pitchFamily="34" charset="0"/>
              <a:cs typeface="Arial" pitchFamily="34" charset="0"/>
            </a:endParaRPr>
          </a:p>
          <a:p>
            <a:endParaRPr lang="es-ES" sz="2400" dirty="0" smtClean="0">
              <a:latin typeface="Arial" pitchFamily="34" charset="0"/>
              <a:cs typeface="Arial" pitchFamily="34" charset="0"/>
            </a:endParaRPr>
          </a:p>
          <a:p>
            <a:r>
              <a:rPr lang="es-ES" sz="2400" dirty="0" smtClean="0">
                <a:latin typeface="Arial" pitchFamily="34" charset="0"/>
                <a:cs typeface="Arial" pitchFamily="34" charset="0"/>
              </a:rPr>
              <a:t>    </a:t>
            </a:r>
          </a:p>
          <a:p>
            <a:pPr>
              <a:buFont typeface="Wingdings" pitchFamily="2" charset="2"/>
              <a:buChar char="q"/>
            </a:pPr>
            <a:endParaRPr lang="es-ES" sz="2400" dirty="0">
              <a:latin typeface="Arial" pitchFamily="34" charset="0"/>
              <a:cs typeface="Arial" pitchFamily="34" charset="0"/>
            </a:endParaRPr>
          </a:p>
          <a:p>
            <a:pPr>
              <a:lnSpc>
                <a:spcPct val="150000"/>
              </a:lnSpc>
            </a:pPr>
            <a:r>
              <a:rPr lang="es-ES" sz="2400" dirty="0" smtClean="0">
                <a:latin typeface="Arial" panose="020B0604020202020204" pitchFamily="34" charset="0"/>
                <a:cs typeface="Arial" panose="020B0604020202020204" pitchFamily="34" charset="0"/>
              </a:rPr>
              <a:t> </a:t>
            </a:r>
            <a:endParaRPr lang="es-ES" sz="2400" dirty="0">
              <a:latin typeface="Arial" panose="020B0604020202020204" pitchFamily="34" charset="0"/>
              <a:cs typeface="Arial" panose="020B0604020202020204" pitchFamily="34" charset="0"/>
            </a:endParaRPr>
          </a:p>
          <a:p>
            <a:r>
              <a:rPr lang="es-ES" sz="3200" dirty="0" smtClean="0">
                <a:latin typeface="Arial" panose="020B0604020202020204" pitchFamily="34" charset="0"/>
                <a:cs typeface="Arial" panose="020B0604020202020204" pitchFamily="34" charset="0"/>
              </a:rPr>
              <a:t> </a:t>
            </a:r>
            <a:endParaRPr lang="es-ES" sz="32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169522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00298" y="428604"/>
            <a:ext cx="3647152" cy="584775"/>
          </a:xfrm>
          <a:prstGeom prst="rect">
            <a:avLst/>
          </a:prstGeom>
        </p:spPr>
        <p:txBody>
          <a:bodyPr wrap="none">
            <a:spAutoFit/>
          </a:bodyPr>
          <a:lstStyle/>
          <a:p>
            <a:r>
              <a:rPr lang="es-ES" sz="3200" b="1" dirty="0">
                <a:latin typeface="Arial" panose="020B0604020202020204" pitchFamily="34" charset="0"/>
                <a:cs typeface="Arial" panose="020B0604020202020204" pitchFamily="34" charset="0"/>
              </a:rPr>
              <a:t>Complementarios</a:t>
            </a:r>
          </a:p>
        </p:txBody>
      </p:sp>
      <p:sp>
        <p:nvSpPr>
          <p:cNvPr id="3" name="Rectángulo 2"/>
          <p:cNvSpPr/>
          <p:nvPr/>
        </p:nvSpPr>
        <p:spPr>
          <a:xfrm>
            <a:off x="357158" y="1571612"/>
            <a:ext cx="8496944" cy="6124754"/>
          </a:xfrm>
          <a:prstGeom prst="rect">
            <a:avLst/>
          </a:prstGeom>
        </p:spPr>
        <p:txBody>
          <a:bodyPr wrap="square">
            <a:spAutoFit/>
          </a:bodyPr>
          <a:lstStyle/>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Hemograma y eritrosedimentación</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Colesterol, Triglicéridos</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Urea, creatinina, ácido úrico</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Cituría</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Urocultivo si fuera necesario</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Exudado vaginal o balano prepucial</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Microalbuminuria</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Conteos de Addis y filtrado glomerular</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Ultrasonido abdominal</a:t>
            </a:r>
          </a:p>
          <a:p>
            <a:pPr marL="457200" indent="-457200">
              <a:spcAft>
                <a:spcPts val="600"/>
              </a:spcAft>
              <a:buFont typeface="Wingdings" panose="05000000000000000000" pitchFamily="2" charset="2"/>
              <a:buChar char="Ø"/>
            </a:pPr>
            <a:r>
              <a:rPr lang="es-ES" sz="2400" dirty="0" smtClean="0">
                <a:latin typeface="Arial" panose="020B0604020202020204" pitchFamily="34" charset="0"/>
                <a:cs typeface="Arial" panose="020B0604020202020204" pitchFamily="34" charset="0"/>
              </a:rPr>
              <a:t> Fondo de ojo</a:t>
            </a:r>
          </a:p>
          <a:p>
            <a:pPr marL="457200" indent="-457200">
              <a:lnSpc>
                <a:spcPct val="150000"/>
              </a:lnSpc>
              <a:spcAft>
                <a:spcPts val="600"/>
              </a:spcAft>
              <a:buFont typeface="Wingdings" panose="05000000000000000000" pitchFamily="2" charset="2"/>
              <a:buChar char="Ø"/>
            </a:pPr>
            <a:endParaRPr lang="es-ES" sz="2400" dirty="0" smtClean="0">
              <a:latin typeface="Arial" panose="020B0604020202020204" pitchFamily="34" charset="0"/>
              <a:cs typeface="Arial" panose="020B0604020202020204" pitchFamily="34" charset="0"/>
            </a:endParaRPr>
          </a:p>
          <a:p>
            <a:pPr marL="457200" indent="-457200">
              <a:spcAft>
                <a:spcPts val="600"/>
              </a:spcAft>
              <a:buFont typeface="Wingdings" panose="05000000000000000000" pitchFamily="2" charset="2"/>
              <a:buChar char="Ø"/>
            </a:pPr>
            <a:endParaRPr lang="es-E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endParaRPr lang="es-E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3711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4308</TotalTime>
  <Words>1104</Words>
  <Application>Microsoft Office PowerPoint</Application>
  <PresentationFormat>Presentación en pantalla (4:3)</PresentationFormat>
  <Paragraphs>160</Paragraphs>
  <Slides>23</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23</vt:i4>
      </vt:variant>
    </vt:vector>
  </HeadingPairs>
  <TitlesOfParts>
    <vt:vector size="25" baseType="lpstr">
      <vt:lpstr>Tema de Office</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SISVAN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noemi</dc:creator>
  <cp:lastModifiedBy>YARI</cp:lastModifiedBy>
  <cp:revision>296</cp:revision>
  <dcterms:created xsi:type="dcterms:W3CDTF">2015-06-09T17:19:20Z</dcterms:created>
  <dcterms:modified xsi:type="dcterms:W3CDTF">2025-04-01T02:16:20Z</dcterms:modified>
</cp:coreProperties>
</file>