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1"/>
  </p:notesMasterIdLst>
  <p:sldIdLst>
    <p:sldId id="269" r:id="rId2"/>
    <p:sldId id="270"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EE2"/>
    <a:srgbClr val="3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48"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FDF17-0DAB-403D-A1D3-BDD75DC64F67}" type="datetimeFigureOut">
              <a:rPr lang="es-MX" smtClean="0"/>
              <a:t>19/03/2024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5DBF7-B35C-45A3-B69D-03D06B1B2414}" type="slidenum">
              <a:rPr lang="es-MX" smtClean="0"/>
              <a:t>‹Nº›</a:t>
            </a:fld>
            <a:endParaRPr lang="es-MX"/>
          </a:p>
        </p:txBody>
      </p:sp>
    </p:spTree>
    <p:extLst>
      <p:ext uri="{BB962C8B-B14F-4D97-AF65-F5344CB8AC3E}">
        <p14:creationId xmlns:p14="http://schemas.microsoft.com/office/powerpoint/2010/main" val="1662699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US" smtClean="0"/>
          </a:p>
        </p:txBody>
      </p:sp>
      <p:sp>
        <p:nvSpPr>
          <p:cNvPr id="1229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97C7B5F-97F7-42CF-AF13-EABFDCED36E1}" type="slidenum">
              <a:rPr lang="es-US" sz="1200" smtClean="0"/>
              <a:pPr/>
              <a:t>9</a:t>
            </a:fld>
            <a:endParaRPr lang="es-US" sz="1200" smtClean="0"/>
          </a:p>
        </p:txBody>
      </p:sp>
    </p:spTree>
    <p:extLst>
      <p:ext uri="{BB962C8B-B14F-4D97-AF65-F5344CB8AC3E}">
        <p14:creationId xmlns:p14="http://schemas.microsoft.com/office/powerpoint/2010/main" val="407600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88112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66133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0221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3725911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38745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9513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512426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733859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914400" y="609600"/>
            <a:ext cx="10363200" cy="1143000"/>
          </a:xfrm>
        </p:spPr>
        <p:txBody>
          <a:bodyPr/>
          <a:lstStyle/>
          <a:p>
            <a:r>
              <a:rPr lang="es-ES" smtClean="0"/>
              <a:t>Haga clic para modificar el estilo de título del patrón</a:t>
            </a:r>
            <a:endParaRPr lang="es-MX"/>
          </a:p>
        </p:txBody>
      </p:sp>
      <p:sp>
        <p:nvSpPr>
          <p:cNvPr id="3" name="2 Marcador de texto"/>
          <p:cNvSpPr>
            <a:spLocks noGrp="1"/>
          </p:cNvSpPr>
          <p:nvPr>
            <p:ph type="body" sz="half" idx="1"/>
          </p:nvPr>
        </p:nvSpPr>
        <p:spPr>
          <a:xfrm>
            <a:off x="914400" y="1981200"/>
            <a:ext cx="508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197600" y="1981200"/>
            <a:ext cx="508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94F3743-1BA5-41C3-9D6C-FB2DEEEF195A}" type="slidenum">
              <a:rPr lang="es-ES"/>
              <a:pPr>
                <a:defRPr/>
              </a:pPr>
              <a:t>‹Nº›</a:t>
            </a:fld>
            <a:endParaRPr lang="es-ES"/>
          </a:p>
        </p:txBody>
      </p:sp>
    </p:spTree>
    <p:extLst>
      <p:ext uri="{BB962C8B-B14F-4D97-AF65-F5344CB8AC3E}">
        <p14:creationId xmlns:p14="http://schemas.microsoft.com/office/powerpoint/2010/main" val="393448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3322103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884C17C-AED8-416C-BEFF-1BB8CCA528C0}" type="datetimeFigureOut">
              <a:rPr lang="es-ES" smtClean="0"/>
              <a:t>19/03/2024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837303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884C17C-AED8-416C-BEFF-1BB8CCA528C0}" type="datetimeFigureOut">
              <a:rPr lang="es-ES" smtClean="0"/>
              <a:t>19/03/2024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390678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884C17C-AED8-416C-BEFF-1BB8CCA528C0}" type="datetimeFigureOut">
              <a:rPr lang="es-ES" smtClean="0"/>
              <a:t>19/03/2024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3253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884C17C-AED8-416C-BEFF-1BB8CCA528C0}" type="datetimeFigureOut">
              <a:rPr lang="es-ES" smtClean="0"/>
              <a:t>19/03/2024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241880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4C17C-AED8-416C-BEFF-1BB8CCA528C0}" type="datetimeFigureOut">
              <a:rPr lang="es-ES" smtClean="0"/>
              <a:t>19/03/2024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4814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884C17C-AED8-416C-BEFF-1BB8CCA528C0}" type="datetimeFigureOut">
              <a:rPr lang="es-ES" smtClean="0"/>
              <a:t>19/03/2024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2213304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884C17C-AED8-416C-BEFF-1BB8CCA528C0}" type="datetimeFigureOut">
              <a:rPr lang="es-ES" smtClean="0"/>
              <a:t>19/03/2024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3AAF570-A1FD-4983-9B33-1E8D3F54EDD6}" type="slidenum">
              <a:rPr lang="es-ES" smtClean="0"/>
              <a:t>‹Nº›</a:t>
            </a:fld>
            <a:endParaRPr lang="es-ES"/>
          </a:p>
        </p:txBody>
      </p:sp>
    </p:spTree>
    <p:extLst>
      <p:ext uri="{BB962C8B-B14F-4D97-AF65-F5344CB8AC3E}">
        <p14:creationId xmlns:p14="http://schemas.microsoft.com/office/powerpoint/2010/main" val="14871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884C17C-AED8-416C-BEFF-1BB8CCA528C0}" type="datetimeFigureOut">
              <a:rPr lang="es-ES" smtClean="0"/>
              <a:t>19/03/2024</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A3AAF570-A1FD-4983-9B33-1E8D3F54EDD6}" type="slidenum">
              <a:rPr lang="es-ES" smtClean="0"/>
              <a:t>‹Nº›</a:t>
            </a:fld>
            <a:endParaRPr lang="es-ES"/>
          </a:p>
        </p:txBody>
      </p:sp>
    </p:spTree>
    <p:extLst>
      <p:ext uri="{BB962C8B-B14F-4D97-AF65-F5344CB8AC3E}">
        <p14:creationId xmlns:p14="http://schemas.microsoft.com/office/powerpoint/2010/main" val="262571036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84048" y="1792224"/>
            <a:ext cx="11155680" cy="1024128"/>
          </a:xfrm>
        </p:spPr>
        <p:txBody>
          <a:bodyPr>
            <a:normAutofit/>
          </a:bodyPr>
          <a:lstStyle/>
          <a:p>
            <a:r>
              <a:rPr lang="es-ES" b="1" dirty="0" smtClean="0">
                <a:solidFill>
                  <a:srgbClr val="3A0000"/>
                </a:solidFill>
                <a:effectLst>
                  <a:outerShdw blurRad="38100" dist="38100" dir="2700000" algn="tl">
                    <a:srgbClr val="000000">
                      <a:alpha val="43137"/>
                    </a:srgbClr>
                  </a:outerShdw>
                </a:effectLst>
              </a:rPr>
              <a:t>Operadores lógicos o Booleanos </a:t>
            </a:r>
            <a:endParaRPr lang="es-MX" b="1" dirty="0">
              <a:solidFill>
                <a:srgbClr val="3A0000"/>
              </a:solidFill>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853184" y="4498848"/>
            <a:ext cx="9144000" cy="905256"/>
          </a:xfrm>
        </p:spPr>
        <p:txBody>
          <a:bodyPr>
            <a:normAutofit/>
          </a:bodyPr>
          <a:lstStyle/>
          <a:p>
            <a:r>
              <a:rPr lang="es-ES" sz="3200" b="1" dirty="0" smtClean="0">
                <a:latin typeface="Arial" panose="020B0604020202020204" pitchFamily="34" charset="0"/>
                <a:cs typeface="Arial" panose="020B0604020202020204" pitchFamily="34" charset="0"/>
              </a:rPr>
              <a:t>Dra. Claribel Plain Pazos</a:t>
            </a:r>
            <a:endParaRPr lang="es-MX"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6272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1790700" y="1557339"/>
            <a:ext cx="8610600"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defRPr/>
            </a:pPr>
            <a:r>
              <a:rPr lang="es-MX" sz="2400" b="1" dirty="0">
                <a:latin typeface="Arial" panose="020B0604020202020204" pitchFamily="34" charset="0"/>
              </a:rPr>
              <a:t>XOR</a:t>
            </a:r>
            <a:r>
              <a:rPr lang="es-ES" sz="2400" dirty="0">
                <a:latin typeface="Arial" panose="020B0604020202020204" pitchFamily="34" charset="0"/>
              </a:rPr>
              <a:t> constituye una variante del OR. Indica al buscador que recupere solamente los documentos que contengan una de las dos o más palabras clave indicadas, pero que excluya aquellas que contengan las dos a la vez. </a:t>
            </a:r>
            <a:r>
              <a:rPr lang="es-MX" sz="2400" dirty="0">
                <a:latin typeface="Arial" panose="020B0604020202020204" pitchFamily="34" charset="0"/>
              </a:rPr>
              <a:t/>
            </a:r>
            <a:br>
              <a:rPr lang="es-MX" sz="2400" dirty="0">
                <a:latin typeface="Arial" panose="020B0604020202020204" pitchFamily="34" charset="0"/>
              </a:rPr>
            </a:br>
            <a:r>
              <a:rPr lang="es-ES" sz="2400" dirty="0">
                <a:latin typeface="Arial" panose="020B0604020202020204" pitchFamily="34" charset="0"/>
              </a:rPr>
              <a:t>La combinación de los operadores booleanos, y la utilización de </a:t>
            </a:r>
            <a:r>
              <a:rPr lang="es-ES" sz="2400" dirty="0">
                <a:solidFill>
                  <a:srgbClr val="FF0000"/>
                </a:solidFill>
                <a:effectLst>
                  <a:outerShdw blurRad="38100" dist="38100" dir="2700000" algn="tl">
                    <a:srgbClr val="000000">
                      <a:alpha val="43137"/>
                    </a:srgbClr>
                  </a:outerShdw>
                </a:effectLst>
                <a:latin typeface="Arial" panose="020B0604020202020204" pitchFamily="34" charset="0"/>
              </a:rPr>
              <a:t>paréntesis y comillas</a:t>
            </a:r>
            <a:r>
              <a:rPr lang="es-ES" sz="2400" dirty="0">
                <a:latin typeface="Arial" panose="020B0604020202020204" pitchFamily="34" charset="0"/>
              </a:rPr>
              <a:t>, permite construir complejas estrategias de búsqueda. </a:t>
            </a:r>
            <a:endParaRPr lang="es-ES" sz="2400" b="1" dirty="0"/>
          </a:p>
        </p:txBody>
      </p:sp>
      <p:pic>
        <p:nvPicPr>
          <p:cNvPr id="2" name="Imagen 1"/>
          <p:cNvPicPr>
            <a:picLocks noChangeAspect="1"/>
          </p:cNvPicPr>
          <p:nvPr/>
        </p:nvPicPr>
        <p:blipFill>
          <a:blip r:embed="rId2"/>
          <a:stretch>
            <a:fillRect/>
          </a:stretch>
        </p:blipFill>
        <p:spPr>
          <a:xfrm>
            <a:off x="3806598" y="4423682"/>
            <a:ext cx="3990975" cy="1962150"/>
          </a:xfrm>
          <a:prstGeom prst="rect">
            <a:avLst/>
          </a:prstGeom>
        </p:spPr>
      </p:pic>
      <p:sp>
        <p:nvSpPr>
          <p:cNvPr id="5" name="CuadroTexto 4"/>
          <p:cNvSpPr txBox="1"/>
          <p:nvPr/>
        </p:nvSpPr>
        <p:spPr>
          <a:xfrm>
            <a:off x="4620986" y="5025887"/>
            <a:ext cx="391885" cy="523220"/>
          </a:xfrm>
          <a:prstGeom prst="rect">
            <a:avLst/>
          </a:prstGeom>
          <a:noFill/>
        </p:spPr>
        <p:txBody>
          <a:bodyPr wrap="square" rtlCol="0">
            <a:spAutoFit/>
          </a:bodyPr>
          <a:lstStyle/>
          <a:p>
            <a:r>
              <a:rPr lang="es-ES" sz="2800" dirty="0" smtClean="0"/>
              <a:t>A</a:t>
            </a:r>
            <a:endParaRPr lang="es-MX" sz="2800" dirty="0"/>
          </a:p>
        </p:txBody>
      </p:sp>
      <p:sp>
        <p:nvSpPr>
          <p:cNvPr id="6" name="CuadroTexto 5"/>
          <p:cNvSpPr txBox="1"/>
          <p:nvPr/>
        </p:nvSpPr>
        <p:spPr>
          <a:xfrm>
            <a:off x="6482443" y="5025887"/>
            <a:ext cx="391885" cy="523220"/>
          </a:xfrm>
          <a:prstGeom prst="rect">
            <a:avLst/>
          </a:prstGeom>
          <a:noFill/>
        </p:spPr>
        <p:txBody>
          <a:bodyPr wrap="square" rtlCol="0">
            <a:spAutoFit/>
          </a:bodyPr>
          <a:lstStyle/>
          <a:p>
            <a:r>
              <a:rPr lang="es-ES" sz="2800" dirty="0" smtClean="0"/>
              <a:t>B</a:t>
            </a:r>
            <a:endParaRPr lang="es-MX" sz="2800" dirty="0"/>
          </a:p>
        </p:txBody>
      </p:sp>
    </p:spTree>
    <p:extLst>
      <p:ext uri="{BB962C8B-B14F-4D97-AF65-F5344CB8AC3E}">
        <p14:creationId xmlns:p14="http://schemas.microsoft.com/office/powerpoint/2010/main" val="416732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75657" y="416152"/>
            <a:ext cx="8877075" cy="6124754"/>
          </a:xfrm>
          <a:prstGeom prst="rect">
            <a:avLst/>
          </a:prstGeom>
        </p:spPr>
        <p:txBody>
          <a:bodyPr wrap="square">
            <a:spAutoFit/>
          </a:bodyPr>
          <a:lstStyle/>
          <a:p>
            <a:pPr algn="just" eaLnBrk="1" hangingPunct="1">
              <a:spcBef>
                <a:spcPct val="50000"/>
              </a:spcBef>
              <a:defRPr/>
            </a:pPr>
            <a:r>
              <a:rPr lang="es-ES" sz="2800" b="1" dirty="0">
                <a:solidFill>
                  <a:srgbClr val="000000"/>
                </a:solidFill>
                <a:latin typeface="Arial" panose="020B0604020202020204" pitchFamily="34" charset="0"/>
              </a:rPr>
              <a:t>En todos los casos, el operador elegido, debe estar precedido y antecedido de espacio, es decir, no deben estar unidos a ninguna palabra. </a:t>
            </a:r>
            <a:r>
              <a:rPr lang="es-MX" sz="2800" b="1" dirty="0">
                <a:solidFill>
                  <a:srgbClr val="000000"/>
                </a:solidFill>
                <a:latin typeface="Arial" panose="020B0604020202020204" pitchFamily="34" charset="0"/>
              </a:rPr>
              <a:t/>
            </a:r>
            <a:br>
              <a:rPr lang="es-MX" sz="2800" b="1" dirty="0">
                <a:solidFill>
                  <a:srgbClr val="000000"/>
                </a:solidFill>
                <a:latin typeface="Arial" panose="020B0604020202020204" pitchFamily="34" charset="0"/>
              </a:rPr>
            </a:br>
            <a:r>
              <a:rPr lang="es-ES" sz="2800" b="1" dirty="0">
                <a:solidFill>
                  <a:srgbClr val="000000"/>
                </a:solidFill>
                <a:latin typeface="Arial" panose="020B0604020202020204" pitchFamily="34" charset="0"/>
              </a:rPr>
              <a:t>En algunos buscadores se utilizan los signos matemáticos más (+) y menos (-) en sustitución de los operadores lógicos AND (+) y AND NOT o NOT (-). En ambos casos, el signo correspondiente se coloca delante de la palabra clave, sin dejar espacios. </a:t>
            </a:r>
          </a:p>
          <a:p>
            <a:pPr algn="just" eaLnBrk="1" hangingPunct="1">
              <a:spcBef>
                <a:spcPct val="50000"/>
              </a:spcBef>
              <a:defRPr/>
            </a:pPr>
            <a:r>
              <a:rPr lang="es-ES" sz="2800" b="1" dirty="0">
                <a:solidFill>
                  <a:srgbClr val="000000"/>
                </a:solidFill>
                <a:latin typeface="Arial" panose="020B0604020202020204" pitchFamily="34" charset="0"/>
              </a:rPr>
              <a:t>Ejemplo: </a:t>
            </a:r>
            <a:r>
              <a:rPr lang="es-ES" sz="2800" b="1" dirty="0" err="1">
                <a:solidFill>
                  <a:srgbClr val="000000"/>
                </a:solidFill>
                <a:latin typeface="Arial" panose="020B0604020202020204" pitchFamily="34" charset="0"/>
              </a:rPr>
              <a:t>asma+hipertensión</a:t>
            </a:r>
            <a:r>
              <a:rPr lang="es-MX" sz="2800" b="1" dirty="0">
                <a:solidFill>
                  <a:srgbClr val="000000"/>
                </a:solidFill>
                <a:latin typeface="Arial" panose="020B0604020202020204" pitchFamily="34" charset="0"/>
              </a:rPr>
              <a:t>.   </a:t>
            </a:r>
          </a:p>
          <a:p>
            <a:pPr algn="just" eaLnBrk="1" hangingPunct="1">
              <a:spcBef>
                <a:spcPct val="50000"/>
              </a:spcBef>
              <a:defRPr/>
            </a:pPr>
            <a:r>
              <a:rPr lang="es-ES" sz="2800" b="1" dirty="0">
                <a:solidFill>
                  <a:srgbClr val="FF0000"/>
                </a:solidFill>
                <a:effectLst>
                  <a:outerShdw blurRad="38100" dist="38100" dir="2700000" algn="tl">
                    <a:srgbClr val="000000">
                      <a:alpha val="43137"/>
                    </a:srgbClr>
                  </a:outerShdw>
                </a:effectLst>
                <a:latin typeface="Arial" panose="020B0604020202020204" pitchFamily="34" charset="0"/>
              </a:rPr>
              <a:t>Note que al utilizar los operadores AND, OR o AND NOT, si es necesario colocar espacios entre el operador y la palabra clave.</a:t>
            </a:r>
            <a:endParaRPr lang="es-ES"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1892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1981200" y="2362200"/>
            <a:ext cx="7543800"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MX" sz="10600">
                <a:solidFill>
                  <a:srgbClr val="CC6600"/>
                </a:solidFill>
                <a:latin typeface="Arial Narrow" panose="020B0606020202030204" pitchFamily="34" charset="0"/>
              </a:rPr>
              <a:t>PROXIMIDAD</a:t>
            </a:r>
            <a:endParaRPr lang="es-ES" sz="10600">
              <a:solidFill>
                <a:srgbClr val="CC6600"/>
              </a:solidFill>
              <a:latin typeface="Arial Narrow" panose="020B0606020202030204" pitchFamily="34" charset="0"/>
            </a:endParaRPr>
          </a:p>
        </p:txBody>
      </p:sp>
    </p:spTree>
    <p:extLst>
      <p:ext uri="{BB962C8B-B14F-4D97-AF65-F5344CB8AC3E}">
        <p14:creationId xmlns:p14="http://schemas.microsoft.com/office/powerpoint/2010/main" val="1011358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1800225" y="692150"/>
            <a:ext cx="8591550" cy="581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s-ES" sz="2400" dirty="0">
                <a:latin typeface="Arial" panose="020B0604020202020204" pitchFamily="34" charset="0"/>
              </a:rPr>
              <a:t>Los operadores de proximidad definen la posición de las palabras dentro de las páginas o documentos. </a:t>
            </a:r>
          </a:p>
          <a:p>
            <a:pPr algn="just" eaLnBrk="1" hangingPunct="1">
              <a:spcBef>
                <a:spcPct val="50000"/>
              </a:spcBef>
              <a:buFontTx/>
              <a:buNone/>
            </a:pPr>
            <a:r>
              <a:rPr lang="es-ES" sz="2400" b="1" dirty="0">
                <a:latin typeface="Arial" panose="020B0604020202020204" pitchFamily="34" charset="0"/>
              </a:rPr>
              <a:t>NEAR:</a:t>
            </a:r>
            <a:r>
              <a:rPr lang="es-ES" sz="2400" dirty="0">
                <a:latin typeface="Arial" panose="020B0604020202020204" pitchFamily="34" charset="0"/>
              </a:rPr>
              <a:t> Este operador significa “cerca”. Con él se está solicitando al buscador recuperar documentos o páginas que contengan las palabras clave indicadas, pero no separadas por más de 10 palabras o 100 caracteres entre sí. Es especialmente útil para buscar nombres y apellidos. </a:t>
            </a:r>
          </a:p>
          <a:p>
            <a:pPr algn="just" eaLnBrk="1" hangingPunct="1">
              <a:spcBef>
                <a:spcPct val="50000"/>
              </a:spcBef>
              <a:buFontTx/>
              <a:buNone/>
            </a:pPr>
            <a:r>
              <a:rPr lang="es-ES" sz="2400" b="1" dirty="0">
                <a:latin typeface="Arial" panose="020B0604020202020204" pitchFamily="34" charset="0"/>
              </a:rPr>
              <a:t>ADJ:</a:t>
            </a:r>
            <a:r>
              <a:rPr lang="es-ES" sz="2400" dirty="0">
                <a:latin typeface="Arial" panose="020B0604020202020204" pitchFamily="34" charset="0"/>
              </a:rPr>
              <a:t> Significa “junto” y se utiliza para recuperar conjuntos de búsqueda que estén adyacentes. Se parece al AND pero exige que entre ambas palabras no haya otra, es decir, que los términos aparezcan juntos, sea el orden que sea. </a:t>
            </a:r>
          </a:p>
          <a:p>
            <a:pPr algn="just" eaLnBrk="1" hangingPunct="1">
              <a:spcBef>
                <a:spcPct val="50000"/>
              </a:spcBef>
              <a:buFontTx/>
              <a:buNone/>
            </a:pPr>
            <a:r>
              <a:rPr lang="es-ES" sz="2400" b="1" dirty="0">
                <a:latin typeface="Arial" panose="020B0604020202020204" pitchFamily="34" charset="0"/>
              </a:rPr>
              <a:t>FAR:</a:t>
            </a:r>
            <a:r>
              <a:rPr lang="es-ES" sz="2400" dirty="0">
                <a:latin typeface="Arial" panose="020B0604020202020204" pitchFamily="34" charset="0"/>
              </a:rPr>
              <a:t> Localiza documentos en los que las palabras clave de búsqueda indicadas aparezcan con 25 palabras o más de distancia, al menos en un caso.</a:t>
            </a:r>
            <a:endParaRPr lang="es-ES" sz="2400" dirty="0"/>
          </a:p>
        </p:txBody>
      </p:sp>
    </p:spTree>
    <p:extLst>
      <p:ext uri="{BB962C8B-B14F-4D97-AF65-F5344CB8AC3E}">
        <p14:creationId xmlns:p14="http://schemas.microsoft.com/office/powerpoint/2010/main" val="3647071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2362200" y="1905000"/>
            <a:ext cx="6629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MX" sz="7200" b="1">
                <a:solidFill>
                  <a:srgbClr val="CC6600"/>
                </a:solidFill>
                <a:latin typeface="Arial Narrow" panose="020B0606020202030204" pitchFamily="34" charset="0"/>
              </a:rPr>
              <a:t>EXACTITUD Y TRUNCAMIENTO</a:t>
            </a:r>
            <a:endParaRPr lang="es-ES" sz="7200" b="1">
              <a:solidFill>
                <a:srgbClr val="CC6600"/>
              </a:solidFill>
              <a:latin typeface="Arial Narrow" panose="020B0606020202030204" pitchFamily="34" charset="0"/>
            </a:endParaRPr>
          </a:p>
        </p:txBody>
      </p:sp>
    </p:spTree>
    <p:extLst>
      <p:ext uri="{BB962C8B-B14F-4D97-AF65-F5344CB8AC3E}">
        <p14:creationId xmlns:p14="http://schemas.microsoft.com/office/powerpoint/2010/main" val="211042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1919289" y="1450976"/>
            <a:ext cx="8353425" cy="544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s-ES" sz="2400" b="1" dirty="0">
                <a:latin typeface="Arial" panose="020B0604020202020204" pitchFamily="34" charset="0"/>
                <a:cs typeface="Arial" panose="020B0604020202020204" pitchFamily="34" charset="0"/>
              </a:rPr>
              <a:t>Presencia:</a:t>
            </a:r>
            <a:r>
              <a:rPr lang="es-ES" sz="2400" dirty="0">
                <a:latin typeface="Arial" panose="020B0604020202020204" pitchFamily="34" charset="0"/>
                <a:cs typeface="Arial" panose="020B0604020202020204" pitchFamily="34" charset="0"/>
              </a:rPr>
              <a:t> Especifica que las palabras deban aparecen en el resultado, es decir, el término debe estar presente. Por lo general, se añade al inicio de la palabra clave el signo de sumar (+) sin espacio, para indicar que la palabra que va a continuación esté incluida en la información recuperada. </a:t>
            </a:r>
            <a:br>
              <a:rPr lang="es-ES" sz="2400" dirty="0">
                <a:latin typeface="Arial" panose="020B0604020202020204" pitchFamily="34" charset="0"/>
                <a:cs typeface="Arial" panose="020B0604020202020204" pitchFamily="34" charset="0"/>
              </a:rPr>
            </a:br>
            <a:r>
              <a:rPr lang="es-ES" sz="2400" dirty="0">
                <a:latin typeface="Arial" panose="020B0604020202020204" pitchFamily="34" charset="0"/>
                <a:cs typeface="Arial" panose="020B0604020202020204" pitchFamily="34" charset="0"/>
              </a:rPr>
              <a:t>Ejemplo: +estadística. </a:t>
            </a:r>
            <a:r>
              <a:rPr lang="es-MX" sz="2400" dirty="0">
                <a:latin typeface="Arial" panose="020B0604020202020204" pitchFamily="34" charset="0"/>
                <a:cs typeface="Arial" panose="020B0604020202020204" pitchFamily="34" charset="0"/>
              </a:rPr>
              <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a:p>
            <a:pPr algn="just" eaLnBrk="1" hangingPunct="1">
              <a:spcBef>
                <a:spcPct val="50000"/>
              </a:spcBef>
              <a:buFontTx/>
              <a:buNone/>
            </a:pPr>
            <a:r>
              <a:rPr lang="es-ES" sz="2400" b="1" dirty="0">
                <a:latin typeface="Arial" panose="020B0604020202020204" pitchFamily="34" charset="0"/>
                <a:cs typeface="Arial" panose="020B0604020202020204" pitchFamily="34" charset="0"/>
              </a:rPr>
              <a:t>Ausencia:</a:t>
            </a:r>
            <a:r>
              <a:rPr lang="es-ES" sz="2400" dirty="0">
                <a:latin typeface="Arial" panose="020B0604020202020204" pitchFamily="34" charset="0"/>
                <a:cs typeface="Arial" panose="020B0604020202020204" pitchFamily="34" charset="0"/>
              </a:rPr>
              <a:t> Indica la ausencia de una palabra, de forma tal que si estuviera presente, se excluya en la lista de resultados devueltos por el buscador. </a:t>
            </a:r>
          </a:p>
          <a:p>
            <a:pPr algn="just" eaLnBrk="1" hangingPunct="1">
              <a:spcBef>
                <a:spcPct val="50000"/>
              </a:spcBef>
              <a:buFontTx/>
              <a:buNone/>
            </a:pPr>
            <a:r>
              <a:rPr lang="es-ES" sz="2400" dirty="0">
                <a:latin typeface="Arial" panose="020B0604020202020204" pitchFamily="34" charset="0"/>
                <a:cs typeface="Arial" panose="020B0604020202020204" pitchFamily="34" charset="0"/>
              </a:rPr>
              <a:t>Ejemplo: Hepatitis –alcohólica </a:t>
            </a:r>
            <a:br>
              <a:rPr lang="es-ES" sz="2400" dirty="0">
                <a:latin typeface="Arial" panose="020B0604020202020204" pitchFamily="34" charset="0"/>
                <a:cs typeface="Arial" panose="020B0604020202020204" pitchFamily="34" charset="0"/>
              </a:rPr>
            </a:br>
            <a:endParaRPr lang="es-ES" sz="2400" dirty="0">
              <a:latin typeface="Arial" panose="020B0604020202020204" pitchFamily="34" charset="0"/>
              <a:cs typeface="Arial" panose="020B0604020202020204" pitchFamily="34" charset="0"/>
            </a:endParaRPr>
          </a:p>
          <a:p>
            <a:pPr algn="just" eaLnBrk="1" hangingPunct="1">
              <a:spcBef>
                <a:spcPct val="50000"/>
              </a:spcBef>
              <a:buFontTx/>
              <a:buNone/>
            </a:pP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559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1774825" y="1341438"/>
            <a:ext cx="8497888"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ES" sz="2400" b="1" dirty="0">
                <a:latin typeface="Arial" panose="020B0604020202020204" pitchFamily="34" charset="0"/>
                <a:cs typeface="Arial" panose="020B0604020202020204" pitchFamily="34" charset="0"/>
              </a:rPr>
              <a:t>Truncado:</a:t>
            </a:r>
            <a:r>
              <a:rPr lang="es-ES" sz="2400" dirty="0">
                <a:latin typeface="Arial" panose="020B0604020202020204" pitchFamily="34" charset="0"/>
                <a:cs typeface="Arial" panose="020B0604020202020204" pitchFamily="34" charset="0"/>
              </a:rPr>
              <a:t> El truncamiento de palabras clave hacia la derecha es, quizás, el más utilizado y/o admitido en los buscadores de Internet, pero también es posible el truncamiento al inicio o en el medio de la palabra clave. </a:t>
            </a:r>
          </a:p>
          <a:p>
            <a:pPr eaLnBrk="1" hangingPunct="1">
              <a:spcBef>
                <a:spcPct val="50000"/>
              </a:spcBef>
              <a:buFontTx/>
              <a:buNone/>
            </a:pPr>
            <a:r>
              <a:rPr lang="es-ES" sz="2400" dirty="0">
                <a:latin typeface="Arial" panose="020B0604020202020204" pitchFamily="34" charset="0"/>
                <a:cs typeface="Arial" panose="020B0604020202020204" pitchFamily="34" charset="0"/>
              </a:rPr>
              <a:t>Generalmente se utiliza para truncar el símbolo de asterisco (*), pero algunos buscadores admiten otros símbolos como ($, # y ?). </a:t>
            </a:r>
          </a:p>
          <a:p>
            <a:pPr eaLnBrk="1" hangingPunct="1">
              <a:spcBef>
                <a:spcPct val="50000"/>
              </a:spcBef>
              <a:buFontTx/>
              <a:buNone/>
            </a:pPr>
            <a:r>
              <a:rPr lang="es-ES" sz="2400" dirty="0">
                <a:latin typeface="Arial" panose="020B0604020202020204" pitchFamily="34" charset="0"/>
                <a:cs typeface="Arial" panose="020B0604020202020204" pitchFamily="34" charset="0"/>
              </a:rPr>
              <a:t>Ejemplo: </a:t>
            </a:r>
            <a:r>
              <a:rPr lang="es-ES" sz="2400" dirty="0" err="1">
                <a:latin typeface="Arial" panose="020B0604020202020204" pitchFamily="34" charset="0"/>
                <a:cs typeface="Arial" panose="020B0604020202020204" pitchFamily="34" charset="0"/>
              </a:rPr>
              <a:t>hiper</a:t>
            </a:r>
            <a:r>
              <a:rPr lang="es-E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831879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3" name="Object 3"/>
          <p:cNvGraphicFramePr>
            <a:graphicFrameLocks noChangeAspect="1"/>
          </p:cNvGraphicFramePr>
          <p:nvPr/>
        </p:nvGraphicFramePr>
        <p:xfrm>
          <a:off x="2286000" y="838200"/>
          <a:ext cx="6477000" cy="4852988"/>
        </p:xfrm>
        <a:graphic>
          <a:graphicData uri="http://schemas.openxmlformats.org/presentationml/2006/ole">
            <mc:AlternateContent xmlns:mc="http://schemas.openxmlformats.org/markup-compatibility/2006">
              <mc:Choice xmlns:v="urn:schemas-microsoft-com:vml" Requires="v">
                <p:oleObj spid="_x0000_s1031" name="Fotografía de Photo Editor" r:id="rId3" imgW="3038095" imgH="2276793" progId="MSPhotoEd.3">
                  <p:embed/>
                </p:oleObj>
              </mc:Choice>
              <mc:Fallback>
                <p:oleObj name="Fotografía de Photo Editor" r:id="rId3" imgW="3038095" imgH="2276793"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838200"/>
                        <a:ext cx="6477000" cy="4852988"/>
                      </a:xfrm>
                      <a:prstGeom prst="rect">
                        <a:avLst/>
                      </a:prstGeom>
                      <a:noFill/>
                      <a:ln>
                        <a:noFill/>
                      </a:ln>
                      <a:effectLst>
                        <a:outerShdw dist="107763" dir="189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05562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1774825" y="836613"/>
            <a:ext cx="8224838"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s-ES" sz="2400" dirty="0">
                <a:latin typeface="Arial" panose="020B0604020202020204" pitchFamily="34" charset="0"/>
                <a:cs typeface="Arial" panose="020B0604020202020204" pitchFamily="34" charset="0"/>
              </a:rPr>
              <a:t>Indica la intersección de palabras en la búsqueda, las cuales, además, aparecen adyacentes. Es muy parecido al AND pero exige que la secuencia de palabras sea idéntica. </a:t>
            </a:r>
            <a:br>
              <a:rPr lang="es-ES" sz="2400" dirty="0">
                <a:latin typeface="Arial" panose="020B0604020202020204" pitchFamily="34" charset="0"/>
                <a:cs typeface="Arial" panose="020B0604020202020204" pitchFamily="34" charset="0"/>
              </a:rPr>
            </a:br>
            <a:endParaRPr lang="es-ES" sz="2400" dirty="0">
              <a:latin typeface="Arial" panose="020B0604020202020204" pitchFamily="34" charset="0"/>
              <a:cs typeface="Arial" panose="020B0604020202020204" pitchFamily="34" charset="0"/>
            </a:endParaRPr>
          </a:p>
          <a:p>
            <a:pPr algn="just" eaLnBrk="1" hangingPunct="1">
              <a:spcBef>
                <a:spcPct val="50000"/>
              </a:spcBef>
              <a:buFontTx/>
              <a:buNone/>
            </a:pPr>
            <a:r>
              <a:rPr lang="es-ES" sz="2400" b="1" dirty="0">
                <a:latin typeface="Arial" panose="020B0604020202020204" pitchFamily="34" charset="0"/>
                <a:cs typeface="Arial" panose="020B0604020202020204" pitchFamily="34" charset="0"/>
              </a:rPr>
              <a:t>Ejemplo: “sangramiento digestivo alto” </a:t>
            </a:r>
          </a:p>
          <a:p>
            <a:pPr algn="just" eaLnBrk="1" hangingPunct="1">
              <a:spcBef>
                <a:spcPct val="50000"/>
              </a:spcBef>
              <a:buFontTx/>
              <a:buNone/>
            </a:pPr>
            <a:r>
              <a:rPr lang="es-ES" sz="2400" dirty="0">
                <a:latin typeface="Arial" panose="020B0604020202020204" pitchFamily="34" charset="0"/>
                <a:cs typeface="Arial" panose="020B0604020202020204" pitchFamily="34" charset="0"/>
              </a:rPr>
              <a:t>Es posible utilizar el </a:t>
            </a:r>
            <a:r>
              <a:rPr lang="es-ES" sz="2400" dirty="0" err="1">
                <a:latin typeface="Arial" panose="020B0604020202020204" pitchFamily="34" charset="0"/>
                <a:cs typeface="Arial" panose="020B0604020202020204" pitchFamily="34" charset="0"/>
              </a:rPr>
              <a:t>guión</a:t>
            </a:r>
            <a:r>
              <a:rPr lang="es-ES" sz="2400" dirty="0">
                <a:latin typeface="Arial" panose="020B0604020202020204" pitchFamily="34" charset="0"/>
                <a:cs typeface="Arial" panose="020B0604020202020204" pitchFamily="34" charset="0"/>
              </a:rPr>
              <a:t> para concatenar palabras y obtener resultados similares. </a:t>
            </a:r>
          </a:p>
          <a:p>
            <a:pPr algn="just" eaLnBrk="1" hangingPunct="1">
              <a:spcBef>
                <a:spcPct val="50000"/>
              </a:spcBef>
              <a:buFontTx/>
              <a:buNone/>
            </a:pPr>
            <a:r>
              <a:rPr lang="es-ES" sz="2400" b="1" dirty="0">
                <a:latin typeface="Arial" panose="020B0604020202020204" pitchFamily="34" charset="0"/>
                <a:cs typeface="Arial" panose="020B0604020202020204" pitchFamily="34" charset="0"/>
              </a:rPr>
              <a:t>Ejemplo: sangramiento-digestivo-alto. </a:t>
            </a:r>
          </a:p>
          <a:p>
            <a:pPr algn="just" eaLnBrk="1" hangingPunct="1">
              <a:spcBef>
                <a:spcPct val="50000"/>
              </a:spcBef>
              <a:buFontTx/>
              <a:buNone/>
            </a:pPr>
            <a:r>
              <a:rPr lang="es-ES" sz="2400" dirty="0">
                <a:latin typeface="Arial" panose="020B0604020202020204" pitchFamily="34" charset="0"/>
                <a:cs typeface="Arial" panose="020B0604020202020204" pitchFamily="34" charset="0"/>
              </a:rPr>
              <a:t>La búsqueda de palabras aisladas como hipertensión arterial y esencial puede arrojar resultados excesivos, pero si se encierran entre comillas, el resultado puede disminuir ostensiblemente, pues el buscador rastreará la frase “hipertensión arterial esencial”. </a:t>
            </a:r>
            <a:endParaRPr lang="es-ES" sz="2400" dirty="0"/>
          </a:p>
        </p:txBody>
      </p:sp>
    </p:spTree>
    <p:extLst>
      <p:ext uri="{BB962C8B-B14F-4D97-AF65-F5344CB8AC3E}">
        <p14:creationId xmlns:p14="http://schemas.microsoft.com/office/powerpoint/2010/main" val="4139840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1" name="Object 3"/>
          <p:cNvGraphicFramePr>
            <a:graphicFrameLocks noChangeAspect="1"/>
          </p:cNvGraphicFramePr>
          <p:nvPr/>
        </p:nvGraphicFramePr>
        <p:xfrm>
          <a:off x="1905000" y="838200"/>
          <a:ext cx="7162800" cy="5365750"/>
        </p:xfrm>
        <a:graphic>
          <a:graphicData uri="http://schemas.openxmlformats.org/presentationml/2006/ole">
            <mc:AlternateContent xmlns:mc="http://schemas.openxmlformats.org/markup-compatibility/2006">
              <mc:Choice xmlns:v="urn:schemas-microsoft-com:vml" Requires="v">
                <p:oleObj spid="_x0000_s2055" name="Fotografía de Photo Editor" r:id="rId3" imgW="3038095" imgH="2276793" progId="MSPhotoEd.3">
                  <p:embed/>
                </p:oleObj>
              </mc:Choice>
              <mc:Fallback>
                <p:oleObj name="Fotografía de Photo Editor" r:id="rId3" imgW="3038095" imgH="2276793"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838200"/>
                        <a:ext cx="7162800" cy="5365750"/>
                      </a:xfrm>
                      <a:prstGeom prst="rect">
                        <a:avLst/>
                      </a:prstGeom>
                      <a:noFill/>
                      <a:ln>
                        <a:noFill/>
                      </a:ln>
                      <a:effectLst>
                        <a:outerShdw dist="107763" dir="189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15586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12742" y="1714500"/>
            <a:ext cx="10368618" cy="3558766"/>
          </a:xfrm>
        </p:spPr>
        <p:txBody>
          <a:bodyPr>
            <a:normAutofit/>
          </a:bodyPr>
          <a:lstStyle/>
          <a:p>
            <a:pPr lvl="0"/>
            <a:r>
              <a:rPr lang="es-ES" sz="2800" b="1" dirty="0" smtClean="0">
                <a:latin typeface="Arial" panose="020B0604020202020204" pitchFamily="34" charset="0"/>
                <a:cs typeface="Arial" panose="020B0604020202020204" pitchFamily="34" charset="0"/>
              </a:rPr>
              <a:t>Objetivo</a:t>
            </a:r>
            <a:r>
              <a:rPr lang="es-ES" sz="2800" b="1" smtClean="0">
                <a:latin typeface="Arial" panose="020B0604020202020204" pitchFamily="34" charset="0"/>
                <a:cs typeface="Arial" panose="020B0604020202020204" pitchFamily="34" charset="0"/>
              </a:rPr>
              <a:t>: </a:t>
            </a:r>
            <a:r>
              <a:rPr lang="es-ES_tradnl" sz="2800"/>
              <a:t>Identificar el uso adecuado de </a:t>
            </a:r>
            <a:r>
              <a:rPr lang="es-ES" sz="2800"/>
              <a:t>los </a:t>
            </a:r>
            <a:r>
              <a:rPr lang="es-ES_tradnl" sz="2800"/>
              <a:t>operadores de búsqueda de la </a:t>
            </a:r>
            <a:r>
              <a:rPr lang="es-ES" sz="2800"/>
              <a:t>información en las investigaciones de salud.</a:t>
            </a:r>
            <a:endParaRPr lang="es-MX" sz="2800"/>
          </a:p>
          <a:p>
            <a:pPr algn="just"/>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6904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lgn="l" eaLnBrk="1" hangingPunct="1"/>
            <a:r>
              <a:rPr lang="es-ES" b="1" smtClean="0">
                <a:solidFill>
                  <a:schemeClr val="tx1"/>
                </a:solidFill>
                <a:latin typeface="Arial Narrow" panose="020B0606020202030204" pitchFamily="34" charset="0"/>
              </a:rPr>
              <a:t>Operadores</a:t>
            </a:r>
          </a:p>
        </p:txBody>
      </p:sp>
      <p:sp>
        <p:nvSpPr>
          <p:cNvPr id="5124" name="Rectangle 3"/>
          <p:cNvSpPr>
            <a:spLocks noGrp="1" noChangeArrowheads="1"/>
          </p:cNvSpPr>
          <p:nvPr>
            <p:ph type="body" idx="1"/>
          </p:nvPr>
        </p:nvSpPr>
        <p:spPr>
          <a:xfrm>
            <a:off x="677334" y="1707284"/>
            <a:ext cx="9698182" cy="4859770"/>
          </a:xfrm>
        </p:spPr>
        <p:txBody>
          <a:bodyPr>
            <a:normAutofit/>
          </a:bodyPr>
          <a:lstStyle/>
          <a:p>
            <a:pPr algn="just"/>
            <a:r>
              <a:rPr lang="es-ES" sz="2400" b="1" dirty="0">
                <a:latin typeface="Arial" panose="020B0604020202020204" pitchFamily="34" charset="0"/>
                <a:cs typeface="Arial" panose="020B0604020202020204" pitchFamily="34" charset="0"/>
              </a:rPr>
              <a:t>Los operadores de búsqueda informan al sistema cómo organizar sus términos de búsqueda</a:t>
            </a:r>
            <a:r>
              <a:rPr lang="es-ES" sz="2400" b="1" dirty="0" smtClean="0">
                <a:latin typeface="Arial" panose="020B0604020202020204" pitchFamily="34" charset="0"/>
                <a:cs typeface="Arial" panose="020B0604020202020204" pitchFamily="34" charset="0"/>
              </a:rPr>
              <a:t>.</a:t>
            </a:r>
          </a:p>
          <a:p>
            <a:pPr marL="0" indent="0" algn="just">
              <a:buNone/>
            </a:pPr>
            <a:endParaRPr lang="es-ES" sz="2400" b="1" dirty="0" smtClean="0">
              <a:latin typeface="Arial" panose="020B0604020202020204" pitchFamily="34" charset="0"/>
              <a:cs typeface="Arial" panose="020B0604020202020204" pitchFamily="34" charset="0"/>
            </a:endParaRPr>
          </a:p>
          <a:p>
            <a:pPr algn="just"/>
            <a:r>
              <a:rPr lang="es-ES" sz="2400" b="1" dirty="0" smtClean="0">
                <a:latin typeface="Arial" panose="020B0604020202020204" pitchFamily="34" charset="0"/>
                <a:cs typeface="Arial" panose="020B0604020202020204" pitchFamily="34" charset="0"/>
              </a:rPr>
              <a:t>Para obtener los resultados deseados el buscador deberá permitir el ajuste en la búsqueda para ampliarla, reducirla o dirigirla según la observación de los resultados o de nuestras previsiones iniciales.  Existen diversas clases operadores que lo facilitan: </a:t>
            </a:r>
          </a:p>
        </p:txBody>
      </p:sp>
    </p:spTree>
    <p:extLst>
      <p:ext uri="{BB962C8B-B14F-4D97-AF65-F5344CB8AC3E}">
        <p14:creationId xmlns:p14="http://schemas.microsoft.com/office/powerpoint/2010/main" val="3482965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p:cNvSpPr/>
          <p:nvPr/>
        </p:nvSpPr>
        <p:spPr>
          <a:xfrm>
            <a:off x="2135560" y="260648"/>
            <a:ext cx="3168352" cy="2592288"/>
          </a:xfrm>
          <a:prstGeom prst="round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a:defRPr/>
            </a:pPr>
            <a:r>
              <a:rPr lang="es-US" b="1" dirty="0">
                <a:latin typeface="Arial" panose="020B0604020202020204" pitchFamily="34" charset="0"/>
                <a:cs typeface="Arial" panose="020B0604020202020204" pitchFamily="34" charset="0"/>
              </a:rPr>
              <a:t>LÓGICOS</a:t>
            </a:r>
          </a:p>
          <a:p>
            <a:pPr algn="ctr">
              <a:defRPr/>
            </a:pPr>
            <a:r>
              <a:rPr lang="es-US" dirty="0">
                <a:latin typeface="Arial" panose="020B0604020202020204" pitchFamily="34" charset="0"/>
                <a:cs typeface="Arial" panose="020B0604020202020204" pitchFamily="34" charset="0"/>
              </a:rPr>
              <a:t>And</a:t>
            </a:r>
          </a:p>
          <a:p>
            <a:pPr algn="ctr">
              <a:defRPr/>
            </a:pPr>
            <a:r>
              <a:rPr lang="es-US" dirty="0" err="1">
                <a:latin typeface="Arial" panose="020B0604020202020204" pitchFamily="34" charset="0"/>
                <a:cs typeface="Arial" panose="020B0604020202020204" pitchFamily="34" charset="0"/>
              </a:rPr>
              <a:t>Or</a:t>
            </a:r>
            <a:endParaRPr lang="es-US" dirty="0">
              <a:latin typeface="Arial" panose="020B0604020202020204" pitchFamily="34" charset="0"/>
              <a:cs typeface="Arial" panose="020B0604020202020204" pitchFamily="34" charset="0"/>
            </a:endParaRPr>
          </a:p>
          <a:p>
            <a:pPr algn="ctr">
              <a:defRPr/>
            </a:pPr>
            <a:r>
              <a:rPr lang="es-US" dirty="0">
                <a:latin typeface="Arial" panose="020B0604020202020204" pitchFamily="34" charset="0"/>
                <a:cs typeface="Arial" panose="020B0604020202020204" pitchFamily="34" charset="0"/>
              </a:rPr>
              <a:t>And </a:t>
            </a:r>
            <a:r>
              <a:rPr lang="es-US" dirty="0" err="1">
                <a:latin typeface="Arial" panose="020B0604020202020204" pitchFamily="34" charset="0"/>
                <a:cs typeface="Arial" panose="020B0604020202020204" pitchFamily="34" charset="0"/>
              </a:rPr>
              <a:t>not</a:t>
            </a:r>
            <a:r>
              <a:rPr lang="es-US" dirty="0">
                <a:latin typeface="Arial" panose="020B0604020202020204" pitchFamily="34" charset="0"/>
                <a:cs typeface="Arial" panose="020B0604020202020204" pitchFamily="34" charset="0"/>
              </a:rPr>
              <a:t> o </a:t>
            </a:r>
            <a:r>
              <a:rPr lang="es-US" dirty="0" err="1">
                <a:latin typeface="Arial" panose="020B0604020202020204" pitchFamily="34" charset="0"/>
                <a:cs typeface="Arial" panose="020B0604020202020204" pitchFamily="34" charset="0"/>
              </a:rPr>
              <a:t>not</a:t>
            </a:r>
            <a:endParaRPr lang="es-US" dirty="0">
              <a:latin typeface="Arial" panose="020B0604020202020204" pitchFamily="34" charset="0"/>
              <a:cs typeface="Arial" panose="020B0604020202020204" pitchFamily="34" charset="0"/>
            </a:endParaRPr>
          </a:p>
          <a:p>
            <a:pPr algn="ctr">
              <a:defRPr/>
            </a:pPr>
            <a:r>
              <a:rPr lang="es-US" dirty="0" err="1">
                <a:latin typeface="Arial" panose="020B0604020202020204" pitchFamily="34" charset="0"/>
                <a:cs typeface="Arial" panose="020B0604020202020204" pitchFamily="34" charset="0"/>
              </a:rPr>
              <a:t>Xor</a:t>
            </a:r>
            <a:endParaRPr lang="es-US" dirty="0">
              <a:latin typeface="Arial" panose="020B0604020202020204" pitchFamily="34" charset="0"/>
              <a:cs typeface="Arial" panose="020B0604020202020204" pitchFamily="34" charset="0"/>
            </a:endParaRPr>
          </a:p>
        </p:txBody>
      </p:sp>
      <p:sp>
        <p:nvSpPr>
          <p:cNvPr id="5" name="Rectángulo redondeado 4"/>
          <p:cNvSpPr/>
          <p:nvPr/>
        </p:nvSpPr>
        <p:spPr>
          <a:xfrm>
            <a:off x="6240614" y="260648"/>
            <a:ext cx="3168352" cy="2592288"/>
          </a:xfrm>
          <a:prstGeom prst="round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s-US" b="1" dirty="0">
              <a:latin typeface="Arial" panose="020B0604020202020204" pitchFamily="34" charset="0"/>
              <a:cs typeface="Arial" panose="020B0604020202020204" pitchFamily="34" charset="0"/>
            </a:endParaRPr>
          </a:p>
          <a:p>
            <a:pPr algn="ctr">
              <a:defRPr/>
            </a:pPr>
            <a:r>
              <a:rPr lang="es-US" b="1" dirty="0">
                <a:latin typeface="Arial" panose="020B0604020202020204" pitchFamily="34" charset="0"/>
                <a:cs typeface="Arial" panose="020B0604020202020204" pitchFamily="34" charset="0"/>
              </a:rPr>
              <a:t>PROXIMIDAD</a:t>
            </a:r>
          </a:p>
          <a:p>
            <a:pPr algn="ctr">
              <a:defRPr/>
            </a:pPr>
            <a:r>
              <a:rPr lang="es-US" dirty="0" err="1">
                <a:latin typeface="Arial" panose="020B0604020202020204" pitchFamily="34" charset="0"/>
                <a:cs typeface="Arial" panose="020B0604020202020204" pitchFamily="34" charset="0"/>
              </a:rPr>
              <a:t>Near</a:t>
            </a:r>
            <a:endParaRPr lang="es-US" dirty="0">
              <a:latin typeface="Arial" panose="020B0604020202020204" pitchFamily="34" charset="0"/>
              <a:cs typeface="Arial" panose="020B0604020202020204" pitchFamily="34" charset="0"/>
            </a:endParaRPr>
          </a:p>
          <a:p>
            <a:pPr algn="ctr">
              <a:defRPr/>
            </a:pPr>
            <a:r>
              <a:rPr lang="es-US" dirty="0" err="1">
                <a:latin typeface="Arial" panose="020B0604020202020204" pitchFamily="34" charset="0"/>
                <a:cs typeface="Arial" panose="020B0604020202020204" pitchFamily="34" charset="0"/>
              </a:rPr>
              <a:t>Adj</a:t>
            </a:r>
            <a:endParaRPr lang="es-US" dirty="0">
              <a:latin typeface="Arial" panose="020B0604020202020204" pitchFamily="34" charset="0"/>
              <a:cs typeface="Arial" panose="020B0604020202020204" pitchFamily="34" charset="0"/>
            </a:endParaRPr>
          </a:p>
          <a:p>
            <a:pPr algn="ctr">
              <a:defRPr/>
            </a:pPr>
            <a:r>
              <a:rPr lang="es-US" dirty="0" err="1">
                <a:latin typeface="Arial" panose="020B0604020202020204" pitchFamily="34" charset="0"/>
                <a:cs typeface="Arial" panose="020B0604020202020204" pitchFamily="34" charset="0"/>
              </a:rPr>
              <a:t>Far</a:t>
            </a:r>
            <a:endParaRPr lang="es-US" dirty="0">
              <a:latin typeface="Arial" panose="020B0604020202020204" pitchFamily="34" charset="0"/>
              <a:cs typeface="Arial" panose="020B0604020202020204" pitchFamily="34" charset="0"/>
            </a:endParaRPr>
          </a:p>
          <a:p>
            <a:pPr algn="ctr">
              <a:defRPr/>
            </a:pPr>
            <a:r>
              <a:rPr lang="es-US" dirty="0" err="1">
                <a:latin typeface="Arial" panose="020B0604020202020204" pitchFamily="34" charset="0"/>
                <a:cs typeface="Arial" panose="020B0604020202020204" pitchFamily="34" charset="0"/>
              </a:rPr>
              <a:t>Before</a:t>
            </a:r>
            <a:endParaRPr lang="es-US" dirty="0">
              <a:latin typeface="Arial" panose="020B0604020202020204" pitchFamily="34" charset="0"/>
              <a:cs typeface="Arial" panose="020B0604020202020204" pitchFamily="34" charset="0"/>
            </a:endParaRPr>
          </a:p>
          <a:p>
            <a:pPr algn="ctr">
              <a:defRPr/>
            </a:pPr>
            <a:r>
              <a:rPr lang="es-US" dirty="0" err="1">
                <a:latin typeface="Arial" panose="020B0604020202020204" pitchFamily="34" charset="0"/>
                <a:cs typeface="Arial" panose="020B0604020202020204" pitchFamily="34" charset="0"/>
              </a:rPr>
              <a:t>Follow</a:t>
            </a:r>
            <a:r>
              <a:rPr lang="es-US" dirty="0">
                <a:latin typeface="Arial" panose="020B0604020202020204" pitchFamily="34" charset="0"/>
                <a:cs typeface="Arial" panose="020B0604020202020204" pitchFamily="34" charset="0"/>
              </a:rPr>
              <a:t> </a:t>
            </a:r>
            <a:r>
              <a:rPr lang="es-US" dirty="0" err="1">
                <a:latin typeface="Arial" panose="020B0604020202020204" pitchFamily="34" charset="0"/>
                <a:cs typeface="Arial" panose="020B0604020202020204" pitchFamily="34" charset="0"/>
              </a:rPr>
              <a:t>by</a:t>
            </a:r>
            <a:endParaRPr lang="es-US" dirty="0">
              <a:latin typeface="Arial" panose="020B0604020202020204" pitchFamily="34" charset="0"/>
              <a:cs typeface="Arial" panose="020B0604020202020204" pitchFamily="34" charset="0"/>
            </a:endParaRPr>
          </a:p>
        </p:txBody>
      </p:sp>
      <p:sp>
        <p:nvSpPr>
          <p:cNvPr id="6" name="Rectángulo redondeado 5"/>
          <p:cNvSpPr/>
          <p:nvPr/>
        </p:nvSpPr>
        <p:spPr>
          <a:xfrm>
            <a:off x="2150159" y="3861048"/>
            <a:ext cx="3168352" cy="2843512"/>
          </a:xfrm>
          <a:prstGeom prst="round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a:defRPr/>
            </a:pPr>
            <a:r>
              <a:rPr lang="es-US" b="1" dirty="0">
                <a:latin typeface="Arial" panose="020B0604020202020204" pitchFamily="34" charset="0"/>
                <a:cs typeface="Arial" panose="020B0604020202020204" pitchFamily="34" charset="0"/>
              </a:rPr>
              <a:t>EXACTITUD O TRUNCAMIENTO</a:t>
            </a:r>
          </a:p>
          <a:p>
            <a:pPr algn="ctr">
              <a:defRPr/>
            </a:pPr>
            <a:endParaRPr lang="es-US" dirty="0">
              <a:latin typeface="Arial" panose="020B0604020202020204" pitchFamily="34" charset="0"/>
              <a:cs typeface="Arial" panose="020B0604020202020204" pitchFamily="34" charset="0"/>
            </a:endParaRPr>
          </a:p>
          <a:p>
            <a:pPr algn="ctr">
              <a:defRPr/>
            </a:pPr>
            <a:r>
              <a:rPr lang="es-US" dirty="0">
                <a:latin typeface="Arial" panose="020B0604020202020204" pitchFamily="34" charset="0"/>
                <a:cs typeface="Arial" panose="020B0604020202020204" pitchFamily="34" charset="0"/>
              </a:rPr>
              <a:t>Presencia</a:t>
            </a:r>
          </a:p>
          <a:p>
            <a:pPr algn="ctr">
              <a:defRPr/>
            </a:pPr>
            <a:r>
              <a:rPr lang="es-US" dirty="0">
                <a:latin typeface="Arial" panose="020B0604020202020204" pitchFamily="34" charset="0"/>
                <a:cs typeface="Arial" panose="020B0604020202020204" pitchFamily="34" charset="0"/>
              </a:rPr>
              <a:t>Ausencia</a:t>
            </a:r>
          </a:p>
          <a:p>
            <a:pPr algn="ctr">
              <a:defRPr/>
            </a:pPr>
            <a:r>
              <a:rPr lang="es-US" dirty="0">
                <a:latin typeface="Arial" panose="020B0604020202020204" pitchFamily="34" charset="0"/>
                <a:cs typeface="Arial" panose="020B0604020202020204" pitchFamily="34" charset="0"/>
              </a:rPr>
              <a:t>Truncado</a:t>
            </a:r>
          </a:p>
        </p:txBody>
      </p:sp>
      <p:sp>
        <p:nvSpPr>
          <p:cNvPr id="7" name="Rectángulo redondeado 6"/>
          <p:cNvSpPr/>
          <p:nvPr/>
        </p:nvSpPr>
        <p:spPr>
          <a:xfrm>
            <a:off x="6352828" y="3861048"/>
            <a:ext cx="3168352" cy="2871390"/>
          </a:xfrm>
          <a:prstGeom prst="round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a:defRPr/>
            </a:pPr>
            <a:r>
              <a:rPr lang="es-US" b="1" dirty="0">
                <a:latin typeface="Arial" panose="020B0604020202020204" pitchFamily="34" charset="0"/>
                <a:cs typeface="Arial" panose="020B0604020202020204" pitchFamily="34" charset="0"/>
              </a:rPr>
              <a:t>FUNCIONES ESPECIALES</a:t>
            </a:r>
          </a:p>
          <a:p>
            <a:pPr algn="ctr">
              <a:defRPr/>
            </a:pPr>
            <a:endParaRPr lang="es-US" dirty="0">
              <a:latin typeface="Arial" panose="020B0604020202020204" pitchFamily="34" charset="0"/>
              <a:cs typeface="Arial" panose="020B0604020202020204" pitchFamily="34" charset="0"/>
            </a:endParaRPr>
          </a:p>
          <a:p>
            <a:pPr algn="ctr">
              <a:defRPr/>
            </a:pPr>
            <a:r>
              <a:rPr lang="es-US" dirty="0">
                <a:latin typeface="Arial" panose="020B0604020202020204" pitchFamily="34" charset="0"/>
                <a:cs typeface="Arial" panose="020B0604020202020204" pitchFamily="34" charset="0"/>
              </a:rPr>
              <a:t>Ancho    </a:t>
            </a:r>
            <a:r>
              <a:rPr lang="es-US" dirty="0" err="1">
                <a:latin typeface="Arial" panose="020B0604020202020204" pitchFamily="34" charset="0"/>
                <a:cs typeface="Arial" panose="020B0604020202020204" pitchFamily="34" charset="0"/>
              </a:rPr>
              <a:t>Image</a:t>
            </a:r>
            <a:endParaRPr lang="es-US" dirty="0">
              <a:latin typeface="Arial" panose="020B0604020202020204" pitchFamily="34" charset="0"/>
              <a:cs typeface="Arial" panose="020B0604020202020204" pitchFamily="34" charset="0"/>
            </a:endParaRPr>
          </a:p>
          <a:p>
            <a:pPr algn="ctr">
              <a:defRPr/>
            </a:pPr>
            <a:r>
              <a:rPr lang="es-US" dirty="0" err="1">
                <a:latin typeface="Arial" panose="020B0604020202020204" pitchFamily="34" charset="0"/>
                <a:cs typeface="Arial" panose="020B0604020202020204" pitchFamily="34" charset="0"/>
              </a:rPr>
              <a:t>Domian</a:t>
            </a:r>
            <a:r>
              <a:rPr lang="es-US" dirty="0">
                <a:latin typeface="Arial" panose="020B0604020202020204" pitchFamily="34" charset="0"/>
                <a:cs typeface="Arial" panose="020B0604020202020204" pitchFamily="34" charset="0"/>
              </a:rPr>
              <a:t> Link</a:t>
            </a:r>
          </a:p>
          <a:p>
            <a:pPr algn="ctr">
              <a:defRPr/>
            </a:pPr>
            <a:r>
              <a:rPr lang="es-US" dirty="0">
                <a:latin typeface="Arial" panose="020B0604020202020204" pitchFamily="34" charset="0"/>
                <a:cs typeface="Arial" panose="020B0604020202020204" pitchFamily="34" charset="0"/>
              </a:rPr>
              <a:t>Host Text  </a:t>
            </a:r>
          </a:p>
          <a:p>
            <a:pPr algn="ctr">
              <a:defRPr/>
            </a:pPr>
            <a:r>
              <a:rPr lang="es-US" dirty="0" err="1">
                <a:latin typeface="Arial" panose="020B0604020202020204" pitchFamily="34" charset="0"/>
                <a:cs typeface="Arial" panose="020B0604020202020204" pitchFamily="34" charset="0"/>
              </a:rPr>
              <a:t>Title</a:t>
            </a:r>
            <a:r>
              <a:rPr lang="es-US" dirty="0">
                <a:latin typeface="Arial" panose="020B0604020202020204" pitchFamily="34" charset="0"/>
                <a:cs typeface="Arial" panose="020B0604020202020204" pitchFamily="34" charset="0"/>
              </a:rPr>
              <a:t>    </a:t>
            </a:r>
            <a:r>
              <a:rPr lang="es-US" dirty="0" err="1">
                <a:latin typeface="Arial" panose="020B0604020202020204" pitchFamily="34" charset="0"/>
                <a:cs typeface="Arial" panose="020B0604020202020204" pitchFamily="34" charset="0"/>
              </a:rPr>
              <a:t>url</a:t>
            </a:r>
            <a:endParaRPr lang="es-US" dirty="0">
              <a:latin typeface="Arial" panose="020B0604020202020204" pitchFamily="34" charset="0"/>
              <a:cs typeface="Arial" panose="020B0604020202020204" pitchFamily="34" charset="0"/>
            </a:endParaRPr>
          </a:p>
        </p:txBody>
      </p:sp>
      <p:sp>
        <p:nvSpPr>
          <p:cNvPr id="6159" name="CuadroTexto 2"/>
          <p:cNvSpPr txBox="1">
            <a:spLocks noChangeArrowheads="1"/>
          </p:cNvSpPr>
          <p:nvPr/>
        </p:nvSpPr>
        <p:spPr bwMode="auto">
          <a:xfrm>
            <a:off x="3071813" y="3016251"/>
            <a:ext cx="56880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US" sz="3600">
                <a:latin typeface="Arial" panose="020B0604020202020204" pitchFamily="34" charset="0"/>
                <a:cs typeface="Arial" panose="020B0604020202020204" pitchFamily="34" charset="0"/>
              </a:rPr>
              <a:t>OPERADORES</a:t>
            </a:r>
          </a:p>
        </p:txBody>
      </p:sp>
    </p:spTree>
    <p:extLst>
      <p:ext uri="{BB962C8B-B14F-4D97-AF65-F5344CB8AC3E}">
        <p14:creationId xmlns:p14="http://schemas.microsoft.com/office/powerpoint/2010/main" val="1444506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2855913" y="2349500"/>
            <a:ext cx="7543800" cy="172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MX" sz="10600">
                <a:solidFill>
                  <a:srgbClr val="CC6600"/>
                </a:solidFill>
                <a:latin typeface="Arial Narrow" panose="020B0606020202030204" pitchFamily="34" charset="0"/>
              </a:rPr>
              <a:t>LÓGICOS</a:t>
            </a:r>
            <a:endParaRPr lang="es-ES" sz="10600">
              <a:solidFill>
                <a:srgbClr val="CC6600"/>
              </a:solidFill>
              <a:latin typeface="Arial Narrow" panose="020B0606020202030204" pitchFamily="34" charset="0"/>
            </a:endParaRPr>
          </a:p>
        </p:txBody>
      </p:sp>
    </p:spTree>
    <p:extLst>
      <p:ext uri="{BB962C8B-B14F-4D97-AF65-F5344CB8AC3E}">
        <p14:creationId xmlns:p14="http://schemas.microsoft.com/office/powerpoint/2010/main" val="2037907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sz="half" idx="1"/>
          </p:nvPr>
        </p:nvSpPr>
        <p:spPr>
          <a:xfrm>
            <a:off x="522514" y="604157"/>
            <a:ext cx="9208861" cy="4201206"/>
          </a:xfrm>
          <a:extLst>
            <a:ext uri="{909E8E84-426E-40DD-AFC4-6F175D3DCCD1}">
              <a14:hiddenFill xmlns:a14="http://schemas.microsoft.com/office/drawing/2010/main">
                <a:solidFill>
                  <a:schemeClr val="bg1"/>
                </a:solidFill>
              </a14:hiddenFill>
            </a:ext>
          </a:extLst>
        </p:spPr>
        <p:txBody>
          <a:bodyPr>
            <a:normAutofit lnSpcReduction="10000"/>
          </a:bodyPr>
          <a:lstStyle/>
          <a:p>
            <a:r>
              <a:rPr lang="es-ES" sz="2800" b="1" dirty="0"/>
              <a:t>Lógicos o booleanos: </a:t>
            </a:r>
            <a:r>
              <a:rPr lang="es-ES" sz="2800" dirty="0"/>
              <a:t>permiten combinar tanto palabras dentro de un mismo </a:t>
            </a:r>
            <a:r>
              <a:rPr lang="es-ES" sz="2800" dirty="0" smtClean="0"/>
              <a:t>campo (</a:t>
            </a:r>
            <a:r>
              <a:rPr lang="es-ES" sz="2800" dirty="0"/>
              <a:t>por ejemplo el título), como varios campos entre sí (por ejemplo título y autor</a:t>
            </a:r>
            <a:r>
              <a:rPr lang="es-ES" sz="2800" dirty="0" smtClean="0"/>
              <a:t>). Reflejan </a:t>
            </a:r>
            <a:r>
              <a:rPr lang="es-ES" sz="2800" dirty="0"/>
              <a:t>las relaciones entre conceptos que identifican documentos. Suelen </a:t>
            </a:r>
            <a:r>
              <a:rPr lang="es-ES" sz="2800" dirty="0" smtClean="0"/>
              <a:t>escribirse en </a:t>
            </a:r>
            <a:r>
              <a:rPr lang="es-ES" sz="2800" dirty="0"/>
              <a:t>inglés y los más importantes son: </a:t>
            </a:r>
            <a:r>
              <a:rPr lang="es-ES" sz="2800" b="1" dirty="0"/>
              <a:t>OR </a:t>
            </a:r>
            <a:r>
              <a:rPr lang="es-ES" sz="2800" dirty="0"/>
              <a:t>(O), </a:t>
            </a:r>
            <a:r>
              <a:rPr lang="es-ES" sz="2800" b="1" dirty="0"/>
              <a:t>AND </a:t>
            </a:r>
            <a:r>
              <a:rPr lang="es-ES" sz="2800" dirty="0"/>
              <a:t>(Y) y </a:t>
            </a:r>
            <a:r>
              <a:rPr lang="es-ES" sz="2800" b="1" dirty="0"/>
              <a:t>NOT </a:t>
            </a:r>
            <a:r>
              <a:rPr lang="es-ES" sz="2800" dirty="0"/>
              <a:t>(NO</a:t>
            </a:r>
            <a:r>
              <a:rPr lang="es-ES" sz="2800" dirty="0" smtClean="0"/>
              <a:t>).</a:t>
            </a:r>
          </a:p>
          <a:p>
            <a:r>
              <a:rPr lang="es-ES" sz="2800" dirty="0" smtClean="0">
                <a:latin typeface="Arial" panose="020B0604020202020204" pitchFamily="34" charset="0"/>
              </a:rPr>
              <a:t>Para </a:t>
            </a:r>
            <a:r>
              <a:rPr lang="es-ES" sz="2800" dirty="0">
                <a:latin typeface="Arial" panose="020B0604020202020204" pitchFamily="34" charset="0"/>
              </a:rPr>
              <a:t>los ejemplos siguientes usaremos dos conjuntos de elementos, por ejemplo: HTA y Adulto Mayor que representaremos gráficamente con dos círculos. </a:t>
            </a:r>
          </a:p>
        </p:txBody>
      </p:sp>
      <p:grpSp>
        <p:nvGrpSpPr>
          <p:cNvPr id="8196" name="Grupo 6"/>
          <p:cNvGrpSpPr>
            <a:grpSpLocks/>
          </p:cNvGrpSpPr>
          <p:nvPr/>
        </p:nvGrpSpPr>
        <p:grpSpPr bwMode="auto">
          <a:xfrm>
            <a:off x="3132139" y="4805363"/>
            <a:ext cx="4797425" cy="1676400"/>
            <a:chOff x="-227309" y="4843562"/>
            <a:chExt cx="4797722" cy="1677193"/>
          </a:xfrm>
        </p:grpSpPr>
        <p:sp>
          <p:nvSpPr>
            <p:cNvPr id="8" name="Elipse 7"/>
            <p:cNvSpPr/>
            <p:nvPr/>
          </p:nvSpPr>
          <p:spPr>
            <a:xfrm>
              <a:off x="-227309" y="4843562"/>
              <a:ext cx="2303605" cy="16771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US"/>
            </a:p>
          </p:txBody>
        </p:sp>
        <p:sp>
          <p:nvSpPr>
            <p:cNvPr id="9" name="Elipse 8"/>
            <p:cNvSpPr/>
            <p:nvPr/>
          </p:nvSpPr>
          <p:spPr>
            <a:xfrm>
              <a:off x="2266807" y="4843562"/>
              <a:ext cx="2303606" cy="16771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US"/>
            </a:p>
          </p:txBody>
        </p:sp>
      </p:grpSp>
    </p:spTree>
    <p:extLst>
      <p:ext uri="{BB962C8B-B14F-4D97-AF65-F5344CB8AC3E}">
        <p14:creationId xmlns:p14="http://schemas.microsoft.com/office/powerpoint/2010/main" val="1185880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2208213" y="333375"/>
            <a:ext cx="7772400" cy="863600"/>
          </a:xfrm>
        </p:spPr>
        <p:txBody>
          <a:bodyPr>
            <a:normAutofit fontScale="90000"/>
          </a:bodyPr>
          <a:lstStyle/>
          <a:p>
            <a:pPr algn="l" eaLnBrk="1" hangingPunct="1"/>
            <a:r>
              <a:rPr lang="es-ES" sz="3200" b="1">
                <a:latin typeface="Arial" panose="020B0604020202020204" pitchFamily="34" charset="0"/>
                <a:cs typeface="Arial" panose="020B0604020202020204" pitchFamily="34" charset="0"/>
              </a:rPr>
              <a:t>Y lógico ( AND )</a:t>
            </a:r>
            <a:r>
              <a:rPr lang="es-ES" sz="4000" b="1">
                <a:latin typeface="Arial" panose="020B0604020202020204" pitchFamily="34" charset="0"/>
                <a:cs typeface="Arial" panose="020B0604020202020204" pitchFamily="34" charset="0"/>
              </a:rPr>
              <a:t> </a:t>
            </a:r>
            <a:br>
              <a:rPr lang="es-ES" sz="4000" b="1">
                <a:latin typeface="Arial" panose="020B0604020202020204" pitchFamily="34" charset="0"/>
                <a:cs typeface="Arial" panose="020B0604020202020204" pitchFamily="34" charset="0"/>
              </a:rPr>
            </a:br>
            <a:endParaRPr lang="es-ES" sz="4000" b="1">
              <a:latin typeface="Arial" panose="020B0604020202020204" pitchFamily="34" charset="0"/>
              <a:cs typeface="Arial" panose="020B0604020202020204" pitchFamily="34" charset="0"/>
            </a:endParaRPr>
          </a:p>
        </p:txBody>
      </p:sp>
      <p:sp>
        <p:nvSpPr>
          <p:cNvPr id="9220" name="CuadroTexto 1"/>
          <p:cNvSpPr txBox="1">
            <a:spLocks noChangeArrowheads="1"/>
          </p:cNvSpPr>
          <p:nvPr/>
        </p:nvSpPr>
        <p:spPr bwMode="auto">
          <a:xfrm>
            <a:off x="1992313" y="765176"/>
            <a:ext cx="79883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US" sz="2400">
                <a:latin typeface="Arial" panose="020B0604020202020204" pitchFamily="34" charset="0"/>
                <a:cs typeface="Arial" panose="020B0604020202020204" pitchFamily="34" charset="0"/>
              </a:rPr>
              <a:t>Es la intersección de los dos conjuntos de búsqueda.</a:t>
            </a:r>
          </a:p>
          <a:p>
            <a:pPr>
              <a:spcBef>
                <a:spcPct val="0"/>
              </a:spcBef>
              <a:buFontTx/>
              <a:buNone/>
            </a:pPr>
            <a:r>
              <a:rPr lang="es-US" sz="2400">
                <a:latin typeface="Arial" panose="020B0604020202020204" pitchFamily="34" charset="0"/>
                <a:cs typeface="Arial" panose="020B0604020202020204" pitchFamily="34" charset="0"/>
              </a:rPr>
              <a:t>Apareciendo en el resultado únicamente los elementos que aparecen en los dos conjuntos. Es un operador de reducción. </a:t>
            </a:r>
          </a:p>
          <a:p>
            <a:pPr>
              <a:spcBef>
                <a:spcPct val="0"/>
              </a:spcBef>
              <a:buFontTx/>
              <a:buNone/>
            </a:pPr>
            <a:r>
              <a:rPr lang="es-US" sz="2400">
                <a:latin typeface="Arial" panose="020B0604020202020204" pitchFamily="34" charset="0"/>
                <a:cs typeface="Arial" panose="020B0604020202020204" pitchFamily="34" charset="0"/>
              </a:rPr>
              <a:t>Ejemplo: </a:t>
            </a:r>
          </a:p>
          <a:p>
            <a:pPr>
              <a:spcBef>
                <a:spcPct val="0"/>
              </a:spcBef>
              <a:buFontTx/>
              <a:buNone/>
            </a:pPr>
            <a:r>
              <a:rPr lang="es-US" sz="2400">
                <a:latin typeface="Arial" panose="020B0604020202020204" pitchFamily="34" charset="0"/>
                <a:cs typeface="Arial" panose="020B0604020202020204" pitchFamily="34" charset="0"/>
              </a:rPr>
              <a:t>           HTA  AND Adulto Mayor</a:t>
            </a:r>
            <a:br>
              <a:rPr lang="es-US" sz="2400">
                <a:latin typeface="Arial" panose="020B0604020202020204" pitchFamily="34" charset="0"/>
                <a:cs typeface="Arial" panose="020B0604020202020204" pitchFamily="34" charset="0"/>
              </a:rPr>
            </a:br>
            <a:r>
              <a:rPr lang="es-US" sz="2400">
                <a:latin typeface="Arial" panose="020B0604020202020204" pitchFamily="34" charset="0"/>
                <a:cs typeface="Arial" panose="020B0604020202020204" pitchFamily="34" charset="0"/>
              </a:rPr>
              <a:t>Es decir HTA en Adultos Mayores </a:t>
            </a:r>
          </a:p>
          <a:p>
            <a:pPr>
              <a:spcBef>
                <a:spcPct val="0"/>
              </a:spcBef>
              <a:buFontTx/>
              <a:buNone/>
            </a:pPr>
            <a:endParaRPr lang="es-US" sz="2400">
              <a:latin typeface="Arial" panose="020B0604020202020204" pitchFamily="34" charset="0"/>
              <a:cs typeface="Arial" panose="020B0604020202020204" pitchFamily="34" charset="0"/>
            </a:endParaRPr>
          </a:p>
          <a:p>
            <a:pPr>
              <a:spcBef>
                <a:spcPct val="0"/>
              </a:spcBef>
              <a:buFontTx/>
              <a:buNone/>
            </a:pPr>
            <a:r>
              <a:rPr lang="es-US" sz="2400">
                <a:latin typeface="Arial" panose="020B0604020202020204" pitchFamily="34" charset="0"/>
                <a:cs typeface="Arial" panose="020B0604020202020204" pitchFamily="34" charset="0"/>
              </a:rPr>
              <a:t>Sólo nos devolverá las páginas que tengas ambos elementos.</a:t>
            </a:r>
          </a:p>
          <a:p>
            <a:pPr>
              <a:spcBef>
                <a:spcPct val="0"/>
              </a:spcBef>
              <a:buFontTx/>
              <a:buNone/>
            </a:pPr>
            <a:r>
              <a:rPr lang="es-US" sz="2400">
                <a:latin typeface="Arial" panose="020B0604020202020204" pitchFamily="34" charset="0"/>
                <a:cs typeface="Arial" panose="020B0604020202020204" pitchFamily="34" charset="0"/>
              </a:rPr>
              <a:t>No nos devolverá las páginas que contengan uno de los dos o ninguno.</a:t>
            </a:r>
          </a:p>
        </p:txBody>
      </p:sp>
      <p:pic>
        <p:nvPicPr>
          <p:cNvPr id="4" name="Imagen 3"/>
          <p:cNvPicPr>
            <a:picLocks noChangeAspect="1"/>
          </p:cNvPicPr>
          <p:nvPr/>
        </p:nvPicPr>
        <p:blipFill>
          <a:blip r:embed="rId2"/>
          <a:stretch>
            <a:fillRect/>
          </a:stretch>
        </p:blipFill>
        <p:spPr>
          <a:xfrm>
            <a:off x="4166394" y="4956175"/>
            <a:ext cx="4105275" cy="1800225"/>
          </a:xfrm>
          <a:prstGeom prst="rect">
            <a:avLst/>
          </a:prstGeom>
        </p:spPr>
      </p:pic>
      <p:sp>
        <p:nvSpPr>
          <p:cNvPr id="9222" name="CuadroTexto 6"/>
          <p:cNvSpPr txBox="1">
            <a:spLocks noChangeArrowheads="1"/>
          </p:cNvSpPr>
          <p:nvPr/>
        </p:nvSpPr>
        <p:spPr bwMode="auto">
          <a:xfrm>
            <a:off x="5858668" y="5605012"/>
            <a:ext cx="720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US" sz="2400" dirty="0"/>
              <a:t>and</a:t>
            </a:r>
          </a:p>
        </p:txBody>
      </p:sp>
      <p:sp>
        <p:nvSpPr>
          <p:cNvPr id="12" name="CuadroTexto 11"/>
          <p:cNvSpPr txBox="1"/>
          <p:nvPr/>
        </p:nvSpPr>
        <p:spPr>
          <a:xfrm>
            <a:off x="4980214" y="5605012"/>
            <a:ext cx="391885" cy="523220"/>
          </a:xfrm>
          <a:prstGeom prst="rect">
            <a:avLst/>
          </a:prstGeom>
          <a:noFill/>
        </p:spPr>
        <p:txBody>
          <a:bodyPr wrap="square" rtlCol="0">
            <a:spAutoFit/>
          </a:bodyPr>
          <a:lstStyle/>
          <a:p>
            <a:r>
              <a:rPr lang="es-ES" sz="2800" dirty="0" smtClean="0"/>
              <a:t>A</a:t>
            </a:r>
            <a:endParaRPr lang="es-MX" sz="2800" dirty="0"/>
          </a:p>
        </p:txBody>
      </p:sp>
      <p:sp>
        <p:nvSpPr>
          <p:cNvPr id="13" name="CuadroTexto 12"/>
          <p:cNvSpPr txBox="1"/>
          <p:nvPr/>
        </p:nvSpPr>
        <p:spPr>
          <a:xfrm>
            <a:off x="6870019" y="5594677"/>
            <a:ext cx="391885" cy="523220"/>
          </a:xfrm>
          <a:prstGeom prst="rect">
            <a:avLst/>
          </a:prstGeom>
          <a:noFill/>
        </p:spPr>
        <p:txBody>
          <a:bodyPr wrap="square" rtlCol="0">
            <a:spAutoFit/>
          </a:bodyPr>
          <a:lstStyle/>
          <a:p>
            <a:r>
              <a:rPr lang="es-ES" sz="2800" dirty="0" smtClean="0"/>
              <a:t>B</a:t>
            </a:r>
            <a:endParaRPr lang="es-MX" sz="2800" dirty="0"/>
          </a:p>
        </p:txBody>
      </p:sp>
    </p:spTree>
    <p:extLst>
      <p:ext uri="{BB962C8B-B14F-4D97-AF65-F5344CB8AC3E}">
        <p14:creationId xmlns:p14="http://schemas.microsoft.com/office/powerpoint/2010/main" val="2241134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1919288" y="915988"/>
            <a:ext cx="7859712" cy="526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ES" sz="2400" b="1" dirty="0">
                <a:latin typeface="Arial" panose="020B0604020202020204" pitchFamily="34" charset="0"/>
              </a:rPr>
              <a:t>OR:</a:t>
            </a:r>
            <a:r>
              <a:rPr lang="es-ES" sz="2400" dirty="0">
                <a:latin typeface="Arial" panose="020B0604020202020204" pitchFamily="34" charset="0"/>
              </a:rPr>
              <a:t> es el operador para la unión de conjuntos. Se utiliza para ampliar el enfoque de la búsqueda e incrementa por lo general, el número de documentos a recuperar. </a:t>
            </a:r>
            <a:br>
              <a:rPr lang="es-ES" sz="2400" dirty="0">
                <a:latin typeface="Arial" panose="020B0604020202020204" pitchFamily="34" charset="0"/>
              </a:rPr>
            </a:br>
            <a:r>
              <a:rPr lang="es-ES" sz="2400" dirty="0">
                <a:latin typeface="Arial" panose="020B0604020202020204" pitchFamily="34" charset="0"/>
              </a:rPr>
              <a:t>Al utilizar OR se indica al buscador que se desea recuperar documentos donde aparezca uno, otro o al menos uno de los argumentos indicados. Siempre se utiliza para añadir o sumar elementos en la estrategia de búsqueda. El operador OR es especialmente útil para indicar asociaciones de palabras o sinónimos en la estrategia de búsqueda. </a:t>
            </a:r>
            <a:br>
              <a:rPr lang="es-ES" sz="2400" dirty="0">
                <a:latin typeface="Arial" panose="020B0604020202020204" pitchFamily="34" charset="0"/>
              </a:rPr>
            </a:br>
            <a:endParaRPr lang="es-ES" sz="2400" dirty="0">
              <a:latin typeface="Arial" panose="020B0604020202020204" pitchFamily="34" charset="0"/>
            </a:endParaRPr>
          </a:p>
          <a:p>
            <a:pPr eaLnBrk="1" hangingPunct="1">
              <a:spcBef>
                <a:spcPct val="50000"/>
              </a:spcBef>
              <a:buFontTx/>
              <a:buNone/>
            </a:pPr>
            <a:r>
              <a:rPr lang="es-ES" sz="2400" dirty="0">
                <a:latin typeface="Arial" panose="020B0604020202020204" pitchFamily="34" charset="0"/>
              </a:rPr>
              <a:t>Ejemplo: Asma </a:t>
            </a:r>
            <a:r>
              <a:rPr lang="es-ES" sz="2400" b="1" dirty="0" err="1">
                <a:latin typeface="Arial" panose="020B0604020202020204" pitchFamily="34" charset="0"/>
              </a:rPr>
              <a:t>or</a:t>
            </a:r>
            <a:r>
              <a:rPr lang="es-ES" sz="2400" b="1" dirty="0">
                <a:latin typeface="Arial" panose="020B0604020202020204" pitchFamily="34" charset="0"/>
              </a:rPr>
              <a:t> </a:t>
            </a:r>
            <a:r>
              <a:rPr lang="es-ES" sz="2400" dirty="0">
                <a:latin typeface="Arial" panose="020B0604020202020204" pitchFamily="34" charset="0"/>
              </a:rPr>
              <a:t>neumonía atípica. </a:t>
            </a:r>
          </a:p>
          <a:p>
            <a:pPr eaLnBrk="1" hangingPunct="1">
              <a:spcBef>
                <a:spcPct val="50000"/>
              </a:spcBef>
              <a:buFontTx/>
              <a:buNone/>
            </a:pPr>
            <a:endParaRPr lang="es-ES" sz="2400" dirty="0"/>
          </a:p>
        </p:txBody>
      </p:sp>
      <p:pic>
        <p:nvPicPr>
          <p:cNvPr id="2" name="Imagen 1"/>
          <p:cNvPicPr>
            <a:picLocks noChangeAspect="1"/>
          </p:cNvPicPr>
          <p:nvPr/>
        </p:nvPicPr>
        <p:blipFill>
          <a:blip r:embed="rId2"/>
          <a:stretch>
            <a:fillRect/>
          </a:stretch>
        </p:blipFill>
        <p:spPr>
          <a:xfrm>
            <a:off x="7086600" y="5067445"/>
            <a:ext cx="3392941" cy="1618425"/>
          </a:xfrm>
          <a:prstGeom prst="rect">
            <a:avLst/>
          </a:prstGeom>
        </p:spPr>
      </p:pic>
      <p:sp>
        <p:nvSpPr>
          <p:cNvPr id="8" name="CuadroTexto 7"/>
          <p:cNvSpPr txBox="1"/>
          <p:nvPr/>
        </p:nvSpPr>
        <p:spPr>
          <a:xfrm>
            <a:off x="7690758" y="5615047"/>
            <a:ext cx="391885" cy="523220"/>
          </a:xfrm>
          <a:prstGeom prst="rect">
            <a:avLst/>
          </a:prstGeom>
          <a:noFill/>
        </p:spPr>
        <p:txBody>
          <a:bodyPr wrap="square" rtlCol="0">
            <a:spAutoFit/>
          </a:bodyPr>
          <a:lstStyle/>
          <a:p>
            <a:r>
              <a:rPr lang="es-ES" sz="2800" dirty="0" smtClean="0"/>
              <a:t>A</a:t>
            </a:r>
            <a:endParaRPr lang="es-MX" sz="2800" dirty="0"/>
          </a:p>
        </p:txBody>
      </p:sp>
      <p:sp>
        <p:nvSpPr>
          <p:cNvPr id="9" name="CuadroTexto 8"/>
          <p:cNvSpPr txBox="1"/>
          <p:nvPr/>
        </p:nvSpPr>
        <p:spPr>
          <a:xfrm>
            <a:off x="9387115" y="5615047"/>
            <a:ext cx="391885" cy="523220"/>
          </a:xfrm>
          <a:prstGeom prst="rect">
            <a:avLst/>
          </a:prstGeom>
          <a:noFill/>
        </p:spPr>
        <p:txBody>
          <a:bodyPr wrap="square" rtlCol="0">
            <a:spAutoFit/>
          </a:bodyPr>
          <a:lstStyle/>
          <a:p>
            <a:r>
              <a:rPr lang="es-ES" sz="2800" dirty="0" smtClean="0"/>
              <a:t>B</a:t>
            </a:r>
            <a:endParaRPr lang="es-MX" sz="2800" dirty="0"/>
          </a:p>
        </p:txBody>
      </p:sp>
    </p:spTree>
    <p:extLst>
      <p:ext uri="{BB962C8B-B14F-4D97-AF65-F5344CB8AC3E}">
        <p14:creationId xmlns:p14="http://schemas.microsoft.com/office/powerpoint/2010/main" val="1800400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1733550" y="965201"/>
            <a:ext cx="8724900" cy="507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s-ES" sz="2400" b="1" dirty="0">
                <a:latin typeface="Arial" panose="020B0604020202020204" pitchFamily="34" charset="0"/>
              </a:rPr>
              <a:t>AND NOT o NOT:</a:t>
            </a:r>
            <a:r>
              <a:rPr lang="es-ES" sz="2400" dirty="0">
                <a:latin typeface="Arial" panose="020B0604020202020204" pitchFamily="34" charset="0"/>
              </a:rPr>
              <a:t> es el operador de exclusión de conjuntos. El resultado de este operador son los registros que contienen los elementos del primer conjunto y que no son los del segundo. AND NOT o NOT es muy útil para minimizar los problemas ocasionados por la polisemia. Generalmente, se utiliza después de explorar de forma preliminar los resultados devueltos por el buscador, y así refinar de la búsqueda los resultados irrelevantes. Hay que tener precaución con su uso, ya que puede representar la pérdida de documentos relevantes; y revisar la ayuda del buscador para comprobar si utiliza la expresión AND NOT o la palabra NOT o sus equivalentes en español. (y no, no). </a:t>
            </a:r>
          </a:p>
          <a:p>
            <a:pPr eaLnBrk="1" hangingPunct="1">
              <a:spcBef>
                <a:spcPct val="50000"/>
              </a:spcBef>
              <a:buFontTx/>
              <a:buNone/>
            </a:pPr>
            <a:r>
              <a:rPr lang="es-ES" sz="2400" dirty="0">
                <a:latin typeface="Arial" panose="020B0604020202020204" pitchFamily="34" charset="0"/>
              </a:rPr>
              <a:t>Ejemplo: antibióticos </a:t>
            </a:r>
            <a:r>
              <a:rPr lang="es-ES" sz="2400" b="1" dirty="0">
                <a:latin typeface="Arial" panose="020B0604020202020204" pitchFamily="34" charset="0"/>
              </a:rPr>
              <a:t>and </a:t>
            </a:r>
            <a:r>
              <a:rPr lang="es-ES" sz="2400" b="1" dirty="0" err="1">
                <a:latin typeface="Arial" panose="020B0604020202020204" pitchFamily="34" charset="0"/>
              </a:rPr>
              <a:t>not</a:t>
            </a:r>
            <a:r>
              <a:rPr lang="es-ES" sz="2400" dirty="0">
                <a:latin typeface="Arial" panose="020B0604020202020204" pitchFamily="34" charset="0"/>
              </a:rPr>
              <a:t> penicilina </a:t>
            </a:r>
            <a:endParaRPr lang="es-ES" sz="2400" dirty="0"/>
          </a:p>
        </p:txBody>
      </p:sp>
      <p:pic>
        <p:nvPicPr>
          <p:cNvPr id="2" name="Imagen 1"/>
          <p:cNvPicPr>
            <a:picLocks noChangeAspect="1"/>
          </p:cNvPicPr>
          <p:nvPr/>
        </p:nvPicPr>
        <p:blipFill>
          <a:blip r:embed="rId3"/>
          <a:stretch>
            <a:fillRect/>
          </a:stretch>
        </p:blipFill>
        <p:spPr>
          <a:xfrm>
            <a:off x="7821385" y="5029298"/>
            <a:ext cx="3710667" cy="1828702"/>
          </a:xfrm>
          <a:prstGeom prst="rect">
            <a:avLst/>
          </a:prstGeom>
        </p:spPr>
      </p:pic>
      <p:sp>
        <p:nvSpPr>
          <p:cNvPr id="3" name="CuadroTexto 2"/>
          <p:cNvSpPr txBox="1"/>
          <p:nvPr/>
        </p:nvSpPr>
        <p:spPr>
          <a:xfrm>
            <a:off x="8621486" y="5520394"/>
            <a:ext cx="391885" cy="523220"/>
          </a:xfrm>
          <a:prstGeom prst="rect">
            <a:avLst/>
          </a:prstGeom>
          <a:noFill/>
        </p:spPr>
        <p:txBody>
          <a:bodyPr wrap="square" rtlCol="0">
            <a:spAutoFit/>
          </a:bodyPr>
          <a:lstStyle/>
          <a:p>
            <a:r>
              <a:rPr lang="es-ES" sz="2800" dirty="0" smtClean="0"/>
              <a:t>A</a:t>
            </a:r>
            <a:endParaRPr lang="es-MX" sz="2800" dirty="0"/>
          </a:p>
        </p:txBody>
      </p:sp>
      <p:sp>
        <p:nvSpPr>
          <p:cNvPr id="9" name="CuadroTexto 8"/>
          <p:cNvSpPr txBox="1"/>
          <p:nvPr/>
        </p:nvSpPr>
        <p:spPr>
          <a:xfrm>
            <a:off x="10380890" y="5520394"/>
            <a:ext cx="391885" cy="523220"/>
          </a:xfrm>
          <a:prstGeom prst="rect">
            <a:avLst/>
          </a:prstGeom>
          <a:noFill/>
        </p:spPr>
        <p:txBody>
          <a:bodyPr wrap="square" rtlCol="0">
            <a:spAutoFit/>
          </a:bodyPr>
          <a:lstStyle/>
          <a:p>
            <a:r>
              <a:rPr lang="es-ES" sz="2800" dirty="0" smtClean="0"/>
              <a:t>B</a:t>
            </a:r>
            <a:endParaRPr lang="es-MX" sz="2800" dirty="0"/>
          </a:p>
        </p:txBody>
      </p:sp>
    </p:spTree>
    <p:extLst>
      <p:ext uri="{BB962C8B-B14F-4D97-AF65-F5344CB8AC3E}">
        <p14:creationId xmlns:p14="http://schemas.microsoft.com/office/powerpoint/2010/main" val="2950175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170</TotalTime>
  <Words>790</Words>
  <Application>Microsoft Office PowerPoint</Application>
  <PresentationFormat>Panorámica</PresentationFormat>
  <Paragraphs>77</Paragraphs>
  <Slides>19</Slides>
  <Notes>1</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7" baseType="lpstr">
      <vt:lpstr>Arial</vt:lpstr>
      <vt:lpstr>Arial Narrow</vt:lpstr>
      <vt:lpstr>Calibri</vt:lpstr>
      <vt:lpstr>Times New Roman</vt:lpstr>
      <vt:lpstr>Trebuchet MS</vt:lpstr>
      <vt:lpstr>Wingdings 3</vt:lpstr>
      <vt:lpstr>Faceta</vt:lpstr>
      <vt:lpstr>Fotografía de Photo Editor</vt:lpstr>
      <vt:lpstr>Operadores lógicos o Booleanos </vt:lpstr>
      <vt:lpstr>Presentación de PowerPoint</vt:lpstr>
      <vt:lpstr>Operadores</vt:lpstr>
      <vt:lpstr>Presentación de PowerPoint</vt:lpstr>
      <vt:lpstr>Presentación de PowerPoint</vt:lpstr>
      <vt:lpstr>Presentación de PowerPoint</vt:lpstr>
      <vt:lpstr>Y lógico ( AND )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FCMSAGUA</dc:creator>
  <cp:lastModifiedBy>Dr</cp:lastModifiedBy>
  <cp:revision>24</cp:revision>
  <dcterms:created xsi:type="dcterms:W3CDTF">2024-03-12T12:32:48Z</dcterms:created>
  <dcterms:modified xsi:type="dcterms:W3CDTF">2024-03-19T20:17:50Z</dcterms:modified>
</cp:coreProperties>
</file>