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  <p:sldMasterId id="2147483752" r:id="rId9"/>
    <p:sldMasterId id="2147483765" r:id="rId10"/>
    <p:sldMasterId id="2147483778" r:id="rId11"/>
    <p:sldMasterId id="2147483791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</p:sldIdLst>
  <p:sldSz cx="10080625" cy="7559675"/>
  <p:notesSz cx="7559675" cy="10691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21" Type="http://schemas.openxmlformats.org/officeDocument/2006/relationships/slide" Target="slides/slide9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4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4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4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5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52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5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5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5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6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64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67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68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69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70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71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7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8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8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8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9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9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9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9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9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0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0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0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0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06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09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10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11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12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13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2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2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3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3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3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3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3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4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4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4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4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47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50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51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5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53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54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6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6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7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7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7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7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7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7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7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8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8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8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8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8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8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88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9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91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92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9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94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495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61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62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03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04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4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4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4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4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4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0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0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0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10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2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2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22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26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27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28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  <p:sp>
        <p:nvSpPr>
          <p:cNvPr id="329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endParaRPr lang="es-CU" sz="3200" b="0" strike="noStrike" spc="-1">
              <a:latin typeface="Arial"/>
            </a:endParaRPr>
          </a:p>
          <a:p>
            <a:pPr marL="864000" lvl="1" indent="-324000">
              <a:lnSpc>
                <a:spcPct val="100000"/>
              </a:lnSpc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Segundo nivel</a:t>
            </a:r>
            <a:endParaRPr lang="es-CU" sz="2800" b="0" strike="noStrike" spc="-1">
              <a:latin typeface="Arial"/>
            </a:endParaRPr>
          </a:p>
          <a:p>
            <a:pPr marL="1296000" lvl="2" indent="-288000">
              <a:lnSpc>
                <a:spcPct val="100000"/>
              </a:lnSpc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Tercer nivel</a:t>
            </a:r>
            <a:endParaRPr lang="es-CU" sz="2400" b="0" strike="noStrike" spc="-1">
              <a:latin typeface="Arial"/>
            </a:endParaRPr>
          </a:p>
          <a:p>
            <a:pPr marL="1728000" lvl="3" indent="-216000">
              <a:lnSpc>
                <a:spcPct val="100000"/>
              </a:lnSpc>
              <a:spcAft>
                <a:spcPts val="56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Cuarto nivel</a:t>
            </a:r>
            <a:endParaRPr lang="es-CU" sz="2000" b="0" strike="noStrike" spc="-1">
              <a:latin typeface="Arial"/>
            </a:endParaRPr>
          </a:p>
          <a:p>
            <a:pPr marL="2160000" lvl="4" indent="-216000">
              <a:lnSpc>
                <a:spcPct val="100000"/>
              </a:lnSpc>
              <a:spcAft>
                <a:spcPts val="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Quinto nivel</a:t>
            </a:r>
            <a:endParaRPr lang="es-CU" sz="2000" b="0" strike="noStrike" spc="-1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2449F24E-4F34-4AC4-8297-FD14816893A7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1976400" y="5291280"/>
            <a:ext cx="6048360" cy="62532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título del patrón</a:t>
            </a:r>
            <a:endParaRPr lang="es-CU" sz="2000" b="0" strike="noStrike" spc="-1">
              <a:latin typeface="Arial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 type="title"/>
          </p:nvPr>
        </p:nvSpPr>
        <p:spPr>
          <a:xfrm>
            <a:off x="1976400" y="674640"/>
            <a:ext cx="6048360" cy="45370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endParaRPr lang="es-CU" sz="4400" b="0" strike="noStrike" spc="-1">
              <a:latin typeface="Arial"/>
            </a:endParaRPr>
          </a:p>
        </p:txBody>
      </p:sp>
      <p:sp>
        <p:nvSpPr>
          <p:cNvPr id="374" name="PlaceHolder 3"/>
          <p:cNvSpPr>
            <a:spLocks noGrp="1"/>
          </p:cNvSpPr>
          <p:nvPr>
            <p:ph type="body"/>
          </p:nvPr>
        </p:nvSpPr>
        <p:spPr>
          <a:xfrm>
            <a:off x="1976400" y="5916600"/>
            <a:ext cx="6048360" cy="887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endParaRPr lang="es-CU" sz="1400" b="0" strike="noStrike" spc="-1">
              <a:latin typeface="Arial"/>
            </a:endParaRPr>
          </a:p>
        </p:txBody>
      </p:sp>
      <p:sp>
        <p:nvSpPr>
          <p:cNvPr id="375" name="PlaceHolder 4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376" name="PlaceHolder 5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377" name="PlaceHolder 6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3687835F-720B-4064-ACC2-68379737BEDA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título del patrón</a:t>
            </a:r>
            <a:endParaRPr lang="es-CU" sz="4400" b="0" strike="noStrike" spc="-1">
              <a:latin typeface="Arial"/>
            </a:endParaRPr>
          </a:p>
        </p:txBody>
      </p:sp>
      <p:sp>
        <p:nvSpPr>
          <p:cNvPr id="4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vert="vert"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endParaRPr lang="es-CU" sz="3200" b="0" strike="noStrike" spc="-1">
              <a:latin typeface="Arial"/>
            </a:endParaRPr>
          </a:p>
          <a:p>
            <a:pPr marL="864000" lvl="1" indent="-324000">
              <a:lnSpc>
                <a:spcPct val="100000"/>
              </a:lnSpc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Segundo nivel</a:t>
            </a:r>
            <a:endParaRPr lang="es-CU" sz="2800" b="0" strike="noStrike" spc="-1">
              <a:latin typeface="Arial"/>
            </a:endParaRPr>
          </a:p>
          <a:p>
            <a:pPr marL="1296000" lvl="2" indent="-288000">
              <a:lnSpc>
                <a:spcPct val="100000"/>
              </a:lnSpc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Tercer nivel</a:t>
            </a:r>
            <a:endParaRPr lang="es-CU" sz="2400" b="0" strike="noStrike" spc="-1">
              <a:latin typeface="Arial"/>
            </a:endParaRPr>
          </a:p>
          <a:p>
            <a:pPr marL="1728000" lvl="3" indent="-216000">
              <a:lnSpc>
                <a:spcPct val="100000"/>
              </a:lnSpc>
              <a:spcAft>
                <a:spcPts val="56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Cuarto nivel</a:t>
            </a:r>
            <a:endParaRPr lang="es-CU" sz="2000" b="0" strike="noStrike" spc="-1">
              <a:latin typeface="Arial"/>
            </a:endParaRPr>
          </a:p>
          <a:p>
            <a:pPr marL="2160000" lvl="4" indent="-216000">
              <a:lnSpc>
                <a:spcPct val="100000"/>
              </a:lnSpc>
              <a:spcAft>
                <a:spcPts val="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Quinto nivel</a:t>
            </a:r>
            <a:endParaRPr lang="es-CU" sz="2000" b="0" strike="noStrike" spc="-1">
              <a:latin typeface="Arial"/>
            </a:endParaRPr>
          </a:p>
        </p:txBody>
      </p:sp>
      <p:sp>
        <p:nvSpPr>
          <p:cNvPr id="416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417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418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1E7041F4-6188-4E90-8E0C-487293653FB4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title"/>
          </p:nvPr>
        </p:nvSpPr>
        <p:spPr>
          <a:xfrm>
            <a:off x="7308720" y="301680"/>
            <a:ext cx="2266920" cy="5851440"/>
          </a:xfrm>
          <a:prstGeom prst="rect">
            <a:avLst/>
          </a:prstGeom>
        </p:spPr>
        <p:txBody>
          <a:bodyPr vert="vert"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título del patrón</a:t>
            </a:r>
            <a:endParaRPr lang="es-CU" sz="4400" b="0" strike="noStrike" spc="-1">
              <a:latin typeface="Arial"/>
            </a:endParaRPr>
          </a:p>
        </p:txBody>
      </p:sp>
      <p:sp>
        <p:nvSpPr>
          <p:cNvPr id="456" name="PlaceHolder 2"/>
          <p:cNvSpPr>
            <a:spLocks noGrp="1"/>
          </p:cNvSpPr>
          <p:nvPr>
            <p:ph type="body"/>
          </p:nvPr>
        </p:nvSpPr>
        <p:spPr>
          <a:xfrm>
            <a:off x="503280" y="301680"/>
            <a:ext cx="6653160" cy="5851440"/>
          </a:xfrm>
          <a:prstGeom prst="rect">
            <a:avLst/>
          </a:prstGeom>
        </p:spPr>
        <p:txBody>
          <a:bodyPr vert="vert"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endParaRPr lang="es-CU" sz="3200" b="0" strike="noStrike" spc="-1">
              <a:latin typeface="Arial"/>
            </a:endParaRPr>
          </a:p>
          <a:p>
            <a:pPr marL="864000" lvl="1" indent="-324000">
              <a:lnSpc>
                <a:spcPct val="100000"/>
              </a:lnSpc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Segundo nivel</a:t>
            </a:r>
            <a:endParaRPr lang="es-CU" sz="2800" b="0" strike="noStrike" spc="-1">
              <a:latin typeface="Arial"/>
            </a:endParaRPr>
          </a:p>
          <a:p>
            <a:pPr marL="1296000" lvl="2" indent="-288000">
              <a:lnSpc>
                <a:spcPct val="100000"/>
              </a:lnSpc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Tercer nivel</a:t>
            </a:r>
            <a:endParaRPr lang="es-CU" sz="2400" b="0" strike="noStrike" spc="-1">
              <a:latin typeface="Arial"/>
            </a:endParaRPr>
          </a:p>
          <a:p>
            <a:pPr marL="1728000" lvl="3" indent="-216000">
              <a:lnSpc>
                <a:spcPct val="100000"/>
              </a:lnSpc>
              <a:spcAft>
                <a:spcPts val="56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Cuarto nivel</a:t>
            </a:r>
            <a:endParaRPr lang="es-CU" sz="2000" b="0" strike="noStrike" spc="-1">
              <a:latin typeface="Arial"/>
            </a:endParaRPr>
          </a:p>
          <a:p>
            <a:pPr marL="2160000" lvl="4" indent="-216000">
              <a:lnSpc>
                <a:spcPct val="100000"/>
              </a:lnSpc>
              <a:spcAft>
                <a:spcPts val="28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Quinto nivel</a:t>
            </a:r>
            <a:endParaRPr lang="es-CU" sz="2000" b="0" strike="noStrike" spc="-1">
              <a:latin typeface="Arial"/>
            </a:endParaRPr>
          </a:p>
        </p:txBody>
      </p:sp>
      <p:sp>
        <p:nvSpPr>
          <p:cNvPr id="457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458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459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60DCBE03-4C84-4BEA-A6B5-30B5CA36D564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755640" y="2347920"/>
            <a:ext cx="8569440" cy="162072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título del patrón</a:t>
            </a:r>
            <a:endParaRPr lang="es-CU" sz="4400" b="0" strike="noStrike" spc="-1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ECF394FF-DB9D-4399-A946-FD16DBE750DA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título del patrón</a:t>
            </a:r>
            <a:endParaRPr lang="es-CU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r>
              <a:t/>
            </a:r>
            <a:br/>
            <a:r>
              <a:rPr lang="es-E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Segundo nivel</a:t>
            </a:r>
            <a:r>
              <a:t/>
            </a:r>
            <a:br/>
            <a:r>
              <a:rPr lang="es-E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Tercer nivel</a:t>
            </a:r>
            <a:r>
              <a:t/>
            </a:r>
            <a:br/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Cuarto nivel</a:t>
            </a:r>
            <a:r>
              <a:t/>
            </a:r>
            <a:br/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Quinto nivel</a:t>
            </a:r>
            <a:endParaRPr lang="es-CU" sz="20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38B586A4-1806-4371-8903-CE01E508E978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797040" y="4857840"/>
            <a:ext cx="8567640" cy="1501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4000" b="1" strike="noStrike" cap="all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título del patrón</a:t>
            </a:r>
            <a:endParaRPr lang="es-CU" sz="40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797040" y="3203640"/>
            <a:ext cx="8567640" cy="1654200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898989"/>
                </a:solidFill>
                <a:latin typeface="Arial"/>
                <a:ea typeface="Microsoft YaHei"/>
              </a:rPr>
              <a:t>Haga clic para modificar el estilo de texto del patrón</a:t>
            </a:r>
            <a:endParaRPr lang="es-CU" sz="2000" b="0" strike="noStrike" spc="-1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281B0EBF-F3AA-485C-8C11-1A7A058F9924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título del patrón</a:t>
            </a:r>
            <a:endParaRPr lang="es-CU" sz="4400" b="0" strike="noStrike" spc="-1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title"/>
          </p:nvPr>
        </p:nvSpPr>
        <p:spPr>
          <a:xfrm>
            <a:off x="503280" y="1768320"/>
            <a:ext cx="4459320" cy="438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r>
              <a:t/>
            </a:r>
            <a:br/>
            <a:r>
              <a:rPr lang="es-E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Segundo nivel</a:t>
            </a:r>
            <a:r>
              <a:t/>
            </a:r>
            <a:br/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Tercer nivel</a:t>
            </a:r>
            <a:r>
              <a:t/>
            </a:r>
            <a:br/>
            <a:r>
              <a:rPr lang="es-ES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Cuarto nivel</a:t>
            </a:r>
            <a:r>
              <a:t/>
            </a:r>
            <a:br/>
            <a:r>
              <a:rPr lang="es-ES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Quinto nivel</a:t>
            </a:r>
            <a:endParaRPr lang="es-CU" sz="1800" b="0" strike="noStrike" spc="-1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title"/>
          </p:nvPr>
        </p:nvSpPr>
        <p:spPr>
          <a:xfrm>
            <a:off x="5114880" y="1768320"/>
            <a:ext cx="4460760" cy="438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r>
              <a:t/>
            </a:r>
            <a:br/>
            <a:r>
              <a:rPr lang="es-E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Segundo nivel</a:t>
            </a:r>
            <a:r>
              <a:t/>
            </a:r>
            <a:br/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Tercer nivel</a:t>
            </a:r>
            <a:r>
              <a:t/>
            </a:r>
            <a:br/>
            <a:r>
              <a:rPr lang="es-ES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Cuarto nivel</a:t>
            </a:r>
            <a:r>
              <a:t/>
            </a:r>
            <a:br/>
            <a:r>
              <a:rPr lang="es-ES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Quinto nivel</a:t>
            </a:r>
            <a:endParaRPr lang="es-CU" sz="1800" b="0" strike="noStrike" spc="-1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C1968A79-7CA7-4FA8-A7A9-CDC5E84B6978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504720" y="303120"/>
            <a:ext cx="9072720" cy="125892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título del patrón</a:t>
            </a:r>
            <a:endParaRPr lang="es-CU" sz="4400" b="0" strike="noStrike" spc="-1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504720" y="1692360"/>
            <a:ext cx="4452840" cy="704880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endParaRPr lang="es-CU" sz="2400" b="0" strike="noStrike" spc="-1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title"/>
          </p:nvPr>
        </p:nvSpPr>
        <p:spPr>
          <a:xfrm>
            <a:off x="504720" y="2397240"/>
            <a:ext cx="4452840" cy="43560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r>
              <a:t/>
            </a:r>
            <a:br/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Segundo nivel</a:t>
            </a:r>
            <a:r>
              <a:t/>
            </a:r>
            <a:br/>
            <a:r>
              <a:rPr lang="es-ES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Tercer nivel</a:t>
            </a:r>
            <a:r>
              <a:t/>
            </a:r>
            <a:br/>
            <a:r>
              <a:rPr lang="es-ES" sz="16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Cuarto nivel</a:t>
            </a:r>
            <a:r>
              <a:t/>
            </a:r>
            <a:br/>
            <a:r>
              <a:rPr lang="es-ES" sz="16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Quinto nivel</a:t>
            </a:r>
            <a:endParaRPr lang="es-CU" sz="1600" b="0" strike="noStrike" spc="-1">
              <a:latin typeface="Arial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body"/>
          </p:nvPr>
        </p:nvSpPr>
        <p:spPr>
          <a:xfrm>
            <a:off x="5121360" y="1692360"/>
            <a:ext cx="4456080" cy="704880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/>
          <a:p>
            <a:pPr>
              <a:lnSpc>
                <a:spcPct val="100000"/>
              </a:lnSpc>
              <a:spcAft>
                <a:spcPts val="1414"/>
              </a:spcAft>
            </a:pP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endParaRPr lang="es-CU" sz="2400" b="0" strike="noStrike" spc="-1">
              <a:latin typeface="Arial"/>
            </a:endParaRPr>
          </a:p>
        </p:txBody>
      </p:sp>
      <p:sp>
        <p:nvSpPr>
          <p:cNvPr id="209" name="PlaceHolder 5"/>
          <p:cNvSpPr>
            <a:spLocks noGrp="1"/>
          </p:cNvSpPr>
          <p:nvPr>
            <p:ph type="title"/>
          </p:nvPr>
        </p:nvSpPr>
        <p:spPr>
          <a:xfrm>
            <a:off x="5121360" y="2397240"/>
            <a:ext cx="4456080" cy="43560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r>
              <a:t/>
            </a:r>
            <a:br/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Segundo nivel</a:t>
            </a:r>
            <a:r>
              <a:t/>
            </a:r>
            <a:br/>
            <a:r>
              <a:rPr lang="es-ES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Tercer nivel</a:t>
            </a:r>
            <a:r>
              <a:t/>
            </a:r>
            <a:br/>
            <a:r>
              <a:rPr lang="es-ES" sz="16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Cuarto nivel</a:t>
            </a:r>
            <a:r>
              <a:t/>
            </a:r>
            <a:br/>
            <a:r>
              <a:rPr lang="es-ES" sz="16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Quinto nivel</a:t>
            </a:r>
            <a:endParaRPr lang="es-CU" sz="1600" b="0" strike="noStrike" spc="-1">
              <a:latin typeface="Arial"/>
            </a:endParaRPr>
          </a:p>
        </p:txBody>
      </p:sp>
      <p:sp>
        <p:nvSpPr>
          <p:cNvPr id="210" name="PlaceHolder 6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211" name="PlaceHolder 7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212" name="PlaceHolder 8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A5539B85-3451-4B46-99DA-266F0AD235DF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título del patrón</a:t>
            </a:r>
            <a:endParaRPr lang="es-CU" sz="4400" b="0" strike="noStrike" spc="-1"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BDAD35BC-E513-4F52-A6AF-88934CA80186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DC2E04B9-F7D2-4D38-ADD5-1686979F275A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  <p:sp>
        <p:nvSpPr>
          <p:cNvPr id="292" name="PlaceHolder 4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s-CU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293" name="PlaceHolder 5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3200" b="0" strike="noStrike" spc="-1">
                <a:latin typeface="Arial"/>
              </a:rPr>
              <a:t>Pulse para editar el formato de esquema del texto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U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U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U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504720" y="301680"/>
            <a:ext cx="3316320" cy="12794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título del patrón</a:t>
            </a:r>
            <a:endParaRPr lang="es-CU" sz="2000" b="0" strike="noStrike" spc="-1"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title"/>
          </p:nvPr>
        </p:nvSpPr>
        <p:spPr>
          <a:xfrm>
            <a:off x="3941640" y="301680"/>
            <a:ext cx="5635800" cy="6451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r>
              <a:t/>
            </a:r>
            <a:br/>
            <a:r>
              <a:rPr lang="es-ES" sz="2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Segundo nivel</a:t>
            </a:r>
            <a:r>
              <a:t/>
            </a:r>
            <a:br/>
            <a:r>
              <a:rPr lang="es-ES" sz="2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Tercer nivel</a:t>
            </a:r>
            <a:r>
              <a:t/>
            </a:r>
            <a:br/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Cuarto nivel</a:t>
            </a:r>
            <a:r>
              <a:t/>
            </a:r>
            <a:br/>
            <a:r>
              <a:rPr lang="es-ES" sz="20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Quinto nivel</a:t>
            </a:r>
            <a:endParaRPr lang="es-CU" sz="2000" b="0" strike="noStrike" spc="-1">
              <a:latin typeface="Arial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 type="body"/>
          </p:nvPr>
        </p:nvSpPr>
        <p:spPr>
          <a:xfrm>
            <a:off x="504720" y="1581120"/>
            <a:ext cx="3316320" cy="5172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Haga clic para modificar el estilo de texto del patrón</a:t>
            </a:r>
            <a:endParaRPr lang="es-CU" sz="1400" b="0" strike="noStrike" spc="-1">
              <a:latin typeface="Arial"/>
            </a:endParaRPr>
          </a:p>
        </p:txBody>
      </p:sp>
      <p:sp>
        <p:nvSpPr>
          <p:cNvPr id="333" name="PlaceHolder 4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334" name="PlaceHolder 5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endParaRPr lang="es-CU" sz="2400" b="0" strike="noStrike" spc="-1">
              <a:latin typeface="Times New Roman"/>
            </a:endParaRPr>
          </a:p>
        </p:txBody>
      </p:sp>
      <p:sp>
        <p:nvSpPr>
          <p:cNvPr id="335" name="PlaceHolder 6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323C09B8-9322-4DB5-AD80-2D784B0C52E8}" type="slidenum">
              <a:rPr lang="es-ES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‹Nº›</a:t>
            </a:fld>
            <a:endParaRPr lang="es-C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TextShape 1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noAutofit/>
          </a:bodyPr>
          <a:lstStyle/>
          <a:p>
            <a:pPr algn="just">
              <a:lnSpc>
                <a:spcPct val="100000"/>
              </a:lnSpc>
              <a:spcAft>
                <a:spcPts val="1414"/>
              </a:spcAft>
            </a:pPr>
            <a:r>
              <a:rPr lang="es-ES" sz="26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Concepto de Estadísticas de Salud.  Estadísticas utilizadas en el campo de la salud: Estadísticas vitales: natalidad y mortalidad, de morbilidad, de recursos y servicios e higiene y saneamiento. Medidas de fecundidad. Principales  conceptos: fecundidad, fertilidad y natalidad. Medidas de mortalidad. Principales conceptos: mortalidad infantil y sus componentes. Mortalidad materna, mortalidad perinatal y neonatal. Mortalidad general. Medidas de morbilidad. Principales conceptos: incidencia, prevalencia, letalidad, morbilidad conocida y desconocida.</a:t>
            </a:r>
            <a:endParaRPr lang="es-CU" sz="2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extShape 1"/>
          <p:cNvSpPr txBox="1"/>
          <p:nvPr/>
        </p:nvSpPr>
        <p:spPr>
          <a:xfrm>
            <a:off x="504000" y="10584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 Medidas de mortalidad.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19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20" name="TextShape 3"/>
          <p:cNvSpPr txBox="1"/>
          <p:nvPr/>
        </p:nvSpPr>
        <p:spPr>
          <a:xfrm>
            <a:off x="216000" y="1152000"/>
            <a:ext cx="9864720" cy="640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906840" indent="-2286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T</a:t>
            </a: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asa bruta de mortalidad.</a:t>
            </a:r>
            <a:endParaRPr lang="es-CU" sz="2600" b="0" strike="noStrike" spc="-1">
              <a:latin typeface="Arial"/>
            </a:endParaRPr>
          </a:p>
          <a:p>
            <a:pPr marL="906840" indent="-2286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Tasas específicas de mortalidad: Miden el riesgo de </a:t>
            </a:r>
            <a:endParaRPr lang="es-CU" sz="2600" b="0" strike="noStrike" spc="-1">
              <a:latin typeface="Arial"/>
            </a:endParaRPr>
          </a:p>
          <a:p>
            <a:pPr marL="678240" algn="just">
              <a:lnSpc>
                <a:spcPct val="100000"/>
              </a:lnSpc>
            </a:pP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morir que tiene una población o un grupo poblacional </a:t>
            </a:r>
            <a:endParaRPr lang="es-CU" sz="2600" b="0" strike="noStrike" spc="-1">
              <a:latin typeface="Arial"/>
            </a:endParaRPr>
          </a:p>
          <a:p>
            <a:pPr marL="678240" algn="just">
              <a:lnSpc>
                <a:spcPct val="100000"/>
              </a:lnSpc>
            </a:pP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ya sea en forma general ó por una causa determinada. </a:t>
            </a:r>
            <a:endParaRPr lang="es-CU" sz="2600" b="0" strike="noStrike" spc="-1">
              <a:latin typeface="Arial"/>
            </a:endParaRPr>
          </a:p>
          <a:p>
            <a:pPr marL="678240" algn="just">
              <a:lnSpc>
                <a:spcPct val="100000"/>
              </a:lnSpc>
            </a:pP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Estas tasas se calculan por sexo, edad, </a:t>
            </a:r>
            <a:endParaRPr lang="es-CU" sz="2600" b="0" strike="noStrike" spc="-1">
              <a:latin typeface="Arial"/>
            </a:endParaRPr>
          </a:p>
          <a:p>
            <a:pPr marL="678240" algn="just">
              <a:lnSpc>
                <a:spcPct val="100000"/>
              </a:lnSpc>
            </a:pP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áreas geográficas, nivel educacional, </a:t>
            </a:r>
            <a:endParaRPr lang="es-CU" sz="2600" b="0" strike="noStrike" spc="-1">
              <a:latin typeface="Arial"/>
            </a:endParaRPr>
          </a:p>
          <a:p>
            <a:pPr marL="678240" algn="just">
              <a:lnSpc>
                <a:spcPct val="100000"/>
              </a:lnSpc>
            </a:pP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estado socioeconómico y causas de muerte entre otras características, bien en forma individual o combinadas.</a:t>
            </a:r>
            <a:endParaRPr lang="es-CU" sz="2600" b="0" strike="noStrike" spc="-1">
              <a:latin typeface="Arial"/>
            </a:endParaRPr>
          </a:p>
          <a:p>
            <a:pPr marL="678240" algn="just">
              <a:lnSpc>
                <a:spcPct val="100000"/>
              </a:lnSpc>
            </a:pP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 Algunas de ellas:</a:t>
            </a:r>
            <a:endParaRPr lang="es-CU" sz="2600" b="0" strike="noStrike" spc="-1">
              <a:latin typeface="Arial"/>
            </a:endParaRPr>
          </a:p>
          <a:p>
            <a:pPr marL="906840" indent="-2286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Tasa de mortalidad infantil.</a:t>
            </a:r>
            <a:endParaRPr lang="es-CU" sz="2600" b="0" strike="noStrike" spc="-1">
              <a:latin typeface="Arial"/>
            </a:endParaRPr>
          </a:p>
          <a:p>
            <a:pPr marL="906840" indent="-2286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Tasa de mortalidad materna.</a:t>
            </a:r>
            <a:endParaRPr lang="es-CU" sz="2600" b="0" strike="noStrike" spc="-1">
              <a:latin typeface="Arial"/>
            </a:endParaRPr>
          </a:p>
          <a:p>
            <a:pPr marL="906840" indent="-228600" algn="just">
              <a:lnSpc>
                <a:spcPct val="100000"/>
              </a:lnSpc>
            </a:pPr>
            <a:endParaRPr lang="es-CU" sz="2600" b="0" strike="noStrike" spc="-1">
              <a:latin typeface="Arial"/>
            </a:endParaRPr>
          </a:p>
          <a:p>
            <a:pPr marL="906840" indent="-228600" algn="just">
              <a:lnSpc>
                <a:spcPct val="100000"/>
              </a:lnSpc>
            </a:pPr>
            <a:endParaRPr lang="es-CU" sz="2600" b="0" strike="noStrike" spc="-1">
              <a:latin typeface="Arial"/>
            </a:endParaRPr>
          </a:p>
          <a:p>
            <a:pPr marL="906840" indent="-228600" algn="just">
              <a:lnSpc>
                <a:spcPct val="100000"/>
              </a:lnSpc>
            </a:pPr>
            <a:endParaRPr lang="es-CU" sz="2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extShape 1"/>
          <p:cNvSpPr txBox="1"/>
          <p:nvPr/>
        </p:nvSpPr>
        <p:spPr>
          <a:xfrm>
            <a:off x="432360" y="277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 M</a:t>
            </a:r>
            <a:r>
              <a:rPr lang="es-ES" sz="3200" b="1" u="sng" strike="noStrike" spc="-1">
                <a:solidFill>
                  <a:srgbClr val="000000"/>
                </a:solidFill>
                <a:uFillTx/>
                <a:latin typeface="LLKKPM+Arial"/>
                <a:ea typeface="Microsoft YaHei"/>
              </a:rPr>
              <a:t>ortalidad infantil. Componentes.</a:t>
            </a:r>
            <a:endParaRPr lang="es-CU" sz="3200" b="0" strike="noStrike" spc="-1">
              <a:latin typeface="Arial"/>
            </a:endParaRPr>
          </a:p>
        </p:txBody>
      </p:sp>
      <p:sp>
        <p:nvSpPr>
          <p:cNvPr id="52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23" name="TextShape 3"/>
          <p:cNvSpPr txBox="1"/>
          <p:nvPr/>
        </p:nvSpPr>
        <p:spPr>
          <a:xfrm>
            <a:off x="173255" y="1008000"/>
            <a:ext cx="9546745" cy="601844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El periodo que abarca la mortalidad infantil es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LLKKPM+Arial"/>
                <a:ea typeface="LLKKPM+Arial"/>
              </a:rPr>
              <a:t>desde el </a:t>
            </a: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nacimiento hasta menos de 1 año.</a:t>
            </a:r>
            <a:endParaRPr lang="es-CU" sz="3200" b="1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Se divide en: </a:t>
            </a:r>
            <a:endParaRPr lang="es-CU" sz="3200" b="1" strike="noStrike" spc="-1" dirty="0">
              <a:latin typeface="Arial"/>
            </a:endParaRP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Periodo Neonatal (de nacimiento a menos de 28 días) </a:t>
            </a:r>
            <a:endParaRPr lang="es-CU" sz="3200" b="1" strike="noStrike" spc="-1" dirty="0">
              <a:latin typeface="Arial"/>
            </a:endParaRP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Periodo Post-neonatal (de 28 días a menor de un año)</a:t>
            </a:r>
            <a:endParaRPr lang="es-CU" sz="3200" b="1" strike="noStrike" spc="-1" dirty="0">
              <a:latin typeface="Arial"/>
            </a:endParaRP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El periodo Neonatal se divide en:  </a:t>
            </a:r>
            <a:endParaRPr lang="es-CU" sz="3200" b="1" strike="noStrike" spc="-1" dirty="0">
              <a:latin typeface="Arial"/>
            </a:endParaRP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Neonatal Precoz (de nacimiento a 7 días completos)</a:t>
            </a:r>
            <a:endParaRPr lang="es-CU" sz="3200" b="1" strike="noStrike" spc="-1" dirty="0">
              <a:latin typeface="Arial"/>
            </a:endParaRPr>
          </a:p>
          <a:p>
            <a:pPr marL="457200" indent="-4572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Neonatal Tardío (de más de 7 días a menos de 28 días completos)</a:t>
            </a:r>
            <a:endParaRPr lang="es-CU" sz="3200" b="1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TextShape 1"/>
          <p:cNvSpPr txBox="1"/>
          <p:nvPr/>
        </p:nvSpPr>
        <p:spPr>
          <a:xfrm>
            <a:off x="432360" y="144000"/>
            <a:ext cx="9071640" cy="93600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 M</a:t>
            </a:r>
            <a:r>
              <a:rPr lang="es-ES" sz="3200" b="1" u="sng" strike="noStrike" spc="-1">
                <a:solidFill>
                  <a:srgbClr val="000000"/>
                </a:solidFill>
                <a:uFillTx/>
                <a:latin typeface="LLKKPM+Arial"/>
                <a:ea typeface="Microsoft YaHei"/>
              </a:rPr>
              <a:t>ortalidad infantil. Componentes.</a:t>
            </a:r>
            <a:endParaRPr lang="es-CU" sz="3200" b="0" strike="noStrike" spc="-1">
              <a:latin typeface="Arial"/>
            </a:endParaRPr>
          </a:p>
        </p:txBody>
      </p:sp>
      <p:sp>
        <p:nvSpPr>
          <p:cNvPr id="525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26" name="TextShape 3"/>
          <p:cNvSpPr txBox="1"/>
          <p:nvPr/>
        </p:nvSpPr>
        <p:spPr>
          <a:xfrm>
            <a:off x="144000" y="936000"/>
            <a:ext cx="9504000" cy="6914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ES" sz="32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La mortalidad post-neonatal es fácil de disminuir. </a:t>
            </a: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32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Ella es provocada por diarrea, enfermedades gastrointestinales, infecciones respiratorias agudas y enfermedades transmisibles.</a:t>
            </a: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32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La mortalidad neonatal no es fácil de disminuir. Es provocada por enfermedades congénitas, </a:t>
            </a: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32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membrana hialina, enfermedad hemolítica del recién nacido y otras enfermedades difíciles de prevenir y controlar.</a:t>
            </a:r>
            <a:endParaRPr lang="es-CU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CU" sz="3200" b="0" strike="noStrike" spc="-1">
              <a:latin typeface="Arial"/>
            </a:endParaRPr>
          </a:p>
          <a:p>
            <a:pPr marL="228600" indent="-228600" algn="just">
              <a:lnSpc>
                <a:spcPct val="100000"/>
              </a:lnSpc>
            </a:pPr>
            <a:r>
              <a:rPr lang="es-ES" sz="2800" b="0" strike="noStrike" spc="-1">
                <a:solidFill>
                  <a:srgbClr val="000000"/>
                </a:solidFill>
                <a:latin typeface="HGKBNM+TimesNewRoman"/>
                <a:ea typeface="HGKBNM+TimesNewRoman"/>
              </a:rPr>
              <a:t>- </a:t>
            </a:r>
            <a:r>
              <a:rPr lang="es-ES" sz="2800" b="0" strike="noStrike" spc="-1">
                <a:solidFill>
                  <a:srgbClr val="000000"/>
                </a:solidFill>
                <a:latin typeface="LLKKPM+Arial"/>
                <a:ea typeface="LLKKPM+Arial"/>
              </a:rPr>
              <a:t> </a:t>
            </a: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 M</a:t>
            </a:r>
            <a:r>
              <a:rPr lang="es-ES" sz="3200" b="1" u="sng" strike="noStrike" spc="-1">
                <a:solidFill>
                  <a:srgbClr val="000000"/>
                </a:solidFill>
                <a:uFillTx/>
                <a:latin typeface="LLKKPM+Arial"/>
                <a:ea typeface="Microsoft YaHei"/>
              </a:rPr>
              <a:t>ortalidad infantil. Componentes.</a:t>
            </a:r>
            <a:endParaRPr lang="es-CU" sz="3200" b="0" strike="noStrike" spc="-1">
              <a:latin typeface="Arial"/>
            </a:endParaRPr>
          </a:p>
        </p:txBody>
      </p:sp>
      <p:sp>
        <p:nvSpPr>
          <p:cNvPr id="52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29" name="TextShape 3"/>
          <p:cNvSpPr txBox="1"/>
          <p:nvPr/>
        </p:nvSpPr>
        <p:spPr>
          <a:xfrm>
            <a:off x="216000" y="1289880"/>
            <a:ext cx="9504000" cy="5846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228600" indent="-228600"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Modo de cálculo:</a:t>
            </a:r>
            <a:endParaRPr lang="es-CU" sz="2800" b="0" strike="noStrike" spc="-1">
              <a:latin typeface="Arial"/>
            </a:endParaRPr>
          </a:p>
          <a:p>
            <a:pPr marL="228600" indent="-228600"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marL="1135440" indent="-457200" algn="just">
              <a:lnSpc>
                <a:spcPct val="100000"/>
              </a:lnSpc>
              <a:buClr>
                <a:srgbClr val="000000"/>
              </a:buClr>
              <a:buFont typeface=""/>
              <a:buChar char="-"/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El denominador será siempre la cantidad </a:t>
            </a:r>
            <a:endParaRPr lang="es-CU" sz="2800" b="0" strike="noStrike" spc="-1">
              <a:latin typeface="Arial"/>
            </a:endParaRPr>
          </a:p>
          <a:p>
            <a:pPr marL="678240"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de nacidos vivos en el periodo determinado.</a:t>
            </a:r>
            <a:endParaRPr lang="es-CU" sz="2800" b="0" strike="noStrike" spc="-1">
              <a:latin typeface="Arial"/>
            </a:endParaRPr>
          </a:p>
          <a:p>
            <a:pPr marL="906840" indent="-228600"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marL="906840" indent="-228600"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HGKBNM+TimesNewRoman"/>
                <a:ea typeface="HGKBNM+TimesNewRoman"/>
              </a:rPr>
              <a:t>- </a:t>
            </a: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Siempre se multiplica por 1000.</a:t>
            </a:r>
            <a:endParaRPr lang="es-CU" sz="2800" b="0" strike="noStrike" spc="-1">
              <a:latin typeface="Arial"/>
            </a:endParaRPr>
          </a:p>
          <a:p>
            <a:pPr marL="906840" indent="-228600"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marL="906840" indent="-228600"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HGKBNM+TimesNewRoman"/>
                <a:ea typeface="HGKBNM+TimesNewRoman"/>
              </a:rPr>
              <a:t>- </a:t>
            </a: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Por ende, la respuesta será por 1000 nacidos vivos.</a:t>
            </a:r>
            <a:endParaRPr lang="es-CU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marL="228600" indent="-228600" algn="just">
              <a:lnSpc>
                <a:spcPct val="100000"/>
              </a:lnSpc>
            </a:pPr>
            <a:r>
              <a:rPr lang="es-ES" sz="2800" b="0" strike="noStrike" spc="-1">
                <a:solidFill>
                  <a:srgbClr val="000000"/>
                </a:solidFill>
                <a:latin typeface="HGKBNM+TimesNewRoman"/>
                <a:ea typeface="HGKBNM+TimesNewRoman"/>
              </a:rPr>
              <a:t>- </a:t>
            </a:r>
            <a:r>
              <a:rPr lang="es-ES" sz="2800" b="0" strike="noStrike" spc="-1">
                <a:solidFill>
                  <a:srgbClr val="000000"/>
                </a:solidFill>
                <a:latin typeface="LLKKPM+Arial"/>
                <a:ea typeface="LLKKPM+Arial"/>
              </a:rPr>
              <a:t> </a:t>
            </a: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 Ejemplo  4: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31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32" name="TextShape 3"/>
          <p:cNvSpPr txBox="1"/>
          <p:nvPr/>
        </p:nvSpPr>
        <p:spPr>
          <a:xfrm>
            <a:off x="288000" y="1440000"/>
            <a:ext cx="9504000" cy="6937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En una ciudad el número de nacidos vivos en un año </a:t>
            </a: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determinado fue de 3000 y el número de muertes de niños </a:t>
            </a: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menores de un año fue el siguiente:</a:t>
            </a:r>
            <a:endParaRPr lang="es-C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muertes menores de un año---200</a:t>
            </a:r>
            <a:endParaRPr lang="es-C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de ellos:</a:t>
            </a:r>
            <a:endParaRPr lang="es-C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muertes entre 28 días y menor de un año de vida---150</a:t>
            </a:r>
            <a:endParaRPr lang="es-C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muertes menores de 28 días de vida-------50</a:t>
            </a:r>
            <a:endParaRPr lang="es-C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de ellos:</a:t>
            </a:r>
            <a:endParaRPr lang="es-C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muertes hasta 7 días completos de vida-----35</a:t>
            </a:r>
            <a:endParaRPr lang="es-C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muertes de más de 7 días hasta menor de 28 días de vida----- 15.</a:t>
            </a:r>
            <a:endParaRPr lang="es-C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Calcular: Tasa de mortalidad infantil. Tasa de mortalidad </a:t>
            </a:r>
            <a:endParaRPr lang="es-C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post neonatal, neonatal, neonatal precoz y neonatal tardía.  </a:t>
            </a:r>
            <a:endParaRPr lang="es-C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CU" sz="2400" b="0" strike="noStrike" spc="-1">
              <a:latin typeface="Arial"/>
            </a:endParaRPr>
          </a:p>
          <a:p>
            <a:pPr marL="228600" indent="-228600" algn="just">
              <a:lnSpc>
                <a:spcPct val="100000"/>
              </a:lnSpc>
            </a:pPr>
            <a:r>
              <a:rPr lang="es-ES" sz="2400" b="0" strike="noStrike" spc="-1">
                <a:solidFill>
                  <a:srgbClr val="000000"/>
                </a:solidFill>
                <a:latin typeface="HGKBNM+TimesNewRoman"/>
                <a:ea typeface="HGKBNM+TimesNewRoman"/>
              </a:rPr>
              <a:t>- </a:t>
            </a:r>
            <a:r>
              <a:rPr lang="es-ES" sz="2400" b="0" strike="noStrike" spc="-1">
                <a:solidFill>
                  <a:srgbClr val="000000"/>
                </a:solidFill>
                <a:latin typeface="LLKKPM+Arial"/>
                <a:ea typeface="LLKKPM+Arial"/>
              </a:rPr>
              <a:t> </a:t>
            </a: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TextShape 1"/>
          <p:cNvSpPr txBox="1"/>
          <p:nvPr/>
        </p:nvSpPr>
        <p:spPr>
          <a:xfrm>
            <a:off x="504000" y="277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Tasas de mortalidad perinatal: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3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35" name="TextShape 3"/>
          <p:cNvSpPr txBox="1"/>
          <p:nvPr/>
        </p:nvSpPr>
        <p:spPr>
          <a:xfrm>
            <a:off x="216000" y="1289880"/>
            <a:ext cx="9504000" cy="711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Según la OMS, el periodo perinatal </a:t>
            </a:r>
            <a:r>
              <a:rPr lang="es-ES" sz="2800" b="1" strike="noStrike" spc="-1">
                <a:solidFill>
                  <a:srgbClr val="000000"/>
                </a:solidFill>
                <a:latin typeface="EEFDHJ+Arial"/>
                <a:ea typeface="EEFDHJ+Arial"/>
              </a:rPr>
              <a:t>“comienza en 22 </a:t>
            </a: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EEFDHJ+Arial"/>
                <a:ea typeface="EEFDHJ+Arial"/>
              </a:rPr>
              <a:t>semanas completas, (154 días) de gestación, </a:t>
            </a: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EEFDHJ+Arial"/>
                <a:ea typeface="EEFDHJ+Arial"/>
              </a:rPr>
              <a:t>(el tiempo en que normalmente el peso del nacimiento es 500 gm.), y termina a los siete días completos después del nacimiento”</a:t>
            </a:r>
            <a:r>
              <a:rPr lang="es-ES" sz="1150" b="1" strike="noStrike" spc="-1">
                <a:solidFill>
                  <a:srgbClr val="000000"/>
                </a:solidFill>
                <a:latin typeface="EEFDHJ+Arial"/>
                <a:ea typeface="EEFDHJ+Arial"/>
              </a:rPr>
              <a:t>.</a:t>
            </a:r>
            <a:endParaRPr lang="es-CU" sz="115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Miden el riesgo de morir alrededor del momento del parto. </a:t>
            </a: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El estudio de la mortalidad durante este periodo es fundamental para evaluar la atención de salud recibida  por la madre durante todo el embarazo, en específico </a:t>
            </a: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en el último trimestre, y también la atención de salud recibida por el recién nacido durante la primera semana de vida.</a:t>
            </a:r>
            <a:endParaRPr lang="es-CU" sz="2800" b="0" strike="noStrike" spc="-1">
              <a:latin typeface="Arial"/>
            </a:endParaRPr>
          </a:p>
          <a:p>
            <a:pPr marL="228600" indent="-228600"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Tasa de mortalidad materna: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37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38" name="TextShape 3"/>
          <p:cNvSpPr txBox="1"/>
          <p:nvPr/>
        </p:nvSpPr>
        <p:spPr>
          <a:xfrm>
            <a:off x="216000" y="1289880"/>
            <a:ext cx="9504000" cy="5865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Mide el riesgo de morir que tiene una mujer embarazada.</a:t>
            </a: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Es la muerte de una mujer durante el embarazo ó durante los 42 días después de terminado el embarazo, tener en cuenta la duración y el sitio del embarazo, de cualquier causa relacionada o agravada por el </a:t>
            </a: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embarazo ó su manejo, pero no por causas accidentales.</a:t>
            </a: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marL="228600" indent="-228600"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Tasa de mortalidad materna: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41" name="TextShape 3"/>
          <p:cNvSpPr txBox="1"/>
          <p:nvPr/>
        </p:nvSpPr>
        <p:spPr>
          <a:xfrm>
            <a:off x="216000" y="1944000"/>
            <a:ext cx="9720720" cy="6754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Se calcula dividiendo la cantidad de muertes maternas  entre el total de nacidos vivos y se multiplica por una potencia de 10.</a:t>
            </a:r>
            <a:endParaRPr lang="es-CU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El valor del exponente de dicha potencia depende del denominador de la fórmula. </a:t>
            </a:r>
            <a:endParaRPr lang="es-CU" sz="2800" b="0" strike="noStrike" spc="-1">
              <a:latin typeface="Arial"/>
            </a:endParaRPr>
          </a:p>
          <a:p>
            <a:pPr marL="228600" indent="-228600" algn="just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El objetivo es obtener al menos un entero en la respuesta</a:t>
            </a:r>
            <a:endParaRPr lang="es-CU" sz="2800" b="0" strike="noStrike" spc="-1">
              <a:latin typeface="Arial"/>
            </a:endParaRPr>
          </a:p>
          <a:p>
            <a:pPr marL="228600" indent="-228600"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marL="228600" indent="-228600"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Ejemplo 5: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43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44" name="TextShape 3"/>
          <p:cNvSpPr txBox="1"/>
          <p:nvPr/>
        </p:nvSpPr>
        <p:spPr>
          <a:xfrm>
            <a:off x="216000" y="2160000"/>
            <a:ext cx="9504000" cy="3200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En Cuba en el año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LLKKPM+Arial"/>
                <a:ea typeface="LLKKPM+Arial"/>
              </a:rPr>
              <a:t>2017 </a:t>
            </a: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hubo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LLKKPM+Arial"/>
                <a:ea typeface="LLKKPM+Arial"/>
              </a:rPr>
              <a:t>44 </a:t>
            </a: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muertes</a:t>
            </a: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 maternas,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LLKKPM+Arial"/>
                <a:ea typeface="LLKKPM+Arial"/>
              </a:rPr>
              <a:t>los nacidos </a:t>
            </a: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vivos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LLKKPM+Arial"/>
                <a:ea typeface="LLKKPM+Arial"/>
              </a:rPr>
              <a:t>fueron 114 971. </a:t>
            </a: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Calcule e interprete la tasa de mortalidad materna en Cuba en el año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LLKKPM+Arial"/>
                <a:ea typeface="LLKKPM+Arial"/>
              </a:rPr>
              <a:t>2017.</a:t>
            </a:r>
            <a:endParaRPr lang="es-CU" sz="3200" b="0" strike="noStrike" spc="-1" dirty="0">
              <a:latin typeface="Arial"/>
            </a:endParaRPr>
          </a:p>
          <a:p>
            <a:pPr marL="228600" indent="-228600"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TextShape 1"/>
          <p:cNvSpPr txBox="1"/>
          <p:nvPr/>
        </p:nvSpPr>
        <p:spPr>
          <a:xfrm>
            <a:off x="504000" y="109440"/>
            <a:ext cx="9071640" cy="164628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Morbilidad. Incidencia, Prevalencia, Letalidad. Morbilidad conocida y desconocida.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4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47" name="TextShape 3"/>
          <p:cNvSpPr txBox="1"/>
          <p:nvPr/>
        </p:nvSpPr>
        <p:spPr>
          <a:xfrm>
            <a:off x="216000" y="1816560"/>
            <a:ext cx="9504000" cy="5805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ES" sz="2600" b="1" strike="noStrike" spc="-1">
                <a:solidFill>
                  <a:srgbClr val="FF3333"/>
                </a:solidFill>
                <a:latin typeface="LLKKPM+Arial"/>
                <a:ea typeface="LLKKPM+Arial"/>
              </a:rPr>
              <a:t>Morbilidad: </a:t>
            </a: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Es la acción de las enfermedades sobre una población.</a:t>
            </a:r>
            <a:endParaRPr lang="es-CU" sz="2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600" b="1" strike="noStrike" spc="-1">
                <a:solidFill>
                  <a:srgbClr val="FF3333"/>
                </a:solidFill>
                <a:latin typeface="LLKKPM+Arial"/>
                <a:ea typeface="LLKKPM+Arial"/>
              </a:rPr>
              <a:t>Incidencia:</a:t>
            </a: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 Es el número de casos nuevos de una enfermedad  dada que ocurren en un territorio en un periodo de tiempo específico.</a:t>
            </a:r>
            <a:endParaRPr lang="es-CU" sz="2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600" b="1" strike="noStrike" spc="-1">
                <a:solidFill>
                  <a:srgbClr val="FF3333"/>
                </a:solidFill>
                <a:latin typeface="LLKKPM+Arial"/>
                <a:ea typeface="LLKKPM+Arial"/>
              </a:rPr>
              <a:t>Prevalencia:</a:t>
            </a: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 Es el número total de casos de una enfermedad dada que existen en un territorio en un periodo de tiempo  específico.</a:t>
            </a:r>
            <a:endParaRPr lang="es-CU" sz="2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600" b="1" strike="noStrike" spc="-1">
                <a:solidFill>
                  <a:srgbClr val="FF3333"/>
                </a:solidFill>
                <a:latin typeface="LLKKPM+Arial"/>
                <a:ea typeface="LLKKPM+Arial"/>
              </a:rPr>
              <a:t>Letalidad ó Fatalidad:</a:t>
            </a:r>
            <a:r>
              <a:rPr lang="es-ES" sz="2600" b="1" strike="noStrike" spc="-1">
                <a:solidFill>
                  <a:srgbClr val="000000"/>
                </a:solidFill>
                <a:latin typeface="LLKKPM+Arial"/>
                <a:ea typeface="LLKKPM+Arial"/>
              </a:rPr>
              <a:t> Es el número de personas que fallecen por una enfermedad determinada con relación al número total de personas que padecen la enfermedad en un territorio en un periodo de tiempo específico.</a:t>
            </a:r>
            <a:endParaRPr lang="es-CU" sz="26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6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TextShape 1"/>
          <p:cNvSpPr txBox="1"/>
          <p:nvPr/>
        </p:nvSpPr>
        <p:spPr>
          <a:xfrm>
            <a:off x="720360" y="3384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28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Estadísticas de salud</a:t>
            </a:r>
            <a:endParaRPr lang="es-CU" sz="2800" b="0" strike="noStrike" spc="-1">
              <a:latin typeface="Arial"/>
            </a:endParaRPr>
          </a:p>
        </p:txBody>
      </p:sp>
      <p:sp>
        <p:nvSpPr>
          <p:cNvPr id="498" name="TextShape 2"/>
          <p:cNvSpPr txBox="1"/>
          <p:nvPr/>
        </p:nvSpPr>
        <p:spPr>
          <a:xfrm rot="30000">
            <a:off x="387720" y="1504800"/>
            <a:ext cx="9071640" cy="51465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noAutofit/>
          </a:bodyPr>
          <a:lstStyle/>
          <a:p>
            <a:pPr algn="just">
              <a:lnSpc>
                <a:spcPct val="100000"/>
              </a:lnSpc>
              <a:spcAft>
                <a:spcPts val="1414"/>
              </a:spcAft>
            </a:pPr>
            <a:r>
              <a:rPr lang="es-ES" sz="2400" b="1" strike="noStrike" spc="-1">
                <a:solidFill>
                  <a:srgbClr val="FF3333"/>
                </a:solidFill>
                <a:latin typeface="Arial"/>
                <a:ea typeface="Microsoft YaHei"/>
              </a:rPr>
              <a:t>Estadísticas de natalidad</a:t>
            </a: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 que miden los nacimientos de la población.</a:t>
            </a: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1" strike="noStrike" spc="-1">
                <a:solidFill>
                  <a:srgbClr val="FF3333"/>
                </a:solidFill>
                <a:latin typeface="Arial"/>
                <a:ea typeface="Microsoft YaHei"/>
              </a:rPr>
              <a:t>Estadísticas de mortalidad</a:t>
            </a: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 que miden el riesgo de morir que tiene la población.</a:t>
            </a: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1" strike="noStrike" spc="-1">
                <a:solidFill>
                  <a:srgbClr val="FF3333"/>
                </a:solidFill>
                <a:latin typeface="Arial"/>
                <a:ea typeface="Microsoft YaHei"/>
              </a:rPr>
              <a:t>Estadísticas de morbilidad </a:t>
            </a: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que miden el riesgo de enfermar que tiene la población.</a:t>
            </a: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1" strike="noStrike" spc="-1">
                <a:solidFill>
                  <a:srgbClr val="FF3333"/>
                </a:solidFill>
                <a:latin typeface="Arial"/>
                <a:ea typeface="Microsoft YaHei"/>
              </a:rPr>
              <a:t>Estadísticas de recursos y servicios</a:t>
            </a: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 que miden la disponibilidad y utilización de los recursos y servicios de salud de que se dispone para la atención de la población.</a:t>
            </a: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1" strike="noStrike" spc="-1">
                <a:solidFill>
                  <a:srgbClr val="FF3333"/>
                </a:solidFill>
                <a:latin typeface="Arial"/>
                <a:ea typeface="Microsoft YaHei"/>
              </a:rPr>
              <a:t>Estadísticas de higiene y saneamiento</a:t>
            </a: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 que miden la situación higiénica y de saneamiento en el entorno físico y social de la población. (Muchos de los indicadores que se utilizan en este aspecto son indicadores socioeconómicos).</a:t>
            </a:r>
            <a:endParaRPr lang="es-C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200" b="1" u="sng" strike="noStrike" spc="-1">
                <a:solidFill>
                  <a:srgbClr val="000000"/>
                </a:solidFill>
                <a:uFillTx/>
                <a:latin typeface="LLKKPM+Arial"/>
                <a:ea typeface="Microsoft YaHei"/>
              </a:rPr>
              <a:t>Medidas de morbilidad</a:t>
            </a:r>
            <a:endParaRPr lang="es-CU" sz="3200" b="0" strike="noStrike" spc="-1">
              <a:latin typeface="Arial"/>
            </a:endParaRPr>
          </a:p>
        </p:txBody>
      </p:sp>
      <p:sp>
        <p:nvSpPr>
          <p:cNvPr id="549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50" name="TextShape 3"/>
          <p:cNvSpPr txBox="1"/>
          <p:nvPr/>
        </p:nvSpPr>
        <p:spPr>
          <a:xfrm>
            <a:off x="288000" y="1440000"/>
            <a:ext cx="9504000" cy="6668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2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-</a:t>
            </a: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Tasa de incidencia: Mide el riesgo de contraer  una enfermedad.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LLKKPM+Arial"/>
                <a:ea typeface="LLKKPM+Arial"/>
              </a:rPr>
              <a:t>Se calcula </a:t>
            </a:r>
            <a:endParaRPr lang="es-CU" sz="3200" b="0" strike="noStrike" spc="-1" dirty="0">
              <a:latin typeface="Arial"/>
            </a:endParaRPr>
          </a:p>
          <a:p>
            <a:pPr marL="2026800" indent="-228600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  <a:p>
            <a:pPr marL="571680" indent="-571680">
              <a:lnSpc>
                <a:spcPct val="100000"/>
              </a:lnSpc>
              <a:buClr>
                <a:srgbClr val="000000"/>
              </a:buClr>
              <a:buFont typeface=""/>
              <a:buChar char="-"/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Tasa de prevalencia: Mide el riesgo de </a:t>
            </a:r>
            <a:endParaRPr lang="es-CU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padecer una enfermedad.  </a:t>
            </a:r>
            <a:endParaRPr lang="es-CU" sz="3200" b="0" strike="noStrike" spc="-1" dirty="0">
              <a:latin typeface="Arial"/>
            </a:endParaRPr>
          </a:p>
          <a:p>
            <a:pPr marL="2026800" indent="-228600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  <a:p>
            <a:pPr marL="571680" indent="-571680">
              <a:lnSpc>
                <a:spcPct val="100000"/>
              </a:lnSpc>
              <a:buClr>
                <a:srgbClr val="000000"/>
              </a:buClr>
              <a:buFont typeface=""/>
              <a:buChar char="-"/>
            </a:pPr>
            <a:r>
              <a:rPr lang="es-ES" sz="3200" b="1" strike="noStrike" spc="-1" dirty="0" err="1">
                <a:solidFill>
                  <a:srgbClr val="000000"/>
                </a:solidFill>
                <a:latin typeface="LLKKPM+Arial"/>
                <a:ea typeface="LLKKPM+Arial"/>
              </a:rPr>
              <a:t>Indice</a:t>
            </a: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 de letalidad: Mide el riesgo de morir  que tienen los enfermos de una enfermedad dada.  </a:t>
            </a: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200" b="1" u="sng" strike="noStrike" spc="-1">
                <a:solidFill>
                  <a:srgbClr val="000000"/>
                </a:solidFill>
                <a:uFillTx/>
                <a:latin typeface="LLKKPM+Arial"/>
                <a:ea typeface="Microsoft YaHei"/>
              </a:rPr>
              <a:t>Ejemplo 6</a:t>
            </a:r>
            <a:endParaRPr lang="es-CU" sz="3200" b="0" strike="noStrike" spc="-1">
              <a:latin typeface="Arial"/>
            </a:endParaRPr>
          </a:p>
        </p:txBody>
      </p:sp>
      <p:sp>
        <p:nvSpPr>
          <p:cNvPr id="55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53" name="TextShape 3"/>
          <p:cNvSpPr txBox="1"/>
          <p:nvPr/>
        </p:nvSpPr>
        <p:spPr>
          <a:xfrm>
            <a:off x="287999" y="1439999"/>
            <a:ext cx="9606771" cy="58366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endParaRPr lang="es-CU" sz="1800" b="0" strike="noStrike" spc="-1" dirty="0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lang="es-ES" sz="24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En una </a:t>
            </a:r>
            <a:r>
              <a:rPr lang="es-ES" sz="2400" b="1" strike="noStrike" spc="-1" dirty="0" smtClean="0">
                <a:solidFill>
                  <a:srgbClr val="000000"/>
                </a:solidFill>
                <a:latin typeface="LLKKPM+Arial"/>
                <a:ea typeface="LLKKPM+Arial"/>
              </a:rPr>
              <a:t>Cuba se </a:t>
            </a:r>
            <a:r>
              <a:rPr lang="es-ES" sz="24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tiene la información </a:t>
            </a:r>
            <a:r>
              <a:rPr lang="es-ES" sz="2400" b="1" strike="noStrike" spc="-1" dirty="0" smtClean="0">
                <a:solidFill>
                  <a:srgbClr val="000000"/>
                </a:solidFill>
                <a:latin typeface="LLKKPM+Arial"/>
                <a:ea typeface="LLKKPM+Arial"/>
              </a:rPr>
              <a:t>siguiente en el año 2017:</a:t>
            </a:r>
            <a:endParaRPr lang="es-CU" sz="24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s-ES" sz="24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Total de casos de TB </a:t>
            </a:r>
            <a:r>
              <a:rPr lang="es-ES" sz="2400" b="1" strike="noStrike" spc="-1" dirty="0" smtClean="0">
                <a:solidFill>
                  <a:srgbClr val="000000"/>
                </a:solidFill>
                <a:latin typeface="HGKBNM+TimesNewRoman"/>
                <a:ea typeface="HGKBNM+TimesNewRoman"/>
              </a:rPr>
              <a:t>-------------659</a:t>
            </a:r>
            <a:endParaRPr lang="es-CU" sz="24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s-ES" sz="24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Nuevos casos de TB -------------- </a:t>
            </a:r>
            <a:r>
              <a:rPr lang="es-ES" sz="2400" b="1" strike="noStrike" spc="-1" dirty="0" smtClean="0">
                <a:solidFill>
                  <a:srgbClr val="000000"/>
                </a:solidFill>
                <a:latin typeface="HGKBNM+TimesNewRoman"/>
                <a:ea typeface="HGKBNM+TimesNewRoman"/>
              </a:rPr>
              <a:t>28</a:t>
            </a:r>
            <a:endParaRPr lang="es-CU" sz="24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s-ES" sz="24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Muertes por TB </a:t>
            </a:r>
            <a:r>
              <a:rPr lang="es-ES" sz="2400" b="1" strike="noStrike" spc="-1" dirty="0" smtClean="0">
                <a:solidFill>
                  <a:srgbClr val="000000"/>
                </a:solidFill>
                <a:latin typeface="HGKBNM+TimesNewRoman"/>
                <a:ea typeface="HGKBNM+TimesNewRoman"/>
              </a:rPr>
              <a:t>-------------------</a:t>
            </a:r>
            <a:r>
              <a:rPr lang="es-ES" sz="2400" b="1" strike="noStrike" spc="-1" dirty="0" smtClean="0">
                <a:latin typeface="HGKBNM+TimesNewRoman"/>
                <a:ea typeface="HGKBNM+TimesNewRoman"/>
              </a:rPr>
              <a:t>35</a:t>
            </a:r>
            <a:endParaRPr lang="es-CU" sz="2400" b="1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s-ES" sz="24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Total de casos de TB en grupo de edad </a:t>
            </a:r>
            <a:r>
              <a:rPr lang="es-ES" sz="2400" b="1" strike="noStrike" spc="-1" dirty="0" smtClean="0">
                <a:solidFill>
                  <a:srgbClr val="000000"/>
                </a:solidFill>
                <a:latin typeface="HGKBNM+TimesNewRoman"/>
                <a:ea typeface="HGKBNM+TimesNewRoman"/>
              </a:rPr>
              <a:t>de 15 años y más ---- 651</a:t>
            </a:r>
            <a:endParaRPr lang="es-CU" sz="24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s-ES" sz="24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Población media total </a:t>
            </a:r>
            <a:r>
              <a:rPr lang="es-ES" sz="2400" b="1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-------------</a:t>
            </a:r>
            <a:r>
              <a:rPr lang="es-ES" sz="2400" b="1" spc="-1" dirty="0" smtClean="0">
                <a:solidFill>
                  <a:srgbClr val="000000"/>
                </a:solidFill>
                <a:latin typeface="HGKBNM+TimesNewRoman"/>
                <a:ea typeface="HGKBNM+TimesNewRoman"/>
              </a:rPr>
              <a:t>11 230 142</a:t>
            </a:r>
          </a:p>
          <a:p>
            <a:pPr>
              <a:lnSpc>
                <a:spcPct val="150000"/>
              </a:lnSpc>
            </a:pPr>
            <a:r>
              <a:rPr lang="es-ES" sz="2400" b="1" spc="-1" dirty="0" smtClean="0">
                <a:solidFill>
                  <a:srgbClr val="000000"/>
                </a:solidFill>
                <a:latin typeface="HGKBNM+TimesNewRoman"/>
                <a:ea typeface="HGKBNM+TimesNewRoman"/>
              </a:rPr>
              <a:t>Población </a:t>
            </a:r>
            <a:r>
              <a:rPr lang="es-ES" sz="24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media en grupo de edad </a:t>
            </a:r>
            <a:r>
              <a:rPr lang="es-ES" sz="2400" b="1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15 años y más --</a:t>
            </a:r>
            <a:r>
              <a:rPr lang="es-ES" sz="24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10,000</a:t>
            </a:r>
            <a:endParaRPr lang="es-CU" sz="2400" b="0" strike="noStrike" spc="-1" dirty="0"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s-ES" sz="24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Calcular: Tasa de Incidencia de TB, </a:t>
            </a:r>
            <a:r>
              <a:rPr lang="es-ES" sz="2400" b="1" strike="noStrike" spc="-1" dirty="0" smtClean="0">
                <a:solidFill>
                  <a:srgbClr val="000000"/>
                </a:solidFill>
                <a:latin typeface="HGKBNM+TimesNewRoman"/>
                <a:ea typeface="HGKBNM+TimesNewRoman"/>
              </a:rPr>
              <a:t>Tasa </a:t>
            </a:r>
            <a:r>
              <a:rPr lang="es-ES" sz="24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de Prevalencia de TB, </a:t>
            </a:r>
            <a:r>
              <a:rPr lang="es-ES" sz="2400" b="1" strike="noStrike" spc="-1" dirty="0" smtClean="0">
                <a:solidFill>
                  <a:srgbClr val="000000"/>
                </a:solidFill>
                <a:latin typeface="HGKBNM+TimesNewRoman"/>
                <a:ea typeface="HGKBNM+TimesNewRoman"/>
              </a:rPr>
              <a:t>tasa </a:t>
            </a:r>
            <a:r>
              <a:rPr lang="es-ES" sz="24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de letalidad de TB, </a:t>
            </a:r>
            <a:r>
              <a:rPr lang="es-ES" sz="2400" b="1" strike="noStrike" spc="-1" dirty="0" smtClean="0">
                <a:solidFill>
                  <a:srgbClr val="000000"/>
                </a:solidFill>
                <a:latin typeface="HGKBNM+TimesNewRoman"/>
                <a:ea typeface="HGKBNM+TimesNewRoman"/>
              </a:rPr>
              <a:t>Tasa </a:t>
            </a:r>
            <a:r>
              <a:rPr lang="es-ES" sz="2400" b="1" strike="noStrike" spc="-1" dirty="0">
                <a:solidFill>
                  <a:srgbClr val="000000"/>
                </a:solidFill>
                <a:latin typeface="HGKBNM+TimesNewRoman"/>
                <a:ea typeface="HGKBNM+TimesNewRoman"/>
              </a:rPr>
              <a:t>de prevalencia de TB en personas de </a:t>
            </a:r>
            <a:r>
              <a:rPr lang="es-ES" sz="2400" b="1" strike="noStrike" spc="-1" dirty="0" smtClean="0">
                <a:solidFill>
                  <a:srgbClr val="000000"/>
                </a:solidFill>
                <a:latin typeface="HGKBNM+TimesNewRoman"/>
                <a:ea typeface="HGKBNM+TimesNewRoman"/>
              </a:rPr>
              <a:t>15 años y más.</a:t>
            </a:r>
            <a:endParaRPr lang="es-CU" sz="24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TextShape 1"/>
          <p:cNvSpPr txBox="1"/>
          <p:nvPr/>
        </p:nvSpPr>
        <p:spPr>
          <a:xfrm>
            <a:off x="720360" y="-21600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28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Estadísticas de Natalidad. Principales conceptos. Medidas de fecundidad.</a:t>
            </a:r>
            <a:endParaRPr lang="es-CU" sz="2800" b="0" strike="noStrike" spc="-1">
              <a:latin typeface="Arial"/>
            </a:endParaRPr>
          </a:p>
        </p:txBody>
      </p:sp>
      <p:sp>
        <p:nvSpPr>
          <p:cNvPr id="500" name="TextShape 2"/>
          <p:cNvSpPr txBox="1"/>
          <p:nvPr/>
        </p:nvSpPr>
        <p:spPr>
          <a:xfrm rot="30000">
            <a:off x="428040" y="1557000"/>
            <a:ext cx="9070920" cy="552168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noAutofit/>
          </a:bodyPr>
          <a:lstStyle/>
          <a:p>
            <a:pPr algn="just">
              <a:lnSpc>
                <a:spcPct val="100000"/>
              </a:lnSpc>
              <a:spcAft>
                <a:spcPts val="1414"/>
              </a:spcAft>
            </a:pPr>
            <a:r>
              <a:rPr lang="es-ES" sz="2400" b="1" strike="noStrike" spc="-1">
                <a:solidFill>
                  <a:srgbClr val="FF3333"/>
                </a:solidFill>
                <a:latin typeface="Arial"/>
                <a:ea typeface="Microsoft YaHei"/>
              </a:rPr>
              <a:t>Natalidad:</a:t>
            </a: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 Es la frecuencia de nacimientos vivos en una población.</a:t>
            </a: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r>
              <a:rPr lang="es-ES" sz="2400" b="1" strike="noStrike" spc="-1">
                <a:solidFill>
                  <a:srgbClr val="FF3333"/>
                </a:solidFill>
                <a:latin typeface="Arial"/>
                <a:ea typeface="Microsoft YaHei"/>
              </a:rPr>
              <a:t>Fecundidad: </a:t>
            </a: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 Es la procreación efectiva en una población.</a:t>
            </a: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r>
              <a:rPr lang="es-ES" sz="2400" b="1" strike="noStrike" spc="-1">
                <a:solidFill>
                  <a:srgbClr val="FF3333"/>
                </a:solidFill>
                <a:latin typeface="Arial"/>
                <a:ea typeface="Microsoft YaHei"/>
              </a:rPr>
              <a:t>Fertilidad:</a:t>
            </a: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 La capacidad de procreación de una población, o sea la capacidad que tiene una población de reproducirse. (las mujeres en edad fértil son entre 15 y 49 años)</a:t>
            </a: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r>
              <a:rPr lang="es-ES" sz="2400" b="1" strike="noStrike" spc="-1">
                <a:solidFill>
                  <a:srgbClr val="FF3333"/>
                </a:solidFill>
                <a:latin typeface="Arial"/>
                <a:ea typeface="Microsoft YaHei"/>
              </a:rPr>
              <a:t>Nacido vivo: </a:t>
            </a: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Es la expulsión o extracción completa del cuerpo de la madre, independientemente de la duración del embarazo de un producto de la concepción que después de dicha separación, respire o de cualquier otra señal de vida tal como: palpitaciones del corazón, pulsaciones del cordón umbilical, ó movimientos de los músculos de contracción voluntaria, tanto si se ha cortado ó no el cordón umbilical y esté o no desprendida la placenta.</a:t>
            </a:r>
            <a:endParaRPr lang="es-C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r>
              <a:rPr lang="es-ES" sz="2400" b="1" strike="noStrike" spc="-1">
                <a:solidFill>
                  <a:srgbClr val="000000"/>
                </a:solidFill>
                <a:latin typeface="HGKBNM+TimesNewRoman"/>
                <a:ea typeface="Microsoft YaHei"/>
              </a:rPr>
              <a:t> </a:t>
            </a:r>
            <a:endParaRPr lang="es-C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TextShape 1"/>
          <p:cNvSpPr txBox="1"/>
          <p:nvPr/>
        </p:nvSpPr>
        <p:spPr>
          <a:xfrm>
            <a:off x="720360" y="3384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32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Población media total:</a:t>
            </a:r>
            <a:endParaRPr lang="es-CU" sz="3200" b="0" strike="noStrike" spc="-1">
              <a:latin typeface="Arial"/>
            </a:endParaRPr>
          </a:p>
        </p:txBody>
      </p:sp>
      <p:sp>
        <p:nvSpPr>
          <p:cNvPr id="502" name="TextShape 2"/>
          <p:cNvSpPr txBox="1"/>
          <p:nvPr/>
        </p:nvSpPr>
        <p:spPr>
          <a:xfrm rot="30000">
            <a:off x="428040" y="1557000"/>
            <a:ext cx="9070920" cy="552168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000" b="1" strike="noStrike" spc="-1" dirty="0">
                <a:solidFill>
                  <a:srgbClr val="000000"/>
                </a:solidFill>
                <a:latin typeface="LLKKPM+Arial"/>
                <a:ea typeface="Microsoft YaHei"/>
              </a:rPr>
              <a:t>Es la que existe a mitad del periodo, día central del año (1ro de Julio).</a:t>
            </a:r>
            <a:endParaRPr lang="es-CU" sz="40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r>
              <a:rPr lang="es-ES" sz="3200" b="1" strike="noStrike" spc="-1" dirty="0">
                <a:solidFill>
                  <a:srgbClr val="000000"/>
                </a:solidFill>
                <a:latin typeface="HGKBNM+TimesNewRoman"/>
                <a:ea typeface="Microsoft YaHei"/>
              </a:rPr>
              <a:t> </a:t>
            </a:r>
            <a:endParaRPr lang="es-C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 Medidas de fecundidad.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0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05" name="TextShape 3"/>
          <p:cNvSpPr txBox="1"/>
          <p:nvPr/>
        </p:nvSpPr>
        <p:spPr>
          <a:xfrm>
            <a:off x="503640" y="1816560"/>
            <a:ext cx="8857080" cy="4483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Tasa bruta de natalidad</a:t>
            </a: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Tasa de fecundidad general.</a:t>
            </a: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Tasa de fecundidad específica  por grupo </a:t>
            </a: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de edades.</a:t>
            </a: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Las </a:t>
            </a: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fórmulas aparecen en la  carpeta </a:t>
            </a: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Clase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9 en el </a:t>
            </a: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archivo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formulario.pdf</a:t>
            </a: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 </a:t>
            </a: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Ejemplo 1: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07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08" name="TextShape 3"/>
          <p:cNvSpPr txBox="1"/>
          <p:nvPr/>
        </p:nvSpPr>
        <p:spPr>
          <a:xfrm>
            <a:off x="215640" y="1816560"/>
            <a:ext cx="9864720" cy="3439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En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Cuba, </a:t>
            </a: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la población media total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en el 2017 fue de </a:t>
            </a:r>
            <a:r>
              <a:rPr lang="es-ES" sz="3200" b="1" strike="noStrike" spc="-1" dirty="0" err="1" smtClean="0">
                <a:solidFill>
                  <a:srgbClr val="000000"/>
                </a:solidFill>
                <a:latin typeface="EEFDHJ+Arial"/>
                <a:ea typeface="EEFDHJ+Arial"/>
              </a:rPr>
              <a:t>de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 11 230 142 habitantes</a:t>
            </a: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.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El </a:t>
            </a: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número de nacidos vivos fue de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114 971 </a:t>
            </a: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en ese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año</a:t>
            </a: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. Calcule e interprete la tasa bruta de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natalidad de Cuba </a:t>
            </a:r>
            <a:r>
              <a:rPr lang="es-ES" sz="3200" b="1" strike="noStrike" spc="-1" dirty="0" err="1" smtClean="0">
                <a:solidFill>
                  <a:srgbClr val="000000"/>
                </a:solidFill>
                <a:latin typeface="EEFDHJ+Arial"/>
                <a:ea typeface="EEFDHJ+Arial"/>
              </a:rPr>
              <a:t>eb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 el año 2017.</a:t>
            </a: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Ejemplo 2: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1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11" name="TextShape 3"/>
          <p:cNvSpPr txBox="1"/>
          <p:nvPr/>
        </p:nvSpPr>
        <p:spPr>
          <a:xfrm>
            <a:off x="648000" y="1816560"/>
            <a:ext cx="9216000" cy="3439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En Cuba, la población media total en el 2017 fue de 11 230 142 habitantes de </a:t>
            </a: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los cuales las mujeres de 15 a 49 años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fueron 5 536 856. </a:t>
            </a: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El número de nacidos vivos fue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de </a:t>
            </a:r>
            <a:r>
              <a:rPr lang="es-ES" sz="3200" b="1" spc="-1" dirty="0">
                <a:solidFill>
                  <a:srgbClr val="000000"/>
                </a:solidFill>
                <a:latin typeface="EEFDHJ+Arial"/>
                <a:ea typeface="EEFDHJ+Arial"/>
              </a:rPr>
              <a:t>114 971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 </a:t>
            </a: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en ese año. Calcule e interprete la </a:t>
            </a: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tasa general </a:t>
            </a:r>
            <a:r>
              <a:rPr lang="es-ES" sz="3200" b="1" strike="noStrike" spc="-1" dirty="0">
                <a:solidFill>
                  <a:srgbClr val="000000"/>
                </a:solidFill>
                <a:latin typeface="EEFDHJ+Arial"/>
                <a:ea typeface="EEFDHJ+Arial"/>
              </a:rPr>
              <a:t>de fecundidad.</a:t>
            </a:r>
            <a:endParaRPr lang="es-C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Ejemplo 3: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13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14" name="TextShape 3"/>
          <p:cNvSpPr txBox="1"/>
          <p:nvPr/>
        </p:nvSpPr>
        <p:spPr>
          <a:xfrm>
            <a:off x="504000" y="1816559"/>
            <a:ext cx="9360000" cy="553714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s-ES" sz="3200" b="1" strike="noStrike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En la siguiente tabla </a:t>
            </a:r>
            <a:r>
              <a:rPr lang="es-ES" sz="3200" b="1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se muestra la población de mujeres en edad fértil según grupos de </a:t>
            </a:r>
            <a:r>
              <a:rPr lang="es-ES" sz="3200" b="1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edades </a:t>
            </a:r>
            <a:r>
              <a:rPr lang="es-ES" sz="3200" b="1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y </a:t>
            </a:r>
            <a:r>
              <a:rPr lang="es-ES" sz="3200" b="1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nacimientos en Cuba en el año 2017. </a:t>
            </a:r>
            <a:r>
              <a:rPr lang="es-ES" sz="3200" b="1" spc="-1" dirty="0" smtClean="0">
                <a:solidFill>
                  <a:srgbClr val="000000"/>
                </a:solidFill>
                <a:latin typeface="EEFDHJ+Arial"/>
                <a:ea typeface="EEFDHJ+Arial"/>
              </a:rPr>
              <a:t>Calcule e interprete la tasa de fecundidad específica de cada uno de esos grupos.</a:t>
            </a:r>
          </a:p>
          <a:p>
            <a:pPr>
              <a:lnSpc>
                <a:spcPct val="100000"/>
              </a:lnSpc>
            </a:pPr>
            <a:endParaRPr lang="es-ES" sz="3200" b="1" spc="-1" dirty="0" smtClean="0">
              <a:solidFill>
                <a:srgbClr val="000000"/>
              </a:solidFill>
              <a:latin typeface="EEFDHJ+Arial"/>
              <a:ea typeface="EEFDHJ+Arial"/>
            </a:endParaRPr>
          </a:p>
          <a:p>
            <a:pPr>
              <a:lnSpc>
                <a:spcPct val="100000"/>
              </a:lnSpc>
            </a:pPr>
            <a:endParaRPr lang="es-ES" sz="3200" b="1" strike="noStrike" spc="-1" dirty="0">
              <a:solidFill>
                <a:srgbClr val="000000"/>
              </a:solidFill>
              <a:latin typeface="EEFDHJ+Arial"/>
              <a:ea typeface="EEFDHJ+Arial"/>
            </a:endParaRPr>
          </a:p>
          <a:p>
            <a:pPr>
              <a:lnSpc>
                <a:spcPct val="100000"/>
              </a:lnSpc>
            </a:pPr>
            <a:endParaRPr lang="es-ES" sz="3200" b="1" spc="-1" dirty="0" smtClean="0">
              <a:solidFill>
                <a:srgbClr val="000000"/>
              </a:solidFill>
              <a:latin typeface="EEFDHJ+Arial"/>
              <a:ea typeface="EEFDHJ+Arial"/>
            </a:endParaRPr>
          </a:p>
          <a:p>
            <a:pPr>
              <a:lnSpc>
                <a:spcPct val="100000"/>
              </a:lnSpc>
            </a:pPr>
            <a:endParaRPr lang="es-ES" sz="3200" b="1" strike="noStrike" spc="-1" dirty="0">
              <a:solidFill>
                <a:srgbClr val="000000"/>
              </a:solidFill>
              <a:latin typeface="EEFDHJ+Arial"/>
              <a:ea typeface="EEFDHJ+Arial"/>
            </a:endParaRPr>
          </a:p>
          <a:p>
            <a:pPr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164513"/>
              </p:ext>
            </p:extLst>
          </p:nvPr>
        </p:nvGraphicFramePr>
        <p:xfrm>
          <a:off x="1400971" y="4528551"/>
          <a:ext cx="6720417" cy="1867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0139">
                  <a:extLst>
                    <a:ext uri="{9D8B030D-6E8A-4147-A177-3AD203B41FA5}">
                      <a16:colId xmlns:a16="http://schemas.microsoft.com/office/drawing/2014/main" val="2255689470"/>
                    </a:ext>
                  </a:extLst>
                </a:gridCol>
                <a:gridCol w="2240139">
                  <a:extLst>
                    <a:ext uri="{9D8B030D-6E8A-4147-A177-3AD203B41FA5}">
                      <a16:colId xmlns:a16="http://schemas.microsoft.com/office/drawing/2014/main" val="2482240316"/>
                    </a:ext>
                  </a:extLst>
                </a:gridCol>
                <a:gridCol w="2240139">
                  <a:extLst>
                    <a:ext uri="{9D8B030D-6E8A-4147-A177-3AD203B41FA5}">
                      <a16:colId xmlns:a16="http://schemas.microsoft.com/office/drawing/2014/main" val="830832990"/>
                    </a:ext>
                  </a:extLst>
                </a:gridCol>
              </a:tblGrid>
              <a:tr h="486211">
                <a:tc>
                  <a:txBody>
                    <a:bodyPr/>
                    <a:lstStyle/>
                    <a:p>
                      <a:r>
                        <a:rPr lang="es-ES" dirty="0" smtClean="0"/>
                        <a:t>Grupo de edad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Cantidad</a:t>
                      </a:r>
                      <a:r>
                        <a:rPr lang="es-ES" baseline="0" dirty="0" smtClean="0"/>
                        <a:t> de mujeres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Cantidad de nacimientos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074263"/>
                  </a:ext>
                </a:extLst>
              </a:tr>
              <a:tr h="486211">
                <a:tc>
                  <a:txBody>
                    <a:bodyPr/>
                    <a:lstStyle/>
                    <a:p>
                      <a:r>
                        <a:rPr lang="es-ES" dirty="0" smtClean="0"/>
                        <a:t>15-19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336 048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17</a:t>
                      </a:r>
                      <a:r>
                        <a:rPr lang="es-ES" baseline="0" dirty="0" smtClean="0"/>
                        <a:t> 474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784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20-39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1 417 515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96 812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438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40-49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914 261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2182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22774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sz="3600" b="1" u="sng" strike="noStrike" spc="-1">
                <a:solidFill>
                  <a:srgbClr val="000000"/>
                </a:solidFill>
                <a:uFillTx/>
                <a:latin typeface="Arial"/>
                <a:ea typeface="Microsoft YaHei"/>
              </a:rPr>
              <a:t> Medidas de mortalidad.</a:t>
            </a:r>
            <a:endParaRPr lang="es-CU" sz="3600" b="0" strike="noStrike" spc="-1">
              <a:latin typeface="Arial"/>
            </a:endParaRPr>
          </a:p>
        </p:txBody>
      </p:sp>
      <p:sp>
        <p:nvSpPr>
          <p:cNvPr id="51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 w="25560">
            <a:noFill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414"/>
              </a:spcAft>
            </a:pPr>
            <a:endParaRPr lang="es-CU" sz="3200" b="0" strike="noStrike" spc="-1">
              <a:latin typeface="Arial"/>
            </a:endParaRPr>
          </a:p>
        </p:txBody>
      </p:sp>
      <p:sp>
        <p:nvSpPr>
          <p:cNvPr id="517" name="TextShape 3"/>
          <p:cNvSpPr txBox="1"/>
          <p:nvPr/>
        </p:nvSpPr>
        <p:spPr>
          <a:xfrm>
            <a:off x="216000" y="1289880"/>
            <a:ext cx="9504000" cy="4867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906840" indent="-228600" algn="just">
              <a:lnSpc>
                <a:spcPct val="150000"/>
              </a:lnSpc>
            </a:pPr>
            <a:r>
              <a:rPr lang="es-ES" sz="3200" b="1" strike="noStrike" spc="-1" dirty="0">
                <a:solidFill>
                  <a:srgbClr val="000000"/>
                </a:solidFill>
                <a:latin typeface="LLKKPM+Arial"/>
                <a:ea typeface="LLKKPM+Arial"/>
              </a:rPr>
              <a:t>Según la OMS “las estadísticas de mortalidad son una de las fuentes principales de información en salud y en muchos países constituyen la información de salud más confiable”. En general miden el grado de desarrollo de una sociedad.</a:t>
            </a:r>
            <a:endParaRPr lang="es-CU" sz="3200" b="0" strike="noStrike" spc="-1" dirty="0">
              <a:latin typeface="Arial"/>
            </a:endParaRPr>
          </a:p>
          <a:p>
            <a:pPr marL="906840" indent="-228600"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  <a:p>
            <a:pPr marL="906840" indent="-228600"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  <a:p>
            <a:pPr marL="906840" indent="-228600"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  <a:p>
            <a:pPr marL="906840" indent="-228600" algn="just">
              <a:lnSpc>
                <a:spcPct val="100000"/>
              </a:lnSpc>
            </a:pPr>
            <a:endParaRPr lang="es-C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</TotalTime>
  <Words>1541</Words>
  <Application>Microsoft Office PowerPoint</Application>
  <PresentationFormat>Personalizado</PresentationFormat>
  <Paragraphs>152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12</vt:i4>
      </vt:variant>
      <vt:variant>
        <vt:lpstr>Títulos de diapositiva</vt:lpstr>
      </vt:variant>
      <vt:variant>
        <vt:i4>21</vt:i4>
      </vt:variant>
    </vt:vector>
  </HeadingPairs>
  <TitlesOfParts>
    <vt:vector size="43" baseType="lpstr">
      <vt:lpstr>Microsoft YaHei</vt:lpstr>
      <vt:lpstr>Arial</vt:lpstr>
      <vt:lpstr>DejaVu Sans</vt:lpstr>
      <vt:lpstr>EEFDHJ+Arial</vt:lpstr>
      <vt:lpstr>HGKBNM+TimesNewRoman</vt:lpstr>
      <vt:lpstr>LLKKPM+Arial</vt:lpstr>
      <vt:lpstr>Segoe UI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ana</dc:creator>
  <dc:description/>
  <cp:lastModifiedBy>Ana Gloria López Fernández</cp:lastModifiedBy>
  <cp:revision>30</cp:revision>
  <dcterms:created xsi:type="dcterms:W3CDTF">2017-09-04T09:16:07Z</dcterms:created>
  <dcterms:modified xsi:type="dcterms:W3CDTF">2020-04-03T17:52:46Z</dcterms:modified>
  <dc:language>es-CU</dc:language>
</cp:coreProperties>
</file>