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63" r:id="rId3"/>
    <p:sldId id="264" r:id="rId4"/>
    <p:sldId id="257" r:id="rId5"/>
    <p:sldId id="277" r:id="rId6"/>
    <p:sldId id="278" r:id="rId7"/>
    <p:sldId id="283" r:id="rId8"/>
    <p:sldId id="258" r:id="rId9"/>
    <p:sldId id="284" r:id="rId10"/>
    <p:sldId id="285" r:id="rId11"/>
    <p:sldId id="286" r:id="rId12"/>
    <p:sldId id="329" r:id="rId13"/>
    <p:sldId id="259" r:id="rId14"/>
    <p:sldId id="331" r:id="rId15"/>
    <p:sldId id="333" r:id="rId16"/>
    <p:sldId id="334" r:id="rId17"/>
    <p:sldId id="332" r:id="rId18"/>
    <p:sldId id="267" r:id="rId19"/>
    <p:sldId id="330" r:id="rId20"/>
    <p:sldId id="268" r:id="rId21"/>
    <p:sldId id="269" r:id="rId22"/>
    <p:sldId id="270" r:id="rId23"/>
    <p:sldId id="271" r:id="rId24"/>
    <p:sldId id="288" r:id="rId25"/>
    <p:sldId id="289" r:id="rId26"/>
    <p:sldId id="272" r:id="rId27"/>
    <p:sldId id="290" r:id="rId28"/>
    <p:sldId id="276" r:id="rId29"/>
    <p:sldId id="279" r:id="rId30"/>
    <p:sldId id="292" r:id="rId31"/>
    <p:sldId id="280" r:id="rId32"/>
    <p:sldId id="335" r:id="rId33"/>
    <p:sldId id="294" r:id="rId34"/>
    <p:sldId id="296" r:id="rId35"/>
    <p:sldId id="316" r:id="rId36"/>
    <p:sldId id="297" r:id="rId37"/>
    <p:sldId id="298" r:id="rId38"/>
    <p:sldId id="299" r:id="rId39"/>
    <p:sldId id="313" r:id="rId40"/>
    <p:sldId id="317" r:id="rId41"/>
    <p:sldId id="300" r:id="rId42"/>
    <p:sldId id="287" r:id="rId43"/>
    <p:sldId id="302" r:id="rId44"/>
    <p:sldId id="323" r:id="rId45"/>
    <p:sldId id="324" r:id="rId46"/>
    <p:sldId id="326" r:id="rId47"/>
    <p:sldId id="327" r:id="rId48"/>
    <p:sldId id="328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622694-4029-42B3-B08B-46FC181E6785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3E5FD0-E490-47DD-939A-4581698D7B00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564341-8564-4357-BA0D-B1C1B638E84C}" type="datetimeFigureOut">
              <a:rPr lang="es-ES" smtClean="0"/>
              <a:pPr/>
              <a:t>26/11/2018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3DF4A1-4078-4705-AF67-FA2101B0C1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5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2357430"/>
            <a:ext cx="4137196" cy="309404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428928" y="5473005"/>
            <a:ext cx="5715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U" sz="2800" dirty="0" smtClean="0">
                <a:solidFill>
                  <a:srgbClr val="FFFF00"/>
                </a:solidFill>
                <a:latin typeface="Garamond" pitchFamily="18" charset="0"/>
              </a:rPr>
              <a:t>Profesora: Dra. Leticia Mu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ñoz Álvarez</a:t>
            </a:r>
          </a:p>
          <a:p>
            <a:r>
              <a:rPr lang="es-CU" sz="2800" dirty="0" smtClean="0">
                <a:solidFill>
                  <a:srgbClr val="FFFF00"/>
                </a:solidFill>
                <a:latin typeface="Garamond" pitchFamily="18" charset="0"/>
              </a:rPr>
              <a:t>Departamento de Imagenología.</a:t>
            </a:r>
          </a:p>
          <a:p>
            <a:r>
              <a:rPr lang="es-CU" sz="2800" dirty="0" smtClean="0">
                <a:solidFill>
                  <a:srgbClr val="FFFF00"/>
                </a:solidFill>
                <a:latin typeface="Garamond" pitchFamily="18" charset="0"/>
              </a:rPr>
              <a:t>Hospital Calixto García</a:t>
            </a:r>
            <a:endParaRPr lang="es-E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U" sz="6000" dirty="0">
                <a:solidFill>
                  <a:srgbClr val="FFFF00"/>
                </a:solidFill>
                <a:latin typeface="Garamond" pitchFamily="18" charset="0"/>
              </a:rPr>
              <a:t>Imagenología del </a:t>
            </a:r>
            <a:r>
              <a:rPr lang="es-CU" sz="6000" dirty="0" smtClean="0">
                <a:solidFill>
                  <a:srgbClr val="FFFF00"/>
                </a:solidFill>
                <a:latin typeface="Garamond" pitchFamily="18" charset="0"/>
              </a:rPr>
              <a:t>Sistema Genitourinario</a:t>
            </a:r>
            <a:endParaRPr lang="es-ES" sz="60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SC01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5629275" cy="619125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51588" y="2441575"/>
            <a:ext cx="1427763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Uréteres</a:t>
            </a: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39975" y="2349500"/>
            <a:ext cx="4032250" cy="358775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4643438" y="2852738"/>
            <a:ext cx="1728787" cy="504825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156325" y="3500438"/>
            <a:ext cx="2773393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>
                <a:solidFill>
                  <a:srgbClr val="FFFF00"/>
                </a:solidFill>
                <a:latin typeface="Garamond" pitchFamily="18" charset="0"/>
              </a:rPr>
              <a:t>Su calibre es fino,</a:t>
            </a:r>
          </a:p>
          <a:p>
            <a:r>
              <a:rPr lang="es-ES" sz="2800">
                <a:solidFill>
                  <a:srgbClr val="FFFF00"/>
                </a:solidFill>
                <a:latin typeface="Garamond" pitchFamily="18" charset="0"/>
              </a:rPr>
              <a:t>pueden tener acodaduras</a:t>
            </a:r>
            <a:endParaRPr lang="en-US" sz="280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01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5329238" cy="6048375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95963" y="1196975"/>
            <a:ext cx="3133755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15 minutos visualiza </a:t>
            </a: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todo</a:t>
            </a:r>
          </a:p>
          <a:p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el sistema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excretor</a:t>
            </a:r>
            <a:endParaRPr lang="es-E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3059113" y="3716338"/>
            <a:ext cx="2808287" cy="2376487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143636" y="3500438"/>
            <a:ext cx="1062053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Vejiga</a:t>
            </a:r>
            <a:endParaRPr lang="en-U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6429388" cy="519130"/>
          </a:xfr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_tradnl" sz="28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URETROCISTOGRAFIA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6" y="1000108"/>
            <a:ext cx="4429124" cy="5435334"/>
          </a:xfr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>
              <a:buFont typeface="Arial" pitchFamily="34" charset="0"/>
              <a:buChar char="•"/>
            </a:pP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Pueden ser </a:t>
            </a:r>
            <a:r>
              <a:rPr lang="es-ES_tradnl" dirty="0" err="1">
                <a:solidFill>
                  <a:srgbClr val="FFFF00"/>
                </a:solidFill>
                <a:latin typeface="Garamond" pitchFamily="18" charset="0"/>
              </a:rPr>
              <a:t>miccional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 o 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retrógrada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, 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estudiándose 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la vejiga y la uretra.</a:t>
            </a:r>
            <a:endParaRPr lang="es-ES_tradnl" dirty="0">
              <a:solidFill>
                <a:srgbClr val="FFFF00"/>
              </a:solidFill>
              <a:latin typeface="Garamond" pitchFamily="18" charset="0"/>
            </a:endParaRPr>
          </a:p>
          <a:p>
            <a:pPr marL="0">
              <a:buFont typeface="Arial" pitchFamily="34" charset="0"/>
              <a:buChar char="•"/>
            </a:pP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En la </a:t>
            </a:r>
            <a:r>
              <a:rPr lang="es-ES_tradnl" dirty="0" err="1">
                <a:solidFill>
                  <a:srgbClr val="FFFF00"/>
                </a:solidFill>
                <a:latin typeface="Garamond" pitchFamily="18" charset="0"/>
              </a:rPr>
              <a:t>miccional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 se observa la dinámica en la micción, 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estudiándose 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además el reflujo </a:t>
            </a:r>
            <a:r>
              <a:rPr lang="es-ES_tradnl" dirty="0" err="1" smtClean="0">
                <a:solidFill>
                  <a:srgbClr val="FFFF00"/>
                </a:solidFill>
                <a:latin typeface="Garamond" pitchFamily="18" charset="0"/>
              </a:rPr>
              <a:t>vesico-ureteral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marL="0">
              <a:buFont typeface="Arial" pitchFamily="34" charset="0"/>
              <a:buChar char="•"/>
            </a:pP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La 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retrógrada 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se realiza cuando el paciente no puede orinar, 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inyectándose retrógradamente 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a través de la uretra el contraste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438063" cy="53578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95963" y="3164368"/>
            <a:ext cx="905821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Vejiga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6438295" y="4857760"/>
            <a:ext cx="526872" cy="8574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52675" y="4643446"/>
            <a:ext cx="708037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1000" dirty="0"/>
              <a:t>Uretra</a:t>
            </a:r>
          </a:p>
          <a:p>
            <a:r>
              <a:rPr lang="es-ES" sz="1000" dirty="0"/>
              <a:t>posterior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7152675" y="5572140"/>
            <a:ext cx="151247" cy="259127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938361" y="5857892"/>
            <a:ext cx="1027152" cy="3385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800" dirty="0"/>
              <a:t>Uretra </a:t>
            </a:r>
            <a:r>
              <a:rPr lang="es-ES" sz="800" dirty="0" err="1"/>
              <a:t>peneana</a:t>
            </a:r>
            <a:r>
              <a:rPr lang="es-ES" sz="800" dirty="0"/>
              <a:t> o</a:t>
            </a:r>
          </a:p>
          <a:p>
            <a:r>
              <a:rPr lang="es-ES" sz="800" dirty="0"/>
              <a:t>anterior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60350"/>
            <a:ext cx="4114800" cy="777875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s-MX" sz="3600" b="1">
                <a:solidFill>
                  <a:srgbClr val="FFFF00"/>
                </a:solidFill>
                <a:latin typeface="Comic Sans MS" pitchFamily="66" charset="0"/>
              </a:rPr>
              <a:t>CISTOGRAFÍA</a:t>
            </a:r>
            <a:endParaRPr lang="es-ES_tradnl" sz="3600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3012" name="Picture 4" descr="Cistografí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25538"/>
            <a:ext cx="3744912" cy="2797175"/>
          </a:xfrm>
          <a:noFill/>
          <a:ln>
            <a:solidFill>
              <a:srgbClr val="FFFF00"/>
            </a:solidFill>
          </a:ln>
        </p:spPr>
      </p:pic>
      <p:pic>
        <p:nvPicPr>
          <p:cNvPr id="43014" name="Picture 6" descr="Cistografía miccional 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4005263"/>
            <a:ext cx="3816350" cy="2801937"/>
          </a:xfrm>
          <a:noFill/>
          <a:ln>
            <a:solidFill>
              <a:srgbClr val="FFFF00"/>
            </a:solidFill>
          </a:ln>
        </p:spPr>
      </p:pic>
      <p:pic>
        <p:nvPicPr>
          <p:cNvPr id="43016" name="Picture 8" descr="Cistografía miccional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1125538"/>
            <a:ext cx="3455988" cy="2803525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82512"/>
            <a:ext cx="4257676" cy="560406"/>
          </a:xfr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_tradnl" sz="28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ULTRASONIDO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90" y="1119263"/>
            <a:ext cx="8643966" cy="5262979"/>
          </a:xfr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Forma tamaño y posición renal. Las características del contorno renal.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Relación entre el parénquima renal con el seno renal 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De gran valor en el estudio de la patología renal.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Se pueden identificar masas renales y diferenciar lesiones quísticas de sólidas.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Se puede ver litiasis renales y vesicales.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Dilatación de cavidades. </a:t>
            </a:r>
            <a:r>
              <a:rPr lang="es-ES_tradnl" dirty="0" err="1" smtClean="0">
                <a:solidFill>
                  <a:srgbClr val="FFFF00"/>
                </a:solidFill>
                <a:latin typeface="Garamond" pitchFamily="18" charset="0"/>
              </a:rPr>
              <a:t>Caracterísitcas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 del contenido de las cavidades dilatadas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Es útil en estudio de riñones silentes.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Las litiasis </a:t>
            </a:r>
            <a:r>
              <a:rPr lang="es-ES_tradnl" dirty="0" err="1" smtClean="0">
                <a:solidFill>
                  <a:srgbClr val="FFFF00"/>
                </a:solidFill>
                <a:latin typeface="Garamond" pitchFamily="18" charset="0"/>
              </a:rPr>
              <a:t>ureterales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 son difícil de visualizar.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No se puede estudiar funcionamiento renal.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46" name="Rectangle 18"/>
          <p:cNvSpPr>
            <a:spLocks noChangeArrowheads="1"/>
          </p:cNvSpPr>
          <p:nvPr/>
        </p:nvSpPr>
        <p:spPr bwMode="auto">
          <a:xfrm>
            <a:off x="3563938" y="0"/>
            <a:ext cx="5580062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483330" name="Picture 2" descr="ANATOMIA RINON SECCION TRANSV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07950" y="885825"/>
            <a:ext cx="3313113" cy="5086350"/>
          </a:xfrm>
          <a:prstGeom prst="rect">
            <a:avLst/>
          </a:prstGeom>
          <a:noFill/>
        </p:spPr>
      </p:pic>
      <p:pic>
        <p:nvPicPr>
          <p:cNvPr id="483331" name="Picture 3" descr="RIN NORMAL MEDIDAS02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563938" y="1535113"/>
            <a:ext cx="5437187" cy="369411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83332" name="Line 4"/>
          <p:cNvSpPr>
            <a:spLocks noChangeShapeType="1"/>
          </p:cNvSpPr>
          <p:nvPr/>
        </p:nvSpPr>
        <p:spPr bwMode="auto">
          <a:xfrm rot="-981475">
            <a:off x="2700338" y="2420938"/>
            <a:ext cx="1871662" cy="7207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oval" w="med" len="med"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483333" name="Line 5"/>
          <p:cNvSpPr>
            <a:spLocks noChangeShapeType="1"/>
          </p:cNvSpPr>
          <p:nvPr/>
        </p:nvSpPr>
        <p:spPr bwMode="auto">
          <a:xfrm>
            <a:off x="2663825" y="2205038"/>
            <a:ext cx="3816350" cy="503237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oval" w="med" len="med"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483334" name="Line 6"/>
          <p:cNvSpPr>
            <a:spLocks noChangeShapeType="1"/>
          </p:cNvSpPr>
          <p:nvPr/>
        </p:nvSpPr>
        <p:spPr bwMode="auto">
          <a:xfrm rot="354044">
            <a:off x="2700338" y="3284538"/>
            <a:ext cx="3240087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oval" w="med" len="med"/>
            <a:tailEnd type="triangle" w="med" len="med"/>
          </a:ln>
          <a:effectLst>
            <a:outerShdw dist="35921" dir="2700000" algn="ctr" rotWithShape="0">
              <a:srgbClr val="0000FF"/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483335" name="Text Box 7"/>
          <p:cNvSpPr txBox="1">
            <a:spLocks noChangeArrowheads="1"/>
          </p:cNvSpPr>
          <p:nvPr/>
        </p:nvSpPr>
        <p:spPr bwMode="auto">
          <a:xfrm>
            <a:off x="3563938" y="4567238"/>
            <a:ext cx="1508128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Polo superior</a:t>
            </a:r>
            <a:endParaRPr lang="es-MX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7858116" y="1571612"/>
            <a:ext cx="1285884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rgbClr val="FFFF00"/>
                </a:solidFill>
                <a:latin typeface="Garamond" pitchFamily="18" charset="0"/>
              </a:rPr>
              <a:t>Polo inferior</a:t>
            </a:r>
            <a:endParaRPr lang="es-MX" sz="28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83339" name="Text Box 11"/>
          <p:cNvSpPr txBox="1">
            <a:spLocks noChangeArrowheads="1"/>
          </p:cNvSpPr>
          <p:nvPr/>
        </p:nvSpPr>
        <p:spPr bwMode="auto">
          <a:xfrm>
            <a:off x="2484438" y="20589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400" b="1"/>
              <a:t>1</a:t>
            </a:r>
            <a:endParaRPr lang="es-MX" sz="1400" b="1"/>
          </a:p>
        </p:txBody>
      </p:sp>
      <p:sp>
        <p:nvSpPr>
          <p:cNvPr id="483340" name="Text Box 12"/>
          <p:cNvSpPr txBox="1">
            <a:spLocks noChangeArrowheads="1"/>
          </p:cNvSpPr>
          <p:nvPr/>
        </p:nvSpPr>
        <p:spPr bwMode="auto">
          <a:xfrm>
            <a:off x="2484438" y="25558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400" b="1"/>
              <a:t>2</a:t>
            </a:r>
            <a:endParaRPr lang="es-MX" sz="1400" b="1"/>
          </a:p>
        </p:txBody>
      </p:sp>
      <p:sp>
        <p:nvSpPr>
          <p:cNvPr id="483341" name="Text Box 13"/>
          <p:cNvSpPr txBox="1">
            <a:spLocks noChangeArrowheads="1"/>
          </p:cNvSpPr>
          <p:nvPr/>
        </p:nvSpPr>
        <p:spPr bwMode="auto">
          <a:xfrm>
            <a:off x="2555875" y="29876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1400" b="1"/>
              <a:t>3</a:t>
            </a:r>
            <a:endParaRPr lang="es-MX" sz="1400" b="1"/>
          </a:p>
        </p:txBody>
      </p:sp>
      <p:sp>
        <p:nvSpPr>
          <p:cNvPr id="483342" name="Text Box 14"/>
          <p:cNvSpPr txBox="1">
            <a:spLocks noChangeArrowheads="1"/>
          </p:cNvSpPr>
          <p:nvPr/>
        </p:nvSpPr>
        <p:spPr bwMode="auto">
          <a:xfrm>
            <a:off x="755650" y="61277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1 médula (pirámide)</a:t>
            </a:r>
          </a:p>
        </p:txBody>
      </p:sp>
      <p:sp>
        <p:nvSpPr>
          <p:cNvPr id="483343" name="Text Box 15"/>
          <p:cNvSpPr txBox="1">
            <a:spLocks noChangeArrowheads="1"/>
          </p:cNvSpPr>
          <p:nvPr/>
        </p:nvSpPr>
        <p:spPr bwMode="auto">
          <a:xfrm>
            <a:off x="3857620" y="908050"/>
            <a:ext cx="4314830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CORTE LONGITUDINAL</a:t>
            </a:r>
            <a:endParaRPr lang="es-MX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83344" name="Text Box 16"/>
          <p:cNvSpPr txBox="1">
            <a:spLocks noChangeArrowheads="1"/>
          </p:cNvSpPr>
          <p:nvPr/>
        </p:nvSpPr>
        <p:spPr bwMode="auto">
          <a:xfrm>
            <a:off x="3779838" y="61277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</a:rPr>
              <a:t>2 corteza</a:t>
            </a:r>
          </a:p>
        </p:txBody>
      </p:sp>
      <p:sp>
        <p:nvSpPr>
          <p:cNvPr id="483345" name="Text Box 17"/>
          <p:cNvSpPr txBox="1">
            <a:spLocks noChangeArrowheads="1"/>
          </p:cNvSpPr>
          <p:nvPr/>
        </p:nvSpPr>
        <p:spPr bwMode="auto">
          <a:xfrm>
            <a:off x="5435600" y="6116638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FFFF00"/>
                </a:solidFill>
              </a:rPr>
              <a:t>3 grasa del seno renal</a:t>
            </a:r>
            <a:endParaRPr lang="es-MX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/>
      <p:bldP spid="483333" grpId="0" animBg="1"/>
      <p:bldP spid="483334" grpId="0" animBg="1"/>
      <p:bldP spid="483339" grpId="0"/>
      <p:bldP spid="483340" grpId="0"/>
      <p:bldP spid="483341" grpId="0"/>
      <p:bldP spid="483342" grpId="0"/>
      <p:bldP spid="483344" grpId="0"/>
      <p:bldP spid="4833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Picture 3" descr="RIN NORMAL MEDIDAS 03"/>
          <p:cNvPicPr>
            <a:picLocks noChangeAspect="1" noChangeArrowheads="1"/>
          </p:cNvPicPr>
          <p:nvPr/>
        </p:nvPicPr>
        <p:blipFill>
          <a:blip r:embed="rId2">
            <a:lum bright="24000" contrast="18000"/>
          </a:blip>
          <a:srcRect/>
          <a:stretch>
            <a:fillRect/>
          </a:stretch>
        </p:blipFill>
        <p:spPr bwMode="auto">
          <a:xfrm>
            <a:off x="144462" y="2368551"/>
            <a:ext cx="5579985" cy="363221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76164" name="Picture 4" descr="RIN NORMAL MEDIDAS 03B"/>
          <p:cNvPicPr>
            <a:picLocks noChangeAspect="1" noChangeArrowheads="1"/>
          </p:cNvPicPr>
          <p:nvPr/>
        </p:nvPicPr>
        <p:blipFill>
          <a:blip r:embed="rId3">
            <a:lum bright="24000" contrast="18000"/>
          </a:blip>
          <a:srcRect/>
          <a:stretch>
            <a:fillRect/>
          </a:stretch>
        </p:blipFill>
        <p:spPr bwMode="auto">
          <a:xfrm>
            <a:off x="4857752" y="0"/>
            <a:ext cx="4286248" cy="381476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214283" y="6191928"/>
            <a:ext cx="4500594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CORTE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LONGITUDINAL</a:t>
            </a:r>
            <a:endParaRPr lang="es-MX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1071538" y="1000108"/>
            <a:ext cx="3455987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CORTE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TRANSVERSAL</a:t>
            </a:r>
            <a:endParaRPr lang="es-MX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chemeClr val="bg1"/>
                </a:solidFill>
              </a:rPr>
              <a:t>MEDIDAS</a:t>
            </a:r>
            <a:endParaRPr lang="es-MX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85728"/>
            <a:ext cx="1685908" cy="560406"/>
          </a:xfr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_tradnl" sz="28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TAC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3695696" cy="5262979"/>
          </a:xfr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marL="0" indent="-411163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Puede realizarse simple y con contraste, se logra visualizar los riñones y vejiga sin necesidad de utilizar contraste.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Útil 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en el diagnostico de procesos expansivos incluyendo su </a:t>
            </a:r>
            <a:r>
              <a:rPr lang="es-ES_tradnl" dirty="0" err="1">
                <a:solidFill>
                  <a:srgbClr val="FFFF00"/>
                </a:solidFill>
                <a:latin typeface="Garamond" pitchFamily="18" charset="0"/>
              </a:rPr>
              <a:t>estadificación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, litiasis, hidronefrosis y en trauma renal.</a:t>
            </a:r>
          </a:p>
        </p:txBody>
      </p:sp>
      <p:pic>
        <p:nvPicPr>
          <p:cNvPr id="4" name="Picture 4" descr="TAC 4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428604"/>
            <a:ext cx="5035296" cy="4181856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5" name="Picture 3" descr="RIÑON NORMAL TAC SIMPLE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4686324"/>
            <a:ext cx="4500563" cy="21717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89476" name="Picture 4" descr="RIÑON NORMAL 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14884"/>
            <a:ext cx="4500563" cy="20986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 l="2092" r="66457"/>
          <a:stretch>
            <a:fillRect/>
          </a:stretch>
        </p:blipFill>
        <p:spPr bwMode="auto">
          <a:xfrm>
            <a:off x="-1" y="214290"/>
            <a:ext cx="45776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 l="2391" r="51117"/>
          <a:stretch>
            <a:fillRect/>
          </a:stretch>
        </p:blipFill>
        <p:spPr bwMode="auto">
          <a:xfrm>
            <a:off x="4748483" y="357166"/>
            <a:ext cx="417940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rterio rena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2975167" cy="45259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4186238" cy="560406"/>
          </a:xfr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_tradnl" sz="28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ARTERIOGRAFIA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6" y="1530384"/>
            <a:ext cx="4786314" cy="3970318"/>
          </a:xfr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Muy utilizada antes de la introducción del ultrasonido y TAC para estudiar la </a:t>
            </a:r>
            <a:r>
              <a:rPr lang="es-ES_tradnl" dirty="0" err="1">
                <a:solidFill>
                  <a:srgbClr val="FFFF00"/>
                </a:solidFill>
                <a:latin typeface="Garamond" pitchFamily="18" charset="0"/>
              </a:rPr>
              <a:t>vascularizacion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 de los tumores.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Es </a:t>
            </a:r>
            <a:r>
              <a:rPr lang="es-ES_tradnl" dirty="0">
                <a:solidFill>
                  <a:srgbClr val="FFFF00"/>
                </a:solidFill>
                <a:latin typeface="Garamond" pitchFamily="18" charset="0"/>
              </a:rPr>
              <a:t>utilizada en el estudio de las hipertensiones arteriales de etiología renal en busca de estenosis de las arterias renales</a:t>
            </a: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.</a:t>
            </a:r>
            <a:endParaRPr lang="es-ES_tradnl" dirty="0" smtClean="0">
              <a:solidFill>
                <a:srgbClr val="FFFF00"/>
              </a:solidFill>
              <a:latin typeface="Garamond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_tradnl" dirty="0" smtClean="0">
                <a:solidFill>
                  <a:srgbClr val="FFFF00"/>
                </a:solidFill>
                <a:latin typeface="Garamond" pitchFamily="18" charset="0"/>
              </a:rPr>
              <a:t>Terapéutica.</a:t>
            </a:r>
            <a:endParaRPr lang="es-ES_tradnl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4" name="Picture 4" descr="DSC013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61088"/>
            <a:ext cx="3429024" cy="42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006" y="1785926"/>
            <a:ext cx="8820150" cy="467995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</a:rPr>
              <a:t>L</a:t>
            </a: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</a:rPr>
              <a:t>os </a:t>
            </a:r>
            <a:r>
              <a:rPr lang="es-MX" sz="2400" dirty="0">
                <a:solidFill>
                  <a:srgbClr val="FFFF00"/>
                </a:solidFill>
                <a:latin typeface="Lucida Bright" pitchFamily="18" charset="0"/>
              </a:rPr>
              <a:t>diferentes tipos de exámenes que se realizan para el estudio del sistema urogenital.</a:t>
            </a: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</a:rPr>
              <a:t>Anatomía </a:t>
            </a:r>
            <a:r>
              <a:rPr lang="es-MX" sz="2400" dirty="0" err="1" smtClean="0">
                <a:solidFill>
                  <a:srgbClr val="FFFF00"/>
                </a:solidFill>
                <a:latin typeface="Lucida Bright" pitchFamily="18" charset="0"/>
              </a:rPr>
              <a:t>imagenológica</a:t>
            </a: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</a:rPr>
              <a:t> del sistema urogenital</a:t>
            </a: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</a:rPr>
              <a:t>Preparación del paciente.</a:t>
            </a:r>
          </a:p>
          <a:p>
            <a:pPr marL="533400" lvl="0" indent="-533400" algn="just">
              <a:lnSpc>
                <a:spcPct val="120000"/>
              </a:lnSpc>
              <a:buFontTx/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Lucida Bright" pitchFamily="18" charset="0"/>
              </a:rPr>
              <a:t>Anomalías congénitas más frecuentes: Ectopia renal, Riñón en Herradura.</a:t>
            </a:r>
          </a:p>
          <a:p>
            <a:pPr marL="533400" lvl="0" indent="-533400" algn="just">
              <a:lnSpc>
                <a:spcPct val="120000"/>
              </a:lnSpc>
              <a:buFontTx/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Lucida Bright" pitchFamily="18" charset="0"/>
              </a:rPr>
              <a:t>Litiasis renal.</a:t>
            </a:r>
            <a:endParaRPr lang="es-ES" sz="2400" dirty="0" smtClean="0">
              <a:solidFill>
                <a:srgbClr val="FFFF00"/>
              </a:solidFill>
              <a:latin typeface="Lucida Bright" pitchFamily="18" charset="0"/>
            </a:endParaRPr>
          </a:p>
          <a:p>
            <a:pPr marL="533400" lvl="0" indent="-533400" algn="just">
              <a:lnSpc>
                <a:spcPct val="120000"/>
              </a:lnSpc>
              <a:buFontTx/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Lucida Bright" pitchFamily="18" charset="0"/>
              </a:rPr>
              <a:t>Procesos expansivos </a:t>
            </a:r>
            <a:r>
              <a:rPr lang="es-ES" sz="2400" dirty="0" smtClean="0">
                <a:solidFill>
                  <a:srgbClr val="FFFF00"/>
                </a:solidFill>
                <a:latin typeface="Lucida Bright" pitchFamily="18" charset="0"/>
              </a:rPr>
              <a:t>benignos y malignos.</a:t>
            </a:r>
            <a:endParaRPr lang="es-ES" sz="2400" dirty="0" smtClean="0">
              <a:solidFill>
                <a:srgbClr val="FFFF00"/>
              </a:solidFill>
              <a:latin typeface="Lucida Bright" pitchFamily="18" charset="0"/>
            </a:endParaRPr>
          </a:p>
          <a:p>
            <a:pPr marL="533400" lvl="0" indent="-533400" algn="just">
              <a:lnSpc>
                <a:spcPct val="120000"/>
              </a:lnSpc>
              <a:buFontTx/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Lucida Bright" pitchFamily="18" charset="0"/>
              </a:rPr>
              <a:t>V</a:t>
            </a:r>
            <a:r>
              <a:rPr lang="es-419" sz="2400" dirty="0" smtClean="0">
                <a:solidFill>
                  <a:srgbClr val="FFFF00"/>
                </a:solidFill>
                <a:latin typeface="Lucida Bright" pitchFamily="18" charset="0"/>
              </a:rPr>
              <a:t>ejiga</a:t>
            </a:r>
            <a:r>
              <a:rPr lang="es-419" sz="2400" dirty="0" smtClean="0">
                <a:solidFill>
                  <a:srgbClr val="FFFF00"/>
                </a:solidFill>
                <a:latin typeface="Lucida Bright" pitchFamily="18" charset="0"/>
              </a:rPr>
              <a:t>.</a:t>
            </a:r>
            <a:endParaRPr lang="es-ES" sz="2400" dirty="0" smtClean="0">
              <a:solidFill>
                <a:srgbClr val="FFFF00"/>
              </a:solidFill>
              <a:latin typeface="Lucida Bright" pitchFamily="18" charset="0"/>
            </a:endParaRP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</a:rPr>
              <a:t>Próstata, útero y ovarios.</a:t>
            </a:r>
            <a:endParaRPr lang="es-MX" sz="2400" dirty="0">
              <a:solidFill>
                <a:srgbClr val="FFFF00"/>
              </a:solidFill>
              <a:latin typeface="Lucida Bright" pitchFamily="18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643042" y="357166"/>
            <a:ext cx="6015022" cy="9001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419" sz="5400" dirty="0" smtClean="0"/>
              <a:t>SUMARIO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Text Box 3"/>
          <p:cNvSpPr txBox="1">
            <a:spLocks noChangeArrowheads="1"/>
          </p:cNvSpPr>
          <p:nvPr/>
        </p:nvSpPr>
        <p:spPr bwMode="auto">
          <a:xfrm>
            <a:off x="971550" y="179388"/>
            <a:ext cx="7129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solidFill>
                  <a:srgbClr val="FFFF00"/>
                </a:solidFill>
              </a:rPr>
              <a:t>ANOMALÍAS DE POSICIÓN</a:t>
            </a:r>
          </a:p>
        </p:txBody>
      </p:sp>
      <p:cxnSp>
        <p:nvCxnSpPr>
          <p:cNvPr id="18" name="17 Conector recto"/>
          <p:cNvCxnSpPr>
            <a:cxnSpLocks noChangeShapeType="1"/>
          </p:cNvCxnSpPr>
          <p:nvPr/>
        </p:nvCxnSpPr>
        <p:spPr bwMode="auto">
          <a:xfrm>
            <a:off x="2339975" y="1773238"/>
            <a:ext cx="4392613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" name="19 Conector recto"/>
          <p:cNvCxnSpPr>
            <a:cxnSpLocks noChangeShapeType="1"/>
          </p:cNvCxnSpPr>
          <p:nvPr/>
        </p:nvCxnSpPr>
        <p:spPr bwMode="auto">
          <a:xfrm>
            <a:off x="1116013" y="2924175"/>
            <a:ext cx="2232025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" name="20 Conector recto"/>
          <p:cNvCxnSpPr>
            <a:cxnSpLocks noChangeShapeType="1"/>
          </p:cNvCxnSpPr>
          <p:nvPr/>
        </p:nvCxnSpPr>
        <p:spPr bwMode="auto">
          <a:xfrm>
            <a:off x="5795963" y="2924175"/>
            <a:ext cx="2232025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" name="22 Conector recto"/>
          <p:cNvCxnSpPr>
            <a:cxnSpLocks noChangeShapeType="1"/>
          </p:cNvCxnSpPr>
          <p:nvPr/>
        </p:nvCxnSpPr>
        <p:spPr bwMode="auto">
          <a:xfrm>
            <a:off x="4572000" y="1196975"/>
            <a:ext cx="0" cy="5762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23 Conector recto"/>
          <p:cNvCxnSpPr>
            <a:cxnSpLocks noChangeShapeType="1"/>
          </p:cNvCxnSpPr>
          <p:nvPr/>
        </p:nvCxnSpPr>
        <p:spPr bwMode="auto">
          <a:xfrm>
            <a:off x="2339975" y="1773238"/>
            <a:ext cx="0" cy="11509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" name="25 Conector recto"/>
          <p:cNvCxnSpPr>
            <a:cxnSpLocks noChangeShapeType="1"/>
          </p:cNvCxnSpPr>
          <p:nvPr/>
        </p:nvCxnSpPr>
        <p:spPr bwMode="auto">
          <a:xfrm>
            <a:off x="1116013" y="2924175"/>
            <a:ext cx="0" cy="2160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" name="26 Conector recto"/>
          <p:cNvCxnSpPr>
            <a:cxnSpLocks noChangeShapeType="1"/>
          </p:cNvCxnSpPr>
          <p:nvPr/>
        </p:nvCxnSpPr>
        <p:spPr bwMode="auto">
          <a:xfrm>
            <a:off x="3348038" y="2924175"/>
            <a:ext cx="0" cy="15128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" name="27 Conector recto"/>
          <p:cNvCxnSpPr>
            <a:cxnSpLocks noChangeShapeType="1"/>
          </p:cNvCxnSpPr>
          <p:nvPr/>
        </p:nvCxnSpPr>
        <p:spPr bwMode="auto">
          <a:xfrm>
            <a:off x="5795963" y="2924175"/>
            <a:ext cx="0" cy="15128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" name="28 Conector recto"/>
          <p:cNvCxnSpPr>
            <a:cxnSpLocks noChangeShapeType="1"/>
          </p:cNvCxnSpPr>
          <p:nvPr/>
        </p:nvCxnSpPr>
        <p:spPr bwMode="auto">
          <a:xfrm>
            <a:off x="8027988" y="2924175"/>
            <a:ext cx="0" cy="23415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" name="29 Conector recto"/>
          <p:cNvCxnSpPr>
            <a:cxnSpLocks noChangeShapeType="1"/>
          </p:cNvCxnSpPr>
          <p:nvPr/>
        </p:nvCxnSpPr>
        <p:spPr bwMode="auto">
          <a:xfrm>
            <a:off x="6732588" y="1773238"/>
            <a:ext cx="0" cy="11509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1" name="30 Conector recto"/>
          <p:cNvCxnSpPr>
            <a:cxnSpLocks noChangeShapeType="1"/>
          </p:cNvCxnSpPr>
          <p:nvPr/>
        </p:nvCxnSpPr>
        <p:spPr bwMode="auto">
          <a:xfrm>
            <a:off x="3348038" y="4437063"/>
            <a:ext cx="2447925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9" name="38 Conector recto"/>
          <p:cNvCxnSpPr>
            <a:cxnSpLocks noChangeShapeType="1"/>
          </p:cNvCxnSpPr>
          <p:nvPr/>
        </p:nvCxnSpPr>
        <p:spPr bwMode="auto">
          <a:xfrm flipH="1">
            <a:off x="4535488" y="4437063"/>
            <a:ext cx="0" cy="6477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2195513" y="765175"/>
            <a:ext cx="475297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ECTOPIAS</a:t>
            </a:r>
          </a:p>
        </p:txBody>
      </p:sp>
      <p:sp>
        <p:nvSpPr>
          <p:cNvPr id="3" name="2 Rectángulo redondeado"/>
          <p:cNvSpPr>
            <a:spLocks noChangeArrowheads="1"/>
          </p:cNvSpPr>
          <p:nvPr/>
        </p:nvSpPr>
        <p:spPr bwMode="auto">
          <a:xfrm>
            <a:off x="1042988" y="2019300"/>
            <a:ext cx="244951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simples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3 Rectángulo redondeado"/>
          <p:cNvSpPr>
            <a:spLocks noChangeArrowheads="1"/>
          </p:cNvSpPr>
          <p:nvPr/>
        </p:nvSpPr>
        <p:spPr bwMode="auto">
          <a:xfrm>
            <a:off x="5651500" y="2060575"/>
            <a:ext cx="244951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CRUZADAS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Rectángulo redondeado"/>
          <p:cNvSpPr>
            <a:spLocks noChangeArrowheads="1"/>
          </p:cNvSpPr>
          <p:nvPr/>
        </p:nvSpPr>
        <p:spPr bwMode="auto">
          <a:xfrm>
            <a:off x="6659563" y="4652963"/>
            <a:ext cx="2449512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RIÑÓN EN TORTA</a:t>
            </a:r>
          </a:p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RIÑÓN EN L</a:t>
            </a:r>
          </a:p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RIÑÓN EN H</a:t>
            </a:r>
          </a:p>
        </p:txBody>
      </p:sp>
      <p:sp>
        <p:nvSpPr>
          <p:cNvPr id="12" name="11 Rectángulo redondeado"/>
          <p:cNvSpPr>
            <a:spLocks noChangeArrowheads="1"/>
          </p:cNvSpPr>
          <p:nvPr/>
        </p:nvSpPr>
        <p:spPr bwMode="auto">
          <a:xfrm>
            <a:off x="3348038" y="4652963"/>
            <a:ext cx="2447925" cy="187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PELVIANA</a:t>
            </a:r>
          </a:p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LUMBAR BAJA</a:t>
            </a:r>
          </a:p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PRESACRA </a:t>
            </a:r>
          </a:p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INTRATORÁCICA</a:t>
            </a:r>
          </a:p>
        </p:txBody>
      </p:sp>
      <p:sp>
        <p:nvSpPr>
          <p:cNvPr id="13" name="12 Rectángulo redondeado"/>
          <p:cNvSpPr>
            <a:spLocks noChangeArrowheads="1"/>
          </p:cNvSpPr>
          <p:nvPr/>
        </p:nvSpPr>
        <p:spPr bwMode="auto">
          <a:xfrm>
            <a:off x="34925" y="4652963"/>
            <a:ext cx="2449513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RIÑÓN EN         HERRADURA</a:t>
            </a:r>
          </a:p>
        </p:txBody>
      </p:sp>
      <p:sp>
        <p:nvSpPr>
          <p:cNvPr id="698389" name="Text Box 21"/>
          <p:cNvSpPr txBox="1">
            <a:spLocks noChangeArrowheads="1"/>
          </p:cNvSpPr>
          <p:nvPr/>
        </p:nvSpPr>
        <p:spPr bwMode="auto">
          <a:xfrm>
            <a:off x="7054850" y="3644900"/>
            <a:ext cx="2089150" cy="3952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tx1"/>
              </a:gs>
              <a:gs pos="100000">
                <a:srgbClr val="000099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chemeClr val="bg1"/>
                </a:solidFill>
              </a:rPr>
              <a:t> CON FUSIÓN</a:t>
            </a:r>
          </a:p>
        </p:txBody>
      </p:sp>
      <p:sp>
        <p:nvSpPr>
          <p:cNvPr id="698390" name="Text Box 22"/>
          <p:cNvSpPr txBox="1">
            <a:spLocks noChangeArrowheads="1"/>
          </p:cNvSpPr>
          <p:nvPr/>
        </p:nvSpPr>
        <p:spPr bwMode="auto">
          <a:xfrm>
            <a:off x="4787900" y="3644900"/>
            <a:ext cx="2160588" cy="3952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tx1"/>
              </a:gs>
              <a:gs pos="100000">
                <a:srgbClr val="000099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chemeClr val="bg1"/>
                </a:solidFill>
              </a:rPr>
              <a:t>SIN FUSIÓN</a:t>
            </a:r>
          </a:p>
        </p:txBody>
      </p:sp>
      <p:sp>
        <p:nvSpPr>
          <p:cNvPr id="698391" name="Text Box 23"/>
          <p:cNvSpPr txBox="1">
            <a:spLocks noChangeArrowheads="1"/>
          </p:cNvSpPr>
          <p:nvPr/>
        </p:nvSpPr>
        <p:spPr bwMode="auto">
          <a:xfrm>
            <a:off x="250825" y="3644900"/>
            <a:ext cx="1944688" cy="3952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tx1"/>
              </a:gs>
              <a:gs pos="100000">
                <a:srgbClr val="000099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chemeClr val="bg1"/>
                </a:solidFill>
              </a:rPr>
              <a:t> CON FUSIÓN</a:t>
            </a:r>
          </a:p>
        </p:txBody>
      </p:sp>
      <p:sp>
        <p:nvSpPr>
          <p:cNvPr id="698392" name="Text Box 24"/>
          <p:cNvSpPr txBox="1">
            <a:spLocks noChangeArrowheads="1"/>
          </p:cNvSpPr>
          <p:nvPr/>
        </p:nvSpPr>
        <p:spPr bwMode="auto">
          <a:xfrm>
            <a:off x="2411413" y="3644900"/>
            <a:ext cx="1944687" cy="39528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chemeClr val="tx1"/>
              </a:gs>
              <a:gs pos="100000">
                <a:srgbClr val="000099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>
                <a:solidFill>
                  <a:schemeClr val="bg1"/>
                </a:solidFill>
              </a:rPr>
              <a:t>SIN FUSIÓN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Text Box 2"/>
          <p:cNvSpPr txBox="1">
            <a:spLocks noChangeArrowheads="1"/>
          </p:cNvSpPr>
          <p:nvPr/>
        </p:nvSpPr>
        <p:spPr bwMode="auto">
          <a:xfrm>
            <a:off x="1619250" y="606425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FFFF00"/>
                </a:solidFill>
              </a:rPr>
              <a:t>ECTOPIA SIMPLE PELVIANA</a:t>
            </a:r>
          </a:p>
        </p:txBody>
      </p:sp>
      <p:pic>
        <p:nvPicPr>
          <p:cNvPr id="655364" name="Picture 4" descr="57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612775" y="1412875"/>
            <a:ext cx="7920038" cy="48164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5438" y="107950"/>
            <a:ext cx="8639175" cy="1449388"/>
          </a:xfrm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es-ES_tradnl" sz="2800" b="1" dirty="0">
                <a:solidFill>
                  <a:srgbClr val="FFFF00"/>
                </a:solidFill>
              </a:rPr>
              <a:t>Anomalías de posición.</a:t>
            </a:r>
            <a:r>
              <a:rPr lang="es-ES_tradnl" sz="2800" b="1" dirty="0">
                <a:solidFill>
                  <a:schemeClr val="bg1"/>
                </a:solidFill>
              </a:rPr>
              <a:t> </a:t>
            </a:r>
            <a:r>
              <a:rPr lang="es-ES_tradnl" sz="2800" b="1" dirty="0">
                <a:solidFill>
                  <a:srgbClr val="FFFF00"/>
                </a:solidFill>
              </a:rPr>
              <a:t>Riñón y uréter ectópicos</a:t>
            </a:r>
          </a:p>
        </p:txBody>
      </p:sp>
      <p:pic>
        <p:nvPicPr>
          <p:cNvPr id="659459" name="Picture 3" descr="ANOMALIA HIPOPLASIA 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>
          <a:xfrm>
            <a:off x="285720" y="642918"/>
            <a:ext cx="3286148" cy="3244813"/>
          </a:xfrm>
          <a:noFill/>
          <a:ln>
            <a:solidFill>
              <a:srgbClr val="FFCC00"/>
            </a:solidFill>
          </a:ln>
        </p:spPr>
      </p:pic>
      <p:pic>
        <p:nvPicPr>
          <p:cNvPr id="659460" name="Picture 4" descr="ANOMALIA HIPOPLASIA 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0" y="3867150"/>
            <a:ext cx="4500562" cy="2990850"/>
          </a:xfrm>
          <a:noFill/>
          <a:ln>
            <a:solidFill>
              <a:srgbClr val="FFCC00"/>
            </a:solidFill>
          </a:ln>
        </p:spPr>
      </p:pic>
      <p:pic>
        <p:nvPicPr>
          <p:cNvPr id="659462" name="Picture 6" descr="ANOMALIA HIPOPLASIA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lum bright="18000"/>
          </a:blip>
          <a:srcRect/>
          <a:stretch>
            <a:fillRect/>
          </a:stretch>
        </p:blipFill>
        <p:spPr>
          <a:xfrm>
            <a:off x="4500562" y="568887"/>
            <a:ext cx="4214842" cy="3431617"/>
          </a:xfrm>
          <a:noFill/>
          <a:ln>
            <a:solidFill>
              <a:srgbClr val="FFCC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4714908" cy="546119"/>
          </a:xfr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z="280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RIÑÓN EN HERRADURA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8786842" cy="2246769"/>
          </a:xfr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 smtClean="0">
                <a:solidFill>
                  <a:srgbClr val="FFFF00"/>
                </a:solidFill>
                <a:latin typeface="Garamond" pitchFamily="18" charset="0"/>
              </a:rPr>
              <a:t>Malformación </a:t>
            </a:r>
            <a:r>
              <a:rPr lang="es-ES" dirty="0">
                <a:solidFill>
                  <a:srgbClr val="FFFF00"/>
                </a:solidFill>
                <a:latin typeface="Garamond" pitchFamily="18" charset="0"/>
              </a:rPr>
              <a:t>de fusión renal más frecuente. 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 smtClean="0">
                <a:solidFill>
                  <a:srgbClr val="FFFF00"/>
                </a:solidFill>
                <a:latin typeface="Garamond" pitchFamily="18" charset="0"/>
              </a:rPr>
              <a:t>Ambos </a:t>
            </a:r>
            <a:r>
              <a:rPr lang="es-ES" dirty="0">
                <a:solidFill>
                  <a:srgbClr val="FFFF00"/>
                </a:solidFill>
                <a:latin typeface="Garamond" pitchFamily="18" charset="0"/>
              </a:rPr>
              <a:t>polos inferiores </a:t>
            </a:r>
            <a:r>
              <a:rPr lang="es-ES" dirty="0" smtClean="0">
                <a:solidFill>
                  <a:srgbClr val="FFFF00"/>
                </a:solidFill>
                <a:latin typeface="Garamond" pitchFamily="18" charset="0"/>
              </a:rPr>
              <a:t>se unen en </a:t>
            </a:r>
            <a:r>
              <a:rPr lang="es-ES" dirty="0">
                <a:solidFill>
                  <a:srgbClr val="FFFF00"/>
                </a:solidFill>
                <a:latin typeface="Garamond" pitchFamily="18" charset="0"/>
              </a:rPr>
              <a:t>la línea media </a:t>
            </a:r>
            <a:r>
              <a:rPr lang="es-ES" dirty="0" smtClean="0">
                <a:solidFill>
                  <a:srgbClr val="FFFF00"/>
                </a:solidFill>
                <a:latin typeface="Garamond" pitchFamily="18" charset="0"/>
              </a:rPr>
              <a:t>por </a:t>
            </a:r>
            <a:r>
              <a:rPr lang="es-ES" dirty="0">
                <a:solidFill>
                  <a:srgbClr val="FFFF00"/>
                </a:solidFill>
                <a:latin typeface="Garamond" pitchFamily="18" charset="0"/>
              </a:rPr>
              <a:t>un </a:t>
            </a:r>
            <a:r>
              <a:rPr lang="es-ES" dirty="0" smtClean="0">
                <a:solidFill>
                  <a:srgbClr val="FFFF00"/>
                </a:solidFill>
                <a:latin typeface="Garamond" pitchFamily="18" charset="0"/>
              </a:rPr>
              <a:t>istmo.</a:t>
            </a:r>
            <a:r>
              <a:rPr lang="es-ES" dirty="0" smtClean="0">
                <a:solidFill>
                  <a:srgbClr val="FFFF00"/>
                </a:solidFill>
                <a:latin typeface="Garamond" pitchFamily="18" charset="0"/>
              </a:rPr>
              <a:t> (parenquimatoso o fibroso). </a:t>
            </a:r>
            <a:endParaRPr lang="es-ES" dirty="0">
              <a:solidFill>
                <a:srgbClr val="FFFF00"/>
              </a:solidFill>
              <a:latin typeface="Garamond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es-ES" dirty="0">
                <a:solidFill>
                  <a:srgbClr val="FFFF00"/>
                </a:solidFill>
                <a:latin typeface="Garamond" pitchFamily="18" charset="0"/>
              </a:rPr>
              <a:t>Se asocia con hidronefrosis por estenosis de la unión </a:t>
            </a:r>
            <a:r>
              <a:rPr lang="es-ES" dirty="0" err="1">
                <a:solidFill>
                  <a:srgbClr val="FFFF00"/>
                </a:solidFill>
                <a:latin typeface="Garamond" pitchFamily="18" charset="0"/>
              </a:rPr>
              <a:t>ureteropélvica</a:t>
            </a:r>
            <a:r>
              <a:rPr lang="es-ES" dirty="0">
                <a:solidFill>
                  <a:srgbClr val="FFFF00"/>
                </a:solidFill>
                <a:latin typeface="Garamond" pitchFamily="18" charset="0"/>
              </a:rPr>
              <a:t> o por anomalía vascular. </a:t>
            </a:r>
            <a:r>
              <a:rPr lang="es-ES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endParaRPr lang="es-ES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5" name="Picture 6" descr="DSC01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429000"/>
            <a:ext cx="4553352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DSC01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692150"/>
            <a:ext cx="4895850" cy="5545138"/>
          </a:xfrm>
          <a:prstGeom prst="rect">
            <a:avLst/>
          </a:prstGeom>
          <a:noFill/>
        </p:spPr>
      </p:pic>
      <p:pic>
        <p:nvPicPr>
          <p:cNvPr id="15366" name="Picture 6" descr="DSC010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92150"/>
            <a:ext cx="3671888" cy="2592388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3500438"/>
            <a:ext cx="2680542" cy="95410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s-ES" sz="2800" b="1" cap="all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Riñones en</a:t>
            </a:r>
          </a:p>
          <a:p>
            <a:pPr algn="ctr">
              <a:spcBef>
                <a:spcPct val="0"/>
              </a:spcBef>
            </a:pPr>
            <a:r>
              <a:rPr lang="es-ES" sz="2800" b="1" cap="all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Herradura.</a:t>
            </a:r>
            <a:endParaRPr lang="en-US" sz="2800" b="1" cap="all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1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5629275" cy="5629275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7588" y="2244725"/>
            <a:ext cx="2938462" cy="1920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FFFF00"/>
                </a:solidFill>
              </a:rPr>
              <a:t>Los polos inferiores estan</a:t>
            </a:r>
          </a:p>
          <a:p>
            <a:r>
              <a:rPr lang="es-ES" sz="2000" b="1">
                <a:solidFill>
                  <a:srgbClr val="FFFF00"/>
                </a:solidFill>
              </a:rPr>
              <a:t>dirigidos hacia la línea </a:t>
            </a:r>
          </a:p>
          <a:p>
            <a:r>
              <a:rPr lang="es-ES" sz="2000" b="1">
                <a:solidFill>
                  <a:srgbClr val="FFFF00"/>
                </a:solidFill>
              </a:rPr>
              <a:t>media.</a:t>
            </a:r>
          </a:p>
          <a:p>
            <a:endParaRPr lang="es-ES" sz="2000" b="1">
              <a:solidFill>
                <a:srgbClr val="FFFF00"/>
              </a:solidFill>
            </a:endParaRPr>
          </a:p>
          <a:p>
            <a:r>
              <a:rPr lang="es-ES" sz="2000" b="1">
                <a:solidFill>
                  <a:srgbClr val="FFFF00"/>
                </a:solidFill>
              </a:rPr>
              <a:t>Los grupos caliciales y la </a:t>
            </a:r>
          </a:p>
          <a:p>
            <a:r>
              <a:rPr lang="es-ES" sz="2000" b="1">
                <a:solidFill>
                  <a:srgbClr val="FFFF00"/>
                </a:solidFill>
              </a:rPr>
              <a:t>pelvis se malrotan.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92275" y="260350"/>
            <a:ext cx="4192588" cy="57943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FFFF00"/>
                </a:solidFill>
              </a:rPr>
              <a:t>Riñones en Herradura.</a:t>
            </a:r>
            <a:endParaRPr lang="en-US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2392349" cy="1008063"/>
          </a:xfr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 fontScale="92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Riñón </a:t>
            </a:r>
            <a:r>
              <a:rPr lang="es-ES_tradnl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en herradura</a:t>
            </a:r>
          </a:p>
        </p:txBody>
      </p:sp>
      <p:pic>
        <p:nvPicPr>
          <p:cNvPr id="535559" name="Picture 7" descr="CARLOS REVUELTA 57a mas LEC DEL RD LESION HEPÁTICA Y RIÑONES6"/>
          <p:cNvPicPr>
            <a:picLocks noChangeAspect="1" noChangeArrowheads="1"/>
          </p:cNvPicPr>
          <p:nvPr/>
        </p:nvPicPr>
        <p:blipFill>
          <a:blip r:embed="rId2">
            <a:lum bright="30000" contrast="6000"/>
          </a:blip>
          <a:srcRect/>
          <a:stretch>
            <a:fillRect/>
          </a:stretch>
        </p:blipFill>
        <p:spPr bwMode="auto">
          <a:xfrm>
            <a:off x="3428993" y="357166"/>
            <a:ext cx="5715008" cy="531300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8" name="Picture 14" descr="HERRADURA FR 02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>
          <a:xfrm>
            <a:off x="4349655" y="3357562"/>
            <a:ext cx="4794345" cy="3500439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</p:pic>
      <p:pic>
        <p:nvPicPr>
          <p:cNvPr id="9" name="Picture 13" descr="HERRADURA FR 01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>
          <a:xfrm>
            <a:off x="0" y="3357562"/>
            <a:ext cx="4755798" cy="3500439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SC01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824413" cy="5832475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651500" y="260350"/>
            <a:ext cx="3071675" cy="45243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600" b="1" cap="all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Ectopia Renal.</a:t>
            </a:r>
            <a:endParaRPr lang="en-US" sz="2600" b="1" cap="all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339975" y="3357563"/>
            <a:ext cx="3238500" cy="208915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80063" y="5229225"/>
            <a:ext cx="3122612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FFFF00"/>
                </a:solidFill>
              </a:rPr>
              <a:t>Ectopia renal variedad</a:t>
            </a:r>
          </a:p>
          <a:p>
            <a:r>
              <a:rPr lang="es-ES" sz="2000" b="1">
                <a:solidFill>
                  <a:srgbClr val="FFFF00"/>
                </a:solidFill>
              </a:rPr>
              <a:t>lumbar baja, generalmente</a:t>
            </a:r>
          </a:p>
          <a:p>
            <a:r>
              <a:rPr lang="es-ES" sz="2000" b="1">
                <a:solidFill>
                  <a:srgbClr val="FFFF00"/>
                </a:solidFill>
              </a:rPr>
              <a:t>se asocia a malrotación.</a:t>
            </a:r>
            <a:endParaRPr 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738" name="Picture 2" descr="ANOMALIA TORTA JF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 contrast="18000"/>
          </a:blip>
          <a:srcRect/>
          <a:stretch>
            <a:fillRect/>
          </a:stretch>
        </p:blipFill>
        <p:spPr>
          <a:xfrm>
            <a:off x="0" y="1773238"/>
            <a:ext cx="9144000" cy="4068762"/>
          </a:xfrm>
          <a:noFill/>
          <a:ln/>
        </p:spPr>
      </p:pic>
      <p:sp>
        <p:nvSpPr>
          <p:cNvPr id="7567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908050"/>
            <a:ext cx="8388350" cy="5048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s-ES_tradnl" sz="2800" b="1" dirty="0">
                <a:solidFill>
                  <a:srgbClr val="FFFF00"/>
                </a:solidFill>
              </a:rPr>
              <a:t>Anomalías de fusión. Riñón en torta o en 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17750" y="115888"/>
            <a:ext cx="3167854" cy="52322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s-ES" sz="2800" b="1" cap="all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Litiasis Renal.</a:t>
            </a:r>
            <a:endParaRPr lang="en-US" sz="2800" b="1" cap="all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1438" y="2071678"/>
            <a:ext cx="3714744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En 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el 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( 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TUS 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):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 Radiopacos se ven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Radiotransparentes no se ven.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Tamaños: muy pequeños 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hasta ocupar todos los grupos </a:t>
            </a:r>
            <a:r>
              <a:rPr lang="es-ES" sz="2400" dirty="0" err="1">
                <a:solidFill>
                  <a:srgbClr val="FFFF00"/>
                </a:solidFill>
                <a:latin typeface="Garamond" pitchFamily="18" charset="0"/>
              </a:rPr>
              <a:t>caliciales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 y la 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pelvis. Coraliformes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endParaRPr lang="es-ES" sz="24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8" y="785794"/>
            <a:ext cx="3786182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Clasificación según su composición química en: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071934" y="785794"/>
            <a:ext cx="4572032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Litiasis cálcica ( 80% ).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Litiasis úrica y afines ( 10% ).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Otros ( 10 % ).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214810" y="2143116"/>
            <a:ext cx="457200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Los cálculos son causa de </a:t>
            </a:r>
            <a:r>
              <a:rPr lang="es-ES" sz="2400" dirty="0" err="1" smtClean="0">
                <a:solidFill>
                  <a:srgbClr val="FFFF00"/>
                </a:solidFill>
                <a:latin typeface="Garamond" pitchFamily="18" charset="0"/>
              </a:rPr>
              <a:t>uropatías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 obstructivas produciendo 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Hidronefrosis.</a:t>
            </a:r>
            <a:endParaRPr lang="en-US" sz="2400" dirty="0" smtClean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7" name="Picture 3" descr="RIN CALCULO 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3857620" y="3429000"/>
            <a:ext cx="5286380" cy="31956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875" y="-538163"/>
            <a:ext cx="8675688" cy="2238376"/>
          </a:xfrm>
        </p:spPr>
        <p:txBody>
          <a:bodyPr/>
          <a:lstStyle/>
          <a:p>
            <a:r>
              <a:rPr lang="es-ES_tradnl" sz="2400" b="1">
                <a:solidFill>
                  <a:srgbClr val="000000"/>
                </a:solidFill>
              </a:rPr>
              <a:t>ANATOMÍA DEL TU</a:t>
            </a:r>
          </a:p>
        </p:txBody>
      </p:sp>
      <p:pic>
        <p:nvPicPr>
          <p:cNvPr id="604164" name="Picture 4" descr="5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042988" y="977900"/>
            <a:ext cx="7416800" cy="5546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DSC01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309220" cy="5638218"/>
          </a:xfrm>
          <a:prstGeom prst="rect">
            <a:avLst/>
          </a:prstGeom>
          <a:noFill/>
        </p:spPr>
      </p:pic>
      <p:pic>
        <p:nvPicPr>
          <p:cNvPr id="7" name="Picture 4" descr="DSC01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4557705" cy="5629275"/>
          </a:xfrm>
          <a:prstGeom prst="rect">
            <a:avLst/>
          </a:prstGeom>
          <a:noFill/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786182" y="1571612"/>
            <a:ext cx="642942" cy="71438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500694" y="3214686"/>
            <a:ext cx="1857388" cy="857256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072066" y="1714488"/>
            <a:ext cx="2571768" cy="71438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929058" y="3857628"/>
            <a:ext cx="1377950" cy="5191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Litiasis.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29058" y="2500306"/>
            <a:ext cx="2068512" cy="57943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</a:rPr>
              <a:t>Dilatación.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286116" y="2428868"/>
            <a:ext cx="1500198" cy="114300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SC01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786446" cy="5629275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14942" y="6000768"/>
            <a:ext cx="1733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Litiasis Renal.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5" name="Picture 3" descr="RIN CALCULO06"/>
          <p:cNvPicPr>
            <a:picLocks noChangeAspect="1" noChangeArrowheads="1"/>
          </p:cNvPicPr>
          <p:nvPr/>
        </p:nvPicPr>
        <p:blipFill>
          <a:blip r:embed="rId3">
            <a:lum bright="12000" contrast="42000"/>
          </a:blip>
          <a:srcRect/>
          <a:stretch>
            <a:fillRect/>
          </a:stretch>
        </p:blipFill>
        <p:spPr bwMode="auto">
          <a:xfrm>
            <a:off x="0" y="2765425"/>
            <a:ext cx="4572000" cy="4092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SC01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624637" cy="5400675"/>
          </a:xfrm>
          <a:prstGeom prst="rect">
            <a:avLst/>
          </a:prstGeom>
          <a:noFill/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489325" y="3213100"/>
            <a:ext cx="360363" cy="2735263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4932363" y="2349500"/>
            <a:ext cx="935037" cy="367188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42988" y="6092825"/>
            <a:ext cx="75898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rgbClr val="FFFF00"/>
                </a:solidFill>
              </a:rPr>
              <a:t>Litiasis Coraliforme bilateral. No confundir con Urograma excretor</a:t>
            </a:r>
            <a:r>
              <a:rPr lang="es-ES" sz="2000">
                <a:solidFill>
                  <a:srgbClr val="FFFF00"/>
                </a:solidFill>
              </a:rPr>
              <a:t>.</a:t>
            </a:r>
            <a:endParaRPr 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85720" y="214290"/>
            <a:ext cx="3610283" cy="45243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600" b="1" cap="all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Tumores Renales.</a:t>
            </a:r>
            <a:endParaRPr lang="en-US" sz="2600" b="1" cap="all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0633" y="1071546"/>
            <a:ext cx="3408359" cy="56323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90 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% de los tumores renales 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son Malignos. (Hipernefroma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).</a:t>
            </a:r>
            <a:endParaRPr lang="es-ES" sz="2400" dirty="0">
              <a:solidFill>
                <a:srgbClr val="FFFF00"/>
              </a:solidFill>
              <a:latin typeface="Garamond" pitchFamily="18" charset="0"/>
            </a:endParaRP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TUS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: masa radiopaca que distorsiona el contorno renal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.</a:t>
            </a:r>
            <a:endParaRPr lang="es-ES" sz="2400" dirty="0">
              <a:solidFill>
                <a:srgbClr val="FFFF00"/>
              </a:solidFill>
              <a:latin typeface="Garamond" pitchFamily="18" charset="0"/>
            </a:endParaRP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UD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: los cálices y la pelvis se muestran rechazados,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desplazados, comprimidos y amputados, este último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signo inequívoco de proceso maligno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.</a:t>
            </a:r>
            <a:endParaRPr lang="es-ES" sz="2400" dirty="0">
              <a:solidFill>
                <a:srgbClr val="FFFF00"/>
              </a:solidFill>
              <a:latin typeface="Garamond" pitchFamily="18" charset="0"/>
            </a:endParaRP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La 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arteriografía renal muestra vasos de </a:t>
            </a:r>
            <a:r>
              <a:rPr lang="es-ES" sz="2400" dirty="0" err="1" smtClean="0">
                <a:solidFill>
                  <a:srgbClr val="FFFF00"/>
                </a:solidFill>
                <a:latin typeface="Garamond" pitchFamily="18" charset="0"/>
              </a:rPr>
              <a:t>neoformación</a:t>
            </a:r>
            <a:r>
              <a:rPr lang="es-ES" sz="2400" dirty="0" smtClean="0">
                <a:solidFill>
                  <a:srgbClr val="FFFF00"/>
                </a:solidFill>
                <a:latin typeface="Garamond" pitchFamily="18" charset="0"/>
              </a:rPr>
              <a:t> .</a:t>
            </a:r>
            <a:endParaRPr lang="en-US" sz="2400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4" name="Picture 7" descr="DSC01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928670"/>
            <a:ext cx="5572132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DSC01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6753225" cy="5629275"/>
          </a:xfrm>
          <a:prstGeom prst="rect">
            <a:avLst/>
          </a:prstGeom>
          <a:noFill/>
        </p:spPr>
      </p:pic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156325" y="2492375"/>
            <a:ext cx="1152525" cy="4318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308850" y="2728913"/>
            <a:ext cx="1701800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Cálices</a:t>
            </a:r>
          </a:p>
          <a:p>
            <a:r>
              <a:rPr lang="es-ES" sz="2400" b="1">
                <a:solidFill>
                  <a:srgbClr val="FFFF00"/>
                </a:solidFill>
              </a:rPr>
              <a:t>amputados.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572000" y="4076700"/>
            <a:ext cx="2736850" cy="1368425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308850" y="5011738"/>
            <a:ext cx="1774825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Uréter</a:t>
            </a:r>
          </a:p>
          <a:p>
            <a:r>
              <a:rPr lang="es-ES" sz="2400" b="1">
                <a:solidFill>
                  <a:srgbClr val="FFFF00"/>
                </a:solidFill>
              </a:rPr>
              <a:t>comprimido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272088" y="3449638"/>
            <a:ext cx="38735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T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971550" y="333375"/>
            <a:ext cx="478472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Hipernefroma. Urograma excretor.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Mis documentos\clinica rx\t renal\1.2.410.2000001.1.1.2.040205100325.7893.1.00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DSC01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4464050" cy="5616575"/>
          </a:xfrm>
          <a:prstGeom prst="rect">
            <a:avLst/>
          </a:prstGeom>
          <a:noFill/>
        </p:spPr>
      </p:pic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971550" y="2420938"/>
            <a:ext cx="3960813" cy="3887787"/>
          </a:xfrm>
          <a:prstGeom prst="ellipse">
            <a:avLst/>
          </a:prstGeom>
          <a:noFill/>
          <a:ln w="317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4716463" y="3068638"/>
            <a:ext cx="1368425" cy="360362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651500" y="2205038"/>
            <a:ext cx="3325813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Arteriografía.</a:t>
            </a:r>
          </a:p>
          <a:p>
            <a:r>
              <a:rPr lang="es-ES" sz="2400" b="1">
                <a:solidFill>
                  <a:srgbClr val="FFFF00"/>
                </a:solidFill>
              </a:rPr>
              <a:t>Vasos de Neoformación.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DSC01397 copia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3960813" cy="4392613"/>
          </a:xfrm>
          <a:prstGeom prst="rect">
            <a:avLst/>
          </a:prstGeom>
          <a:noFill/>
        </p:spPr>
      </p:pic>
      <p:pic>
        <p:nvPicPr>
          <p:cNvPr id="37893" name="Picture 5" descr="DSC013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196975"/>
            <a:ext cx="4464050" cy="4392613"/>
          </a:xfrm>
          <a:prstGeom prst="rect">
            <a:avLst/>
          </a:prstGeo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25500" y="692150"/>
            <a:ext cx="3025775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Arteriografía normal.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624388" y="692150"/>
            <a:ext cx="34147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Arteriografía patológica.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DSC013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392613" cy="4895850"/>
          </a:xfrm>
          <a:prstGeom prst="rect">
            <a:avLst/>
          </a:prstGeom>
          <a:noFill/>
        </p:spPr>
      </p:pic>
      <p:pic>
        <p:nvPicPr>
          <p:cNvPr id="45061" name="Picture 5" descr="DSC013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20713"/>
            <a:ext cx="4176713" cy="4895850"/>
          </a:xfrm>
          <a:prstGeom prst="rect">
            <a:avLst/>
          </a:prstGeom>
          <a:noFill/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5724525" y="2349500"/>
            <a:ext cx="647700" cy="792163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300788" y="981075"/>
            <a:ext cx="863600" cy="576263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 rot="-775834">
            <a:off x="6443663" y="2133600"/>
            <a:ext cx="433387" cy="719138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5724525" y="3357563"/>
            <a:ext cx="719138" cy="863600"/>
          </a:xfrm>
          <a:prstGeom prst="ellips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92138" y="5610225"/>
            <a:ext cx="8110537" cy="8223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Los quistes renales, comprimen, desplazan, pero no amputan</a:t>
            </a:r>
          </a:p>
          <a:p>
            <a:r>
              <a:rPr lang="es-ES" sz="2400" b="1">
                <a:solidFill>
                  <a:srgbClr val="FFFF00"/>
                </a:solidFill>
              </a:rPr>
              <a:t>el examen ideal para su estudio es el ultrasonido.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Mis documentos\renal\1.3.12.2.1107.5.1.1.14826.20030709105147591.4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4019544" cy="4019544"/>
          </a:xfrm>
          <a:prstGeom prst="rect">
            <a:avLst/>
          </a:prstGeom>
          <a:noFill/>
        </p:spPr>
      </p:pic>
      <p:pic>
        <p:nvPicPr>
          <p:cNvPr id="3" name="Picture 2" descr="D:\Mis documentos\renal\1.3.12.2.1107.5.1.1.14826.20030709105147591.4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071810"/>
            <a:ext cx="4143404" cy="3786190"/>
          </a:xfrm>
          <a:prstGeom prst="rect">
            <a:avLst/>
          </a:prstGeom>
          <a:noFill/>
        </p:spPr>
      </p:pic>
      <p:pic>
        <p:nvPicPr>
          <p:cNvPr id="4" name="Picture 2" descr="D:\Mis documentos\renal\1.3.12.2.1107.5.1.1.14826.20030709105147591.4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4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428604"/>
            <a:ext cx="7632700" cy="1152525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Exámenes </a:t>
            </a:r>
            <a:r>
              <a:rPr lang="es-MX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imagenológicos</a:t>
            </a:r>
            <a:r>
              <a:rPr lang="es-MX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 APARATO GENITOURINARIO</a:t>
            </a:r>
            <a:endParaRPr lang="es-ES_tradnl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2428868"/>
            <a:ext cx="6675456" cy="3222640"/>
          </a:xfrm>
          <a:ln w="38100">
            <a:solidFill>
              <a:schemeClr val="bg1"/>
            </a:solidFill>
          </a:ln>
        </p:spPr>
        <p:txBody>
          <a:bodyPr vert="horz">
            <a:normAutofit/>
          </a:bodyPr>
          <a:lstStyle/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  <a:ea typeface="+mj-ea"/>
                <a:cs typeface="+mj-cs"/>
              </a:rPr>
              <a:t>TRACTO </a:t>
            </a: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  <a:ea typeface="+mj-ea"/>
                <a:cs typeface="+mj-cs"/>
              </a:rPr>
              <a:t>URINARIO SIMPLE</a:t>
            </a: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  <a:ea typeface="+mj-ea"/>
                <a:cs typeface="+mj-cs"/>
              </a:rPr>
              <a:t>UROGRAMA DESCENDENTE</a:t>
            </a: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  <a:ea typeface="+mj-ea"/>
                <a:cs typeface="+mj-cs"/>
              </a:rPr>
              <a:t>CISTOGRAFÍA</a:t>
            </a: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  <a:ea typeface="+mj-ea"/>
                <a:cs typeface="+mj-cs"/>
              </a:rPr>
              <a:t>ULTRASONIDO</a:t>
            </a: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  <a:ea typeface="+mj-ea"/>
                <a:cs typeface="+mj-cs"/>
              </a:rPr>
              <a:t>TOMOGRAFÍA AXIAL COMPUTARIZADA</a:t>
            </a:r>
          </a:p>
          <a:p>
            <a:pPr marL="533400" indent="-533400" algn="just">
              <a:lnSpc>
                <a:spcPct val="120000"/>
              </a:lnSpc>
              <a:buFontTx/>
              <a:buAutoNum type="arabicPeriod"/>
            </a:pPr>
            <a:r>
              <a:rPr lang="es-MX" sz="2400" dirty="0" smtClean="0">
                <a:solidFill>
                  <a:srgbClr val="FFFF00"/>
                </a:solidFill>
                <a:latin typeface="Lucida Bright" pitchFamily="18" charset="0"/>
                <a:ea typeface="+mj-ea"/>
                <a:cs typeface="+mj-cs"/>
              </a:rPr>
              <a:t>ARTERIOGRAFÍA</a:t>
            </a:r>
            <a:endParaRPr lang="es-ES_tradnl" sz="2400" dirty="0" smtClean="0">
              <a:solidFill>
                <a:srgbClr val="FFFF00"/>
              </a:solidFill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Mis documentos\clinica rx\t renal\1.2.410.2000001.1.1.2.040205100325.7893.1.0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1406" y="1142984"/>
            <a:ext cx="3143272" cy="41549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>
            <a:spAutoFit/>
          </a:bodyPr>
          <a:lstStyle/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La mayoría de los tumores vesicales aparecen 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como imágenes por defecto de lleno 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 err="1">
                <a:solidFill>
                  <a:srgbClr val="FFFF00"/>
                </a:solidFill>
                <a:latin typeface="Garamond" pitchFamily="18" charset="0"/>
              </a:rPr>
              <a:t>intravesicales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, la mayoría son carcinomas de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células de transición.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 Se pueden visualizar en un </a:t>
            </a:r>
            <a:r>
              <a:rPr lang="es-ES" sz="2400" dirty="0" err="1">
                <a:solidFill>
                  <a:srgbClr val="FFFF00"/>
                </a:solidFill>
                <a:latin typeface="Garamond" pitchFamily="18" charset="0"/>
              </a:rPr>
              <a:t>urograma</a:t>
            </a: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 o en </a:t>
            </a:r>
          </a:p>
          <a:p>
            <a:pPr indent="-411480">
              <a:buClr>
                <a:schemeClr val="tx1">
                  <a:shade val="95000"/>
                </a:schemeClr>
              </a:buClr>
              <a:buSzPct val="65000"/>
            </a:pPr>
            <a:r>
              <a:rPr lang="es-ES" sz="2400" dirty="0">
                <a:solidFill>
                  <a:srgbClr val="FFFF00"/>
                </a:solidFill>
                <a:latin typeface="Garamond" pitchFamily="18" charset="0"/>
              </a:rPr>
              <a:t>una cistografía. </a:t>
            </a:r>
            <a:endParaRPr lang="en-US" sz="24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214290"/>
            <a:ext cx="2786082" cy="45243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419" sz="2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Vejiga</a:t>
            </a:r>
            <a:endParaRPr lang="es-ES" sz="2600" b="1" cap="all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  <p:pic>
        <p:nvPicPr>
          <p:cNvPr id="4" name="Picture 6" descr="DSC01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8"/>
            <a:ext cx="5786446" cy="4357695"/>
          </a:xfrm>
          <a:prstGeom prst="rect">
            <a:avLst/>
          </a:prstGeom>
          <a:noFill/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3000364" y="3429000"/>
            <a:ext cx="2738436" cy="214314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214678" y="3786190"/>
            <a:ext cx="3240088" cy="2071702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715016"/>
            <a:ext cx="3857652" cy="83099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Defecto de lleno de la neoplasia vesical.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12" descr="UD veji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83112"/>
            <a:ext cx="2952750" cy="22748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SC01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4752975" cy="5745163"/>
          </a:xfrm>
          <a:prstGeom prst="rect">
            <a:avLst/>
          </a:prstGeom>
          <a:noFill/>
        </p:spPr>
      </p:pic>
      <p:pic>
        <p:nvPicPr>
          <p:cNvPr id="13318" name="Picture 6" descr="DSC01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644900"/>
            <a:ext cx="3341687" cy="2670175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48263" y="1341438"/>
            <a:ext cx="4522787" cy="11874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FF00"/>
                </a:solidFill>
              </a:rPr>
              <a:t>Compresiones del fondo </a:t>
            </a:r>
          </a:p>
          <a:p>
            <a:r>
              <a:rPr lang="es-ES" sz="2400" b="1">
                <a:solidFill>
                  <a:srgbClr val="FFFF00"/>
                </a:solidFill>
              </a:rPr>
              <a:t>                 vesical</a:t>
            </a:r>
          </a:p>
          <a:p>
            <a:r>
              <a:rPr lang="es-ES" sz="2400" b="1">
                <a:solidFill>
                  <a:srgbClr val="FFFF00"/>
                </a:solidFill>
              </a:rPr>
              <a:t>por hiperplasia prostática.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6156325" y="2781300"/>
            <a:ext cx="576263" cy="2447925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6948488" y="2565400"/>
            <a:ext cx="71437" cy="2519363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7308850" y="2708275"/>
            <a:ext cx="576263" cy="252095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484438" y="1989138"/>
            <a:ext cx="2663825" cy="360045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3132138" y="2636838"/>
            <a:ext cx="2232025" cy="3024187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DSC01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407" y="0"/>
            <a:ext cx="5570593" cy="4643470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00562" y="6215082"/>
            <a:ext cx="246856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Neoplasia vesical.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143636" y="3071810"/>
            <a:ext cx="1511300" cy="2016125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6572264" y="2714620"/>
            <a:ext cx="1728788" cy="2447925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357950" y="5286388"/>
            <a:ext cx="2324100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Defecto de lleno.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VEJIGA  TUMOR 2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>
          <a:xfrm>
            <a:off x="68398" y="2563833"/>
            <a:ext cx="4503602" cy="41513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" name="Picture 12" descr="UD veji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2857520" cy="22015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57422" y="214290"/>
            <a:ext cx="3429024" cy="45243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419" sz="2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útero</a:t>
            </a:r>
            <a:endParaRPr lang="es-ES" sz="2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  <p:pic>
        <p:nvPicPr>
          <p:cNvPr id="5" name="Picture 2" descr="Utero N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47800"/>
            <a:ext cx="7543800" cy="5410200"/>
          </a:xfrm>
          <a:prstGeom prst="rect">
            <a:avLst/>
          </a:prstGeom>
          <a:noFill/>
        </p:spPr>
      </p:pic>
      <p:pic>
        <p:nvPicPr>
          <p:cNvPr id="16386" name="Picture 2" descr="DSC05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5271" y="71414"/>
            <a:ext cx="3418729" cy="2531174"/>
          </a:xfrm>
          <a:prstGeom prst="rect">
            <a:avLst/>
          </a:prstGeom>
          <a:noFill/>
        </p:spPr>
      </p:pic>
      <p:pic>
        <p:nvPicPr>
          <p:cNvPr id="6" name="Picture 4" descr="DSC058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2568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SC058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6786578" cy="5413828"/>
          </a:xfrm>
          <a:prstGeom prst="rect">
            <a:avLst/>
          </a:prstGeom>
          <a:noFill/>
        </p:spPr>
      </p:pic>
      <p:pic>
        <p:nvPicPr>
          <p:cNvPr id="18436" name="Picture 4" descr="DSC05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</p:spPr>
      </p:pic>
      <p:pic>
        <p:nvPicPr>
          <p:cNvPr id="4" name="Picture 2" descr="DSC058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24797" cy="232885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429256" y="500042"/>
            <a:ext cx="2357454" cy="81253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419" sz="2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Ovarios</a:t>
            </a:r>
            <a:endParaRPr lang="es-ES" sz="2600" b="1" cap="all" dirty="0" smtClean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NORMAL 01A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0" y="1428736"/>
            <a:ext cx="4533904" cy="518534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2468" name="Picture 4" descr="NORMAL 01C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4697064" y="1125167"/>
            <a:ext cx="4446936" cy="523279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428728" y="190510"/>
            <a:ext cx="5143536" cy="80959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  <a:buFont typeface="Arial Black" pitchFamily="34" charset="0"/>
              <a:buNone/>
            </a:pPr>
            <a:r>
              <a:rPr lang="es-HN" sz="2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Próstata.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SzPct val="65000"/>
              <a:buFont typeface="Arial Black" pitchFamily="34" charset="0"/>
              <a:buNone/>
            </a:pPr>
            <a:r>
              <a:rPr lang="es-HN" sz="2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Us</a:t>
            </a:r>
            <a:r>
              <a:rPr lang="es-HN" sz="2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 </a:t>
            </a:r>
            <a:r>
              <a:rPr lang="es-HN" sz="2600" b="1" cap="all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Transabdominal</a:t>
            </a:r>
            <a:endParaRPr lang="es-MX" sz="2600" b="1" cap="all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rost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56532" cy="53816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OBST FETO 22 SEM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0" y="285728"/>
            <a:ext cx="5221310" cy="52213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90" name="Picture 6" descr="OBST FETO CAARA Y MIEMBROS 2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 bwMode="auto">
          <a:xfrm>
            <a:off x="3786182" y="2643182"/>
            <a:ext cx="5286380" cy="418286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/>
          <a:lstStyle/>
          <a:p>
            <a:r>
              <a:rPr lang="es-419" dirty="0" smtClean="0"/>
              <a:t>gracias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90676" y="119698"/>
            <a:ext cx="6864379" cy="52322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s-ES" sz="28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Anatomía Radiológica del TUS.</a:t>
            </a:r>
            <a:endParaRPr lang="en-US" sz="2800" b="1" cap="all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4857720" y="3786190"/>
            <a:ext cx="4143436" cy="2677656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Los músculos  Psoas.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Los huesos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El </a:t>
            </a: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patrón gaseoso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intestinal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La presencia </a:t>
            </a: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de calcificaciones o cualquier otra opacidad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patológica .</a:t>
            </a:r>
            <a:endParaRPr lang="en-U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1388" y="1714488"/>
            <a:ext cx="2541786" cy="52322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lleva preparación</a:t>
            </a:r>
            <a:endParaRPr lang="es-ES" sz="2800" dirty="0">
              <a:latin typeface="Garamond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4282" y="714356"/>
            <a:ext cx="6143668" cy="52322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Riñones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son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órganos </a:t>
            </a:r>
            <a:r>
              <a:rPr lang="es-ES" sz="2800" dirty="0" err="1" smtClean="0">
                <a:solidFill>
                  <a:srgbClr val="FFFF00"/>
                </a:solidFill>
                <a:latin typeface="Garamond" pitchFamily="18" charset="0"/>
              </a:rPr>
              <a:t>retroperitoneales</a:t>
            </a:r>
            <a:endParaRPr lang="es-ES" sz="2800" dirty="0">
              <a:latin typeface="Garamond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14612" y="1500174"/>
            <a:ext cx="6357982" cy="95410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limpiar el intestino de cualquier materia</a:t>
            </a:r>
          </a:p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fecal que pueda interferir en su visualización</a:t>
            </a:r>
            <a:endParaRPr lang="es-ES" sz="2800" dirty="0">
              <a:latin typeface="Garamond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5720" y="2714620"/>
            <a:ext cx="6500826" cy="52322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Laxantes y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enemas evacuantes previo </a:t>
            </a:r>
            <a:endParaRPr lang="es-ES" sz="2800" dirty="0">
              <a:latin typeface="Garamond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438" y="3286124"/>
            <a:ext cx="4643438" cy="353943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Sombras renales :estructuras tenuemente radiopacas a cada lado de la columna.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RD tiene una posición más baja que RI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Miden entre 11 y 14 cm, la diferencia entre ellos no debe exceder los 2cm.</a:t>
            </a:r>
            <a:endParaRPr lang="es-E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1428728" y="235743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SC07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356"/>
            <a:ext cx="4686797" cy="6000768"/>
          </a:xfrm>
          <a:prstGeom prst="rect">
            <a:avLst/>
          </a:prstGeom>
          <a:noFill/>
        </p:spPr>
      </p:pic>
      <p:pic>
        <p:nvPicPr>
          <p:cNvPr id="3077" name="Picture 5" descr="DSC07749 copia a copi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377" y="928670"/>
            <a:ext cx="4377623" cy="5756279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714744" y="117439"/>
            <a:ext cx="1928826" cy="52547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s-ES" sz="28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TUS</a:t>
            </a:r>
            <a:endParaRPr lang="en-US" sz="2800" b="1" cap="all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28596" y="119698"/>
            <a:ext cx="7858241" cy="52322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s-ES" sz="2800" b="1" cap="all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Urograma</a:t>
            </a:r>
            <a:r>
              <a:rPr lang="es-ES" sz="28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ea typeface="+mj-ea"/>
                <a:cs typeface="+mj-cs"/>
              </a:rPr>
              <a:t> excretor o descendente.</a:t>
            </a:r>
            <a:endParaRPr lang="en-US" sz="2800" b="1" cap="all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ea typeface="+mj-ea"/>
              <a:cs typeface="+mj-cs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2876" y="1857364"/>
            <a:ext cx="8929718" cy="138499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Estudio radiográfico contrastado con sustancia yodada.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Se administra por </a:t>
            </a: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vía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Intravenosa (alergia al Yodo)</a:t>
            </a:r>
            <a:endParaRPr lang="es-ES" sz="2800" dirty="0">
              <a:solidFill>
                <a:srgbClr val="FFFF00"/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La </a:t>
            </a:r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preparación es la misma que el TUS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.</a:t>
            </a:r>
            <a:endParaRPr lang="es-E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4" y="857232"/>
            <a:ext cx="8858280" cy="95410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800" dirty="0" smtClean="0">
                <a:solidFill>
                  <a:srgbClr val="FFFF00"/>
                </a:solidFill>
                <a:latin typeface="Garamond" pitchFamily="18" charset="0"/>
              </a:rPr>
              <a:t>Durante mucho tiempo fue la prueba de oro en el diagnostico de la patología renal</a:t>
            </a:r>
            <a:endParaRPr lang="es-ES" sz="2800" dirty="0" smtClean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6" y="5643578"/>
            <a:ext cx="8929718" cy="95410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800" dirty="0" smtClean="0">
                <a:solidFill>
                  <a:srgbClr val="FFFF00"/>
                </a:solidFill>
                <a:latin typeface="Garamond" pitchFamily="18" charset="0"/>
              </a:rPr>
              <a:t>Tiene limitaciones en los riñones que no eliminan </a:t>
            </a:r>
            <a:r>
              <a:rPr lang="es-ES_tradnl" sz="2800" dirty="0" smtClean="0">
                <a:solidFill>
                  <a:srgbClr val="FFFF00"/>
                </a:solidFill>
                <a:latin typeface="Garamond" pitchFamily="18" charset="0"/>
              </a:rPr>
              <a:t>el contraste </a:t>
            </a:r>
            <a:r>
              <a:rPr lang="es-ES_tradnl" sz="2800" dirty="0" smtClean="0">
                <a:solidFill>
                  <a:srgbClr val="FFFF00"/>
                </a:solidFill>
                <a:latin typeface="Garamond" pitchFamily="18" charset="0"/>
              </a:rPr>
              <a:t>(riñones silentes)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2876" y="3325371"/>
            <a:ext cx="8929718" cy="224676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Radiografía simple o TUS.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Administración del contraste vía IV, 40 ml de contraste yodado.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 radiografías de abdomen a los 5, 10, 15 y 25 minutos.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una de vaciamiento vesical luego de </a:t>
            </a:r>
            <a:r>
              <a:rPr lang="es-ES" sz="2800" dirty="0" err="1" smtClean="0">
                <a:solidFill>
                  <a:srgbClr val="FFFF00"/>
                </a:solidFill>
                <a:latin typeface="Garamond" pitchFamily="18" charset="0"/>
              </a:rPr>
              <a:t>miccionar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 el paciente.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7158" y="0"/>
            <a:ext cx="8532813" cy="539770"/>
          </a:xfrm>
          <a:ln w="38100">
            <a:solidFill>
              <a:schemeClr val="bg1"/>
            </a:solidFill>
          </a:ln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MX" sz="2800" cap="all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</a:rPr>
              <a:t>TUS y UROGRAMA DESCENDENTE</a:t>
            </a:r>
            <a:endParaRPr lang="es-ES_tradnl" sz="2800" cap="all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</a:endParaRPr>
          </a:p>
        </p:txBody>
      </p:sp>
      <p:pic>
        <p:nvPicPr>
          <p:cNvPr id="41988" name="Picture 4" descr="UD p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>
          <a:xfrm>
            <a:off x="0" y="642918"/>
            <a:ext cx="2357422" cy="3067183"/>
          </a:xfrm>
          <a:noFill/>
          <a:ln>
            <a:solidFill>
              <a:srgbClr val="FFFF00"/>
            </a:solidFill>
          </a:ln>
        </p:spPr>
      </p:pic>
      <p:pic>
        <p:nvPicPr>
          <p:cNvPr id="41990" name="Picture 6" descr="UD 5 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>
          <a:xfrm>
            <a:off x="2500298" y="642918"/>
            <a:ext cx="3398378" cy="2545434"/>
          </a:xfrm>
          <a:noFill/>
          <a:ln>
            <a:solidFill>
              <a:srgbClr val="FFFF00"/>
            </a:solidFill>
          </a:ln>
        </p:spPr>
      </p:pic>
      <p:pic>
        <p:nvPicPr>
          <p:cNvPr id="41992" name="Picture 8" descr="UD 10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929323" y="642918"/>
            <a:ext cx="3214678" cy="2527742"/>
          </a:xfrm>
          <a:noFill/>
          <a:ln>
            <a:solidFill>
              <a:srgbClr val="FFFF00"/>
            </a:solidFill>
          </a:ln>
        </p:spPr>
      </p:pic>
      <p:pic>
        <p:nvPicPr>
          <p:cNvPr id="41994" name="Picture 10" descr="UD 15 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bright="12000" contrast="18000"/>
          </a:blip>
          <a:srcRect/>
          <a:stretch>
            <a:fillRect/>
          </a:stretch>
        </p:blipFill>
        <p:spPr>
          <a:xfrm>
            <a:off x="2786050" y="3286124"/>
            <a:ext cx="2643206" cy="3474996"/>
          </a:xfrm>
          <a:noFill/>
          <a:ln>
            <a:solidFill>
              <a:srgbClr val="FFFF00"/>
            </a:solidFill>
          </a:ln>
        </p:spPr>
      </p:pic>
      <p:pic>
        <p:nvPicPr>
          <p:cNvPr id="41996" name="Picture 12" descr="UD veji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4901" y="4000504"/>
            <a:ext cx="3509099" cy="27035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SC01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5689600" cy="5629275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86512" y="857232"/>
            <a:ext cx="2786082" cy="1815882"/>
          </a:xfrm>
          <a:prstGeom prst="rect">
            <a:avLst/>
          </a:prstGeom>
          <a:noFill/>
          <a:ln w="317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Los cálices menores</a:t>
            </a:r>
          </a:p>
          <a:p>
            <a:r>
              <a:rPr lang="es-ES" sz="2800" dirty="0">
                <a:solidFill>
                  <a:srgbClr val="FFFF00"/>
                </a:solidFill>
                <a:latin typeface="Garamond" pitchFamily="18" charset="0"/>
              </a:rPr>
              <a:t>tienen forma de copa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.</a:t>
            </a:r>
            <a:endParaRPr lang="es-E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500563" y="2997200"/>
            <a:ext cx="1643073" cy="1717684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643438" y="2276475"/>
            <a:ext cx="1512887" cy="6477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4572000" y="1700213"/>
            <a:ext cx="1584325" cy="144462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208713" y="5834738"/>
            <a:ext cx="1439818" cy="523220"/>
          </a:xfrm>
          <a:prstGeom prst="rect">
            <a:avLst/>
          </a:prstGeom>
          <a:noFill/>
          <a:ln w="317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Uréteres</a:t>
            </a:r>
            <a:r>
              <a:rPr lang="es-ES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979613" y="4292600"/>
            <a:ext cx="4092585" cy="1779606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429124" y="4572008"/>
            <a:ext cx="1857388" cy="150019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286512" y="4214818"/>
            <a:ext cx="2357454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La pelvis tiene forma</a:t>
            </a:r>
          </a:p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triangular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15026" y="2857496"/>
            <a:ext cx="2928974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Los cálices 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mayores</a:t>
            </a:r>
            <a:endParaRPr lang="es-ES" sz="2800" dirty="0" smtClean="0">
              <a:solidFill>
                <a:srgbClr val="FFFF00"/>
              </a:solidFill>
              <a:latin typeface="Garamond" pitchFamily="18" charset="0"/>
            </a:endParaRPr>
          </a:p>
          <a:p>
            <a:r>
              <a:rPr lang="es-ES" sz="2800" dirty="0" err="1" smtClean="0">
                <a:solidFill>
                  <a:srgbClr val="FFFF00"/>
                </a:solidFill>
                <a:latin typeface="Garamond" pitchFamily="18" charset="0"/>
              </a:rPr>
              <a:t>sup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, </a:t>
            </a:r>
            <a:r>
              <a:rPr lang="es-ES" sz="2800" dirty="0" err="1" smtClean="0">
                <a:solidFill>
                  <a:srgbClr val="FFFF00"/>
                </a:solidFill>
                <a:latin typeface="Garamond" pitchFamily="18" charset="0"/>
              </a:rPr>
              <a:t>med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 e </a:t>
            </a:r>
            <a:r>
              <a:rPr lang="es-ES" sz="2800" dirty="0" err="1" smtClean="0">
                <a:solidFill>
                  <a:srgbClr val="FFFF00"/>
                </a:solidFill>
                <a:latin typeface="Garamond" pitchFamily="18" charset="0"/>
              </a:rPr>
              <a:t>inf</a:t>
            </a:r>
            <a:r>
              <a:rPr lang="es-ES" sz="2800" dirty="0" smtClean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982</Words>
  <Application>Microsoft Office PowerPoint</Application>
  <PresentationFormat>Presentación en pantalla (4:3)</PresentationFormat>
  <Paragraphs>187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Vértice</vt:lpstr>
      <vt:lpstr>Diapositiva 1</vt:lpstr>
      <vt:lpstr>SUMARIO</vt:lpstr>
      <vt:lpstr>ANATOMÍA DEL TU</vt:lpstr>
      <vt:lpstr>Exámenes imagenológicos APARATO GENITOURINARIO</vt:lpstr>
      <vt:lpstr>Diapositiva 5</vt:lpstr>
      <vt:lpstr>Diapositiva 6</vt:lpstr>
      <vt:lpstr>Diapositiva 7</vt:lpstr>
      <vt:lpstr>TUS y UROGRAMA DESCENDENTE</vt:lpstr>
      <vt:lpstr>Diapositiva 9</vt:lpstr>
      <vt:lpstr>Diapositiva 10</vt:lpstr>
      <vt:lpstr>Diapositiva 11</vt:lpstr>
      <vt:lpstr>URETROCISTOGRAFIA</vt:lpstr>
      <vt:lpstr>CISTOGRAFÍA</vt:lpstr>
      <vt:lpstr>ULTRASONIDO</vt:lpstr>
      <vt:lpstr>Diapositiva 15</vt:lpstr>
      <vt:lpstr>Diapositiva 16</vt:lpstr>
      <vt:lpstr>TAC</vt:lpstr>
      <vt:lpstr>Diapositiva 18</vt:lpstr>
      <vt:lpstr>ARTERIOGRAFIA</vt:lpstr>
      <vt:lpstr>Diapositiva 20</vt:lpstr>
      <vt:lpstr>Diapositiva 21</vt:lpstr>
      <vt:lpstr>Diapositiva 22</vt:lpstr>
      <vt:lpstr>RIÑÓN EN HERRADURA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Leticia Munoz</dc:creator>
  <cp:lastModifiedBy>Leticia Munoz</cp:lastModifiedBy>
  <cp:revision>15</cp:revision>
  <dcterms:created xsi:type="dcterms:W3CDTF">2018-11-26T05:26:27Z</dcterms:created>
  <dcterms:modified xsi:type="dcterms:W3CDTF">2018-11-26T22:47:35Z</dcterms:modified>
</cp:coreProperties>
</file>