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8" r:id="rId2"/>
    <p:sldId id="269" r:id="rId3"/>
    <p:sldId id="262" r:id="rId4"/>
    <p:sldId id="264" r:id="rId5"/>
    <p:sldId id="263" r:id="rId6"/>
    <p:sldId id="271" r:id="rId7"/>
    <p:sldId id="272" r:id="rId8"/>
    <p:sldId id="273" r:id="rId9"/>
    <p:sldId id="267" r:id="rId10"/>
    <p:sldId id="265" r:id="rId11"/>
    <p:sldId id="270" r:id="rId1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83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64B40A-FA3A-49B7-B768-F7E5971D4C08}" type="datetimeFigureOut">
              <a:rPr lang="en-US" smtClean="0"/>
              <a:t>1/6/2014</a:t>
            </a:fld>
            <a:endParaRPr lang="en-U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51F169-8D15-4B62-8AD2-8C8F011A6A79}" type="slidenum">
              <a:rPr lang="en-US" smtClean="0"/>
              <a:t>‹Nº›</a:t>
            </a:fld>
            <a:endParaRPr lang="en-US"/>
          </a:p>
        </p:txBody>
      </p:sp>
    </p:spTree>
    <p:extLst>
      <p:ext uri="{BB962C8B-B14F-4D97-AF65-F5344CB8AC3E}">
        <p14:creationId xmlns:p14="http://schemas.microsoft.com/office/powerpoint/2010/main" val="3317816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7A847CFC-816F-41D0-AAC0-9BF4FEBC753E}" type="datetimeFigureOut">
              <a:rPr lang="es-ES" smtClean="0"/>
              <a:t>06/01/2014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s-ES" smtClean="0"/>
              <a:t>Haga clic para modificar el estilo de título del patrón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7A847CFC-816F-41D0-AAC0-9BF4FEBC753E}" type="datetimeFigureOut">
              <a:rPr lang="es-ES" smtClean="0"/>
              <a:t>06/01/2014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7A847CFC-816F-41D0-AAC0-9BF4FEBC753E}" type="datetimeFigureOut">
              <a:rPr lang="es-ES" smtClean="0"/>
              <a:t>06/01/2014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s-ES" smtClean="0"/>
              <a:t>Haga clic para modificar el estilo de título del patrón</a:t>
            </a:r>
            <a:endParaRPr lang="en-US" dirty="0"/>
          </a:p>
        </p:txBody>
      </p:sp>
      <p:sp>
        <p:nvSpPr>
          <p:cNvPr id="4" name="Date Placeholder 3"/>
          <p:cNvSpPr>
            <a:spLocks noGrp="1"/>
          </p:cNvSpPr>
          <p:nvPr>
            <p:ph type="dt" sz="half" idx="10"/>
          </p:nvPr>
        </p:nvSpPr>
        <p:spPr/>
        <p:txBody>
          <a:bodyPr/>
          <a:lstStyle/>
          <a:p>
            <a:fld id="{7A847CFC-816F-41D0-AAC0-9BF4FEBC753E}" type="datetimeFigureOut">
              <a:rPr lang="es-ES" smtClean="0"/>
              <a:t>06/01/2014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
        <p:nvSpPr>
          <p:cNvPr id="8" name="Content Placeholder 7"/>
          <p:cNvSpPr>
            <a:spLocks noGrp="1"/>
          </p:cNvSpPr>
          <p:nvPr>
            <p:ph sz="quarter" idx="13"/>
          </p:nvPr>
        </p:nvSpPr>
        <p:spPr>
          <a:xfrm>
            <a:off x="609600" y="1600200"/>
            <a:ext cx="7924800" cy="4114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7A847CFC-816F-41D0-AAC0-9BF4FEBC753E}" type="datetimeFigureOut">
              <a:rPr lang="es-ES" smtClean="0"/>
              <a:t>06/01/2014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2" name="Title 1"/>
          <p:cNvSpPr>
            <a:spLocks noGrp="1"/>
          </p:cNvSpPr>
          <p:nvPr>
            <p:ph type="title"/>
          </p:nvPr>
        </p:nvSpPr>
        <p:spPr>
          <a:xfrm>
            <a:off x="609600" y="274638"/>
            <a:ext cx="7924800" cy="1143000"/>
          </a:xfrm>
        </p:spPr>
        <p:txBody>
          <a:bodyPr/>
          <a:lstStyle/>
          <a:p>
            <a:r>
              <a:rPr lang="es-ES" smtClean="0"/>
              <a:t>Haga clic para modificar el estilo de título del patrón</a:t>
            </a:r>
            <a:endParaRPr lang="en-US" dirty="0"/>
          </a:p>
        </p:txBody>
      </p:sp>
      <p:sp>
        <p:nvSpPr>
          <p:cNvPr id="5" name="Date Placeholder 4"/>
          <p:cNvSpPr>
            <a:spLocks noGrp="1"/>
          </p:cNvSpPr>
          <p:nvPr>
            <p:ph type="dt" sz="half" idx="10"/>
          </p:nvPr>
        </p:nvSpPr>
        <p:spPr/>
        <p:txBody>
          <a:bodyPr/>
          <a:lstStyle/>
          <a:p>
            <a:fld id="{7A847CFC-816F-41D0-AAC0-9BF4FEBC753E}" type="datetimeFigureOut">
              <a:rPr lang="es-ES" smtClean="0"/>
              <a:t>06/01/2014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7" name="Date Placeholder 6"/>
          <p:cNvSpPr>
            <a:spLocks noGrp="1"/>
          </p:cNvSpPr>
          <p:nvPr>
            <p:ph type="dt" sz="half" idx="10"/>
          </p:nvPr>
        </p:nvSpPr>
        <p:spPr/>
        <p:txBody>
          <a:bodyPr/>
          <a:lstStyle/>
          <a:p>
            <a:fld id="{7A847CFC-816F-41D0-AAC0-9BF4FEBC753E}" type="datetimeFigureOut">
              <a:rPr lang="es-ES" smtClean="0"/>
              <a:t>06/01/2014</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7A847CFC-816F-41D0-AAC0-9BF4FEBC753E}" type="datetimeFigureOut">
              <a:rPr lang="es-ES" smtClean="0"/>
              <a:t>06/01/2014</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847CFC-816F-41D0-AAC0-9BF4FEBC753E}" type="datetimeFigureOut">
              <a:rPr lang="es-ES" smtClean="0"/>
              <a:t>06/01/2014</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A847CFC-816F-41D0-AAC0-9BF4FEBC753E}" type="datetimeFigureOut">
              <a:rPr lang="es-ES" smtClean="0"/>
              <a:t>06/01/2014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A847CFC-816F-41D0-AAC0-9BF4FEBC753E}" type="datetimeFigureOut">
              <a:rPr lang="es-ES" smtClean="0"/>
              <a:t>06/01/2014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7A847CFC-816F-41D0-AAC0-9BF4FEBC753E}" type="datetimeFigureOut">
              <a:rPr lang="es-ES" smtClean="0"/>
              <a:t>06/01/2014</a:t>
            </a:fld>
            <a:endParaRPr lang="es-E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s-E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132FADFE-3B8F-471C-ABF0-DBC7717ECBBC}" type="slidenum">
              <a:rPr lang="es-ES" smtClean="0"/>
              <a:t>‹Nº›</a:t>
            </a:fld>
            <a:endParaRPr lang="es-E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4800" dirty="0"/>
              <a:t>ATENCIÓN ESTOMATOLÓGICA</a:t>
            </a:r>
            <a:endParaRPr lang="en-US" sz="4800" dirty="0"/>
          </a:p>
        </p:txBody>
      </p:sp>
      <p:sp>
        <p:nvSpPr>
          <p:cNvPr id="3" name="2 Marcador de contenido"/>
          <p:cNvSpPr>
            <a:spLocks noGrp="1"/>
          </p:cNvSpPr>
          <p:nvPr>
            <p:ph sz="quarter" idx="13"/>
          </p:nvPr>
        </p:nvSpPr>
        <p:spPr>
          <a:xfrm>
            <a:off x="611560" y="1772816"/>
            <a:ext cx="7924800" cy="3268960"/>
          </a:xfrm>
        </p:spPr>
        <p:txBody>
          <a:bodyPr/>
          <a:lstStyle/>
          <a:p>
            <a:pPr marL="0" indent="0">
              <a:buNone/>
            </a:pPr>
            <a:r>
              <a:rPr lang="es-ES" sz="3200" dirty="0" smtClean="0"/>
              <a:t>Unidad </a:t>
            </a:r>
            <a:r>
              <a:rPr lang="es-ES" sz="3200" dirty="0"/>
              <a:t>V: Epidemiología de las enfermedades bucales</a:t>
            </a:r>
          </a:p>
          <a:p>
            <a:pPr marL="0" indent="0">
              <a:buNone/>
            </a:pPr>
            <a:r>
              <a:rPr lang="es-ES" sz="3200" dirty="0" smtClean="0"/>
              <a:t>Sumario 5.2: </a:t>
            </a:r>
            <a:r>
              <a:rPr lang="es-ES_tradnl" sz="3200" dirty="0"/>
              <a:t>Situación de salud respecto a las </a:t>
            </a:r>
            <a:r>
              <a:rPr lang="es-ES" sz="3200" dirty="0" err="1"/>
              <a:t>M</a:t>
            </a:r>
            <a:r>
              <a:rPr lang="es-ES" sz="3200" dirty="0" err="1" smtClean="0"/>
              <a:t>aloclusiones</a:t>
            </a:r>
            <a:r>
              <a:rPr lang="es-ES" sz="3200" dirty="0" smtClean="0"/>
              <a:t> y </a:t>
            </a:r>
            <a:r>
              <a:rPr lang="es-ES" sz="3200" dirty="0" err="1" smtClean="0"/>
              <a:t>Periodontopatías</a:t>
            </a:r>
            <a:r>
              <a:rPr lang="es-ES" sz="3200" dirty="0" smtClean="0"/>
              <a:t> y Cáncer bucal.</a:t>
            </a:r>
            <a:endParaRPr lang="en-US" sz="3200" dirty="0"/>
          </a:p>
        </p:txBody>
      </p:sp>
    </p:spTree>
    <p:extLst>
      <p:ext uri="{BB962C8B-B14F-4D97-AF65-F5344CB8AC3E}">
        <p14:creationId xmlns:p14="http://schemas.microsoft.com/office/powerpoint/2010/main" val="3112463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US" dirty="0" err="1" smtClean="0"/>
              <a:t>Epidemiología</a:t>
            </a:r>
            <a:r>
              <a:rPr lang="en-US" dirty="0" smtClean="0"/>
              <a:t> del cancer </a:t>
            </a:r>
            <a:r>
              <a:rPr lang="en-US" dirty="0" err="1" smtClean="0"/>
              <a:t>bucal</a:t>
            </a:r>
            <a:endParaRPr lang="en-US" dirty="0"/>
          </a:p>
        </p:txBody>
      </p:sp>
      <p:sp>
        <p:nvSpPr>
          <p:cNvPr id="3" name="2 Marcador de contenido"/>
          <p:cNvSpPr>
            <a:spLocks noGrp="1"/>
          </p:cNvSpPr>
          <p:nvPr>
            <p:ph sz="quarter" idx="13"/>
          </p:nvPr>
        </p:nvSpPr>
        <p:spPr/>
        <p:txBody>
          <a:bodyPr>
            <a:normAutofit fontScale="85000" lnSpcReduction="10000"/>
          </a:bodyPr>
          <a:lstStyle/>
          <a:p>
            <a:r>
              <a:rPr lang="es-ES" sz="3200" dirty="0"/>
              <a:t>El cáncer bucal sigue ocupando el quinto lugar como problema de salud bucal los datos relativos a estos problemas se presentan en forma de tasas de prevalencia observándose 1 caso por 100000 habitantes. Se comporta con una alta mortalidad y letalidad. </a:t>
            </a:r>
          </a:p>
          <a:p>
            <a:r>
              <a:rPr lang="es-ES" sz="3200" dirty="0"/>
              <a:t>El 10 % de todos los cánceres se presentan en la cavidad bucal con una alta malignidad.</a:t>
            </a:r>
            <a:r>
              <a:rPr lang="es-MX" sz="3200" dirty="0"/>
              <a:t>Se presentan en la población adulta. La tasa de mortalidad es tres veces mayor  para los hombres que para las mujeres.</a:t>
            </a:r>
            <a:endParaRPr lang="es-ES" sz="3200" dirty="0"/>
          </a:p>
        </p:txBody>
      </p:sp>
    </p:spTree>
    <p:extLst>
      <p:ext uri="{BB962C8B-B14F-4D97-AF65-F5344CB8AC3E}">
        <p14:creationId xmlns:p14="http://schemas.microsoft.com/office/powerpoint/2010/main" val="1673253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z="5400" dirty="0" smtClean="0"/>
              <a:t>bibliografía</a:t>
            </a:r>
            <a:endParaRPr lang="en-US" sz="5400" dirty="0"/>
          </a:p>
        </p:txBody>
      </p:sp>
      <p:sp>
        <p:nvSpPr>
          <p:cNvPr id="3" name="2 Marcador de contenido"/>
          <p:cNvSpPr>
            <a:spLocks noGrp="1"/>
          </p:cNvSpPr>
          <p:nvPr>
            <p:ph sz="quarter" idx="13"/>
          </p:nvPr>
        </p:nvSpPr>
        <p:spPr/>
        <p:txBody>
          <a:bodyPr>
            <a:normAutofit/>
          </a:bodyPr>
          <a:lstStyle/>
          <a:p>
            <a:r>
              <a:rPr lang="es-ES" sz="3600" dirty="0" smtClean="0"/>
              <a:t>Guías Prácticas. Tema </a:t>
            </a:r>
            <a:r>
              <a:rPr lang="es-ES" sz="3600" dirty="0" smtClean="0"/>
              <a:t>I, Tema II</a:t>
            </a:r>
            <a:endParaRPr lang="en-US" sz="3600" dirty="0"/>
          </a:p>
        </p:txBody>
      </p:sp>
    </p:spTree>
    <p:extLst>
      <p:ext uri="{BB962C8B-B14F-4D97-AF65-F5344CB8AC3E}">
        <p14:creationId xmlns:p14="http://schemas.microsoft.com/office/powerpoint/2010/main" val="2514280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a:t>Epidemiología de </a:t>
            </a:r>
            <a:r>
              <a:rPr lang="es-ES" b="1" dirty="0" smtClean="0"/>
              <a:t>las </a:t>
            </a:r>
            <a:r>
              <a:rPr lang="es-ES" b="1" dirty="0" err="1" smtClean="0"/>
              <a:t>maloclusiones</a:t>
            </a:r>
            <a:endParaRPr lang="en-US" dirty="0"/>
          </a:p>
        </p:txBody>
      </p:sp>
      <p:sp>
        <p:nvSpPr>
          <p:cNvPr id="3" name="2 Marcador de contenido"/>
          <p:cNvSpPr>
            <a:spLocks noGrp="1"/>
          </p:cNvSpPr>
          <p:nvPr>
            <p:ph sz="quarter" idx="13"/>
          </p:nvPr>
        </p:nvSpPr>
        <p:spPr/>
        <p:txBody>
          <a:bodyPr>
            <a:normAutofit/>
          </a:bodyPr>
          <a:lstStyle/>
          <a:p>
            <a:pPr lvl="0"/>
            <a:r>
              <a:rPr lang="es-ES" sz="2400" dirty="0"/>
              <a:t>La prevalencia y severidad de las </a:t>
            </a:r>
            <a:r>
              <a:rPr lang="es-ES" sz="2400" dirty="0" err="1"/>
              <a:t>malaoclusiones</a:t>
            </a:r>
            <a:r>
              <a:rPr lang="es-ES" sz="2400" dirty="0"/>
              <a:t> oscila a escala mundial entre 35 a 75% con diferencia en el sexo y la edad.</a:t>
            </a:r>
          </a:p>
          <a:p>
            <a:pPr lvl="0"/>
            <a:r>
              <a:rPr lang="es-ES" sz="2400" dirty="0"/>
              <a:t>El apiñamiento es la anomalía mas frecuente entre un 40% a 85% de estas.</a:t>
            </a:r>
          </a:p>
          <a:p>
            <a:pPr lvl="0"/>
            <a:r>
              <a:rPr lang="es-ES" sz="2400" dirty="0"/>
              <a:t>En Cuba la afectación se encuentra entre el 29% y el 35% y  el sexo femenino es el más afectado. </a:t>
            </a:r>
          </a:p>
          <a:p>
            <a:pPr marL="0" indent="0">
              <a:buNone/>
            </a:pPr>
            <a:r>
              <a:rPr lang="es-ES" sz="2400" b="1" dirty="0"/>
              <a:t> </a:t>
            </a:r>
            <a:endParaRPr lang="es-ES" sz="2400" dirty="0"/>
          </a:p>
        </p:txBody>
      </p:sp>
    </p:spTree>
    <p:extLst>
      <p:ext uri="{BB962C8B-B14F-4D97-AF65-F5344CB8AC3E}">
        <p14:creationId xmlns:p14="http://schemas.microsoft.com/office/powerpoint/2010/main" val="7799610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7924800" cy="634082"/>
          </a:xfrm>
        </p:spPr>
        <p:txBody>
          <a:bodyPr>
            <a:noAutofit/>
          </a:bodyPr>
          <a:lstStyle/>
          <a:p>
            <a:pPr marL="0" indent="0"/>
            <a:r>
              <a:rPr lang="es-MX" sz="3600" dirty="0"/>
              <a:t>Factores de riesgo </a:t>
            </a:r>
            <a:r>
              <a:rPr lang="es-MX" sz="3600" dirty="0" smtClean="0"/>
              <a:t>asociados</a:t>
            </a:r>
            <a:endParaRPr lang="es-ES" sz="3600" dirty="0"/>
          </a:p>
        </p:txBody>
      </p:sp>
      <p:sp>
        <p:nvSpPr>
          <p:cNvPr id="3" name="2 Marcador de contenido"/>
          <p:cNvSpPr>
            <a:spLocks noGrp="1"/>
          </p:cNvSpPr>
          <p:nvPr>
            <p:ph sz="quarter" idx="13"/>
          </p:nvPr>
        </p:nvSpPr>
        <p:spPr>
          <a:xfrm>
            <a:off x="179512" y="1600200"/>
            <a:ext cx="8354888" cy="5069160"/>
          </a:xfrm>
        </p:spPr>
        <p:txBody>
          <a:bodyPr>
            <a:noAutofit/>
          </a:bodyPr>
          <a:lstStyle/>
          <a:p>
            <a:pPr marL="0" lvl="0" indent="0">
              <a:buNone/>
            </a:pPr>
            <a:endParaRPr lang="es-ES" sz="3200" dirty="0"/>
          </a:p>
        </p:txBody>
      </p:sp>
      <p:graphicFrame>
        <p:nvGraphicFramePr>
          <p:cNvPr id="4" name="Tabla 3"/>
          <p:cNvGraphicFramePr>
            <a:graphicFrameLocks noGrp="1"/>
          </p:cNvGraphicFramePr>
          <p:nvPr>
            <p:extLst>
              <p:ext uri="{D42A27DB-BD31-4B8C-83A1-F6EECF244321}">
                <p14:modId xmlns:p14="http://schemas.microsoft.com/office/powerpoint/2010/main" val="1659536504"/>
              </p:ext>
            </p:extLst>
          </p:nvPr>
        </p:nvGraphicFramePr>
        <p:xfrm>
          <a:off x="179512" y="1583562"/>
          <a:ext cx="8354888" cy="5085800"/>
        </p:xfrm>
        <a:graphic>
          <a:graphicData uri="http://schemas.openxmlformats.org/drawingml/2006/table">
            <a:tbl>
              <a:tblPr>
                <a:tableStyleId>{5C22544A-7EE6-4342-B048-85BDC9FD1C3A}</a:tableStyleId>
              </a:tblPr>
              <a:tblGrid>
                <a:gridCol w="2088722"/>
                <a:gridCol w="2159750"/>
                <a:gridCol w="2017694"/>
                <a:gridCol w="2088722"/>
              </a:tblGrid>
              <a:tr h="775505">
                <a:tc>
                  <a:txBody>
                    <a:bodyPr/>
                    <a:lstStyle/>
                    <a:p>
                      <a:pPr algn="ctr">
                        <a:spcAft>
                          <a:spcPts val="0"/>
                        </a:spcAft>
                      </a:pPr>
                      <a:r>
                        <a:rPr lang="es-ES_tradnl" sz="2400" b="1" dirty="0">
                          <a:solidFill>
                            <a:srgbClr val="FFFF00"/>
                          </a:solidFill>
                          <a:effectLst/>
                        </a:rPr>
                        <a:t>Herencia</a:t>
                      </a:r>
                      <a:endParaRPr lang="es-ES" sz="2400" b="1" dirty="0">
                        <a:solidFill>
                          <a:srgbClr val="FFFF00"/>
                        </a:solidFill>
                        <a:effectLst/>
                        <a:latin typeface="Times New Roman" panose="02020603050405020304" pitchFamily="18" charset="0"/>
                        <a:cs typeface="Times New Roman" panose="02020603050405020304" pitchFamily="18" charset="0"/>
                      </a:endParaRPr>
                    </a:p>
                  </a:txBody>
                  <a:tcPr marL="44450" marR="44450" marT="0" marB="0">
                    <a:solidFill>
                      <a:srgbClr val="00B0F0"/>
                    </a:solidFill>
                  </a:tcPr>
                </a:tc>
                <a:tc>
                  <a:txBody>
                    <a:bodyPr/>
                    <a:lstStyle/>
                    <a:p>
                      <a:pPr algn="just">
                        <a:spcAft>
                          <a:spcPts val="0"/>
                        </a:spcAft>
                      </a:pPr>
                      <a:r>
                        <a:rPr lang="es-ES_tradnl" sz="2400" b="1" dirty="0">
                          <a:solidFill>
                            <a:srgbClr val="FFFF00"/>
                          </a:solidFill>
                          <a:effectLst/>
                        </a:rPr>
                        <a:t> </a:t>
                      </a:r>
                      <a:endParaRPr lang="es-ES_tradnl" sz="2400" b="1" dirty="0" smtClean="0">
                        <a:solidFill>
                          <a:srgbClr val="FFFF00"/>
                        </a:solidFill>
                        <a:effectLst/>
                      </a:endParaRPr>
                    </a:p>
                    <a:p>
                      <a:pPr algn="just">
                        <a:spcAft>
                          <a:spcPts val="0"/>
                        </a:spcAft>
                      </a:pPr>
                      <a:endParaRPr lang="es-ES" sz="2400" b="1" dirty="0">
                        <a:solidFill>
                          <a:srgbClr val="FFFF00"/>
                        </a:solidFill>
                        <a:effectLst/>
                        <a:latin typeface="Times New Roman" panose="02020603050405020304" pitchFamily="18" charset="0"/>
                        <a:ea typeface="Times New Roman" panose="02020603050405020304" pitchFamily="18" charset="0"/>
                      </a:endParaRPr>
                    </a:p>
                  </a:txBody>
                  <a:tcPr marL="44450" marR="44450" marT="0" marB="0">
                    <a:solidFill>
                      <a:srgbClr val="00B0F0"/>
                    </a:solidFill>
                  </a:tcPr>
                </a:tc>
                <a:tc>
                  <a:txBody>
                    <a:bodyPr/>
                    <a:lstStyle/>
                    <a:p>
                      <a:pPr algn="just">
                        <a:spcAft>
                          <a:spcPts val="0"/>
                        </a:spcAft>
                      </a:pPr>
                      <a:r>
                        <a:rPr lang="es-ES_tradnl" sz="2400" b="1">
                          <a:solidFill>
                            <a:srgbClr val="FFFF00"/>
                          </a:solidFill>
                          <a:effectLst/>
                        </a:rPr>
                        <a:t> </a:t>
                      </a:r>
                      <a:endParaRPr lang="es-ES" sz="2400" b="1">
                        <a:solidFill>
                          <a:srgbClr val="FFFF00"/>
                        </a:solidFill>
                        <a:effectLst/>
                        <a:latin typeface="Times New Roman" panose="02020603050405020304" pitchFamily="18" charset="0"/>
                        <a:ea typeface="Times New Roman" panose="02020603050405020304" pitchFamily="18" charset="0"/>
                      </a:endParaRPr>
                    </a:p>
                  </a:txBody>
                  <a:tcPr marL="44450" marR="44450" marT="0" marB="0">
                    <a:solidFill>
                      <a:srgbClr val="00B0F0"/>
                    </a:solidFill>
                  </a:tcPr>
                </a:tc>
                <a:tc>
                  <a:txBody>
                    <a:bodyPr/>
                    <a:lstStyle/>
                    <a:p>
                      <a:pPr algn="just">
                        <a:spcAft>
                          <a:spcPts val="0"/>
                        </a:spcAft>
                      </a:pPr>
                      <a:r>
                        <a:rPr lang="es-ES_tradnl" sz="2400" b="1">
                          <a:solidFill>
                            <a:srgbClr val="FFFF00"/>
                          </a:solidFill>
                          <a:effectLst/>
                        </a:rPr>
                        <a:t> </a:t>
                      </a:r>
                      <a:endParaRPr lang="es-ES" sz="2400" b="1">
                        <a:solidFill>
                          <a:srgbClr val="FFFF00"/>
                        </a:solidFill>
                        <a:effectLst/>
                        <a:latin typeface="Times New Roman" panose="02020603050405020304" pitchFamily="18" charset="0"/>
                        <a:ea typeface="Times New Roman" panose="02020603050405020304" pitchFamily="18" charset="0"/>
                      </a:endParaRPr>
                    </a:p>
                  </a:txBody>
                  <a:tcPr marL="44450" marR="44450" marT="0" marB="0">
                    <a:solidFill>
                      <a:srgbClr val="00B0F0"/>
                    </a:solidFill>
                  </a:tcPr>
                </a:tc>
              </a:tr>
              <a:tr h="883698">
                <a:tc>
                  <a:txBody>
                    <a:bodyPr/>
                    <a:lstStyle/>
                    <a:p>
                      <a:pPr algn="ctr">
                        <a:spcAft>
                          <a:spcPts val="0"/>
                        </a:spcAft>
                      </a:pPr>
                      <a:r>
                        <a:rPr lang="es-ES_tradnl" sz="2400" b="1" dirty="0">
                          <a:solidFill>
                            <a:srgbClr val="FFFF00"/>
                          </a:solidFill>
                          <a:effectLst/>
                        </a:rPr>
                        <a:t>Trastornos del</a:t>
                      </a:r>
                      <a:endParaRPr lang="es-ES" sz="2400" b="1" dirty="0">
                        <a:solidFill>
                          <a:srgbClr val="FFFF00"/>
                        </a:solidFill>
                        <a:effectLst/>
                      </a:endParaRPr>
                    </a:p>
                    <a:p>
                      <a:pPr algn="ctr">
                        <a:spcAft>
                          <a:spcPts val="0"/>
                        </a:spcAft>
                      </a:pPr>
                      <a:r>
                        <a:rPr lang="es-ES_tradnl" sz="2400" b="1" dirty="0">
                          <a:solidFill>
                            <a:srgbClr val="FFFF00"/>
                          </a:solidFill>
                          <a:effectLst/>
                        </a:rPr>
                        <a:t>desarrollo</a:t>
                      </a:r>
                      <a:endParaRPr lang="es-ES" sz="2400" b="1" dirty="0">
                        <a:solidFill>
                          <a:srgbClr val="FFFF00"/>
                        </a:solidFill>
                        <a:effectLst/>
                        <a:latin typeface="Times New Roman" panose="02020603050405020304" pitchFamily="18" charset="0"/>
                        <a:ea typeface="Times New Roman" panose="02020603050405020304" pitchFamily="18" charset="0"/>
                      </a:endParaRPr>
                    </a:p>
                  </a:txBody>
                  <a:tcPr marL="44450" marR="44450" marT="0" marB="0">
                    <a:solidFill>
                      <a:srgbClr val="00B0F0"/>
                    </a:solidFill>
                  </a:tcPr>
                </a:tc>
                <a:tc>
                  <a:txBody>
                    <a:bodyPr/>
                    <a:lstStyle/>
                    <a:p>
                      <a:pPr algn="just">
                        <a:spcAft>
                          <a:spcPts val="0"/>
                        </a:spcAft>
                      </a:pPr>
                      <a:r>
                        <a:rPr lang="es-ES_tradnl" sz="2400" b="1" dirty="0">
                          <a:solidFill>
                            <a:srgbClr val="FFFF00"/>
                          </a:solidFill>
                          <a:effectLst/>
                        </a:rPr>
                        <a:t> </a:t>
                      </a:r>
                      <a:endParaRPr lang="es-ES" sz="2400" b="1" dirty="0">
                        <a:solidFill>
                          <a:srgbClr val="FFFF00"/>
                        </a:solidFill>
                        <a:effectLst/>
                        <a:latin typeface="Times New Roman" panose="02020603050405020304" pitchFamily="18" charset="0"/>
                        <a:ea typeface="Times New Roman" panose="02020603050405020304" pitchFamily="18" charset="0"/>
                      </a:endParaRPr>
                    </a:p>
                  </a:txBody>
                  <a:tcPr marL="44450" marR="44450" marT="0" marB="0">
                    <a:solidFill>
                      <a:srgbClr val="00B0F0"/>
                    </a:solidFill>
                  </a:tcPr>
                </a:tc>
                <a:tc>
                  <a:txBody>
                    <a:bodyPr/>
                    <a:lstStyle/>
                    <a:p>
                      <a:pPr algn="ctr">
                        <a:spcAft>
                          <a:spcPts val="0"/>
                        </a:spcAft>
                      </a:pPr>
                      <a:r>
                        <a:rPr lang="es-ES_tradnl" sz="2400" b="1" dirty="0">
                          <a:solidFill>
                            <a:srgbClr val="FFFF00"/>
                          </a:solidFill>
                          <a:effectLst/>
                        </a:rPr>
                        <a:t>Tejido neuromuscular</a:t>
                      </a:r>
                      <a:endParaRPr lang="es-ES" sz="2400" b="1" dirty="0">
                        <a:solidFill>
                          <a:srgbClr val="FFFF00"/>
                        </a:solidFill>
                        <a:effectLst/>
                        <a:latin typeface="Times New Roman" panose="02020603050405020304" pitchFamily="18" charset="0"/>
                        <a:cs typeface="Times New Roman" panose="02020603050405020304" pitchFamily="18" charset="0"/>
                      </a:endParaRPr>
                    </a:p>
                  </a:txBody>
                  <a:tcPr marL="44450" marR="44450" marT="0" marB="0">
                    <a:solidFill>
                      <a:srgbClr val="00B0F0"/>
                    </a:solidFill>
                  </a:tcPr>
                </a:tc>
                <a:tc>
                  <a:txBody>
                    <a:bodyPr/>
                    <a:lstStyle/>
                    <a:p>
                      <a:pPr algn="ctr">
                        <a:spcAft>
                          <a:spcPts val="0"/>
                        </a:spcAft>
                      </a:pPr>
                      <a:r>
                        <a:rPr lang="es-ES_tradnl" sz="2400" b="1">
                          <a:solidFill>
                            <a:srgbClr val="FFFF00"/>
                          </a:solidFill>
                          <a:effectLst/>
                        </a:rPr>
                        <a:t>Disfunción</a:t>
                      </a:r>
                      <a:endParaRPr lang="es-ES" sz="2400" b="1">
                        <a:solidFill>
                          <a:srgbClr val="FFFF00"/>
                        </a:solidFill>
                        <a:effectLst/>
                        <a:latin typeface="Times New Roman" panose="02020603050405020304" pitchFamily="18" charset="0"/>
                        <a:cs typeface="Times New Roman" panose="02020603050405020304" pitchFamily="18" charset="0"/>
                      </a:endParaRPr>
                    </a:p>
                  </a:txBody>
                  <a:tcPr marL="44450" marR="44450" marT="0" marB="0">
                    <a:solidFill>
                      <a:srgbClr val="00B0F0"/>
                    </a:solidFill>
                  </a:tcPr>
                </a:tc>
              </a:tr>
              <a:tr h="883698">
                <a:tc>
                  <a:txBody>
                    <a:bodyPr/>
                    <a:lstStyle/>
                    <a:p>
                      <a:pPr algn="ctr">
                        <a:spcAft>
                          <a:spcPts val="0"/>
                        </a:spcAft>
                      </a:pPr>
                      <a:r>
                        <a:rPr lang="es-ES_tradnl" sz="2400" b="1">
                          <a:solidFill>
                            <a:srgbClr val="FFFF00"/>
                          </a:solidFill>
                          <a:effectLst/>
                        </a:rPr>
                        <a:t>Traumatismo</a:t>
                      </a:r>
                      <a:endParaRPr lang="es-ES" sz="2400" b="1">
                        <a:solidFill>
                          <a:srgbClr val="FFFF00"/>
                        </a:solidFill>
                        <a:effectLst/>
                        <a:latin typeface="Times New Roman" panose="02020603050405020304" pitchFamily="18" charset="0"/>
                        <a:ea typeface="Times New Roman" panose="02020603050405020304" pitchFamily="18" charset="0"/>
                      </a:endParaRPr>
                    </a:p>
                  </a:txBody>
                  <a:tcPr marL="44450" marR="44450" marT="0" marB="0">
                    <a:solidFill>
                      <a:srgbClr val="00B0F0"/>
                    </a:solidFill>
                  </a:tcPr>
                </a:tc>
                <a:tc>
                  <a:txBody>
                    <a:bodyPr/>
                    <a:lstStyle/>
                    <a:p>
                      <a:pPr algn="ctr">
                        <a:spcAft>
                          <a:spcPts val="0"/>
                        </a:spcAft>
                      </a:pPr>
                      <a:r>
                        <a:rPr lang="es-ES_tradnl" sz="2400" b="1" dirty="0">
                          <a:solidFill>
                            <a:srgbClr val="FFFF00"/>
                          </a:solidFill>
                          <a:effectLst/>
                        </a:rPr>
                        <a:t>Prenatal</a:t>
                      </a:r>
                      <a:endParaRPr lang="es-ES" sz="2400" b="1" dirty="0">
                        <a:solidFill>
                          <a:srgbClr val="FFFF00"/>
                        </a:solidFill>
                        <a:effectLst/>
                      </a:endParaRPr>
                    </a:p>
                    <a:p>
                      <a:pPr algn="ctr">
                        <a:spcAft>
                          <a:spcPts val="0"/>
                        </a:spcAft>
                      </a:pPr>
                      <a:r>
                        <a:rPr lang="es-ES_tradnl" sz="2400" b="1" dirty="0">
                          <a:solidFill>
                            <a:srgbClr val="FFFF00"/>
                          </a:solidFill>
                          <a:effectLst/>
                        </a:rPr>
                        <a:t>Postnatal</a:t>
                      </a:r>
                      <a:endParaRPr lang="es-ES" sz="2400" b="1" dirty="0">
                        <a:solidFill>
                          <a:srgbClr val="FFFF00"/>
                        </a:solidFill>
                        <a:effectLst/>
                        <a:latin typeface="Times New Roman" panose="02020603050405020304" pitchFamily="18" charset="0"/>
                        <a:ea typeface="Times New Roman" panose="02020603050405020304" pitchFamily="18" charset="0"/>
                      </a:endParaRPr>
                    </a:p>
                  </a:txBody>
                  <a:tcPr marL="44450" marR="44450" marT="0" marB="0">
                    <a:solidFill>
                      <a:srgbClr val="00B0F0"/>
                    </a:solidFill>
                  </a:tcPr>
                </a:tc>
                <a:tc>
                  <a:txBody>
                    <a:bodyPr/>
                    <a:lstStyle/>
                    <a:p>
                      <a:pPr algn="ctr">
                        <a:spcAft>
                          <a:spcPts val="0"/>
                        </a:spcAft>
                      </a:pPr>
                      <a:r>
                        <a:rPr lang="es-ES_tradnl" sz="2400" b="1" dirty="0">
                          <a:solidFill>
                            <a:srgbClr val="FFFF00"/>
                          </a:solidFill>
                          <a:effectLst/>
                        </a:rPr>
                        <a:t>Dientes</a:t>
                      </a:r>
                      <a:endParaRPr lang="es-ES" sz="2400" b="1" dirty="0">
                        <a:solidFill>
                          <a:srgbClr val="FFFF00"/>
                        </a:solidFill>
                        <a:effectLst/>
                        <a:latin typeface="Times New Roman" panose="02020603050405020304" pitchFamily="18" charset="0"/>
                        <a:ea typeface="Times New Roman" panose="02020603050405020304" pitchFamily="18" charset="0"/>
                      </a:endParaRPr>
                    </a:p>
                  </a:txBody>
                  <a:tcPr marL="44450" marR="44450" marT="0" marB="0">
                    <a:solidFill>
                      <a:srgbClr val="00B0F0"/>
                    </a:solidFill>
                  </a:tcPr>
                </a:tc>
                <a:tc>
                  <a:txBody>
                    <a:bodyPr/>
                    <a:lstStyle/>
                    <a:p>
                      <a:pPr algn="ctr">
                        <a:spcAft>
                          <a:spcPts val="0"/>
                        </a:spcAft>
                      </a:pPr>
                      <a:r>
                        <a:rPr lang="es-ES_tradnl" sz="2400" b="1" dirty="0" err="1">
                          <a:solidFill>
                            <a:srgbClr val="FFFF00"/>
                          </a:solidFill>
                          <a:effectLst/>
                        </a:rPr>
                        <a:t>Maloclusión</a:t>
                      </a:r>
                      <a:endParaRPr lang="es-ES" sz="2400" b="1" dirty="0">
                        <a:solidFill>
                          <a:srgbClr val="FFFF00"/>
                        </a:solidFill>
                        <a:effectLst/>
                        <a:latin typeface="Times New Roman" panose="02020603050405020304" pitchFamily="18" charset="0"/>
                        <a:ea typeface="Times New Roman" panose="02020603050405020304" pitchFamily="18" charset="0"/>
                      </a:endParaRPr>
                    </a:p>
                  </a:txBody>
                  <a:tcPr marL="44450" marR="44450" marT="0" marB="0">
                    <a:solidFill>
                      <a:srgbClr val="00B0F0"/>
                    </a:solidFill>
                  </a:tcPr>
                </a:tc>
              </a:tr>
              <a:tr h="883698">
                <a:tc>
                  <a:txBody>
                    <a:bodyPr/>
                    <a:lstStyle/>
                    <a:p>
                      <a:pPr algn="ctr">
                        <a:spcAft>
                          <a:spcPts val="0"/>
                        </a:spcAft>
                      </a:pPr>
                      <a:r>
                        <a:rPr lang="es-ES_tradnl" sz="2400" b="1">
                          <a:solidFill>
                            <a:srgbClr val="FFFF00"/>
                          </a:solidFill>
                          <a:effectLst/>
                        </a:rPr>
                        <a:t>Agentes físicos</a:t>
                      </a:r>
                      <a:endParaRPr lang="es-ES" sz="2400" b="1">
                        <a:solidFill>
                          <a:srgbClr val="FFFF00"/>
                        </a:solidFill>
                        <a:effectLst/>
                        <a:latin typeface="Times New Roman" panose="02020603050405020304" pitchFamily="18" charset="0"/>
                        <a:ea typeface="Times New Roman" panose="02020603050405020304" pitchFamily="18" charset="0"/>
                      </a:endParaRPr>
                    </a:p>
                  </a:txBody>
                  <a:tcPr marL="44450" marR="44450" marT="0" marB="0">
                    <a:solidFill>
                      <a:srgbClr val="00B0F0"/>
                    </a:solidFill>
                  </a:tcPr>
                </a:tc>
                <a:tc>
                  <a:txBody>
                    <a:bodyPr/>
                    <a:lstStyle/>
                    <a:p>
                      <a:pPr algn="ctr">
                        <a:spcAft>
                          <a:spcPts val="0"/>
                        </a:spcAft>
                      </a:pPr>
                      <a:r>
                        <a:rPr lang="es-ES_tradnl" sz="2400" b="1" dirty="0">
                          <a:solidFill>
                            <a:srgbClr val="FFFF00"/>
                          </a:solidFill>
                          <a:effectLst/>
                        </a:rPr>
                        <a:t>Continuas</a:t>
                      </a:r>
                      <a:endParaRPr lang="es-ES" sz="2400" b="1" dirty="0">
                        <a:solidFill>
                          <a:srgbClr val="FFFF00"/>
                        </a:solidFill>
                        <a:effectLst/>
                      </a:endParaRPr>
                    </a:p>
                    <a:p>
                      <a:pPr algn="ctr">
                        <a:spcAft>
                          <a:spcPts val="0"/>
                        </a:spcAft>
                      </a:pPr>
                      <a:r>
                        <a:rPr lang="es-ES_tradnl" sz="2400" b="1" dirty="0">
                          <a:solidFill>
                            <a:srgbClr val="FFFF00"/>
                          </a:solidFill>
                          <a:effectLst/>
                        </a:rPr>
                        <a:t>Intermitentes</a:t>
                      </a:r>
                      <a:endParaRPr lang="es-ES" sz="2400" b="1" dirty="0">
                        <a:solidFill>
                          <a:srgbClr val="FFFF00"/>
                        </a:solidFill>
                        <a:effectLst/>
                        <a:latin typeface="Times New Roman" panose="02020603050405020304" pitchFamily="18" charset="0"/>
                        <a:ea typeface="Times New Roman" panose="02020603050405020304" pitchFamily="18" charset="0"/>
                      </a:endParaRPr>
                    </a:p>
                  </a:txBody>
                  <a:tcPr marL="44450" marR="44450" marT="0" marB="0">
                    <a:solidFill>
                      <a:srgbClr val="00B0F0"/>
                    </a:solidFill>
                  </a:tcPr>
                </a:tc>
                <a:tc>
                  <a:txBody>
                    <a:bodyPr/>
                    <a:lstStyle/>
                    <a:p>
                      <a:pPr algn="ctr">
                        <a:spcAft>
                          <a:spcPts val="0"/>
                        </a:spcAft>
                      </a:pPr>
                      <a:r>
                        <a:rPr lang="es-ES_tradnl" sz="2400" b="1" dirty="0">
                          <a:solidFill>
                            <a:srgbClr val="FFFF00"/>
                          </a:solidFill>
                          <a:effectLst/>
                        </a:rPr>
                        <a:t>Hueso y cartílago</a:t>
                      </a:r>
                      <a:endParaRPr lang="es-ES" sz="2400" b="1" dirty="0">
                        <a:solidFill>
                          <a:srgbClr val="FFFF00"/>
                        </a:solidFill>
                        <a:effectLst/>
                        <a:latin typeface="Times New Roman" panose="02020603050405020304" pitchFamily="18" charset="0"/>
                        <a:ea typeface="Times New Roman" panose="02020603050405020304" pitchFamily="18" charset="0"/>
                      </a:endParaRPr>
                    </a:p>
                  </a:txBody>
                  <a:tcPr marL="44450" marR="44450" marT="0" marB="0">
                    <a:solidFill>
                      <a:srgbClr val="00B0F0"/>
                    </a:solidFill>
                  </a:tcPr>
                </a:tc>
                <a:tc>
                  <a:txBody>
                    <a:bodyPr/>
                    <a:lstStyle/>
                    <a:p>
                      <a:pPr algn="ctr">
                        <a:spcAft>
                          <a:spcPts val="0"/>
                        </a:spcAft>
                      </a:pPr>
                      <a:r>
                        <a:rPr lang="es-ES_tradnl" sz="2400" b="1" dirty="0">
                          <a:solidFill>
                            <a:srgbClr val="FFFF00"/>
                          </a:solidFill>
                          <a:effectLst/>
                        </a:rPr>
                        <a:t>Displasia</a:t>
                      </a:r>
                      <a:endParaRPr lang="es-ES" sz="2400" b="1" dirty="0">
                        <a:solidFill>
                          <a:srgbClr val="FFFF00"/>
                        </a:solidFill>
                        <a:effectLst/>
                      </a:endParaRPr>
                    </a:p>
                    <a:p>
                      <a:pPr algn="ctr">
                        <a:spcAft>
                          <a:spcPts val="0"/>
                        </a:spcAft>
                      </a:pPr>
                      <a:r>
                        <a:rPr lang="es-ES_tradnl" sz="2400" b="1" dirty="0" err="1">
                          <a:solidFill>
                            <a:srgbClr val="FFFF00"/>
                          </a:solidFill>
                          <a:effectLst/>
                        </a:rPr>
                        <a:t>Osea</a:t>
                      </a:r>
                      <a:endParaRPr lang="es-ES" sz="2400" b="1" dirty="0">
                        <a:solidFill>
                          <a:srgbClr val="FFFF00"/>
                        </a:solidFill>
                        <a:effectLst/>
                        <a:latin typeface="Times New Roman" panose="02020603050405020304" pitchFamily="18" charset="0"/>
                        <a:ea typeface="Times New Roman" panose="02020603050405020304" pitchFamily="18" charset="0"/>
                      </a:endParaRPr>
                    </a:p>
                  </a:txBody>
                  <a:tcPr marL="44450" marR="44450" marT="0" marB="0">
                    <a:solidFill>
                      <a:srgbClr val="00B0F0"/>
                    </a:solidFill>
                  </a:tcPr>
                </a:tc>
              </a:tr>
              <a:tr h="775505">
                <a:tc>
                  <a:txBody>
                    <a:bodyPr/>
                    <a:lstStyle/>
                    <a:p>
                      <a:pPr algn="ctr">
                        <a:spcAft>
                          <a:spcPts val="0"/>
                        </a:spcAft>
                      </a:pPr>
                      <a:r>
                        <a:rPr lang="es-ES_tradnl" sz="2400" b="1">
                          <a:solidFill>
                            <a:srgbClr val="FFFF00"/>
                          </a:solidFill>
                          <a:effectLst/>
                        </a:rPr>
                        <a:t>Hábitos</a:t>
                      </a:r>
                      <a:endParaRPr lang="es-ES" sz="2400" b="1">
                        <a:solidFill>
                          <a:srgbClr val="FFFF00"/>
                        </a:solidFill>
                        <a:effectLst/>
                        <a:latin typeface="Times New Roman" panose="02020603050405020304" pitchFamily="18" charset="0"/>
                        <a:ea typeface="Times New Roman" panose="02020603050405020304" pitchFamily="18" charset="0"/>
                      </a:endParaRPr>
                    </a:p>
                  </a:txBody>
                  <a:tcPr marL="44450" marR="44450" marT="0" marB="0">
                    <a:solidFill>
                      <a:srgbClr val="00B0F0"/>
                    </a:solidFill>
                  </a:tcPr>
                </a:tc>
                <a:tc>
                  <a:txBody>
                    <a:bodyPr/>
                    <a:lstStyle/>
                    <a:p>
                      <a:pPr algn="ctr">
                        <a:spcAft>
                          <a:spcPts val="0"/>
                        </a:spcAft>
                      </a:pPr>
                      <a:r>
                        <a:rPr lang="es-ES_tradnl" sz="2400" b="1">
                          <a:solidFill>
                            <a:srgbClr val="FFFF00"/>
                          </a:solidFill>
                          <a:effectLst/>
                        </a:rPr>
                        <a:t> </a:t>
                      </a:r>
                      <a:endParaRPr lang="es-ES" sz="2400" b="1">
                        <a:solidFill>
                          <a:srgbClr val="FFFF00"/>
                        </a:solidFill>
                        <a:effectLst/>
                        <a:latin typeface="Times New Roman" panose="02020603050405020304" pitchFamily="18" charset="0"/>
                        <a:ea typeface="Times New Roman" panose="02020603050405020304" pitchFamily="18" charset="0"/>
                      </a:endParaRPr>
                    </a:p>
                  </a:txBody>
                  <a:tcPr marL="44450" marR="44450" marT="0" marB="0">
                    <a:solidFill>
                      <a:srgbClr val="00B0F0"/>
                    </a:solidFill>
                  </a:tcPr>
                </a:tc>
                <a:tc>
                  <a:txBody>
                    <a:bodyPr/>
                    <a:lstStyle/>
                    <a:p>
                      <a:pPr algn="ctr">
                        <a:spcAft>
                          <a:spcPts val="0"/>
                        </a:spcAft>
                      </a:pPr>
                      <a:r>
                        <a:rPr lang="es-ES_tradnl" sz="2400" b="1" dirty="0">
                          <a:solidFill>
                            <a:srgbClr val="FFFF00"/>
                          </a:solidFill>
                          <a:effectLst/>
                        </a:rPr>
                        <a:t>Tejido </a:t>
                      </a:r>
                      <a:r>
                        <a:rPr lang="es-ES_tradnl" sz="2400" b="1" dirty="0" smtClean="0">
                          <a:solidFill>
                            <a:srgbClr val="FFFF00"/>
                          </a:solidFill>
                          <a:effectLst/>
                        </a:rPr>
                        <a:t>Blando</a:t>
                      </a:r>
                    </a:p>
                    <a:p>
                      <a:pPr algn="ctr">
                        <a:spcAft>
                          <a:spcPts val="0"/>
                        </a:spcAft>
                      </a:pPr>
                      <a:endParaRPr lang="es-ES" sz="2400" b="1" dirty="0">
                        <a:solidFill>
                          <a:srgbClr val="FFFF00"/>
                        </a:solidFill>
                        <a:effectLst/>
                        <a:latin typeface="Times New Roman" panose="02020603050405020304" pitchFamily="18" charset="0"/>
                        <a:cs typeface="Times New Roman" panose="02020603050405020304" pitchFamily="18" charset="0"/>
                      </a:endParaRPr>
                    </a:p>
                  </a:txBody>
                  <a:tcPr marL="44450" marR="44450" marT="0" marB="0">
                    <a:solidFill>
                      <a:srgbClr val="00B0F0"/>
                    </a:solidFill>
                  </a:tcPr>
                </a:tc>
                <a:tc>
                  <a:txBody>
                    <a:bodyPr/>
                    <a:lstStyle/>
                    <a:p>
                      <a:pPr algn="ctr">
                        <a:spcAft>
                          <a:spcPts val="0"/>
                        </a:spcAft>
                      </a:pPr>
                      <a:r>
                        <a:rPr lang="es-ES_tradnl" sz="2400" b="1" dirty="0">
                          <a:solidFill>
                            <a:srgbClr val="FFFF00"/>
                          </a:solidFill>
                          <a:effectLst/>
                        </a:rPr>
                        <a:t> </a:t>
                      </a:r>
                      <a:endParaRPr lang="es-ES" sz="2400" b="1" dirty="0">
                        <a:solidFill>
                          <a:srgbClr val="FFFF00"/>
                        </a:solidFill>
                        <a:effectLst/>
                        <a:latin typeface="Times New Roman" panose="02020603050405020304" pitchFamily="18" charset="0"/>
                        <a:ea typeface="Times New Roman" panose="02020603050405020304" pitchFamily="18" charset="0"/>
                      </a:endParaRPr>
                    </a:p>
                  </a:txBody>
                  <a:tcPr marL="44450" marR="44450" marT="0" marB="0">
                    <a:solidFill>
                      <a:srgbClr val="00B0F0"/>
                    </a:solidFill>
                  </a:tcPr>
                </a:tc>
              </a:tr>
              <a:tr h="441848">
                <a:tc>
                  <a:txBody>
                    <a:bodyPr/>
                    <a:lstStyle/>
                    <a:p>
                      <a:pPr algn="ctr">
                        <a:spcAft>
                          <a:spcPts val="0"/>
                        </a:spcAft>
                      </a:pPr>
                      <a:r>
                        <a:rPr lang="es-ES_tradnl" sz="2400" b="1">
                          <a:solidFill>
                            <a:srgbClr val="FFFF00"/>
                          </a:solidFill>
                          <a:effectLst/>
                        </a:rPr>
                        <a:t>Enfermedad</a:t>
                      </a:r>
                      <a:endParaRPr lang="es-ES" sz="2400" b="1">
                        <a:solidFill>
                          <a:srgbClr val="FFFF00"/>
                        </a:solidFill>
                        <a:effectLst/>
                        <a:latin typeface="Times New Roman" panose="02020603050405020304" pitchFamily="18" charset="0"/>
                        <a:ea typeface="Times New Roman" panose="02020603050405020304" pitchFamily="18" charset="0"/>
                      </a:endParaRPr>
                    </a:p>
                  </a:txBody>
                  <a:tcPr marL="44450" marR="44450" marT="0" marB="0">
                    <a:solidFill>
                      <a:srgbClr val="00B0F0"/>
                    </a:solidFill>
                  </a:tcPr>
                </a:tc>
                <a:tc>
                  <a:txBody>
                    <a:bodyPr/>
                    <a:lstStyle/>
                    <a:p>
                      <a:pPr algn="just">
                        <a:spcAft>
                          <a:spcPts val="0"/>
                        </a:spcAft>
                      </a:pPr>
                      <a:r>
                        <a:rPr lang="es-ES_tradnl" sz="2400" b="1">
                          <a:solidFill>
                            <a:srgbClr val="FFFF00"/>
                          </a:solidFill>
                          <a:effectLst/>
                        </a:rPr>
                        <a:t> </a:t>
                      </a:r>
                      <a:endParaRPr lang="es-ES" sz="2400" b="1">
                        <a:solidFill>
                          <a:srgbClr val="FFFF00"/>
                        </a:solidFill>
                        <a:effectLst/>
                        <a:latin typeface="Times New Roman" panose="02020603050405020304" pitchFamily="18" charset="0"/>
                        <a:ea typeface="Times New Roman" panose="02020603050405020304" pitchFamily="18" charset="0"/>
                      </a:endParaRPr>
                    </a:p>
                  </a:txBody>
                  <a:tcPr marL="44450" marR="44450" marT="0" marB="0">
                    <a:solidFill>
                      <a:srgbClr val="00B0F0"/>
                    </a:solidFill>
                  </a:tcPr>
                </a:tc>
                <a:tc>
                  <a:txBody>
                    <a:bodyPr/>
                    <a:lstStyle/>
                    <a:p>
                      <a:pPr algn="just">
                        <a:spcAft>
                          <a:spcPts val="0"/>
                        </a:spcAft>
                      </a:pPr>
                      <a:r>
                        <a:rPr lang="es-ES_tradnl" sz="2400" b="1" dirty="0">
                          <a:solidFill>
                            <a:srgbClr val="FFFF00"/>
                          </a:solidFill>
                          <a:effectLst/>
                        </a:rPr>
                        <a:t> </a:t>
                      </a:r>
                      <a:endParaRPr lang="es-ES" sz="2400" b="1" dirty="0">
                        <a:solidFill>
                          <a:srgbClr val="FFFF00"/>
                        </a:solidFill>
                        <a:effectLst/>
                        <a:latin typeface="Times New Roman" panose="02020603050405020304" pitchFamily="18" charset="0"/>
                        <a:ea typeface="Times New Roman" panose="02020603050405020304" pitchFamily="18" charset="0"/>
                      </a:endParaRPr>
                    </a:p>
                  </a:txBody>
                  <a:tcPr marL="44450" marR="44450" marT="0" marB="0">
                    <a:solidFill>
                      <a:srgbClr val="00B0F0"/>
                    </a:solidFill>
                  </a:tcPr>
                </a:tc>
                <a:tc>
                  <a:txBody>
                    <a:bodyPr/>
                    <a:lstStyle/>
                    <a:p>
                      <a:pPr algn="ctr">
                        <a:spcAft>
                          <a:spcPts val="0"/>
                        </a:spcAft>
                      </a:pPr>
                      <a:r>
                        <a:rPr lang="es-ES_tradnl" sz="2400" b="1" dirty="0">
                          <a:solidFill>
                            <a:srgbClr val="FFFF00"/>
                          </a:solidFill>
                          <a:effectLst/>
                        </a:rPr>
                        <a:t> </a:t>
                      </a:r>
                      <a:endParaRPr lang="es-ES" sz="2400" b="1" dirty="0">
                        <a:solidFill>
                          <a:srgbClr val="FFFF00"/>
                        </a:solidFill>
                        <a:effectLst/>
                        <a:latin typeface="Times New Roman" panose="02020603050405020304" pitchFamily="18" charset="0"/>
                        <a:ea typeface="Times New Roman" panose="02020603050405020304" pitchFamily="18" charset="0"/>
                      </a:endParaRPr>
                    </a:p>
                  </a:txBody>
                  <a:tcPr marL="44450" marR="44450" marT="0" marB="0">
                    <a:solidFill>
                      <a:srgbClr val="00B0F0"/>
                    </a:solidFill>
                  </a:tcPr>
                </a:tc>
              </a:tr>
              <a:tr h="441848">
                <a:tc>
                  <a:txBody>
                    <a:bodyPr/>
                    <a:lstStyle/>
                    <a:p>
                      <a:pPr algn="ctr">
                        <a:spcAft>
                          <a:spcPts val="0"/>
                        </a:spcAft>
                      </a:pPr>
                      <a:r>
                        <a:rPr lang="es-ES_tradnl" sz="2400" b="1" dirty="0">
                          <a:solidFill>
                            <a:srgbClr val="FFFF00"/>
                          </a:solidFill>
                          <a:effectLst/>
                        </a:rPr>
                        <a:t>Malnutrición</a:t>
                      </a:r>
                      <a:endParaRPr lang="es-ES" sz="2400" b="1" dirty="0">
                        <a:solidFill>
                          <a:srgbClr val="FFFF00"/>
                        </a:solidFill>
                        <a:effectLst/>
                        <a:latin typeface="Times New Roman" panose="02020603050405020304" pitchFamily="18" charset="0"/>
                        <a:ea typeface="Times New Roman" panose="02020603050405020304" pitchFamily="18" charset="0"/>
                      </a:endParaRPr>
                    </a:p>
                  </a:txBody>
                  <a:tcPr marL="44450" marR="44450" marT="0" marB="0">
                    <a:solidFill>
                      <a:srgbClr val="00B0F0"/>
                    </a:solidFill>
                  </a:tcPr>
                </a:tc>
                <a:tc>
                  <a:txBody>
                    <a:bodyPr/>
                    <a:lstStyle/>
                    <a:p>
                      <a:pPr algn="just">
                        <a:spcAft>
                          <a:spcPts val="0"/>
                        </a:spcAft>
                      </a:pPr>
                      <a:r>
                        <a:rPr lang="es-ES_tradnl" sz="1200" b="1">
                          <a:solidFill>
                            <a:srgbClr val="FFFF00"/>
                          </a:solidFill>
                          <a:effectLst/>
                        </a:rPr>
                        <a:t> </a:t>
                      </a:r>
                      <a:endParaRPr lang="es-ES" sz="1000" b="1">
                        <a:solidFill>
                          <a:srgbClr val="FFFF00"/>
                        </a:solidFill>
                        <a:effectLst/>
                        <a:latin typeface="Times New Roman" panose="02020603050405020304" pitchFamily="18" charset="0"/>
                        <a:ea typeface="Times New Roman" panose="02020603050405020304" pitchFamily="18" charset="0"/>
                      </a:endParaRPr>
                    </a:p>
                  </a:txBody>
                  <a:tcPr marL="44450" marR="44450" marT="0" marB="0">
                    <a:solidFill>
                      <a:srgbClr val="00B0F0"/>
                    </a:solidFill>
                  </a:tcPr>
                </a:tc>
                <a:tc>
                  <a:txBody>
                    <a:bodyPr/>
                    <a:lstStyle/>
                    <a:p>
                      <a:pPr algn="just">
                        <a:spcAft>
                          <a:spcPts val="0"/>
                        </a:spcAft>
                      </a:pPr>
                      <a:r>
                        <a:rPr lang="es-ES_tradnl" sz="1200" b="1" dirty="0">
                          <a:solidFill>
                            <a:srgbClr val="FFFF00"/>
                          </a:solidFill>
                          <a:effectLst/>
                        </a:rPr>
                        <a:t> </a:t>
                      </a:r>
                      <a:endParaRPr lang="es-ES" sz="1000" b="1" dirty="0">
                        <a:solidFill>
                          <a:srgbClr val="FFFF00"/>
                        </a:solidFill>
                        <a:effectLst/>
                        <a:latin typeface="Times New Roman" panose="02020603050405020304" pitchFamily="18" charset="0"/>
                        <a:ea typeface="Times New Roman" panose="02020603050405020304" pitchFamily="18" charset="0"/>
                      </a:endParaRPr>
                    </a:p>
                  </a:txBody>
                  <a:tcPr marL="44450" marR="44450" marT="0" marB="0">
                    <a:solidFill>
                      <a:srgbClr val="00B0F0"/>
                    </a:solidFill>
                  </a:tcPr>
                </a:tc>
                <a:tc>
                  <a:txBody>
                    <a:bodyPr/>
                    <a:lstStyle/>
                    <a:p>
                      <a:pPr algn="just">
                        <a:spcAft>
                          <a:spcPts val="0"/>
                        </a:spcAft>
                      </a:pPr>
                      <a:r>
                        <a:rPr lang="es-ES_tradnl" sz="1200" b="1" dirty="0">
                          <a:solidFill>
                            <a:srgbClr val="FFFF00"/>
                          </a:solidFill>
                          <a:effectLst/>
                        </a:rPr>
                        <a:t> </a:t>
                      </a:r>
                      <a:endParaRPr lang="es-ES" sz="1000" b="1" dirty="0">
                        <a:solidFill>
                          <a:srgbClr val="FFFF00"/>
                        </a:solidFill>
                        <a:effectLst/>
                        <a:latin typeface="Times New Roman" panose="02020603050405020304" pitchFamily="18" charset="0"/>
                        <a:ea typeface="Times New Roman" panose="02020603050405020304" pitchFamily="18" charset="0"/>
                      </a:endParaRPr>
                    </a:p>
                  </a:txBody>
                  <a:tcPr marL="44450" marR="44450" marT="0" marB="0">
                    <a:solidFill>
                      <a:srgbClr val="00B0F0"/>
                    </a:solidFill>
                  </a:tcPr>
                </a:tc>
              </a:tr>
            </a:tbl>
          </a:graphicData>
        </a:graphic>
      </p:graphicFrame>
      <p:sp>
        <p:nvSpPr>
          <p:cNvPr id="5" name="Rectángulo 4"/>
          <p:cNvSpPr/>
          <p:nvPr/>
        </p:nvSpPr>
        <p:spPr>
          <a:xfrm>
            <a:off x="179512" y="908720"/>
            <a:ext cx="8354888"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Causa             Época                  Tejido,                                                         Resultado</a:t>
            </a:r>
            <a:endParaRPr lang="es-ES" dirty="0"/>
          </a:p>
        </p:txBody>
      </p:sp>
    </p:spTree>
    <p:extLst>
      <p:ext uri="{BB962C8B-B14F-4D97-AF65-F5344CB8AC3E}">
        <p14:creationId xmlns:p14="http://schemas.microsoft.com/office/powerpoint/2010/main" val="25178800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US" sz="2800" dirty="0" smtClean="0">
                <a:latin typeface="Arial Black" panose="020B0A04020102020204" pitchFamily="34" charset="0"/>
              </a:rPr>
              <a:t>Epidemiologia de la enfermedad periodontal</a:t>
            </a:r>
            <a:endParaRPr lang="en-US" sz="2800" dirty="0">
              <a:latin typeface="Arial Black" panose="020B0A04020102020204" pitchFamily="34" charset="0"/>
            </a:endParaRPr>
          </a:p>
        </p:txBody>
      </p:sp>
      <p:sp>
        <p:nvSpPr>
          <p:cNvPr id="3" name="2 Marcador de contenido"/>
          <p:cNvSpPr>
            <a:spLocks noGrp="1"/>
          </p:cNvSpPr>
          <p:nvPr>
            <p:ph sz="quarter" idx="13"/>
          </p:nvPr>
        </p:nvSpPr>
        <p:spPr/>
        <p:txBody>
          <a:bodyPr>
            <a:normAutofit/>
          </a:bodyPr>
          <a:lstStyle/>
          <a:p>
            <a:r>
              <a:rPr lang="es-ES" sz="2400" dirty="0"/>
              <a:t>La epidemiología de las </a:t>
            </a:r>
            <a:r>
              <a:rPr lang="es-ES" sz="2400" dirty="0" err="1" smtClean="0"/>
              <a:t>periodontopatías</a:t>
            </a:r>
            <a:r>
              <a:rPr lang="es-ES" sz="2400" dirty="0" smtClean="0"/>
              <a:t>  </a:t>
            </a:r>
            <a:r>
              <a:rPr lang="es-ES" sz="2400" dirty="0"/>
              <a:t>permite interpretar el comportamiento de la enfermedad periodontal en grupos de individuos. </a:t>
            </a:r>
            <a:r>
              <a:rPr lang="es-ES" sz="2400" dirty="0" smtClean="0"/>
              <a:t>la </a:t>
            </a:r>
            <a:r>
              <a:rPr lang="es-ES" sz="2400" dirty="0"/>
              <a:t>enfermedad se presenta en el primer periodo de la vida en forma de gingivitis. De estas, algunas son efímeras y desaparecen sin dejar vestigios, otras son mas serias, persistentes, localizadas, precursoras de afecciones periodontales mas graves. A medida que aumenta la edad del individuo, se extienden hacia las enfermedades del periodonto afectando cada vez con mayor intensidad el hueso alveolar</a:t>
            </a:r>
            <a:r>
              <a:rPr lang="es-ES" sz="2400" dirty="0" smtClean="0"/>
              <a:t>..</a:t>
            </a:r>
            <a:endParaRPr lang="es-ES" sz="2400" dirty="0"/>
          </a:p>
        </p:txBody>
      </p:sp>
    </p:spTree>
    <p:extLst>
      <p:ext uri="{BB962C8B-B14F-4D97-AF65-F5344CB8AC3E}">
        <p14:creationId xmlns:p14="http://schemas.microsoft.com/office/powerpoint/2010/main" val="1794007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323528" y="476672"/>
            <a:ext cx="8496944" cy="5472608"/>
          </a:xfrm>
        </p:spPr>
        <p:txBody>
          <a:bodyPr>
            <a:normAutofit/>
          </a:bodyPr>
          <a:lstStyle/>
          <a:p>
            <a:pPr marL="0" indent="0">
              <a:buNone/>
            </a:pPr>
            <a:r>
              <a:rPr lang="es-ES" sz="3200" dirty="0">
                <a:latin typeface="Arial Black" panose="020B0A04020102020204" pitchFamily="34" charset="0"/>
              </a:rPr>
              <a:t>Es importante señalar que este problema de salud bucal no es siempre de origen patológico pues puede ser parte del proceso normal de envejecimiento del individuo por lo que el tamaño del hueso alveolar  será normal o patológico variando según la edad</a:t>
            </a:r>
            <a:endParaRPr lang="es-ES" sz="3200" dirty="0">
              <a:latin typeface="Arial Black" panose="020B0A04020102020204" pitchFamily="34" charset="0"/>
            </a:endParaRPr>
          </a:p>
        </p:txBody>
      </p:sp>
    </p:spTree>
    <p:extLst>
      <p:ext uri="{BB962C8B-B14F-4D97-AF65-F5344CB8AC3E}">
        <p14:creationId xmlns:p14="http://schemas.microsoft.com/office/powerpoint/2010/main" val="4195187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sz="quarter" idx="13"/>
          </p:nvPr>
        </p:nvSpPr>
        <p:spPr/>
        <p:txBody>
          <a:bodyPr>
            <a:normAutofit/>
          </a:bodyPr>
          <a:lstStyle/>
          <a:p>
            <a:pPr marL="0" indent="0">
              <a:buNone/>
            </a:pPr>
            <a:r>
              <a:rPr lang="es-ES" sz="2400" dirty="0">
                <a:latin typeface="Arial Black" panose="020B0A04020102020204" pitchFamily="34" charset="0"/>
              </a:rPr>
              <a:t>Las enfermedades gingivales y periodontales están catalogadas entre las afecciones más comunes del género humano.  La gingivitis afecta aproximadamente al 80% de los niños de edad escolar, y más del 70% de la población adulta ha padecido de gingivitis, periodontitis o </a:t>
            </a:r>
            <a:r>
              <a:rPr lang="es-ES" sz="2400" dirty="0" smtClean="0">
                <a:latin typeface="Arial Black" panose="020B0A04020102020204" pitchFamily="34" charset="0"/>
              </a:rPr>
              <a:t>ambas.</a:t>
            </a:r>
            <a:endParaRPr lang="es-ES" sz="2400" dirty="0">
              <a:latin typeface="Arial Black" panose="020B0A04020102020204" pitchFamily="34" charset="0"/>
            </a:endParaRPr>
          </a:p>
        </p:txBody>
      </p:sp>
    </p:spTree>
    <p:extLst>
      <p:ext uri="{BB962C8B-B14F-4D97-AF65-F5344CB8AC3E}">
        <p14:creationId xmlns:p14="http://schemas.microsoft.com/office/powerpoint/2010/main" val="643121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dirty="0"/>
          </a:p>
        </p:txBody>
      </p:sp>
      <p:sp>
        <p:nvSpPr>
          <p:cNvPr id="3" name="Marcador de contenido 2"/>
          <p:cNvSpPr>
            <a:spLocks noGrp="1"/>
          </p:cNvSpPr>
          <p:nvPr>
            <p:ph sz="quarter" idx="13"/>
          </p:nvPr>
        </p:nvSpPr>
        <p:spPr/>
        <p:txBody>
          <a:bodyPr>
            <a:normAutofit lnSpcReduction="10000"/>
          </a:bodyPr>
          <a:lstStyle/>
          <a:p>
            <a:r>
              <a:rPr lang="es-ES" sz="2400" dirty="0">
                <a:latin typeface="Arial Black" panose="020B0A04020102020204" pitchFamily="34" charset="0"/>
              </a:rPr>
              <a:t>En la época actual se han identificado numerosos factores de riesgo para las enfermedades gingivales y periodontales. La placa </a:t>
            </a:r>
            <a:r>
              <a:rPr lang="es-ES" sz="2400" dirty="0" err="1">
                <a:latin typeface="Arial Black" panose="020B0A04020102020204" pitchFamily="34" charset="0"/>
              </a:rPr>
              <a:t>dentobacteriana</a:t>
            </a:r>
            <a:r>
              <a:rPr lang="es-ES" sz="2400" dirty="0">
                <a:latin typeface="Arial Black" panose="020B0A04020102020204" pitchFamily="34" charset="0"/>
              </a:rPr>
              <a:t> y la </a:t>
            </a:r>
            <a:r>
              <a:rPr lang="es-ES" sz="2400" dirty="0" err="1">
                <a:latin typeface="Arial Black" panose="020B0A04020102020204" pitchFamily="34" charset="0"/>
              </a:rPr>
              <a:t>microbiota</a:t>
            </a:r>
            <a:r>
              <a:rPr lang="es-ES" sz="2400" dirty="0">
                <a:latin typeface="Arial Black" panose="020B0A04020102020204" pitchFamily="34" charset="0"/>
              </a:rPr>
              <a:t> del surco gingival están fuertemente relacionadas con el origen y ulterior desarrollo de la gingivitis, la que puede evolucionar hacia la enfermedad periodontal, y que es más destructiva y crónica</a:t>
            </a:r>
            <a:r>
              <a:rPr lang="es-ES" dirty="0">
                <a:latin typeface="Arial Black" panose="020B0A04020102020204" pitchFamily="34" charset="0"/>
              </a:rPr>
              <a:t>.</a:t>
            </a:r>
          </a:p>
          <a:p>
            <a:r>
              <a:rPr lang="es-ES_tradnl" b="1" dirty="0">
                <a:latin typeface="Arial Black" panose="020B0A04020102020204" pitchFamily="34" charset="0"/>
              </a:rPr>
              <a:t> </a:t>
            </a:r>
            <a:endParaRPr lang="es-ES" dirty="0">
              <a:latin typeface="Arial Black" panose="020B0A04020102020204" pitchFamily="34" charset="0"/>
            </a:endParaRPr>
          </a:p>
          <a:p>
            <a:pPr marL="0" indent="0">
              <a:buNone/>
            </a:pPr>
            <a:endParaRPr lang="es-ES" dirty="0">
              <a:latin typeface="Arial Black" panose="020B0A04020102020204" pitchFamily="34" charset="0"/>
            </a:endParaRPr>
          </a:p>
        </p:txBody>
      </p:sp>
    </p:spTree>
    <p:extLst>
      <p:ext uri="{BB962C8B-B14F-4D97-AF65-F5344CB8AC3E}">
        <p14:creationId xmlns:p14="http://schemas.microsoft.com/office/powerpoint/2010/main" val="603395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sz="quarter" idx="13"/>
          </p:nvPr>
        </p:nvSpPr>
        <p:spPr/>
        <p:txBody>
          <a:bodyPr>
            <a:normAutofit lnSpcReduction="10000"/>
          </a:bodyPr>
          <a:lstStyle/>
          <a:p>
            <a:r>
              <a:rPr lang="es-ES" sz="2000" dirty="0">
                <a:latin typeface="Arial Black" panose="020B0A04020102020204" pitchFamily="34" charset="0"/>
              </a:rPr>
              <a:t>Este hecho ha generado en algunos autores la concepción errónea de una relación de causa y efecto entre la placa y la gingivitis, introduciendo confusión acerca del papel de la higiene bucal (bacterias) como factor de riesgo determinante. Factores de riesgo como el tabaquismo, estrés, diabetes mellitus, bruxismo, prótesis mal ajustadas, factor socioeconómico, nivel de instrucción, dietas, estilo de vida y muchos otros, interactuando entre sí, se asocian con el origen y evolución de las enfermedades gingivales y periodontales.</a:t>
            </a:r>
          </a:p>
          <a:p>
            <a:pPr marL="0" indent="0">
              <a:buNone/>
            </a:pPr>
            <a:r>
              <a:rPr lang="es-ES_tradnl" sz="2000" b="1" dirty="0">
                <a:latin typeface="Arial Black" panose="020B0A04020102020204" pitchFamily="34" charset="0"/>
              </a:rPr>
              <a:t> </a:t>
            </a:r>
            <a:endParaRPr lang="es-ES" sz="2000" dirty="0">
              <a:latin typeface="Arial Black" panose="020B0A04020102020204" pitchFamily="34" charset="0"/>
            </a:endParaRPr>
          </a:p>
          <a:p>
            <a:endParaRPr lang="es-ES" dirty="0"/>
          </a:p>
        </p:txBody>
      </p:sp>
    </p:spTree>
    <p:extLst>
      <p:ext uri="{BB962C8B-B14F-4D97-AF65-F5344CB8AC3E}">
        <p14:creationId xmlns:p14="http://schemas.microsoft.com/office/powerpoint/2010/main" val="3086098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0" indent="0"/>
            <a:r>
              <a:rPr lang="es-ES" sz="3200" b="1" dirty="0">
                <a:latin typeface="Arial Black" panose="020B0A04020102020204" pitchFamily="34" charset="0"/>
              </a:rPr>
              <a:t>Situación de salud respecto a las </a:t>
            </a:r>
            <a:r>
              <a:rPr lang="es-ES" sz="3200" b="1" dirty="0" err="1">
                <a:latin typeface="Arial Black" panose="020B0A04020102020204" pitchFamily="34" charset="0"/>
              </a:rPr>
              <a:t>periodontopatías</a:t>
            </a:r>
            <a:r>
              <a:rPr lang="es-ES" sz="3200" b="1" dirty="0">
                <a:latin typeface="Arial Black" panose="020B0A04020102020204" pitchFamily="34" charset="0"/>
              </a:rPr>
              <a:t>.</a:t>
            </a:r>
            <a:endParaRPr lang="es-ES" sz="3200" dirty="0">
              <a:latin typeface="Arial Black" panose="020B0A04020102020204" pitchFamily="34" charset="0"/>
            </a:endParaRPr>
          </a:p>
        </p:txBody>
      </p:sp>
      <p:sp>
        <p:nvSpPr>
          <p:cNvPr id="3" name="2 Marcador de contenido"/>
          <p:cNvSpPr>
            <a:spLocks noGrp="1"/>
          </p:cNvSpPr>
          <p:nvPr>
            <p:ph sz="quarter" idx="13"/>
          </p:nvPr>
        </p:nvSpPr>
        <p:spPr/>
        <p:txBody>
          <a:bodyPr>
            <a:normAutofit fontScale="70000" lnSpcReduction="20000"/>
          </a:bodyPr>
          <a:lstStyle/>
          <a:p>
            <a:pPr lvl="0"/>
            <a:r>
              <a:rPr lang="es-ES" sz="3600" dirty="0" smtClean="0">
                <a:latin typeface="Arial Black" panose="020B0A04020102020204" pitchFamily="34" charset="0"/>
              </a:rPr>
              <a:t>Varían </a:t>
            </a:r>
            <a:r>
              <a:rPr lang="es-ES" sz="3600" dirty="0">
                <a:latin typeface="Arial Black" panose="020B0A04020102020204" pitchFamily="34" charset="0"/>
              </a:rPr>
              <a:t>en función de los factores sociales, ambientales, enfermedades bucales y generales y los hábitos de higiene bucal.</a:t>
            </a:r>
          </a:p>
          <a:p>
            <a:pPr lvl="0"/>
            <a:r>
              <a:rPr lang="es-ES" sz="3600" dirty="0">
                <a:latin typeface="Arial Black" panose="020B0A04020102020204" pitchFamily="34" charset="0"/>
              </a:rPr>
              <a:t>Suelen ser evidentes después del 2do decenio de vida.</a:t>
            </a:r>
          </a:p>
          <a:p>
            <a:pPr lvl="0"/>
            <a:r>
              <a:rPr lang="es-ES" sz="3600" dirty="0">
                <a:latin typeface="Arial Black" panose="020B0A04020102020204" pitchFamily="34" charset="0"/>
              </a:rPr>
              <a:t>Es común observar destrucciones considerables después de los 40 años.</a:t>
            </a:r>
          </a:p>
          <a:p>
            <a:pPr lvl="0"/>
            <a:r>
              <a:rPr lang="es-ES" sz="3600" dirty="0">
                <a:latin typeface="Arial Black" panose="020B0A04020102020204" pitchFamily="34" charset="0"/>
              </a:rPr>
              <a:t>La gingivitis afecta considerablemente a la población infantil.</a:t>
            </a:r>
          </a:p>
          <a:p>
            <a:pPr lvl="0"/>
            <a:r>
              <a:rPr lang="es-ES" sz="3600" dirty="0">
                <a:latin typeface="Arial Black" panose="020B0A04020102020204" pitchFamily="34" charset="0"/>
              </a:rPr>
              <a:t>La incidencia aumenta con la edad.</a:t>
            </a:r>
          </a:p>
        </p:txBody>
      </p:sp>
    </p:spTree>
    <p:extLst>
      <p:ext uri="{BB962C8B-B14F-4D97-AF65-F5344CB8AC3E}">
        <p14:creationId xmlns:p14="http://schemas.microsoft.com/office/powerpoint/2010/main" val="2007572404"/>
      </p:ext>
    </p:extLst>
  </p:cSld>
  <p:clrMapOvr>
    <a:masterClrMapping/>
  </p:clrMapOvr>
</p:sld>
</file>

<file path=ppt/theme/theme1.xml><?xml version="1.0" encoding="utf-8"?>
<a:theme xmlns:a="http://schemas.openxmlformats.org/drawingml/2006/main" name="Horizonte">
  <a:themeElements>
    <a:clrScheme name="Horizonte">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te">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te">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179</TotalTime>
  <Words>626</Words>
  <Application>Microsoft Office PowerPoint</Application>
  <PresentationFormat>Presentación en pantalla (4:3)</PresentationFormat>
  <Paragraphs>61</Paragraphs>
  <Slides>11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11</vt:i4>
      </vt:variant>
    </vt:vector>
  </HeadingPairs>
  <TitlesOfParts>
    <vt:vector size="17" baseType="lpstr">
      <vt:lpstr>Arial</vt:lpstr>
      <vt:lpstr>Arial Black</vt:lpstr>
      <vt:lpstr>Arial Narrow</vt:lpstr>
      <vt:lpstr>Calibri</vt:lpstr>
      <vt:lpstr>Times New Roman</vt:lpstr>
      <vt:lpstr>Horizonte</vt:lpstr>
      <vt:lpstr>ATENCIÓN ESTOMATOLÓGICA</vt:lpstr>
      <vt:lpstr>Epidemiología de las maloclusiones</vt:lpstr>
      <vt:lpstr>Factores de riesgo asociados</vt:lpstr>
      <vt:lpstr>Epidemiologia de la enfermedad periodontal</vt:lpstr>
      <vt:lpstr>Presentación de PowerPoint</vt:lpstr>
      <vt:lpstr>Presentación de PowerPoint</vt:lpstr>
      <vt:lpstr>Presentación de PowerPoint</vt:lpstr>
      <vt:lpstr>Presentación de PowerPoint</vt:lpstr>
      <vt:lpstr>Situación de salud respecto a las periodontopatías.</vt:lpstr>
      <vt:lpstr>Epidemiología del cancer bucal</vt:lpstr>
      <vt:lpstr>bibliografía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ATENCIÓN ESTOMATOLÓGICA</dc:title>
  <dc:creator>Olqui</dc:creator>
  <cp:lastModifiedBy>Orquidea</cp:lastModifiedBy>
  <cp:revision>17</cp:revision>
  <dcterms:created xsi:type="dcterms:W3CDTF">2013-12-13T01:40:04Z</dcterms:created>
  <dcterms:modified xsi:type="dcterms:W3CDTF">2014-01-06T07:28:35Z</dcterms:modified>
</cp:coreProperties>
</file>