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979" r:id="rId2"/>
    <p:sldMasterId id="2147484003" r:id="rId3"/>
  </p:sldMasterIdLst>
  <p:notesMasterIdLst>
    <p:notesMasterId r:id="rId64"/>
  </p:notesMasterIdLst>
  <p:handoutMasterIdLst>
    <p:handoutMasterId r:id="rId65"/>
  </p:handoutMasterIdLst>
  <p:sldIdLst>
    <p:sldId id="373" r:id="rId4"/>
    <p:sldId id="848" r:id="rId5"/>
    <p:sldId id="849" r:id="rId6"/>
    <p:sldId id="898" r:id="rId7"/>
    <p:sldId id="900" r:id="rId8"/>
    <p:sldId id="868" r:id="rId9"/>
    <p:sldId id="903" r:id="rId10"/>
    <p:sldId id="822" r:id="rId11"/>
    <p:sldId id="895" r:id="rId12"/>
    <p:sldId id="896" r:id="rId13"/>
    <p:sldId id="870" r:id="rId14"/>
    <p:sldId id="904" r:id="rId15"/>
    <p:sldId id="956" r:id="rId16"/>
    <p:sldId id="957" r:id="rId17"/>
    <p:sldId id="958" r:id="rId18"/>
    <p:sldId id="961" r:id="rId19"/>
    <p:sldId id="959" r:id="rId20"/>
    <p:sldId id="960" r:id="rId21"/>
    <p:sldId id="913" r:id="rId22"/>
    <p:sldId id="981" r:id="rId23"/>
    <p:sldId id="982" r:id="rId24"/>
    <p:sldId id="914" r:id="rId25"/>
    <p:sldId id="978" r:id="rId26"/>
    <p:sldId id="979" r:id="rId27"/>
    <p:sldId id="980" r:id="rId28"/>
    <p:sldId id="1006" r:id="rId29"/>
    <p:sldId id="969" r:id="rId30"/>
    <p:sldId id="972" r:id="rId31"/>
    <p:sldId id="974" r:id="rId32"/>
    <p:sldId id="973" r:id="rId33"/>
    <p:sldId id="975" r:id="rId34"/>
    <p:sldId id="976" r:id="rId35"/>
    <p:sldId id="1000" r:id="rId36"/>
    <p:sldId id="1001" r:id="rId37"/>
    <p:sldId id="1002" r:id="rId38"/>
    <p:sldId id="1003" r:id="rId39"/>
    <p:sldId id="1004" r:id="rId40"/>
    <p:sldId id="1028" r:id="rId41"/>
    <p:sldId id="1029" r:id="rId42"/>
    <p:sldId id="1007" r:id="rId43"/>
    <p:sldId id="1008" r:id="rId44"/>
    <p:sldId id="1009" r:id="rId45"/>
    <p:sldId id="1010" r:id="rId46"/>
    <p:sldId id="1011" r:id="rId47"/>
    <p:sldId id="1012" r:id="rId48"/>
    <p:sldId id="1013" r:id="rId49"/>
    <p:sldId id="1014" r:id="rId50"/>
    <p:sldId id="1015" r:id="rId51"/>
    <p:sldId id="1016" r:id="rId52"/>
    <p:sldId id="1017" r:id="rId53"/>
    <p:sldId id="1018" r:id="rId54"/>
    <p:sldId id="1019" r:id="rId55"/>
    <p:sldId id="1020" r:id="rId56"/>
    <p:sldId id="1021" r:id="rId57"/>
    <p:sldId id="1022" r:id="rId58"/>
    <p:sldId id="1023" r:id="rId59"/>
    <p:sldId id="1024" r:id="rId60"/>
    <p:sldId id="1025" r:id="rId61"/>
    <p:sldId id="1026" r:id="rId62"/>
    <p:sldId id="1027" r:id="rId63"/>
  </p:sldIdLst>
  <p:sldSz cx="9144000" cy="6858000" type="screen4x3"/>
  <p:notesSz cx="10017125" cy="688816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3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36A2D83-2462-454B-BE1C-819ED9F431A2}">
          <p14:sldIdLst>
            <p14:sldId id="373"/>
            <p14:sldId id="848"/>
            <p14:sldId id="849"/>
            <p14:sldId id="898"/>
            <p14:sldId id="900"/>
            <p14:sldId id="868"/>
            <p14:sldId id="903"/>
            <p14:sldId id="822"/>
            <p14:sldId id="895"/>
            <p14:sldId id="896"/>
            <p14:sldId id="870"/>
            <p14:sldId id="904"/>
            <p14:sldId id="956"/>
            <p14:sldId id="957"/>
            <p14:sldId id="958"/>
            <p14:sldId id="961"/>
            <p14:sldId id="959"/>
            <p14:sldId id="960"/>
            <p14:sldId id="913"/>
            <p14:sldId id="981"/>
            <p14:sldId id="982"/>
            <p14:sldId id="914"/>
            <p14:sldId id="978"/>
            <p14:sldId id="979"/>
            <p14:sldId id="980"/>
            <p14:sldId id="1006"/>
            <p14:sldId id="969"/>
            <p14:sldId id="972"/>
            <p14:sldId id="974"/>
            <p14:sldId id="973"/>
            <p14:sldId id="975"/>
            <p14:sldId id="976"/>
            <p14:sldId id="1000"/>
            <p14:sldId id="1001"/>
            <p14:sldId id="1002"/>
            <p14:sldId id="1003"/>
            <p14:sldId id="1004"/>
            <p14:sldId id="1028"/>
            <p14:sldId id="1029"/>
            <p14:sldId id="1007"/>
            <p14:sldId id="1008"/>
            <p14:sldId id="1009"/>
            <p14:sldId id="1010"/>
            <p14:sldId id="1011"/>
            <p14:sldId id="1012"/>
            <p14:sldId id="1013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</p14:sldIdLst>
        </p14:section>
        <p14:section name="Sección sin título" id="{96CB8B9C-3E20-46AF-A8CC-025013E0A24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3300"/>
    <a:srgbClr val="0000FF"/>
    <a:srgbClr val="FF00FF"/>
    <a:srgbClr val="FFFF99"/>
    <a:srgbClr val="660033"/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8" autoAdjust="0"/>
    <p:restoredTop sz="92083" autoAdjust="0"/>
  </p:normalViewPr>
  <p:slideViewPr>
    <p:cSldViewPr>
      <p:cViewPr varScale="1">
        <p:scale>
          <a:sx n="92" d="100"/>
          <a:sy n="92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4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46.emf"/><Relationship Id="rId1" Type="http://schemas.openxmlformats.org/officeDocument/2006/relationships/image" Target="../media/image5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/>
              <a:t>Facultad de Medicina "10 de Octubre"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5985" y="0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44196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5985" y="6544196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390967-1C74-4860-B374-3594B6D7484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1610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/>
              <a:t>Facultad de Medicina "10 de Octubre"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985" y="0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7713" y="517525"/>
            <a:ext cx="3443287" cy="2582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4844" y="3272098"/>
            <a:ext cx="7347439" cy="30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44196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985" y="6544196"/>
            <a:ext cx="4341141" cy="3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66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1F3DAF-F032-46EE-9B4E-D9B13BA364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5469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9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575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52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095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53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695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54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914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55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9647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56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337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57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3923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58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091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59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26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2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891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841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101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81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90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375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B70A-BB22-4F45-88CF-A7B12D3E4BAF}" type="slidenum">
              <a:rPr lang="es-ES" smtClean="0"/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336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>
                <a:lvl1pPr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2pPr>
                <a:lvl3pPr marL="11430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3pPr>
                <a:lvl4pPr marL="16002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4pPr>
                <a:lvl5pPr marL="2057400" indent="-228600" defTabSz="987425" eaLnBrk="0" hangingPunct="0"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9874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33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ES_tradnl" altLang="es-ES" sz="2600" b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3388" y="1828800"/>
            <a:ext cx="6018212" cy="2209800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3388" y="4267200"/>
            <a:ext cx="60182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320D-3403-4713-A5AD-C4DFB30B32A3}" type="datetime1">
              <a:rPr lang="es-ES" smtClean="0"/>
              <a:t>02/02/2024</a:t>
            </a:fld>
            <a:endParaRPr lang="es-E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51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2C2D-25EA-497E-A448-8403424FBB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763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E9D0-0A50-4E76-BE41-A426EAA6E2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B59C-8E60-489F-BD8F-615E8C76F740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01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3375" y="457200"/>
            <a:ext cx="2076450" cy="5708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0852" y="457200"/>
            <a:ext cx="6080125" cy="5708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AF4A-3D01-4E44-93BC-D2A32E978DA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9E171-8FBF-4E46-8F48-C8C03B53A4DD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03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0852" y="457200"/>
            <a:ext cx="8308975" cy="57086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3ECA7-1AA3-40D8-BCFF-8D35CD48C7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55EB-4A7F-4EA7-962C-611A7C88BCAE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4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457204"/>
            <a:ext cx="8302625" cy="379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0850" y="981078"/>
            <a:ext cx="4078288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1538" y="981078"/>
            <a:ext cx="4078287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B04B-D65B-4EF1-BD2E-218ACD7EB7B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B95D-493F-47E6-B0B2-BBA2172E061A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291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/>
            <a:p>
              <a:pPr algn="ctr"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2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3266" y="1828800"/>
            <a:ext cx="6018334" cy="2209800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3266" y="4267200"/>
            <a:ext cx="6018334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5066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A1E4D-09B0-4333-BCEF-BD60CA74A7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90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EB15-3FC6-473A-862D-0B40C676A0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6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6A35-8CFD-44F1-9EA7-011355B7A99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5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1339" y="981076"/>
            <a:ext cx="408402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6043" y="981076"/>
            <a:ext cx="4084026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4E91-9A39-4135-A24E-88B2FA26A5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02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A12B-0FCC-4A38-B30E-AE6BCAE35A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8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D716-83DE-4BED-92CB-1A77434D84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C3E0-2231-4BB3-B9F9-0DFF87965B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31CF-2854-472F-BB05-954E064782F3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631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741C-69FA-4F90-A6DA-667428987E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7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86E8-A312-46EB-86F0-7378ACBC39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39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C90A-DB3F-4993-899E-BA8CE5004A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92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A4C1-F26E-438A-8847-2A8F739D7A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3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3620" y="457200"/>
            <a:ext cx="2076450" cy="5708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1339" y="457200"/>
            <a:ext cx="6091604" cy="5708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E3E9-C170-45FC-855C-EDCC132058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14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/>
            <a:p>
              <a:pPr algn="ctr"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8736" tIns="49368" rIns="98736" bIns="49368"/>
              <a:lstStyle/>
              <a:p>
                <a:pPr defTabSz="987425" eaLnBrk="1" hangingPunct="1"/>
                <a:endParaRPr lang="es-ES_tradnl" sz="2600" b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2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3266" y="1828800"/>
            <a:ext cx="6018334" cy="2209800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3266" y="4267200"/>
            <a:ext cx="6018334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5066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A1E4D-09B0-4333-BCEF-BD60CA74A7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5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EB15-3FC6-473A-862D-0B40C676A0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30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6A35-8CFD-44F1-9EA7-011355B7A99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5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1339" y="981076"/>
            <a:ext cx="408402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6043" y="981076"/>
            <a:ext cx="4084026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4E91-9A39-4135-A24E-88B2FA26A5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35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A12B-0FCC-4A38-B30E-AE6BCAE35A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D663-EB42-4C47-B911-964014BB73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599A-3B42-429D-A3E1-0766FD67BF12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408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D716-83DE-4BED-92CB-1A77434D84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3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741C-69FA-4F90-A6DA-667428987E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7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86E8-A312-46EB-86F0-7378ACBC39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81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C90A-DB3F-4993-899E-BA8CE5004A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13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A4C1-F26E-438A-8847-2A8F739D7A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36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3620" y="457200"/>
            <a:ext cx="2076450" cy="5708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1339" y="457200"/>
            <a:ext cx="6091604" cy="5708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>
                <a:solidFill>
                  <a:srgbClr val="000000"/>
                </a:solidFill>
              </a:rPr>
              <a:t>Probabilidades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E3E9-C170-45FC-855C-EDCC132058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8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0850" y="981078"/>
            <a:ext cx="4078288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1538" y="981078"/>
            <a:ext cx="407828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A8DD-E9D4-4845-88E1-F7B010304A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D682-6C18-423E-A83B-2C654BD3AD4E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4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0F4B-459F-4AE2-85B2-300D8B50332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C0C2-87C2-44D6-A602-5F41E286B2C6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96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A4A7-B512-4F26-9178-E19CBAAA64C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92DE-5E24-4BBB-8AAF-4AA4D319FB82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12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031D-2C70-407B-914A-05E82A8687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4DAE-3024-4842-A69B-F283B9B586A1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35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B82A-B90E-498C-973B-068B409CB1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8B3A-5286-4226-B154-F4FC09B14B9E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37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FA71-32CA-43AC-A5ED-23C8F54B3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F0E05-4FFD-4E19-9BD7-8DD4243D00AB}" type="datetime1">
              <a:rPr lang="es-ES" smtClean="0"/>
              <a:t>02/02/2024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36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1427" y="6561142"/>
            <a:ext cx="56499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René Ruiz Vaquero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890" y="6489704"/>
            <a:ext cx="5270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EEA56B2-FAD8-491F-8B34-6D3650C9F8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2600" b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>
              <a:lvl1pPr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1pPr>
              <a:lvl2pPr marL="742950" indent="-28575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3pPr>
              <a:lvl4pPr marL="16002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 defTabSz="987425" eaLnBrk="0" hangingPunct="0"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5pPr>
              <a:lvl6pPr marL="25146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6pPr>
              <a:lvl7pPr marL="29718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7pPr>
              <a:lvl8pPr marL="34290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8pPr>
              <a:lvl9pPr marL="3886200" indent="-228600" algn="ctr" defTabSz="9874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3300" b="1">
                  <a:solidFill>
                    <a:srgbClr val="0000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es-ES" sz="1900" b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457204"/>
            <a:ext cx="8302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2" y="981078"/>
            <a:ext cx="83089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0850" y="6545263"/>
            <a:ext cx="19891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l" defTabSz="987425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1F2902-F909-4578-838D-DB21A64852FF}" type="datetime1">
              <a:rPr lang="es-ES" smtClean="0"/>
              <a:t>02/02/2024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2pPr>
      <a:lvl3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3pPr>
      <a:lvl4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4pPr>
      <a:lvl5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5pPr>
      <a:lvl6pPr marL="4572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6pPr>
      <a:lvl7pPr marL="9144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7pPr>
      <a:lvl8pPr marL="13716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8pPr>
      <a:lvl9pPr marL="18288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3000">
          <a:solidFill>
            <a:schemeClr val="tx1"/>
          </a:solidFill>
          <a:latin typeface="+mn-lt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1670" y="6561139"/>
            <a:ext cx="564905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 smtClean="0"/>
            </a:lvl1pPr>
          </a:lstStyle>
          <a:p>
            <a:pPr eaLnBrk="1" hangingPunct="1">
              <a:defRPr/>
            </a:pPr>
            <a:r>
              <a:rPr lang="es-ES" b="0" dirty="0">
                <a:solidFill>
                  <a:srgbClr val="000000"/>
                </a:solidFill>
                <a:latin typeface="Arial"/>
              </a:rPr>
              <a:t>Probabilidades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766" y="6489701"/>
            <a:ext cx="5275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 smtClean="0">
                <a:latin typeface="Arial Black" pitchFamily="34" charset="0"/>
              </a:defRPr>
            </a:lvl1pPr>
          </a:lstStyle>
          <a:p>
            <a:pPr eaLnBrk="1" hangingPunct="1">
              <a:defRPr/>
            </a:pPr>
            <a:fld id="{597059C4-0105-44B5-B98D-BED74FDBF2BB}" type="slidenum">
              <a:rPr lang="es-ES" b="0">
                <a:solidFill>
                  <a:srgbClr val="000000"/>
                </a:solidFill>
              </a:rPr>
              <a:pPr eaLnBrk="1" hangingPunct="1">
                <a:defRPr/>
              </a:pPr>
              <a:t>‹Nº›</a:t>
            </a:fld>
            <a:endParaRPr lang="es-ES" b="0" dirty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/>
            <a:p>
              <a:pPr algn="ctr"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457201"/>
            <a:ext cx="8302869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981076"/>
            <a:ext cx="8308731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1339" y="6545263"/>
            <a:ext cx="198852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defTabSz="987425">
              <a:defRPr sz="1300" smtClean="0"/>
            </a:lvl1pPr>
          </a:lstStyle>
          <a:p>
            <a:pPr eaLnBrk="1" hangingPunct="1">
              <a:defRPr/>
            </a:pPr>
            <a:endParaRPr lang="es-ES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33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000">
          <a:solidFill>
            <a:schemeClr val="tx1"/>
          </a:solidFill>
          <a:latin typeface="+mn-lt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1670" y="6561139"/>
            <a:ext cx="564905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 smtClean="0"/>
            </a:lvl1pPr>
          </a:lstStyle>
          <a:p>
            <a:pPr eaLnBrk="1" hangingPunct="1">
              <a:defRPr/>
            </a:pPr>
            <a:r>
              <a:rPr lang="es-ES" b="0" dirty="0">
                <a:solidFill>
                  <a:srgbClr val="000000"/>
                </a:solidFill>
                <a:latin typeface="Arial"/>
              </a:rPr>
              <a:t>Probabilidades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766" y="6489701"/>
            <a:ext cx="5275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algn="r" defTabSz="987425">
              <a:defRPr sz="1300" smtClean="0">
                <a:latin typeface="Arial Black" pitchFamily="34" charset="0"/>
              </a:defRPr>
            </a:lvl1pPr>
          </a:lstStyle>
          <a:p>
            <a:pPr eaLnBrk="1" hangingPunct="1">
              <a:defRPr/>
            </a:pPr>
            <a:fld id="{597059C4-0105-44B5-B98D-BED74FDBF2BB}" type="slidenum">
              <a:rPr lang="es-ES" b="0">
                <a:solidFill>
                  <a:srgbClr val="000000"/>
                </a:solidFill>
              </a:rPr>
              <a:pPr eaLnBrk="1" hangingPunct="1">
                <a:defRPr/>
              </a:pPr>
              <a:t>‹Nº›</a:t>
            </a:fld>
            <a:endParaRPr lang="es-ES" b="0" dirty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736" tIns="49368" rIns="98736" bIns="49368" anchor="ctr"/>
            <a:lstStyle/>
            <a:p>
              <a:pPr algn="ctr"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666699"/>
                </a:solidFill>
                <a:latin typeface="Arial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26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736" tIns="49368" rIns="98736" bIns="49368"/>
            <a:lstStyle/>
            <a:p>
              <a:pPr defTabSz="987425" eaLnBrk="1" hangingPunct="1"/>
              <a:endParaRPr lang="es-ES_tradnl" sz="1900" b="0" dirty="0">
                <a:solidFill>
                  <a:srgbClr val="9999CC"/>
                </a:solidFill>
                <a:latin typeface="Arial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457201"/>
            <a:ext cx="8302869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39" y="981076"/>
            <a:ext cx="8308731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1339" y="6545263"/>
            <a:ext cx="198852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36" tIns="49368" rIns="98736" bIns="49368" numCol="1" anchor="b" anchorCtr="0" compatLnSpc="1">
            <a:prstTxWarp prst="textNoShape">
              <a:avLst/>
            </a:prstTxWarp>
          </a:bodyPr>
          <a:lstStyle>
            <a:lvl1pPr defTabSz="987425">
              <a:defRPr sz="1300" smtClean="0"/>
            </a:lvl1pPr>
          </a:lstStyle>
          <a:p>
            <a:pPr eaLnBrk="1" hangingPunct="1">
              <a:defRPr/>
            </a:pPr>
            <a:endParaRPr lang="es-ES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8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defTabSz="98742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defTabSz="987425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000">
          <a:solidFill>
            <a:schemeClr val="tx1"/>
          </a:solidFill>
          <a:latin typeface="+mn-lt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Hoja_de_c_lculo_de_Microsoft_Excel3.xlsx"/><Relationship Id="rId5" Type="http://schemas.openxmlformats.org/officeDocument/2006/relationships/image" Target="../media/image36.emf"/><Relationship Id="rId4" Type="http://schemas.openxmlformats.org/officeDocument/2006/relationships/package" Target="../embeddings/Hoja_de_c_lculo_de_Microsoft_Excel2.xls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Hoja_de_c_lculo_de_Microsoft_Excel5.xlsx"/><Relationship Id="rId5" Type="http://schemas.openxmlformats.org/officeDocument/2006/relationships/image" Target="../media/image38.emf"/><Relationship Id="rId4" Type="http://schemas.openxmlformats.org/officeDocument/2006/relationships/package" Target="../embeddings/Hoja_de_c_lculo_de_Microsoft_Excel4.xls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Hoja_de_c_lculo_de_Microsoft_Excel7.xlsx"/><Relationship Id="rId5" Type="http://schemas.openxmlformats.org/officeDocument/2006/relationships/image" Target="../media/image40.emf"/><Relationship Id="rId4" Type="http://schemas.openxmlformats.org/officeDocument/2006/relationships/package" Target="../embeddings/Hoja_de_c_lculo_de_Microsoft_Excel6.xls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Hoja_de_c_lculo_de_Microsoft_Excel9.xlsx"/><Relationship Id="rId5" Type="http://schemas.openxmlformats.org/officeDocument/2006/relationships/image" Target="../media/image42.emf"/><Relationship Id="rId4" Type="http://schemas.openxmlformats.org/officeDocument/2006/relationships/package" Target="../embeddings/Hoja_de_c_lculo_de_Microsoft_Excel8.xls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Hoja_de_c_lculo_de_Microsoft_Excel11.xlsx"/><Relationship Id="rId5" Type="http://schemas.openxmlformats.org/officeDocument/2006/relationships/image" Target="../media/image44.emf"/><Relationship Id="rId4" Type="http://schemas.openxmlformats.org/officeDocument/2006/relationships/package" Target="../embeddings/Hoja_de_c_lculo_de_Microsoft_Excel10.xlsx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14.xlsx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Hoja_de_c_lculo_de_Microsoft_Excel13.xlsx"/><Relationship Id="rId5" Type="http://schemas.openxmlformats.org/officeDocument/2006/relationships/image" Target="../media/image46.emf"/><Relationship Id="rId4" Type="http://schemas.openxmlformats.org/officeDocument/2006/relationships/package" Target="../embeddings/Hoja_de_c_lculo_de_Microsoft_Excel12.xlsx"/><Relationship Id="rId9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Hoja_de_c_lculo_de_Microsoft_Excel16.xls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png"/><Relationship Id="rId5" Type="http://schemas.openxmlformats.org/officeDocument/2006/relationships/image" Target="../media/image49.emf"/><Relationship Id="rId4" Type="http://schemas.openxmlformats.org/officeDocument/2006/relationships/package" Target="../embeddings/Hoja_de_c_lculo_de_Microsoft_Excel15.xlsx"/><Relationship Id="rId9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Hoja_de_c_lculo_de_Microsoft_Excel17.xlsx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Hoja_de_c_lculo_de_Microsoft_Excel20.xlsx"/><Relationship Id="rId5" Type="http://schemas.openxmlformats.org/officeDocument/2006/relationships/image" Target="../media/image53.emf"/><Relationship Id="rId4" Type="http://schemas.openxmlformats.org/officeDocument/2006/relationships/package" Target="../embeddings/Hoja_de_c_lculo_de_Microsoft_Excel19.xlsx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Hoja_de_c_lculo_de_Microsoft_Excel22.xlsx"/><Relationship Id="rId5" Type="http://schemas.openxmlformats.org/officeDocument/2006/relationships/image" Target="../media/image54.emf"/><Relationship Id="rId4" Type="http://schemas.openxmlformats.org/officeDocument/2006/relationships/package" Target="../embeddings/Hoja_de_c_lculo_de_Microsoft_Excel21.xlsx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Hoja_de_c_lculo_de_Microsoft_Excel24.xlsx"/><Relationship Id="rId5" Type="http://schemas.openxmlformats.org/officeDocument/2006/relationships/image" Target="../media/image40.emf"/><Relationship Id="rId4" Type="http://schemas.openxmlformats.org/officeDocument/2006/relationships/package" Target="../embeddings/Hoja_de_c_lculo_de_Microsoft_Excel23.xlsx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Hoja_de_c_lculo_de_Microsoft_Excel26.xlsx"/><Relationship Id="rId5" Type="http://schemas.openxmlformats.org/officeDocument/2006/relationships/image" Target="../media/image56.emf"/><Relationship Id="rId4" Type="http://schemas.openxmlformats.org/officeDocument/2006/relationships/package" Target="../embeddings/Hoja_de_c_lculo_de_Microsoft_Excel25.xlsx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Hoja_de_c_lculo_de_Microsoft_Excel28.xlsx"/><Relationship Id="rId5" Type="http://schemas.openxmlformats.org/officeDocument/2006/relationships/image" Target="../media/image44.emf"/><Relationship Id="rId4" Type="http://schemas.openxmlformats.org/officeDocument/2006/relationships/package" Target="../embeddings/Hoja_de_c_lculo_de_Microsoft_Excel27.xlsx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31.xlsx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Hoja_de_c_lculo_de_Microsoft_Excel30.xlsx"/><Relationship Id="rId5" Type="http://schemas.openxmlformats.org/officeDocument/2006/relationships/image" Target="../media/image59.emf"/><Relationship Id="rId4" Type="http://schemas.openxmlformats.org/officeDocument/2006/relationships/package" Target="../embeddings/Hoja_de_c_lculo_de_Microsoft_Excel29.xlsx"/><Relationship Id="rId9" Type="http://schemas.openxmlformats.org/officeDocument/2006/relationships/image" Target="../media/image60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Hoja_de_c_lculo_de_Microsoft_Excel33.xlsx"/><Relationship Id="rId5" Type="http://schemas.openxmlformats.org/officeDocument/2006/relationships/image" Target="../media/image49.emf"/><Relationship Id="rId4" Type="http://schemas.openxmlformats.org/officeDocument/2006/relationships/package" Target="../embeddings/Hoja_de_c_lculo_de_Microsoft_Excel32.xlsx"/><Relationship Id="rId9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Hoja_de_c_lculo_de_Microsoft_Excel34.xlsx"/><Relationship Id="rId5" Type="http://schemas.openxmlformats.org/officeDocument/2006/relationships/image" Target="../media/image7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3390" y="1828800"/>
            <a:ext cx="5919787" cy="2209800"/>
          </a:xfrm>
        </p:spPr>
        <p:txBody>
          <a:bodyPr/>
          <a:lstStyle/>
          <a:p>
            <a:pPr algn="ctr" eaLnBrk="1" hangingPunct="1"/>
            <a:r>
              <a:rPr lang="es-ES" altLang="es-ES" sz="4800" dirty="0" smtClean="0"/>
              <a:t>BIOESTADÍSTICA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5" y="4724400"/>
            <a:ext cx="8275637" cy="890588"/>
          </a:xfrm>
          <a:noFill/>
        </p:spPr>
        <p:txBody>
          <a:bodyPr anchor="ctr"/>
          <a:lstStyle/>
          <a:p>
            <a:pPr algn="ctr" eaLnBrk="1" hangingPunct="1"/>
            <a:r>
              <a:rPr lang="es-ES" altLang="es-ES" sz="3300" dirty="0" smtClean="0">
                <a:solidFill>
                  <a:srgbClr val="002060"/>
                </a:solidFill>
              </a:rPr>
              <a:t>MÉTODOS PARAMÉTRICOS Y NO PARAMÉTRICOS PARA 1 MUESTRA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520" y="1261209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</a:rPr>
              <a:t>SITUACIÓN 3: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MÉDICO DE LA FAMI-LIA EN UN CONSULTORIO DEL MÉ-DICO.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51520" y="3770119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</a:rPr>
              <a:t>SITUACIÓN 4: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</a:rPr>
              <a:t> OFTALMÓLOGO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SU CENTRO HOSPITALARIO.</a:t>
            </a:r>
          </a:p>
        </p:txBody>
      </p:sp>
      <p:pic>
        <p:nvPicPr>
          <p:cNvPr id="1026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2087"/>
            <a:ext cx="89454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09007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71" y="4722037"/>
            <a:ext cx="899141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572000" y="1440858"/>
            <a:ext cx="43204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¿CREEN USTEDES QUE EL PERSONAL  DE  LA  SALUD  EN  SU QUEHACER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DIA-RIO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ENFRENTA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LA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TOMA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DE-CISIONES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572000" y="3149480"/>
            <a:ext cx="43069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TENDRA CONCIENCIA DEL RIESGO QUE CORRE EN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TOMA DE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DECISIO-NES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572000" y="4437112"/>
            <a:ext cx="43069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¿A TRAVÉS DE QUE MÉTODOS SE PUEDE AUXILIAR EL PERSONAL DE LA SALUD PARA TENER CERTEZA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DECISIÓN TOMADA?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9153" y="52526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3200" dirty="0" smtClean="0">
                <a:solidFill>
                  <a:srgbClr val="00007D"/>
                </a:solidFill>
                <a:latin typeface="Calibri" pitchFamily="34" charset="0"/>
              </a:rPr>
              <a:t>¿QUÉ ES UNA HIPÓTESIS O CONJETURA?</a:t>
            </a:r>
            <a:endParaRPr lang="es-MX" sz="3200" dirty="0">
              <a:solidFill>
                <a:srgbClr val="00007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3" grpId="0" autoUpdateAnimBg="0"/>
      <p:bldP spid="27" grpId="0" autoUpdateAnimBg="0"/>
      <p:bldP spid="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37853" y="2463279"/>
            <a:ext cx="6693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¿CUÁNTAS HIPÓTESIS ESTADÍSTICAS SE DECLARAN?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1520" y="3158966"/>
            <a:ext cx="39604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anose="020F0502020204030204" pitchFamily="34" charset="0"/>
                <a:cs typeface="Calibri" pitchFamily="34" charset="0"/>
              </a:rPr>
              <a:t>HIPÓTESIS NULA (H</a:t>
            </a:r>
            <a:r>
              <a:rPr lang="es-ES" sz="2000" baseline="-25000" dirty="0" smtClean="0">
                <a:solidFill>
                  <a:srgbClr val="00007D"/>
                </a:solidFill>
                <a:latin typeface="Calibri" panose="020F0502020204030204" pitchFamily="34" charset="0"/>
                <a:cs typeface="Calibri" pitchFamily="34" charset="0"/>
              </a:rPr>
              <a:t>0</a:t>
            </a:r>
            <a:r>
              <a:rPr lang="es-ES" sz="2000" dirty="0" smtClean="0">
                <a:solidFill>
                  <a:srgbClr val="00007D"/>
                </a:solidFill>
                <a:latin typeface="Calibri" panose="020F0502020204030204" pitchFamily="34" charset="0"/>
                <a:cs typeface="Calibri" pitchFamily="34" charset="0"/>
              </a:rPr>
              <a:t>):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 LA HI-PÓTESIS QUE SE DESEA CONTRAS-TAR, DONDE LA PALABRA NULA SIGNIFICA SIN: VALOR, EFECTO,  CONSECUENCIA, LO QUE SUGIERE QUE LA H</a:t>
            </a:r>
            <a:r>
              <a:rPr lang="es-ES" sz="200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SEA LA HIPÓTESIS DE NO: CAMBIO, DIFERENCIA, MEJORA Y SE FORMULA CON LA INTENCIÓN DE SER RECHAZADA. </a:t>
            </a:r>
            <a:endParaRPr lang="es-E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584410" y="3157757"/>
            <a:ext cx="430806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HIPÓTESIS </a:t>
            </a: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ALTERNATIVA (H</a:t>
            </a:r>
            <a:r>
              <a:rPr lang="es-ES" sz="2000" baseline="-250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):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 LA HIPÓTESIS QUE SE CONTRAPONE A LA Ho, DONDE LA PALABRA ALTERNATIVA SIGNIFICA CON: VALOR, EFECTO, CON-SECUENCIA, LO QUE SUGIERE QUE LA H</a:t>
            </a:r>
            <a:r>
              <a:rPr lang="es-ES" sz="200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SEA LA HIPÓTESIS DE: CAMBIO, DIFERENCIA, MEJORA, LA CUAL SE FORMULA CON LA INTENCIÓN DE SER ACEPTADA.</a:t>
            </a:r>
            <a:endParaRPr lang="es-E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1922" y="582509"/>
            <a:ext cx="870055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HIPÓTESIS O CONJETURA: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AFIRMACIÓN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SOBRE EL COMPORTAMIENTO DE UNA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VA, SUSCEPTIBLE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SER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VERIFICADA CON AYUDA DE UNA DETER-MINADO MÉTODO ESTADÍSTICO PARAMÉTRICO O NO PARAMÉTRICO DENOMINADO </a:t>
            </a:r>
            <a:r>
              <a:rPr lang="es-ES" sz="21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CONTRASTE DE HIPÓTESIS, TEST DE HIPÓTESIS O PRUEBA DE SIGNIFICACIÓN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s-ES" sz="2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627784" y="2293422"/>
            <a:ext cx="43276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TIPOS DE CONTRASTE DE  HIPÓTESIS</a:t>
            </a:r>
            <a:endParaRPr lang="es-ES" sz="2100" dirty="0">
              <a:solidFill>
                <a:srgbClr val="0000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1519" y="2721114"/>
            <a:ext cx="87170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PARA AQUELLOS QUE ESPECIFICAN UN VALOR CONCRETO O UN INTERVALO PARA LOS PARÁMETROS DEL MODELO TENEMOS.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65099" y="5739271"/>
            <a:ext cx="7052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0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PROPORCIÓN DE FUMADORES NO DIFIERE DEL 30%.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PROPORCIÓN DE FUMADORES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SI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DIFIERE DEL 30%.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1520" y="3723086"/>
            <a:ext cx="52704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</a:rPr>
              <a:t>CONTRASTE BILATERAL (DE 2 COLAS):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CUANDO EL INTERÉS DEL INVESTIGADOR ES PROBAR LA DESIGUALDAD, YA QUE EL ANÁLISIS SE HACE EN LOS 2 SENTIDOS DE LA CURVA NORMAL, EVA-LUÁNDOSE AMBAS REGIONES.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29" y="3510910"/>
            <a:ext cx="3266762" cy="194239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1922" y="582509"/>
            <a:ext cx="870055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HIPÓTESIS O CONJETURA: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AFIRMACIÓN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SOBRE EL COMPORTAMIENTO DE UNA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VA, SUSCEPTIBLE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SER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VERIFICADA CON AYUDA DE UNA DETER-MINADO MÉTODO ESTADÍSTICO PARAMÉTRICO O NO PARAMÉTRICO DENOMINADO </a:t>
            </a:r>
            <a:r>
              <a:rPr lang="es-ES" sz="21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CONTRASTE DE HIPÓTESIS, TEST DE HIPÓTESIS O PRUEBA DE SIGNIFICACIÓN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s-ES" sz="2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56751" y="5733256"/>
            <a:ext cx="7560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0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PROPORCIÓN DE FUMADORES ES MAYOR O IGUAL AL  30%.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PROPORCIÓN DE FUMADORES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ES MENOR AL 30%.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3820389"/>
            <a:ext cx="48408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</a:rPr>
              <a:t>CONTRASTE UNILATERAL IZQUIERDO (DE 1 COLA):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AQUELLOS EN LOS QUE LA REGIÓN CRÍTICA </a:t>
            </a: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ESTÁ FORMADA POR EL INTERVALO CORRESPONDIENTE A LA COLA IZQUIERDA:</a:t>
            </a: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163" y="3511686"/>
            <a:ext cx="3046693" cy="1853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784" y="2293422"/>
            <a:ext cx="43276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TIPOS DE CONTRASTE DE  HIPÓTESIS</a:t>
            </a:r>
            <a:endParaRPr lang="es-ES" sz="2100" dirty="0">
              <a:solidFill>
                <a:srgbClr val="0000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1519" y="2721114"/>
            <a:ext cx="87170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PARA AQUELLOS QUE ESPECIFICAN UN VALOR CONCRETO O UN INTERVALO PARA LOS PARÁMETROS DEL MODELO TENEMOS.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1922" y="582509"/>
            <a:ext cx="870055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HIPÓTESIS O CONJETURA: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AFIRMACIÓN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SOBRE EL COMPORTAMIENTO DE UNA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VA, SUSCEPTIBLE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SER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VERIFICADA CON AYUDA DE UNA DETER-MINADO MÉTODO ESTADÍSTICO PARAMÉTRICO O NO PARAMÉTRICO DENOMINADO </a:t>
            </a:r>
            <a:r>
              <a:rPr lang="es-ES" sz="21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CONTRASTE DE HIPÓTESIS, TEST DE HIPÓTESIS O PRUEBA DE SIGNIFICACIÓN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s-ES" sz="2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64618" y="5689134"/>
            <a:ext cx="7560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0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PROPORCIÓN DE FUMADORES ES MENOR O IGUAL AL  30%.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PROPORCIÓN DE FUMADORES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ES MAYOR AL 30%.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1519" y="3695406"/>
            <a:ext cx="49685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</a:rPr>
              <a:t>CONTRASTE UNILATERAL DERECHO (DE 1 COLA):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AQUELLOS EN LOS QUE LA REGIÓN CRÍTICA </a:t>
            </a: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ESTÁ FORMADA POR EL INTERVALO CORRESPONDIENTE A LA COLA DERECHA:</a:t>
            </a: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712" y="3511686"/>
            <a:ext cx="3217355" cy="198440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784" y="2293422"/>
            <a:ext cx="43276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TIPOS DE CONTRASTE DE  HIPÓTESIS</a:t>
            </a:r>
            <a:endParaRPr lang="es-ES" sz="2100" dirty="0">
              <a:solidFill>
                <a:srgbClr val="0000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19" y="2721114"/>
            <a:ext cx="87170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PARA AQUELLOS QUE ESPECIFICAN UN VALOR CONCRETO O UN INTERVALO PARA LOS PARÁMETROS DEL MODELO TENEMOS.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1922" y="582509"/>
            <a:ext cx="870055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HIPÓTESIS O CONJETURA: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AFIRMACIÓN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SOBRE EL COMPORTAMIENTO DE UNA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VA, SUSCEPTIBLE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SER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VERIFICADA CON AYUDA DE UNA DETER-MINADO MÉTODO ESTADÍSTICO PARAMÉTRICO O NO PARAMÉTRICO DENOMINADO </a:t>
            </a:r>
            <a:r>
              <a:rPr lang="es-ES" sz="21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CONTRASTE DE HIPÓTESIS, TEST DE HIPÓTESIS O PRUEBA DE SIGNIFICACIÓN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s-ES" sz="2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1519" y="2721114"/>
            <a:ext cx="87170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PARA AQUELLOS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QUE DETERMINAN EL TIPO DE DISTRIBUCIÓN DE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PROBA-BILIDAD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QUE HA GENERADO LOS DATOS. </a:t>
            </a:r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1520" y="3723086"/>
            <a:ext cx="52704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</a:rPr>
              <a:t>CONTRASTE BILATERAL (DE 2 COLAS):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CUANDO EL INTERÉS DEL INVESTIGADOR ES PROBAR LA DESIGUALDAD, YA QUE EL ANÁLISIS SE HACE EN LOS 2 SENTIDOS DE LA CURVA NORMAL, EVA-LUÁNDOSE AMBAS REGIONES.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29" y="3510910"/>
            <a:ext cx="3266762" cy="19423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784" y="2293422"/>
            <a:ext cx="43276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TIPOS DE CONTRASTE DE  HIPÓTESIS</a:t>
            </a:r>
            <a:endParaRPr lang="es-ES" sz="2100" dirty="0">
              <a:solidFill>
                <a:srgbClr val="0000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1922" y="582509"/>
            <a:ext cx="870055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HIPÓTESIS O CONJETURA: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AFIRMACIÓN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SOBRE EL COMPORTAMIENTO DE UNA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VA, SUSCEPTIBLE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SER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VERIFICADA CON AYUDA DE UNA DETER-MINADO MÉTODO ESTADÍSTICO PARAMÉTRICO O NO PARAMÉTRICO DENOMINADO </a:t>
            </a:r>
            <a:r>
              <a:rPr lang="es-ES" sz="21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CONTRASTE DE HIPÓTESIS, TEST DE HIPÓTESIS O PRUEBA DE SIGNIFICACIÓN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s-ES" sz="2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98520" y="5484224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0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MUESTRA ES ALEATORIA.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MUESTRA NO ES ALEATORIA.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1519" y="2647712"/>
            <a:ext cx="87170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PARA AQUELLOS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QUE DETERMINAN EL TIPO DE DISTRIBUCIÓN DE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PROBA-BILIDAD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QUE HA GENERADO LOS DATOS. </a:t>
            </a:r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1520" y="3723086"/>
            <a:ext cx="52704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</a:rPr>
              <a:t>CONTRASTE BILATERAL (DE 2 COLAS):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CUANDO EL INTERÉS DEL INVESTIGADOR ES PROBAR LA DESIGUALDAD, YA QUE EL ANÁLISIS SE HACE EN LOS 2 SENTIDOS DE LA CURVA NORMAL, EVA-LUÁNDOSE AMBAS REGIONES.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29" y="3510910"/>
            <a:ext cx="3266762" cy="1942399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627784" y="2076126"/>
            <a:ext cx="43276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TIPOS DE CONTRASTE DE  HIPÓTESIS</a:t>
            </a:r>
            <a:endParaRPr lang="es-ES" sz="2100" dirty="0">
              <a:solidFill>
                <a:srgbClr val="0000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1922" y="582509"/>
            <a:ext cx="87005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HIPÓTESIS O CONJETURA: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AFIRMACIÓN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SOBRE EL COMPORTAMIENTO DE UNA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VA, SUSCEPTIBLE </a:t>
            </a:r>
            <a:r>
              <a:rPr lang="es-ES" sz="2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SER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VERIFICADA CON AYUDA DE UNA DETER-MINADA PRUEBA ESTADÍSTICA DENOMINADA </a:t>
            </a:r>
            <a:r>
              <a:rPr lang="es-ES" sz="21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CONTRASTE DE HIPÓTESIS, TEST DE HIPÓTESIS O PRUEBA DE SIGNIFICACIÓN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s-ES" sz="2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7584" y="5608621"/>
            <a:ext cx="5971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0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VARIABLE SIGUE UNA DISTRIBUCIÓN N(µ,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  <a:sym typeface="Symbol" panose="05050102010706020507" pitchFamily="18" charset="2"/>
              </a:rPr>
              <a:t>)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H</a:t>
            </a:r>
            <a:r>
              <a:rPr lang="es-E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: LA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VARIABLENO SIGUE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UNA DISTRIBUCIÓN N(µ,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  <a:sym typeface="Symbol" panose="05050102010706020507" pitchFamily="18" charset="2"/>
              </a:rPr>
              <a:t>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  <a:sym typeface="Symbol" panose="05050102010706020507" pitchFamily="18" charset="2"/>
              </a:rPr>
              <a:t>)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95536" y="119675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LAS PRUEBAS DE HIPÓTESIS NO SON PRUEBAS CONCLUYENTES, YA QUE CUAN-DO ACEPTAMOS O RECHAZAMOS H</a:t>
            </a:r>
            <a:r>
              <a:rPr lang="es-ES" sz="200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, SEGÚN SEA EL CASO, NO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PODEMOS DECIR CON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UN 100% DE CERTEZA QUE LA DECISIÓN TOMADA FUE LA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CORRECTA, YA QUE EL ESTUDIO SE BASA EN UNA MUESTRA ESCOGIDA AL AZAR DE TODAS LAS MUESTRAS POSIBLES QUE PODEMOS OBTENER DE UNA POBLACIÓN.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POR LO TANTO SIEMPRE EXISTE UNA PROBABILIDAD, AUNQUE  PEQUEÑA,  QUE LA MUESTRA OBTENIDA AL AZAR, NO SEA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MUESTRA EN LA QUE EL ESTADÍGRAFO ESTUDIADO ESTÉ LO SUFICIENTEMENTE CERCANO AL VER-DADERO VALOR DE LA POBLACIÓN, CUESTIÓN ESTA QUE NUNCA PODREMOS CONOCER.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POR LO TANTO, LAS PRUEBAS DE HIPÓTESIS SOLO OFRECEN UNA EVIDENCIA CON LA QUE CUENTA EL INVESTIGADOR PARA PONER EN EJERCICIO SU EXPERIENCIA E INTELIGENCIA.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404664"/>
            <a:ext cx="856895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ERRORES ASOCIADOS </a:t>
            </a:r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 CONTRASTE DE HIPÓTESIS</a:t>
            </a:r>
            <a:endParaRPr lang="es-ES" sz="2800" dirty="0">
              <a:solidFill>
                <a:srgbClr val="00206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01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19" y="1124744"/>
            <a:ext cx="864095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200" dirty="0">
                <a:solidFill>
                  <a:srgbClr val="00007D"/>
                </a:solidFill>
                <a:latin typeface="Calibri" pitchFamily="34" charset="0"/>
                <a:cs typeface="Tahoma" pitchFamily="34" charset="0"/>
              </a:rPr>
              <a:t>ERROR DE TIPO </a:t>
            </a: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Tahoma" pitchFamily="34" charset="0"/>
              </a:rPr>
              <a:t>I O FALSO POSITIVO O NIVEL DE SIGNIFICACIÓN DE LA PRUEBA (</a:t>
            </a: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):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/>
              </a:rPr>
              <a:t>SE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DEFINE COMO </a:t>
            </a:r>
            <a:r>
              <a:rPr lang="es-ES" sz="22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LA PROBABILIDAD DE RECHAZAR H</a:t>
            </a:r>
            <a:r>
              <a:rPr lang="es-ES" sz="2200" baseline="-250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0</a:t>
            </a:r>
            <a:r>
              <a:rPr lang="es-ES" sz="22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CUADO ÉSTA ES VERDADERA.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" sz="2200" dirty="0" smtClean="0">
              <a:solidFill>
                <a:srgbClr val="00B050"/>
              </a:solidFill>
              <a:latin typeface="Calibri" pitchFamily="34" charset="0"/>
              <a:cs typeface="Tahoma" pitchFamily="34" charset="0"/>
              <a:sym typeface="Symbol" pitchFamily="18" charset="2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Tahoma" pitchFamily="34" charset="0"/>
              </a:rPr>
              <a:t>ERROR </a:t>
            </a:r>
            <a:r>
              <a:rPr lang="es-ES" sz="2200" dirty="0">
                <a:solidFill>
                  <a:srgbClr val="00007D"/>
                </a:solidFill>
                <a:latin typeface="Calibri" pitchFamily="34" charset="0"/>
                <a:cs typeface="Tahoma" pitchFamily="34" charset="0"/>
              </a:rPr>
              <a:t>DE TIPO </a:t>
            </a: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Tahoma" pitchFamily="34" charset="0"/>
              </a:rPr>
              <a:t>II O FALSOS NEGATIVOS (</a:t>
            </a: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):  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SE DEFINE COMO </a:t>
            </a:r>
            <a:r>
              <a:rPr lang="es-ES" sz="22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LA</a:t>
            </a: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s-ES" sz="22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PROBABILIDAD DE ACEPTAR H</a:t>
            </a:r>
            <a:r>
              <a:rPr lang="es-ES" sz="2200" baseline="-250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0</a:t>
            </a:r>
            <a:r>
              <a:rPr lang="es-ES" sz="22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CUANDO ÉSTA ES FALSA, 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LA CUAL ESTA RELACIONADA CON LA POTENCIA DE LA PRUEBA O PODER ESTADÍSTICO (1-), QUE NO ES MÁS QUE </a:t>
            </a:r>
            <a:r>
              <a:rPr lang="es-ES" sz="22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LA PROBABILIDAD DE ACEPTAR H</a:t>
            </a:r>
            <a:r>
              <a:rPr lang="es-ES" sz="2200" baseline="-250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1</a:t>
            </a:r>
            <a:r>
              <a:rPr lang="es-ES" sz="2200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, SIENDO ÉSTA VERDADERA.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3528" y="4409242"/>
            <a:ext cx="4020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</a:rPr>
              <a:t>¿CÓMO SE RELACIONAN </a:t>
            </a: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sym typeface="Symbol"/>
              </a:rPr>
              <a:t> Y ?</a:t>
            </a: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</a:rPr>
              <a:t> </a:t>
            </a:r>
            <a:endParaRPr lang="es-ES" sz="2200" dirty="0">
              <a:solidFill>
                <a:srgbClr val="00007D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611560" y="5085184"/>
                <a:ext cx="29805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s-ES" sz="22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↑ ⇒</m:t>
                      </m:r>
                      <m:r>
                        <a:rPr lang="pt-BR" sz="22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r>
                        <a:rPr lang="pt-BR" sz="22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  <m:r>
                        <a:rPr lang="pt-BR" sz="22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𝐎</m:t>
                      </m:r>
                      <m:r>
                        <a:rPr lang="pt-BR" sz="22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s-ES" sz="22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s-ES" sz="22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  <m:r>
                        <a:rPr lang="pt-BR" sz="22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22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pt-BR" sz="22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r>
                        <a:rPr lang="pt-BR" sz="22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es-ES" sz="22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85184"/>
                <a:ext cx="2980560" cy="430887"/>
              </a:xfrm>
              <a:prstGeom prst="rect">
                <a:avLst/>
              </a:prstGeom>
              <a:blipFill rotWithShape="0">
                <a:blip r:embed="rId2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2 Rectángulo"/>
          <p:cNvSpPr/>
          <p:nvPr/>
        </p:nvSpPr>
        <p:spPr>
          <a:xfrm>
            <a:off x="4211960" y="5000596"/>
            <a:ext cx="46403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FIJAR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/>
              </a:rPr>
              <a:t>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Y  REDUCIR </a:t>
            </a:r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/>
              </a:rPr>
              <a:t> AUMENTANDO LA POTENCIA DE LA PRUEBA, ES DECIR:</a:t>
            </a:r>
            <a:endParaRPr lang="es-ES" sz="2100" dirty="0">
              <a:solidFill>
                <a:srgbClr val="000000"/>
              </a:solidFill>
              <a:latin typeface="Calibri" pitchFamily="34" charset="0"/>
              <a:cs typeface="Tahoma" pitchFamily="34" charset="0"/>
              <a:sym typeface="Symbo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2047" y="5661248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POR LO TANTO, ES IMPOSIBLE MINIMIZAR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AMBOS ERRORES A LA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VEZ. </a:t>
            </a:r>
            <a:endParaRPr lang="es-ES" sz="2000" dirty="0">
              <a:solidFill>
                <a:srgbClr val="000000"/>
              </a:solidFill>
              <a:latin typeface="Calibri" pitchFamily="34" charset="0"/>
              <a:cs typeface="Tahoma" pitchFamily="34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4538300" y="5932336"/>
                <a:ext cx="398766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2200" dirty="0" smtClean="0">
                    <a:solidFill>
                      <a:srgbClr val="000000"/>
                    </a:solidFill>
                    <a:latin typeface="Calibri" pitchFamily="34" charset="0"/>
                    <a:cs typeface="Tahoma" pitchFamily="34" charset="0"/>
                    <a:sym typeface="Symbol"/>
                  </a:rPr>
                  <a:t>PARA  = CONST, SI 1-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𝛃</m:t>
                    </m:r>
                    <m:r>
                      <a:rPr lang="es-ES" sz="220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↑</m:t>
                    </m:r>
                    <m:r>
                      <a:rPr lang="es-ES" sz="22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s-ES" sz="22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𝛃</m:t>
                    </m:r>
                    <m:r>
                      <a:rPr lang="pt-BR" sz="22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es-ES" sz="22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00" y="5932336"/>
                <a:ext cx="3987664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985" t="-12676" b="-281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323528" y="404664"/>
            <a:ext cx="856895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ERRORES ASOCIADOS </a:t>
            </a:r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 CONTRASTE DE HIPÓTESIS</a:t>
            </a:r>
            <a:endParaRPr lang="es-ES" sz="2800" dirty="0">
              <a:solidFill>
                <a:srgbClr val="00206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94898" y="4457141"/>
            <a:ext cx="367446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1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¿QUÉ HACER EN LA PRÁCTICA?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86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1412771"/>
            <a:ext cx="64807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1: SE DESEA DEMOSTRAR CON UN NIVEL DE SIGNIFICACIÓN DEL 5%, QUE LA LLEGADA DE HOMBRES Y MUJERES A LA COLA DE LA TAQUILLA DE UN TEATRO ES UN HECHO QUE OCURRE AL AZAR, ES DECIR, QUE LA MUESTRA CONFORMADA POR  HOMBRES Y MUJERES ES ALEATORIA. PARA TAL FIN,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FUE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ANOTANDO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SEXO DE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PERSONAS (MAS: 1; FEM: 0)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MOMENTO DE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LLEGADA A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TAQUILLA DEL TEATRO, HASTA LLEGAR A 50 PERSONAS. LOS RESULTADOS SE MUESTRAN EN LA TABLA.</a:t>
            </a:r>
            <a:endParaRPr lang="es-ES" sz="2200" kern="1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4558"/>
              </p:ext>
            </p:extLst>
          </p:nvPr>
        </p:nvGraphicFramePr>
        <p:xfrm>
          <a:off x="7447282" y="1533128"/>
          <a:ext cx="137319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38"/>
                <a:gridCol w="274638"/>
                <a:gridCol w="274638"/>
                <a:gridCol w="274638"/>
                <a:gridCol w="274638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cxnSp>
        <p:nvCxnSpPr>
          <p:cNvPr id="9" name="163 Conector recto de flecha"/>
          <p:cNvCxnSpPr>
            <a:cxnSpLocks/>
          </p:cNvCxnSpPr>
          <p:nvPr/>
        </p:nvCxnSpPr>
        <p:spPr>
          <a:xfrm>
            <a:off x="7231258" y="1533128"/>
            <a:ext cx="0" cy="30243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882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G0037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381000"/>
            <a:ext cx="456923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87824" y="582167"/>
            <a:ext cx="2675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3600" dirty="0" smtClean="0">
                <a:solidFill>
                  <a:srgbClr val="00007D"/>
                </a:solidFill>
                <a:latin typeface="Calibri" pitchFamily="34" charset="0"/>
              </a:rPr>
              <a:t>SUMARIO:</a:t>
            </a:r>
            <a:endParaRPr lang="es-MX" sz="3600" dirty="0">
              <a:solidFill>
                <a:srgbClr val="00007D"/>
              </a:solidFill>
              <a:latin typeface="Calibri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520" y="1484784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MÉTODO ESTADÍSTICO. PASOS A SEGUIR PARA APLICAR EL MÉTODO ESTADÍSTICO EN UNA INVESTIGACIÓN.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TIPOS DE MÉTODOS ESTADÍSTICOS: MÉTODOS PARAMÉTRICOS Y NO PARAMÉTRICOS. DEFINICIÓN. VENTAJAS Y DESVENTAJAS.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HIPÓTESIS. DEFINICIÓN. CONTRASTE DE HIPÓTESIS. ERRORES ASOCIADOS AL CONTRASTE DE HIPÓTESIS. TIPOS DE CON-TRASTES DE HIPÓTESIS.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PRUEBA DE RACHA O ALEATORIEDAD. ESENCIA DEL MÉTODO.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ALGORITMO DE SOLUCIÓN  DE PROBLEMAS SOBRE ALEA-TORIEDAD CON AYUDA DEL PSPP.</a:t>
            </a:r>
          </a:p>
        </p:txBody>
      </p:sp>
    </p:spTree>
    <p:extLst>
      <p:ext uri="{BB962C8B-B14F-4D97-AF65-F5344CB8AC3E}">
        <p14:creationId xmlns:p14="http://schemas.microsoft.com/office/powerpoint/2010/main" val="32965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9004" y="2092531"/>
            <a:ext cx="71833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2: SE DESEA DEMOSTRAR CON UN NIVEL DE SIGNIFICACIÓN DEL 1%, QUE EL TIEMPO DE VISITA ES UN HECHO QUE OCURRE AL AZAR, ES DECIR, QUE LA MUESTRA CONFORMADA POR  DICHOS VALORES ES ALEATORIA. PARA TAL FIN,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FUE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MIDIENDO Y ANOTANDO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 DE VISITA DE CADA PERSONA, HASTA LLEGAR A 20. LOS RESULTADOS SE MUESTRAN EN LA TABLA.</a:t>
            </a:r>
            <a:endParaRPr lang="es-ES" sz="2200" kern="1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80493"/>
              </p:ext>
            </p:extLst>
          </p:nvPr>
        </p:nvGraphicFramePr>
        <p:xfrm>
          <a:off x="7730277" y="404664"/>
          <a:ext cx="946179" cy="612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Hoja de cálculo" r:id="rId3" imgW="619085" imgH="4010192" progId="Excel.Sheet.12">
                  <p:embed/>
                </p:oleObj>
              </mc:Choice>
              <mc:Fallback>
                <p:oleObj name="Hoja de cálculo" r:id="rId3" imgW="619085" imgH="4010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0277" y="404664"/>
                        <a:ext cx="946179" cy="6128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8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51520" y="548680"/>
            <a:ext cx="86418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 LOS ELEMENTOS DE LA MUESTRA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CALCULADA EN AMBAS SITUACIONES PROBLÉMICAS, FUERON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ELEGIDOS UTILIZANDO ALGUNA TÉCNICA DEL MUESTREO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ALEATORIO, ENTONCES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ES NECESARIO PROBAR SU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ALEATORIEDAD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 QUE LA TÉCNICA LO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GARANTIZA. EN CASO CONTRARIO, SERÁ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NECESARIO APLICAR UN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MÉTODO ESTADÍSTICO NO PARAMÉTRICO DENOMINADO </a:t>
            </a:r>
            <a:r>
              <a:rPr lang="es-ES" sz="2200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TEST DE RACHA O DE ALEATORIEDAD</a:t>
            </a:r>
            <a:r>
              <a:rPr lang="es-ES" sz="22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252405" y="2852936"/>
            <a:ext cx="8640960" cy="34778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TEST DE RACHA O DE ALEATORIEDAD: </a:t>
            </a:r>
            <a:r>
              <a:rPr lang="es-ES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PRUEBA NO 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PARAMÉTRICA </a:t>
            </a: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QUE NO REQUIERE SUPUESTO SOBRE LA FORMA DE DISTRIBUCIÓN DE LA DATA Y SIRVE PARA PROBAR LA HIPÓTESIS DE ALEATORIEDAD O NO DE LA MUESTRA O MUESTRAS SELECCIONADAS EN CUALQUIER ESTUDIO E INVESTIGACIÓN DESARROLLADA.</a:t>
            </a:r>
          </a:p>
          <a:p>
            <a:pPr algn="just"/>
            <a:endParaRPr lang="es-MX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COMPRENDER LA ESENCIA DE LA PRUEBA DE RACHA HAREMOS USO DE UN SOFTWARE DISEÑADO EN EXCEL, PERO INICIALMENTE ANALICEMOS LOS SIGUIENTES CONCEPTOS QUE NOS AYUDARAN A COMPRENDER MEJOR LA ESENCIA DE DICHA PRUEBA.</a:t>
            </a:r>
            <a:endParaRPr lang="es-E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90164" y="1061253"/>
            <a:ext cx="86273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0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 ELEMENTOS QUE FORMAN PARTE DE LA MUESTRA FUERON SELECCIONADOS DE MANERA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0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LOS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ELEMENTOS QUE FORMAN PARTE DE LA MUESTRA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FUERON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SELECCIONADOS DE MANERA ALEATORIA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3171135"/>
            <a:ext cx="8622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 SUCESIÓN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VALORES DE LA MISMA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 (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 DE RACHA R),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CLASIFICANDO LAS OBSERVACIONES EN 2 GRUPOS EXHAUSTIVOS Y MUTUAMENTE EXCLUYENTES. </a:t>
            </a:r>
            <a:r>
              <a:rPr lang="es-MX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GRUPOS A FORMAR DEPENDEN DEL TIPO DE  VARIABLE.</a:t>
            </a:r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267048" y="4584632"/>
            <a:ext cx="6316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VARIABLE ES NOMINAL, ORDINAL O DISCRETA EL PUNTO PARA FORMAR LOS 2 GRUPOS ES LA MEDIA.</a:t>
            </a:r>
            <a:endParaRPr lang="es-E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711633" y="4673509"/>
                <a:ext cx="2172711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RUPO</m:t>
                            </m:r>
                            <m:r>
                              <m:rPr>
                                <m:nor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 1 </m:t>
                            </m:r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acc>
                              <m:accPr>
                                <m:chr m:val="̅"/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s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GRUPO</m:t>
                            </m:r>
                            <m:r>
                              <m:rPr>
                                <m:nor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 2</m:t>
                            </m:r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acc>
                              <m:accPr>
                                <m:chr m:val="̅"/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633" y="4673509"/>
                <a:ext cx="2172711" cy="5557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2519772" y="2562470"/>
            <a:ext cx="3652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ESENCIA DEL TEST DE RACHA 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908" y="5589240"/>
            <a:ext cx="628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VARIABLE ES CONTINUA EL PUNTO DE CORTE PARA FORMAR LOS DOS GRUPOS ES LA MEDIANA.</a:t>
            </a:r>
            <a:endParaRPr lang="es-E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6698978" y="5638547"/>
                <a:ext cx="2172711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RUPO</m:t>
                            </m:r>
                            <m:r>
                              <m:rPr>
                                <m:nor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 1 </m:t>
                            </m:r>
                            <m:r>
                              <m:rPr>
                                <m:brk m:alnAt="7"/>
                              </m:rP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acc>
                              <m:accPr>
                                <m:chr m:val="̂"/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s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GRUPO</m:t>
                            </m:r>
                            <m:r>
                              <m:rPr>
                                <m:nor/>
                              </m:rPr>
                              <a:rPr lang="pt-BR" sz="2000" b="1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rPr>
                              <m:t> 2</m:t>
                            </m:r>
                            <m:r>
                              <a:rPr lang="pt-BR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acc>
                              <m:accPr>
                                <m:chr m:val="̂"/>
                                <m:ctrlP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978" y="5638547"/>
                <a:ext cx="2172711" cy="589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3018497" y="452588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 ESTADÍSTICAS:</a:t>
            </a:r>
          </a:p>
        </p:txBody>
      </p:sp>
    </p:spTree>
    <p:extLst>
      <p:ext uri="{BB962C8B-B14F-4D97-AF65-F5344CB8AC3E}">
        <p14:creationId xmlns:p14="http://schemas.microsoft.com/office/powerpoint/2010/main" val="8781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6" grpId="0"/>
      <p:bldP spid="7" grpId="0"/>
      <p:bldP spid="8" grpId="0"/>
      <p:bldP spid="12" grpId="0"/>
      <p:bldP spid="13" grpId="0"/>
      <p:bldP spid="15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90164" y="1061253"/>
            <a:ext cx="86273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0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 ELEMENTOS QUE FORMAN PARTE DE LA MUESTRA FUERON SELECCIONADOS DE MANERA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0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LOS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ELEMENTOS QUE FORMAN PARTE DE LA MUESTRA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FUERON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SELECCIONADOS DE MANERA ALEATORIA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19772" y="2562470"/>
            <a:ext cx="3652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ESENCIA DEL TEST DE RACHA 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90164" y="3137599"/>
            <a:ext cx="8625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n = 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2000" kern="150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es-ES" sz="2000" kern="150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≥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10, ENTONCES, LA ESTADÍSTICA DEMUESTRA QUE LA VARIABLE NÚMERO DE RACHA (R), SE DISTRIBUYE NORMALMENTE, ES DECIR: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115616" y="5085184"/>
                <a:ext cx="18704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s-E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s-E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sub>
                          </m:sSub>
                          <m:r>
                            <a:rPr lang="es-E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s-E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85184"/>
                <a:ext cx="1870448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4308722" y="4464425"/>
                <a:ext cx="206646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sub>
                      </m:sSub>
                      <m:r>
                        <a:rPr lang="pt-BR" sz="2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s-ES" sz="20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s-ES" sz="20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s-ES" sz="2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  <m:r>
                        <a:rPr lang="pt-BR" sz="2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722" y="4464425"/>
                <a:ext cx="2066463" cy="6685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3419872" y="5517232"/>
                <a:ext cx="3381823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sub>
                      </m:sSub>
                      <m:r>
                        <a:rPr lang="pt-BR" sz="2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s-ES" sz="20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s-ES" sz="20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s-E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0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517232"/>
                <a:ext cx="3381823" cy="10016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3018497" y="452588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 ESTADÍSTICAS:</a:t>
            </a:r>
          </a:p>
        </p:txBody>
      </p:sp>
    </p:spTree>
    <p:extLst>
      <p:ext uri="{BB962C8B-B14F-4D97-AF65-F5344CB8AC3E}">
        <p14:creationId xmlns:p14="http://schemas.microsoft.com/office/powerpoint/2010/main" val="23103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2" grpId="0"/>
      <p:bldP spid="10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90164" y="1061253"/>
            <a:ext cx="86273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0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 ELEMENTOS QUE FORMAN PARTE DE LA MUESTRA FUERON SELECCIONADOS DE MANERA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0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LOS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ELEMENTOS QUE FORMAN PARTE DE LA MUESTRA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FUERON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SELECCIONADOS DE MANERA ALEATORIA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19772" y="2562470"/>
            <a:ext cx="3652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ESENCIA DEL TEST DE RACHA 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67033" y="328498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n = n</a:t>
            </a:r>
            <a:r>
              <a:rPr lang="es-ES" sz="2000" kern="150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n</a:t>
            </a:r>
            <a:r>
              <a:rPr lang="es-ES" sz="2000" kern="150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 50, ENTONCES, LA NUEVA VARIABLE Z, RESULTADO DEL PROCESO DE TIPIFICACIÓN DE LA VARIABLE NÚMERO DE RACHA R, </a:t>
            </a:r>
            <a:r>
              <a:rPr lang="es-ES" sz="20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SERÁ EL 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ESTADÍGRAFO </a:t>
            </a:r>
            <a:r>
              <a:rPr lang="es-ES" sz="20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DE LA PRUEBA, 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EL CUÁL SE DISTRIBUIRÁ SIGUIENDO UNA DISTRIBUCIÓN NORMAL ESTÁNDAR, ES DECIR:</a:t>
            </a:r>
            <a:endParaRPr lang="es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1688937" y="4754696"/>
                <a:ext cx="5402732" cy="1399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sub>
                          </m:sSub>
                        </m:den>
                      </m:f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37" y="4754696"/>
                <a:ext cx="5402732" cy="13999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3018497" y="452588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 ESTADÍSTICAS:</a:t>
            </a:r>
          </a:p>
        </p:txBody>
      </p:sp>
    </p:spTree>
    <p:extLst>
      <p:ext uri="{BB962C8B-B14F-4D97-AF65-F5344CB8AC3E}">
        <p14:creationId xmlns:p14="http://schemas.microsoft.com/office/powerpoint/2010/main" val="26596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2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90164" y="1061253"/>
            <a:ext cx="86273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0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 ELEMENTOS QUE FORMAN PARTE DE LA MUESTRA FUERON SELECCIONADOS DE MANERA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0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LOS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ELEMENTOS QUE FORMAN PARTE DE LA MUESTRA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FUERON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SELECCIONADOS DE MANERA ALEATORIA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19772" y="2562470"/>
            <a:ext cx="3652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ESENCIA DEL TEST DE RACHA 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6574" y="328498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n = n</a:t>
            </a:r>
            <a:r>
              <a:rPr lang="es-ES" sz="2000" kern="150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n</a:t>
            </a:r>
            <a:r>
              <a:rPr lang="es-ES" sz="2000" kern="150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&lt;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 50, </a:t>
            </a:r>
            <a:r>
              <a:rPr lang="es-ES" sz="20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ENTONCES, LA NUEVA VARIABLE Z, RESULTADO DEL 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PRO-CESO </a:t>
            </a:r>
            <a:r>
              <a:rPr lang="es-ES" sz="20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DE TIPIFICACIÓN DE LA VARIABLE NÚMERO DE RACHA R, SERÁ EL ESTADÍGRAFO DE LA 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PRUEBA CON CORRECCIÓN DE CON-TINUIDAD, </a:t>
            </a:r>
            <a:r>
              <a:rPr lang="es-ES" sz="20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EL CUÁL SE DISTRIBUIRÁ SIGUIENDO UNA </a:t>
            </a:r>
            <a:r>
              <a:rPr lang="es-ES" sz="20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DISTRIBUCIÓN N(0,1), ES DECIR:</a:t>
            </a:r>
            <a:endParaRPr lang="es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02028" y="4909321"/>
                <a:ext cx="4536504" cy="1399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r>
                                <a:rPr lang="pt-BR" sz="18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BR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8" y="4909321"/>
                <a:ext cx="4536504" cy="13999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058505"/>
                  </p:ext>
                </p:extLst>
              </p:nvPr>
            </p:nvGraphicFramePr>
            <p:xfrm>
              <a:off x="5531026" y="4724360"/>
              <a:ext cx="3157284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8279"/>
                    <a:gridCol w="92900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000" b="1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CONDICIÓN</a:t>
                          </a:r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b="1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SIGNO</a:t>
                          </a:r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brk m:alnAt="7"/>
                                  </m:rP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pt-BR" sz="20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b>
                                    <m:r>
                                      <a:rPr lang="pt-BR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sub>
                                </m:sSub>
                                <m:r>
                                  <a:rPr lang="pt-BR" sz="20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brk m:alnAt="7"/>
                                  </m:rP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b>
                                    <m:r>
                                      <a:rPr lang="pt-BR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sub>
                                </m:sSub>
                                <m: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brk m:alnAt="7"/>
                                  </m:rPr>
                                  <a:rPr lang="pt-BR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  <m:r>
                                  <a:rPr lang="es-MX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MX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MX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MX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b>
                                    <m:r>
                                      <a:rPr lang="pt-BR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sub>
                                </m:sSub>
                                <m:r>
                                  <a:rPr lang="pt-B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s-MX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Z</m:t>
                                </m:r>
                                <m:r>
                                  <m:rPr>
                                    <m:nor/>
                                  </m:rPr>
                                  <a:rPr lang="es-MX" sz="2000" b="1" i="0" smtClean="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 = 0</m:t>
                                </m:r>
                              </m:oMath>
                            </m:oMathPara>
                          </a14:m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058505"/>
                  </p:ext>
                </p:extLst>
              </p:nvPr>
            </p:nvGraphicFramePr>
            <p:xfrm>
              <a:off x="5531026" y="4724360"/>
              <a:ext cx="3157284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8279"/>
                    <a:gridCol w="929005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000" b="1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CONDICIÓN</a:t>
                          </a:r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b="1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SIGNO</a:t>
                          </a:r>
                          <a:endParaRPr lang="es-E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3" t="-106061" r="-42896" b="-2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9869" t="-106061" r="-2614" b="-20303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3" t="-209231" r="-42896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9869" t="-209231" r="-2614" b="-10615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3" t="-309231" r="-42896" b="-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9869" t="-309231" r="-2614" b="-61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Rectángulo 12"/>
          <p:cNvSpPr/>
          <p:nvPr/>
        </p:nvSpPr>
        <p:spPr>
          <a:xfrm>
            <a:off x="3018497" y="452588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 ESTADÍSTICAS:</a:t>
            </a:r>
          </a:p>
        </p:txBody>
      </p:sp>
    </p:spTree>
    <p:extLst>
      <p:ext uri="{BB962C8B-B14F-4D97-AF65-F5344CB8AC3E}">
        <p14:creationId xmlns:p14="http://schemas.microsoft.com/office/powerpoint/2010/main" val="7401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51720" y="2564904"/>
            <a:ext cx="49723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 action="ppaction://hlinksldjump"/>
              </a:rPr>
              <a:t>ESENCIA DEL MÉTODO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5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6147" y="1844824"/>
            <a:ext cx="64065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PROBLEMA: SE DESEA CONOCER CON UN NIVEL DE SIGNIFICACIÓN DEL 5% EL CARÁCTER ORDENADO O FORTUITO DE LA COLOCACIÓN DE HOMBRES (1) Y MUJERES (0) EN LA COLA DE ENTRADA A UN TEATRO. PARA ESTO SE FUE ANOTANDO EL SEXO DE 50 PERSONAS EN EL MOMENTO DE ACERCARSE A LA TAQUILLA, OBTENIÉNDOSE LOS RESULTADOS QUE SE MUESTRAN A CONTINUACIÓN, FICHERO SEXO.SAV. ¿LA MUESTRA SELECCIONADA DE HOMBRES Y MU-JERES EN LA COLA SERÁ AL AZAR?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11955"/>
              </p:ext>
            </p:extLst>
          </p:nvPr>
        </p:nvGraphicFramePr>
        <p:xfrm>
          <a:off x="7231258" y="1965176"/>
          <a:ext cx="137319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38"/>
                <a:gridCol w="274638"/>
                <a:gridCol w="274638"/>
                <a:gridCol w="274638"/>
                <a:gridCol w="274638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cxnSp>
        <p:nvCxnSpPr>
          <p:cNvPr id="9" name="163 Conector recto de flecha"/>
          <p:cNvCxnSpPr>
            <a:cxnSpLocks/>
          </p:cNvCxnSpPr>
          <p:nvPr/>
        </p:nvCxnSpPr>
        <p:spPr>
          <a:xfrm>
            <a:off x="7015234" y="1965176"/>
            <a:ext cx="0" cy="30243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08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1929196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PLANTEAMIENTO DE LAS HIPÓTESIS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33744" y="2601455"/>
            <a:ext cx="43204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MUESTRA SI ES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MUESTRA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ES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ALEATORIA.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51520" y="3455126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2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FÓRMULA DEL ESTADÍGRAFO DE LA PRUEBA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100787" y="5001933"/>
                <a:ext cx="4896544" cy="1545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0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20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0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20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es-E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787" y="5001933"/>
                <a:ext cx="4896544" cy="15452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264583" y="412738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QUE EL TAMAÑO DE LA MUESTRA n≥50, ENTONCES EL ESTADÍGRADO DE LA PRUEBA VIENE DADO POR: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173615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2492738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ABRIR EL PSPP Y CON AYUDA DEL MENU ARCHIVO SE ABRE EL FICHE-RO DE TRABAJO YA CREADO.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73016"/>
            <a:ext cx="5595722" cy="9562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309" y="4709964"/>
            <a:ext cx="3203692" cy="19578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2911332"/>
            <a:ext cx="546459" cy="3739679"/>
          </a:xfrm>
          <a:prstGeom prst="rect">
            <a:avLst/>
          </a:prstGeom>
        </p:spPr>
      </p:pic>
      <p:sp>
        <p:nvSpPr>
          <p:cNvPr id="8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WordArt 2"/>
          <p:cNvSpPr>
            <a:spLocks noChangeArrowheads="1" noChangeShapeType="1" noTextEdit="1"/>
          </p:cNvSpPr>
          <p:nvPr/>
        </p:nvSpPr>
        <p:spPr bwMode="auto">
          <a:xfrm>
            <a:off x="2124077" y="620713"/>
            <a:ext cx="4537075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4800" b="0" kern="10" dirty="0">
                <a:solidFill>
                  <a:srgbClr val="000000"/>
                </a:solidFill>
                <a:effectLst>
                  <a:outerShdw blurRad="38100" dist="19049" dir="2700000" algn="tl" rotWithShape="0">
                    <a:srgbClr val="000000">
                      <a:alpha val="39998"/>
                    </a:srgbClr>
                  </a:outerShdw>
                </a:effectLst>
                <a:latin typeface="Arial Black" panose="020B0A04020102020204" pitchFamily="34" charset="0"/>
              </a:rPr>
              <a:t>BIBLIOGRAFÍA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5536" y="206084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BIOESTADÍSTICA. MÉTODOS Y APLICACIONES. UNIVERSIDAD DE MALAGA.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ESTADÍSTICA PARA BIOLOGÍA Y CIENCIAS DE LA SALUD. TER-CERA EDICIÓN AMPLIADA. J. SUSAN MILTON.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ESTADÍSTICA PARA PROFESIONALES DE LA SALUD. DEPAR-TAMENTO INFORMÁTICA MÉDICA FCM 10 DE OCTUBRE.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LIBRO BIOESTADÍSTICA.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EDITORIAL UNIVERSO SUR. UNIVER-SIDAD DE CIENFUEGOS. CUBA. CRUZ PÉREZ NICOLÁS R.</a:t>
            </a:r>
          </a:p>
        </p:txBody>
      </p:sp>
    </p:spTree>
    <p:extLst>
      <p:ext uri="{BB962C8B-B14F-4D97-AF65-F5344CB8AC3E}">
        <p14:creationId xmlns:p14="http://schemas.microsoft.com/office/powerpoint/2010/main" val="16624157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51520" y="2534906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MENÚ ANALIZAR, SELECCIONAMOS LA OPCIÓN ESTADÍSTICAS NO PARAMÉTRICAS Y DENTRO DE ELLAS LA OPCIÓN RACHA.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73016"/>
            <a:ext cx="4936976" cy="298743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173615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51520" y="2544961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VENTANA TEST DE RACHA SELECCIONAMOS LA VARIBLE DE SEXO Y LA TRASLADAMOS HACIA LA DERECHA Y ELEGIMOS COMO PUNTO DE CORTE A LA MEDIA POR SER LA VARIABLE SEXO CUALITATIVA NOMINAL. POR ÚLTIMO DAMOS CLIC EN EL BOTÓN OK.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005064"/>
            <a:ext cx="5760640" cy="26337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173615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46482" y="250115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FINALMENTE EN LA VENTANA DE SALIDA DE LA PRUEBA DE RACHA OBTENEMOS LA SIGUIENTE INFORMACIÓN: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48551"/>
              </p:ext>
            </p:extLst>
          </p:nvPr>
        </p:nvGraphicFramePr>
        <p:xfrm>
          <a:off x="390498" y="3373749"/>
          <a:ext cx="137319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38"/>
                <a:gridCol w="274638"/>
                <a:gridCol w="274638"/>
                <a:gridCol w="274638"/>
                <a:gridCol w="274638"/>
              </a:tblGrid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kern="15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es-ES" sz="20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cxnSp>
        <p:nvCxnSpPr>
          <p:cNvPr id="9" name="164 Conector recto de flecha"/>
          <p:cNvCxnSpPr>
            <a:cxnSpLocks/>
          </p:cNvCxnSpPr>
          <p:nvPr/>
        </p:nvCxnSpPr>
        <p:spPr>
          <a:xfrm>
            <a:off x="246482" y="3373749"/>
            <a:ext cx="0" cy="307958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16" y="3432745"/>
            <a:ext cx="2084135" cy="1780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716016" y="3448614"/>
                <a:ext cx="3819577" cy="1254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s-E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448614"/>
                <a:ext cx="3819577" cy="12547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3 Rectángulo"/>
          <p:cNvSpPr/>
          <p:nvPr/>
        </p:nvSpPr>
        <p:spPr>
          <a:xfrm>
            <a:off x="341518" y="7454527"/>
            <a:ext cx="1889592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VÍA 1: YA QUE: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2231110" y="7491023"/>
                <a:ext cx="46631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m:t>=−1,19 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−1,96;196</m:t>
                          </m:r>
                        </m:e>
                      </m:d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NO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SE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RECHAZA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 b="1" i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HO</m:t>
                      </m:r>
                    </m:oMath>
                  </m:oMathPara>
                </a14:m>
                <a:endParaRPr lang="es-ES" sz="20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10" y="7491023"/>
                <a:ext cx="4663136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830" r="-1569" b="-2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283968" y="4766955"/>
                <a:ext cx="4750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𝐕𝐀𝐋𝐎𝐑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𝟐𝟑𝟑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𝟎𝟓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RECHAZA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pt-BR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766955"/>
                <a:ext cx="4750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13" b="-17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/>
          <p:cNvSpPr/>
          <p:nvPr/>
        </p:nvSpPr>
        <p:spPr>
          <a:xfrm>
            <a:off x="2015716" y="5375313"/>
            <a:ext cx="6878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4"/>
            </a:pPr>
            <a:r>
              <a:rPr lang="es-ES" sz="20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INTERPRETACIÓN: SE PUEDE PLANTEAR CON UN NIVEL DE SIGNIFICACIÓN DEL 5% QUE LA LLEGADA DE HOMBRES Y MUJERES AL TEATRO ES UN HECHO AL AZAR, ES DECIR, LA MUESTRA SELECCIONADA ES ALEATORIA.</a:t>
            </a:r>
            <a:endParaRPr lang="es-ES" sz="20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51520" y="173615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8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9004" y="2092531"/>
            <a:ext cx="71833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2: SE DESEA DEMOSTRAR CON UN NIVEL DE SIGNIFICACIÓN DEL 1%, QUE EL TIEMPO DE VISITA ES UN HECHO QUE OCURRE AL AZAR, ES DECIR, QUE LA MUESTRA CONFORMADA POR  DICHOS VALORES ES ALEATORIA. PARA TAL FIN,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FUE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MIDIENDO Y ANOTANDO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 DE VISITA DE CADA PERSONA, HASTA LLEGAR A 20. LOS RESULTADOS SE MUESTRAN EN LA TABLA.</a:t>
            </a:r>
            <a:endParaRPr lang="es-ES" sz="2200" kern="1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564" y="1445228"/>
            <a:ext cx="817900" cy="5296140"/>
          </a:xfrm>
          <a:prstGeom prst="rect">
            <a:avLst/>
          </a:prstGeom>
        </p:spPr>
      </p:pic>
      <p:sp>
        <p:nvSpPr>
          <p:cNvPr id="10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1773977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PLANTEAMIENTO DE LAS HIPÓTESIS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34438" y="2443535"/>
            <a:ext cx="43204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MUESTRA SI ES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MUESTRA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ES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ALEATORIA.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51520" y="3455126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2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FÓRMULA DEL ESTADÍGRAFO DE LA PRUEBA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64583" y="412738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QUE EL TAMAÑO DE LA MUESTRA n&lt;50, ENTONCES EL ESTADÍGRADO DE LA PRUEBA VIENE DADO POR: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411760" y="5036709"/>
                <a:ext cx="4752528" cy="1545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r>
                                <a:rPr lang="pt-B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BR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s-E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0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20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0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20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es-E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36709"/>
                <a:ext cx="4752528" cy="15452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0" grpId="0"/>
      <p:bldP spid="13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179546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2587551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ABRIR EL PSPP Y CON AYUDA DEL MENU ARCHIVO SE ABRE EL FICHE-RO DE TRABAJO YA CREADO.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73016"/>
            <a:ext cx="5595722" cy="8988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607408"/>
            <a:ext cx="3600400" cy="213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875" y="2929681"/>
            <a:ext cx="780477" cy="3739679"/>
          </a:xfrm>
          <a:prstGeom prst="rect">
            <a:avLst/>
          </a:prstGeom>
        </p:spPr>
      </p:pic>
      <p:sp>
        <p:nvSpPr>
          <p:cNvPr id="11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172345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2587551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MENÚ ANALIZAR, SELECCIONAMOS LA OPCIÓN ESTADÍSTICAS NO PARAMÉTRICAS Y DENTRO DE ELLAS LA OPCIÓN RACHA.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09920"/>
            <a:ext cx="4936976" cy="2987432"/>
          </a:xfrm>
          <a:prstGeom prst="rect">
            <a:avLst/>
          </a:prstGeom>
        </p:spPr>
      </p:pic>
      <p:sp>
        <p:nvSpPr>
          <p:cNvPr id="6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51520" y="2558514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VENTANA TEST DE RACHA SELECCIONAMOS LA VARIBLE TVISITA Y LA TRASLADAMOS HACIA LA DERECHA Y ELEGIMOS COMO PUNTO DE CORTE A LA MEDIANA POR SER LA VARIABLE CUANTI-TATIVA CONTINUA. POR ÚLTIMO DAMOS CLIC EN EL BOTÓN OK.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4156725"/>
            <a:ext cx="4392488" cy="242094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1520" y="172345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51520" y="2587551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FINALMENTE EN LA VENTANA DE SALIDA DE LA PRUEBA DE RACHA OBTENEMOS LA SIGUIENTE INFORMACIÓN: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063919" y="4759337"/>
                <a:ext cx="4750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𝐕𝐀𝐋𝐎𝐑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RECHAZA</m:t>
                      </m:r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pt-BR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919" y="4759337"/>
                <a:ext cx="4750018" cy="246221"/>
              </a:xfrm>
              <a:prstGeom prst="rect">
                <a:avLst/>
              </a:prstGeom>
              <a:blipFill rotWithShape="0">
                <a:blip r:embed="rId2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/>
          <p:cNvSpPr/>
          <p:nvPr/>
        </p:nvSpPr>
        <p:spPr>
          <a:xfrm>
            <a:off x="251519" y="5421459"/>
            <a:ext cx="7562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4"/>
            </a:pPr>
            <a:r>
              <a:rPr lang="es-ES" sz="20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INTERPRETACIÓN: SE PUEDE PLANTEAR CON UN NIVEL DE SIGNIFICACIÓN DEL 1% QUE LOS TIEMPOS DE VISITA REGISTRADOS ES UN HECHO AL AZAR, ES DECIR, LA MUESTRA SELECCIONADA ES ALEATORIA.</a:t>
            </a:r>
            <a:endParaRPr lang="es-ES" sz="20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259" y="2056418"/>
            <a:ext cx="726309" cy="47030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22" y="3499842"/>
            <a:ext cx="2085975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707904" y="3448085"/>
                <a:ext cx="3322087" cy="1109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r>
                                <a:rPr lang="pt-B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BR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s-E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48085"/>
                <a:ext cx="3322087" cy="11092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/>
          <p:cNvSpPr/>
          <p:nvPr/>
        </p:nvSpPr>
        <p:spPr>
          <a:xfrm>
            <a:off x="251520" y="172345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3"/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EL ESTADÍGRAFO DE LA PRUEBA Y EL P-VALOR ASOCIADO A ÉL CON AYUDA DEL PSPP.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 Rectángulo"/>
          <p:cNvSpPr/>
          <p:nvPr/>
        </p:nvSpPr>
        <p:spPr>
          <a:xfrm>
            <a:off x="253652" y="476672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PASOS A SEGUIR PARA DETERMINAR SI UNA MUESTRA ES O NO ALEATORIA APLICANDO EL TEST DE RACHA O DE ALEATORIEDAD CON AYUDA DEL PSPP.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0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5896" y="2276872"/>
            <a:ext cx="20024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 smtClean="0">
                <a:solidFill>
                  <a:schemeClr val="tx1"/>
                </a:solidFill>
              </a:rPr>
              <a:t>FIN</a:t>
            </a:r>
            <a:endParaRPr lang="es-E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1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2836" y="373471"/>
            <a:ext cx="8289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400" dirty="0" smtClean="0">
                <a:solidFill>
                  <a:schemeClr val="bg2"/>
                </a:solidFill>
                <a:latin typeface="Calibri" pitchFamily="34" charset="0"/>
              </a:rPr>
              <a:t>¿A TRAVÉS DE QUE MÉTODOS OPERA LA ESTADÍSTICA?</a:t>
            </a:r>
            <a:endParaRPr lang="es-ES" altLang="es-ES" sz="2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56431" y="1017310"/>
            <a:ext cx="863604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es-MX" altLang="es-ES" sz="2200" dirty="0">
                <a:solidFill>
                  <a:schemeClr val="bg2"/>
                </a:solidFill>
                <a:latin typeface="Calibri" pitchFamily="34" charset="0"/>
              </a:rPr>
              <a:t>MÉTODO </a:t>
            </a:r>
            <a:r>
              <a:rPr lang="es-MX" altLang="es-ES" sz="2200" dirty="0" smtClean="0">
                <a:solidFill>
                  <a:schemeClr val="bg2"/>
                </a:solidFill>
                <a:latin typeface="Calibri" pitchFamily="34" charset="0"/>
              </a:rPr>
              <a:t>ESTADÍSTICO: </a:t>
            </a:r>
            <a:r>
              <a:rPr lang="es-ES" altLang="es-ES" sz="2200" dirty="0" smtClean="0">
                <a:latin typeface="Calibri" panose="020F0502020204030204" pitchFamily="34" charset="0"/>
              </a:rPr>
              <a:t>M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ÉTODO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CIENTÍFICO APLICADO A LA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ESTADÍS-TICA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SUSTENTADOS EN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LA TEORÍA DE LAS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PROBABILIDADES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APRO-PIADO </a:t>
            </a:r>
            <a:r>
              <a:rPr lang="es-ES_tradnl" alt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RESOLVER 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PROBLEMAS </a:t>
            </a:r>
            <a:r>
              <a:rPr lang="es-ES_tradnl" alt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LAS 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CIENCIAS </a:t>
            </a:r>
            <a:r>
              <a:rPr lang="es-ES_tradnl" alt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DIFERENTES CAMPOS, DIRIGIDOS </a:t>
            </a:r>
            <a:r>
              <a:rPr lang="es-ES_tradnl" alt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OBTENER, ORGANIZAR, RESUMIR, PRESENTAR, ANALIZAR E INTERPRETAR  DATOS PARA COMPRENDER SUS PATRONES, RELAIONES Y TENDENCIAS</a:t>
            </a:r>
            <a:endParaRPr lang="es-ES_tradnl" altLang="es-ES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6431" y="3956192"/>
            <a:ext cx="8713787" cy="266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SzPct val="100000"/>
              <a:buFont typeface="+mj-lt"/>
              <a:buAutoNum type="arabicPeriod"/>
            </a:pP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PLANTEAR LAS PREGUNTAS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INVESTIGACIÓN Y/O HIPÓTESIS ESTADÍSTICAS.</a:t>
            </a:r>
          </a:p>
          <a:p>
            <a:pPr algn="just" eaLnBrk="1" hangingPunct="1">
              <a:buClrTx/>
              <a:buSzPct val="100000"/>
              <a:buFont typeface="+mj-lt"/>
              <a:buAutoNum type="arabicPeriod"/>
            </a:pP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IDENTIFICAR 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LAS VARIABLES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 ESTUDIO.</a:t>
            </a:r>
          </a:p>
          <a:p>
            <a:pPr algn="just" eaLnBrk="1" hangingPunct="1">
              <a:buClrTx/>
              <a:buSzPct val="100000"/>
              <a:buFont typeface="+mj-lt"/>
              <a:buAutoNum type="arabicPeriod"/>
            </a:pP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DEFINIR EL CONTEXTO, EL UNIVERSO, LA POBLACIÓN Y LA(S) MUESTRA(S).</a:t>
            </a:r>
          </a:p>
          <a:p>
            <a:pPr algn="just" eaLnBrk="1" hangingPunct="1">
              <a:buClrTx/>
              <a:buSzPct val="100000"/>
              <a:buFont typeface="+mj-lt"/>
              <a:buAutoNum type="arabicPeriod"/>
            </a:pP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DEFINIR EL MÉTODO PARA LA RECOLECCIÓN DE LOS DATOS, LOS CUALES DEBEN SER:  CONFIABLES,  VÁLIDOS Y OBJETIVOS.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64858" y="3284984"/>
            <a:ext cx="6419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742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74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742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742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742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 </a:t>
            </a:r>
            <a:r>
              <a:rPr lang="es-ES" altLang="es-ES" sz="2400" dirty="0" smtClean="0">
                <a:solidFill>
                  <a:schemeClr val="bg2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PASOS A SEGUIR EN </a:t>
            </a:r>
            <a:r>
              <a:rPr lang="es-ES" altLang="es-ES" sz="2400" dirty="0">
                <a:solidFill>
                  <a:schemeClr val="bg2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UN ESTUDIO ESTADÍSTICO?</a:t>
            </a:r>
          </a:p>
        </p:txBody>
      </p:sp>
    </p:spTree>
    <p:extLst>
      <p:ext uri="{BB962C8B-B14F-4D97-AF65-F5344CB8AC3E}">
        <p14:creationId xmlns:p14="http://schemas.microsoft.com/office/powerpoint/2010/main" val="11783945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253652" y="548680"/>
            <a:ext cx="8640960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TRATEMOS DE EXPLICAR LA ESENCIA DEL MÉTODO DE LA PRUEBA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RACHAS CON AYUDA DE UN SOFTWARE DISEÑADO EN EXCEL.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6451" y="1556792"/>
            <a:ext cx="64065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200" kern="15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SE DESEA CONOCER CON UN NIVEL DE SIGNIFICACIÓN DEL 5% EL CARÁCTER ORDENADO O FORTUITO DE LA COLOCACIÓN DE HOMBRES (1) Y MUJERES (0) EN LA COLA DE ENTRADA A UN TEATRO. PARA ESTO SE FUE ANOTANDO EL SEXO DE 50 PER-SONAS EN EL MOMENTO DE ACERCARSE A LA TAQUILLA, OBTENIÉNDOSE LOS RESULTADOS QUE SE MUESTRAN A CONTINUACIÓN, FICHERO SEXO.SAV. ¿LA MUESTRA SELECCIONADA DE HOMBRES Y MU-JERES EN LA COLA SERÁ AL AZAR?</a:t>
            </a:r>
            <a:endParaRPr lang="es-ES" sz="22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7303266" y="1772816"/>
          <a:ext cx="137319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38"/>
                <a:gridCol w="274638"/>
                <a:gridCol w="274638"/>
                <a:gridCol w="274638"/>
                <a:gridCol w="274638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2000" kern="1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cxnSp>
        <p:nvCxnSpPr>
          <p:cNvPr id="9" name="163 Conector recto de flecha"/>
          <p:cNvCxnSpPr>
            <a:cxnSpLocks/>
          </p:cNvCxnSpPr>
          <p:nvPr/>
        </p:nvCxnSpPr>
        <p:spPr>
          <a:xfrm>
            <a:off x="7087242" y="1772816"/>
            <a:ext cx="0" cy="30243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1" name="Rectángulo 10"/>
          <p:cNvSpPr/>
          <p:nvPr/>
        </p:nvSpPr>
        <p:spPr>
          <a:xfrm>
            <a:off x="253652" y="5229200"/>
            <a:ext cx="8630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PREFIJADO EL TAMAÑO DE MUESTRA IGUAL A 50, SERÁ NECESARIO DEMOSTRAR QUE LA MUESTRA ES ALEATORIA. PARA ESTO SERÁ NECESARIO APLICAR LA PRUEBA DE RACHA O PRUEBA DE ALEATORIEDAD.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3658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253652" y="548680"/>
            <a:ext cx="864096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PLANTEAR LAS HIPÓTESIS ESTADÍSTICAS</a:t>
            </a:r>
            <a:endParaRPr lang="es-ES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82708" y="2780928"/>
            <a:ext cx="43204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MUESTRA SI ES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MUESTRA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ES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ALEATORIA.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7782" y="1198348"/>
            <a:ext cx="862737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 ELEMENTOS QUE FORMAN PARTE DE LA MUESTRA FUERON SELECCIONADOS DE MANERA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LOS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ELEMENTOS QUE FORMAN PARTE DE LA MUESTRA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FUERON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SELECCIONADOS DE MANERA ALEATORIA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3652" y="3669046"/>
            <a:ext cx="8660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IDENTIFICAR FÓRMULA PARA EL ESTADÍGRAFO DE LA PRUEBA.</a:t>
            </a:r>
            <a:endParaRPr lang="es-MX" sz="2200" b="1" dirty="0">
              <a:solidFill>
                <a:schemeClr val="tx1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2699792" y="4335946"/>
                <a:ext cx="3126445" cy="1109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335946"/>
                <a:ext cx="3126445" cy="11092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307782" y="4510281"/>
            <a:ext cx="22060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n = n</a:t>
            </a:r>
            <a:r>
              <a:rPr lang="es-ES" sz="2200" kern="15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n</a:t>
            </a:r>
            <a:r>
              <a:rPr lang="es-ES" sz="2200" kern="15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 50</a:t>
            </a:r>
            <a:endParaRPr lang="es-ES" sz="2200" dirty="0"/>
          </a:p>
        </p:txBody>
      </p:sp>
      <p:sp>
        <p:nvSpPr>
          <p:cNvPr id="8" name="Rectángulo 7"/>
          <p:cNvSpPr/>
          <p:nvPr/>
        </p:nvSpPr>
        <p:spPr>
          <a:xfrm>
            <a:off x="307782" y="5644465"/>
            <a:ext cx="21916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n = n</a:t>
            </a:r>
            <a:r>
              <a:rPr lang="es-ES" sz="2200" kern="15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n</a:t>
            </a:r>
            <a:r>
              <a:rPr lang="es-ES" sz="2200" kern="15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2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&lt; 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50</a:t>
            </a:r>
            <a:endParaRPr lang="es-E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678535" y="5520713"/>
                <a:ext cx="3293823" cy="1109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r>
                                <a:rPr lang="pt-BR" sz="14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BR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35" y="5520713"/>
                <a:ext cx="3293823" cy="11092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315" y="5251469"/>
            <a:ext cx="2680459" cy="13785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 bwMode="auto">
          <a:xfrm>
            <a:off x="2699792" y="4221088"/>
            <a:ext cx="3272566" cy="12996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utoUpdateAnimBg="0"/>
      <p:bldP spid="10" grpId="0" autoUpdateAnimBg="0"/>
      <p:bldP spid="11" grpId="0"/>
      <p:bldP spid="17" grpId="0"/>
      <p:bldP spid="2" grpId="0"/>
      <p:bldP spid="8" grpId="0"/>
      <p:bldP spid="9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23528" y="4653136"/>
            <a:ext cx="561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VÍAS PARA INTRODUCIR LOS DATOS EN LA TABLA 1:</a:t>
            </a:r>
          </a:p>
          <a:p>
            <a:pPr algn="just"/>
            <a:endParaRPr lang="es-ES" sz="2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52425" indent="-352425" algn="just">
              <a:buFont typeface="Wingdings" panose="05000000000000000000" pitchFamily="2" charset="2"/>
              <a:buChar char="ü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TECLEANDO LOS VALORES EN LA TABLA.</a:t>
            </a:r>
          </a:p>
          <a:p>
            <a:pPr marL="352425" indent="-352425" algn="just">
              <a:buFont typeface="Wingdings" panose="05000000000000000000" pitchFamily="2" charset="2"/>
              <a:buChar char="ü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COPIANDO Y PEGANDO LOS DATOS QUE SE ENCUENTRAN EN UN FICHERO EXCEL.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3528" y="1424970"/>
            <a:ext cx="5616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ACTIVANDO LA CELDA O2, INTRODUZA EN LAS CELDAS CON FONDO EN AZUL, EL NOMBRE DE LA VARIABLE, SUS VALORES Y EL TIPO DE VARIABLE.</a:t>
            </a:r>
            <a:endParaRPr lang="es-ES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683568" y="2924944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Hoja de cálculo" r:id="rId4" imgW="5067236" imgH="1533454" progId="Excel.Sheet.12">
                  <p:embed/>
                </p:oleObj>
              </mc:Choice>
              <mc:Fallback>
                <p:oleObj name="Hoja de cálculo" r:id="rId4" imgW="5067236" imgH="1533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2924944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372200" y="1700808"/>
          <a:ext cx="244792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Hoja de cálculo" r:id="rId6" imgW="2447885" imgH="4391089" progId="Excel.Sheet.12">
                  <p:embed/>
                </p:oleObj>
              </mc:Choice>
              <mc:Fallback>
                <p:oleObj name="Hoja de cálculo" r:id="rId6" imgW="2447885" imgH="43910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200" y="1700808"/>
                        <a:ext cx="2447925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7" y="1424970"/>
            <a:ext cx="85883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ACTIVANDO EN LA TABLA 3 LA CELDA O3, LA TABLA 2 MUESTRA EL PUNTO DE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CORTE Y SU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VALOR, CON AYUDA DEL CUAL PODEMOS CONFORMAR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 LOS DOS GRUPOS.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450687" y="3356992"/>
          <a:ext cx="5523531" cy="167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Hoja de cálculo" r:id="rId4" imgW="5067236" imgH="1533454" progId="Excel.Sheet.12">
                  <p:embed/>
                </p:oleObj>
              </mc:Choice>
              <mc:Fallback>
                <p:oleObj name="Hoja de cálculo" r:id="rId4" imgW="5067236" imgH="1533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687" y="3356992"/>
                        <a:ext cx="5523531" cy="167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372200" y="2420888"/>
          <a:ext cx="22574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Hoja de cálculo" r:id="rId6" imgW="2257371" imgH="3819396" progId="Excel.Sheet.12">
                  <p:embed/>
                </p:oleObj>
              </mc:Choice>
              <mc:Fallback>
                <p:oleObj name="Hoja de cálculo" r:id="rId6" imgW="2257371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200" y="2420888"/>
                        <a:ext cx="22574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3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7" y="1424970"/>
            <a:ext cx="49571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EN LA TABLA 3 LA CELDA O4, EN LA TABLA 1 SE MUESTRA LOS VALORES DE LA VARIABLE QUE PER-TENECEN AL GRUPO 1, ES DECIR, A-QUELLOS CUYOS VALORES ESTÁN POR DEBAJO DEL PUNTO DE CORTE.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467544" y="3712637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Hoja de cálculo" r:id="rId4" imgW="5067236" imgH="1533454" progId="Excel.Sheet.12">
                  <p:embed/>
                </p:oleObj>
              </mc:Choice>
              <mc:Fallback>
                <p:oleObj name="Hoja de cálculo" r:id="rId4" imgW="5067236" imgH="1533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712637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156176" y="1517124"/>
          <a:ext cx="244792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Hoja de cálculo" r:id="rId6" imgW="2447885" imgH="4391089" progId="Excel.Sheet.12">
                  <p:embed/>
                </p:oleObj>
              </mc:Choice>
              <mc:Fallback>
                <p:oleObj name="Hoja de cálculo" r:id="rId6" imgW="2447885" imgH="43910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176" y="1517124"/>
                        <a:ext cx="2447925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6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7" y="1424970"/>
            <a:ext cx="49571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EN LA TABLA 3 LA CELDA K22, EN LA TABLA 1 SE MUESTRA LOS VALORES DE SEXO QUE PERTENECEN AL GRUPO 1, ES DECIR, AQUELLOS CUYOS VALORES ESTÁN POR DEBAJO DEL PUNTO DE CORTE.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51136" y="3861048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Hoja de cálculo" r:id="rId4" imgW="5067199" imgH="1533667" progId="Excel.Sheet.12">
                  <p:embed/>
                </p:oleObj>
              </mc:Choice>
              <mc:Fallback>
                <p:oleObj name="Hoja de cálculo" r:id="rId4" imgW="5067199" imgH="15336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136" y="3861048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6156176" y="1424970"/>
          <a:ext cx="244792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Hoja de cálculo" r:id="rId6" imgW="2447885" imgH="4581538" progId="Excel.Sheet.12">
                  <p:embed/>
                </p:oleObj>
              </mc:Choice>
              <mc:Fallback>
                <p:oleObj name="Hoja de cálculo" r:id="rId6" imgW="2447885" imgH="4581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176" y="1424970"/>
                        <a:ext cx="2447925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2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1932" y="1404214"/>
            <a:ext cx="85883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PARA DETERMINAR EL NÚMERO DE ELEMENTOS QUE PERTENECEN AL GRUPO 1, GRUPO 2 Y EL  TOTAL, SERÁ NECESARIO EN LA TABLA 3 ACTIVAR LA CELDA O6.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467544" y="3356992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Hoja de cálculo" r:id="rId4" imgW="5067236" imgH="1533454" progId="Excel.Sheet.12">
                  <p:embed/>
                </p:oleObj>
              </mc:Choice>
              <mc:Fallback>
                <p:oleObj name="Hoja de cálculo" r:id="rId4" imgW="5067236" imgH="1533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356992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156176" y="2420888"/>
          <a:ext cx="22574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Hoja de cálculo" r:id="rId6" imgW="2257371" imgH="3819396" progId="Excel.Sheet.12">
                  <p:embed/>
                </p:oleObj>
              </mc:Choice>
              <mc:Fallback>
                <p:oleObj name="Hoja de cálculo" r:id="rId6" imgW="2257371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176" y="2420888"/>
                        <a:ext cx="22574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4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22630" y="3079629"/>
            <a:ext cx="35292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 CONTINUACIÓN ACTIVE LA CELDA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O7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 EN LA TABLA 3 Y DETERMINE CON AYUDA DE LA TABLA 1, EL NÚMERO DE RACHA E INSERTE DICHO VALOR EN LA TABLA 2.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3" y="476672"/>
            <a:ext cx="6475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03648" y="1299380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Hoja de cálculo" r:id="rId4" imgW="5067199" imgH="1533667" progId="Excel.Sheet.12">
                  <p:embed/>
                </p:oleObj>
              </mc:Choice>
              <mc:Fallback>
                <p:oleObj name="Hoja de cálculo" r:id="rId4" imgW="5067199" imgH="15336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648" y="1299380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092280" y="188640"/>
          <a:ext cx="1584176" cy="654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Hoja de cálculo" r:id="rId6" imgW="2447885" imgH="10105935" progId="Excel.Sheet.12">
                  <p:embed/>
                </p:oleObj>
              </mc:Choice>
              <mc:Fallback>
                <p:oleObj name="Hoja de cálculo" r:id="rId6" imgW="2447885" imgH="101059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92280" y="188640"/>
                        <a:ext cx="1584176" cy="654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4479887" y="2924944"/>
          <a:ext cx="22574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Hoja de cálculo" r:id="rId8" imgW="2257371" imgH="3819396" progId="Excel.Sheet.12">
                  <p:embed/>
                </p:oleObj>
              </mc:Choice>
              <mc:Fallback>
                <p:oleObj name="Hoja de cálculo" r:id="rId8" imgW="2257371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9887" y="2924944"/>
                        <a:ext cx="22574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5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59660" y="1412776"/>
            <a:ext cx="85883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POR ÚLTIMO ACTIVANDO LA CELDA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O8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, EN LA TABLA 3, OBTENEMOS EN LA TABLA 2 EL RESULTADO DE LA PRUEBA DE RACHA, ES DECIR, EL VALOR DEL ESTADÍGRAFO Y EL P-VALOR.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539552" y="2687435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Hoja de cálculo" r:id="rId4" imgW="5067199" imgH="1533667" progId="Excel.Sheet.12">
                  <p:embed/>
                </p:oleObj>
              </mc:Choice>
              <mc:Fallback>
                <p:oleObj name="Hoja de cálculo" r:id="rId4" imgW="5067199" imgH="15336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687435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985770" y="6176337"/>
                <a:ext cx="2010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800" b="1" dirty="0" smtClean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𝐕𝐀𝐋𝐎𝐑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𝟐𝟑𝟑</m:t>
                    </m:r>
                  </m:oMath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770" y="6176337"/>
                <a:ext cx="201016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7273" t="-28261" r="-3333" b="-5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084168" y="2495311"/>
          <a:ext cx="22574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Hoja de cálculo" r:id="rId7" imgW="2257371" imgH="3819396" progId="Excel.Sheet.12">
                  <p:embed/>
                </p:oleObj>
              </mc:Choice>
              <mc:Fallback>
                <p:oleObj name="Hoja de cálculo" r:id="rId7" imgW="2257371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4168" y="2495311"/>
                        <a:ext cx="22574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000924" y="4400814"/>
                <a:ext cx="4144555" cy="1399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s-ES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es-MX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MX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MX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𝟏𝟗𝟐</m:t>
                      </m:r>
                    </m:oMath>
                  </m:oMathPara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24" y="4400814"/>
                <a:ext cx="4144555" cy="1399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1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1520" y="548680"/>
            <a:ext cx="8649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s-ES" sz="2200" b="1" dirty="0" smtClean="0">
                <a:solidFill>
                  <a:srgbClr val="002060"/>
                </a:solidFill>
                <a:latin typeface="Calibri" pitchFamily="34" charset="0"/>
              </a:rPr>
              <a:t>REGLA DE DECISIÓN: 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FINALMENTE INTRODUCIENDO </a:t>
            </a:r>
            <a:r>
              <a:rPr lang="es-ES" sz="2200" b="1" dirty="0">
                <a:solidFill>
                  <a:srgbClr val="000000"/>
                </a:solidFill>
                <a:latin typeface="Calibri" pitchFamily="34" charset="0"/>
              </a:rPr>
              <a:t>EN LA TABLA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s-ES" sz="2200" b="1" dirty="0">
                <a:solidFill>
                  <a:srgbClr val="000000"/>
                </a:solidFill>
                <a:latin typeface="Calibri" pitchFamily="34" charset="0"/>
              </a:rPr>
              <a:t>EL NIVEL DE SIGNIFICACIÓN DE LA PRUEBA, EL SOFTWARE  NOS INDICA SI SE RECHAZA O NO LA Ho.</a:t>
            </a:r>
            <a:endParaRPr lang="es-ES" sz="2200" dirty="0"/>
          </a:p>
        </p:txBody>
      </p:sp>
      <p:sp>
        <p:nvSpPr>
          <p:cNvPr id="13" name="Rectángulo 12"/>
          <p:cNvSpPr/>
          <p:nvPr/>
        </p:nvSpPr>
        <p:spPr>
          <a:xfrm>
            <a:off x="2843808" y="4329678"/>
            <a:ext cx="60576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INTERPRETACIÓN: SE PUEDE PLANTEAR CON UN NIVEL DE SIGNIFICACIÓN DEL 5% QUE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LLEGADA DE HOMBRES Y MUJERES AL TEATRO ES UN HECHO AL AZAR, ES DECIR, LOS ELEMENTOS DE LA MUESTRA FUERON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SELEC-CIONADOS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 ALEATORIA.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4067944" y="1596277"/>
            <a:ext cx="3595049" cy="2480795"/>
            <a:chOff x="6367213" y="1422526"/>
            <a:chExt cx="3595049" cy="2480795"/>
          </a:xfrm>
        </p:grpSpPr>
        <p:grpSp>
          <p:nvGrpSpPr>
            <p:cNvPr id="17" name="Grupo 16"/>
            <p:cNvGrpSpPr/>
            <p:nvPr/>
          </p:nvGrpSpPr>
          <p:grpSpPr>
            <a:xfrm>
              <a:off x="6367213" y="1422526"/>
              <a:ext cx="2381251" cy="2480795"/>
              <a:chOff x="6367213" y="1422526"/>
              <a:chExt cx="2381251" cy="2480795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7214" y="1522071"/>
                <a:ext cx="2381250" cy="238125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 bwMode="auto">
              <a:xfrm>
                <a:off x="6660079" y="3517942"/>
                <a:ext cx="2088385" cy="2805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7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9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 bwMode="auto">
              <a:xfrm>
                <a:off x="6367213" y="1708359"/>
                <a:ext cx="373493" cy="19038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7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9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ángulo 13"/>
              <p:cNvSpPr/>
              <p:nvPr/>
            </p:nvSpPr>
            <p:spPr bwMode="auto">
              <a:xfrm>
                <a:off x="7020273" y="1422526"/>
                <a:ext cx="1152128" cy="2858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7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9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9" name="Conector recto 18"/>
            <p:cNvCxnSpPr/>
            <p:nvPr/>
          </p:nvCxnSpPr>
          <p:spPr bwMode="auto">
            <a:xfrm>
              <a:off x="8278276" y="1708359"/>
              <a:ext cx="0" cy="1803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ector recto de flecha 21"/>
            <p:cNvCxnSpPr/>
            <p:nvPr/>
          </p:nvCxnSpPr>
          <p:spPr bwMode="auto">
            <a:xfrm flipV="1">
              <a:off x="8460432" y="3234112"/>
              <a:ext cx="458524" cy="1948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CuadroTexto 23"/>
            <p:cNvSpPr txBox="1"/>
            <p:nvPr/>
          </p:nvSpPr>
          <p:spPr>
            <a:xfrm>
              <a:off x="8925316" y="2948764"/>
              <a:ext cx="1036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 de rechazo Ho</a:t>
              </a:r>
              <a:endParaRPr lang="es-E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258352" y="2751595"/>
              <a:ext cx="9893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 de no rechazo Ho</a:t>
              </a:r>
              <a:endParaRPr lang="es-E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Conector recto de flecha 26"/>
            <p:cNvCxnSpPr/>
            <p:nvPr/>
          </p:nvCxnSpPr>
          <p:spPr bwMode="auto">
            <a:xfrm flipH="1">
              <a:off x="6553959" y="3511823"/>
              <a:ext cx="2122497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CuadroTexto 27"/>
            <p:cNvSpPr txBox="1"/>
            <p:nvPr/>
          </p:nvSpPr>
          <p:spPr>
            <a:xfrm>
              <a:off x="6516216" y="3573016"/>
              <a:ext cx="2276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                                            </a:t>
              </a:r>
              <a:r>
                <a:rPr lang="es-MX" sz="12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        0</a:t>
              </a:r>
              <a:endPara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611560" y="5805264"/>
                <a:ext cx="13520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2000" dirty="0" smtClean="0">
                    <a:solidFill>
                      <a:schemeClr val="tx1"/>
                    </a:solidFill>
                  </a:rPr>
                  <a:t>p</a:t>
                </a:r>
                <a:r>
                  <a:rPr lang="pt-BR" sz="2000" b="1" dirty="0" smtClean="0">
                    <a:solidFill>
                      <a:schemeClr val="tx1"/>
                    </a:solidFill>
                  </a:rPr>
                  <a:t>-valor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05264"/>
                <a:ext cx="135203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1261" t="-23529" r="-4054" b="-5098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23528" y="1772816"/>
          <a:ext cx="2257425" cy="378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Hoja de cálculo" r:id="rId6" imgW="2257371" imgH="3819396" progId="Excel.Sheet.12">
                  <p:embed/>
                </p:oleObj>
              </mc:Choice>
              <mc:Fallback>
                <p:oleObj name="Hoja de cálculo" r:id="rId6" imgW="2257371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1772816"/>
                        <a:ext cx="2257425" cy="3781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2836" y="373471"/>
            <a:ext cx="8289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400" dirty="0" smtClean="0">
                <a:solidFill>
                  <a:schemeClr val="bg2"/>
                </a:solidFill>
                <a:latin typeface="Calibri" pitchFamily="34" charset="0"/>
              </a:rPr>
              <a:t>¿A TRAVÉS DE QUE MÉTODOS OPERA LA ESTADÍSTICA?</a:t>
            </a:r>
            <a:endParaRPr lang="es-ES" altLang="es-ES" sz="2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56431" y="1017310"/>
            <a:ext cx="863604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es-MX" altLang="es-ES" sz="2200" dirty="0">
                <a:solidFill>
                  <a:schemeClr val="bg2"/>
                </a:solidFill>
                <a:latin typeface="Calibri" pitchFamily="34" charset="0"/>
              </a:rPr>
              <a:t>MÉTODO </a:t>
            </a:r>
            <a:r>
              <a:rPr lang="es-MX" altLang="es-ES" sz="2200" dirty="0" smtClean="0">
                <a:solidFill>
                  <a:schemeClr val="bg2"/>
                </a:solidFill>
                <a:latin typeface="Calibri" pitchFamily="34" charset="0"/>
              </a:rPr>
              <a:t>ESTADÍSTICO: </a:t>
            </a:r>
            <a:r>
              <a:rPr lang="es-ES" altLang="es-ES" sz="2200" dirty="0" smtClean="0">
                <a:latin typeface="Calibri" panose="020F0502020204030204" pitchFamily="34" charset="0"/>
              </a:rPr>
              <a:t>M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ÉTODO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CIENTÍFICO APLICADO A LA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ESTADÍS-TICA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SUSTENTADOS EN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LA TEORÍA DE LAS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PROBABILIDADES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APRO-PIADO </a:t>
            </a:r>
            <a:r>
              <a:rPr lang="es-ES_tradnl" alt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RESOLVER 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PROBLEMAS </a:t>
            </a:r>
            <a:r>
              <a:rPr lang="es-ES_tradnl" alt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LAS 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CIENCIAS </a:t>
            </a:r>
            <a:r>
              <a:rPr lang="es-ES_tradnl" alt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DIFERENTES CAMPOS, DIRIGIDOS </a:t>
            </a:r>
            <a:r>
              <a:rPr lang="es-ES_tradnl" altLang="es-E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s-ES_tradnl" altLang="es-E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OBTENER, ORGANIZAR, RESUMIR, PRESENTAR, ANALIZAR E INTERPRETAR  DATOS PARA COMPRENDER SUS PATRONES, RELAIONES Y TENDENCIAS</a:t>
            </a:r>
            <a:endParaRPr lang="es-ES_tradnl" altLang="es-ES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64858" y="3284984"/>
            <a:ext cx="6419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742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74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742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742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742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7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 </a:t>
            </a:r>
            <a:r>
              <a:rPr lang="es-ES" altLang="es-ES" sz="2400" dirty="0" smtClean="0">
                <a:solidFill>
                  <a:schemeClr val="bg2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PASOS A SEGUIR EN </a:t>
            </a:r>
            <a:r>
              <a:rPr lang="es-ES" altLang="es-ES" sz="2400" dirty="0">
                <a:solidFill>
                  <a:schemeClr val="bg2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UN ESTUDIO ESTADÍSTICO?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6431" y="4005064"/>
            <a:ext cx="8713787" cy="25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SzPct val="100000"/>
              <a:buFont typeface="+mj-lt"/>
              <a:buAutoNum type="arabicPeriod" startAt="5"/>
            </a:pP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RECOPILAR LA INFORMACIÓN HALLADA A TRAVÉS DE BD, RESU-MIENDO LA INFORMACIÓN CON AYUDA DE TABLAS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GRÁFICOS Y MEDIDAS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RESUMEN.</a:t>
            </a:r>
          </a:p>
          <a:p>
            <a:pPr algn="just" eaLnBrk="1" hangingPunct="1">
              <a:buClrTx/>
              <a:buSzPct val="100000"/>
              <a:buFont typeface="+mj-lt"/>
              <a:buAutoNum type="arabicPeriod" startAt="5"/>
            </a:pP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DEFINIR EL MÉTODO ESTADÍSTICO PARA EL ANÁLISIS DE LOS RESULTADOS.</a:t>
            </a:r>
          </a:p>
          <a:p>
            <a:pPr algn="just" eaLnBrk="1" hangingPunct="1">
              <a:buClrTx/>
              <a:buSzPct val="100000"/>
              <a:buFont typeface="+mj-lt"/>
              <a:buAutoNum type="arabicPeriod" startAt="5"/>
            </a:pPr>
            <a:r>
              <a:rPr lang="pt-BR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PRESENTAR LOS RESULTADOS ALCANZADOS, COMPARÁNDOLOS CON LOS ALCANZADOS EN OTROS ESTUDIOS.</a:t>
            </a:r>
            <a:endParaRPr lang="es-ES" altLang="es-E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770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253652" y="548680"/>
            <a:ext cx="7258469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TRATEMOS DE EXPLICAR LA ESENCIA DEL MÉTODO DE LA PRUEBA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RACHAS CON AYUDA DE UN SOFTWARE DISEÑADO EN EXCEL.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3454" y="4869160"/>
            <a:ext cx="71986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PREFIJADO EL TAMAÑO DE MUESTRA IGUAL A 20, SERÁ NECESARIO DEMOSTRAR QUE LA MUESTRA ES ALEATORIA. PARA ESTO SERÁ NECESARIO APLICAR LA PRUEBA DE RACHA O PRUEBA DE ALEATORIEDAD.</a:t>
            </a:r>
            <a:endParaRPr lang="es-ES" sz="2200" dirty="0"/>
          </a:p>
        </p:txBody>
      </p:sp>
      <p:sp>
        <p:nvSpPr>
          <p:cNvPr id="7" name="Rectángulo 6"/>
          <p:cNvSpPr/>
          <p:nvPr/>
        </p:nvSpPr>
        <p:spPr>
          <a:xfrm>
            <a:off x="269004" y="2092531"/>
            <a:ext cx="71833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2: SE DESEA DEMOSTRAR CON UN NIVEL DE SIGNIFICACIÓN DEL 1%, QUE EL TIEMPO DE VISITA ES UN HECHO QUE OCURRE AL AZAR, ES DECIR, QUE LA MUESTRA CONFORMADA POR  DICHOS VALORES ES ALEATORIA. PARA TAL FIN,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FUE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MIDIENDO Y ANOTANDO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 DE VISITA DE CADA PERSONA, HASTA LLEGAR A 20. LOS RESULTADOS SE MUESTRAN EN LA TABLA.</a:t>
            </a:r>
            <a:endParaRPr lang="es-ES" sz="2200" kern="1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7730277" y="404664"/>
          <a:ext cx="946179" cy="612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Hoja de cálculo" r:id="rId3" imgW="619085" imgH="4010192" progId="Excel.Sheet.12">
                  <p:embed/>
                </p:oleObj>
              </mc:Choice>
              <mc:Fallback>
                <p:oleObj name="Hoja de cálculo" r:id="rId3" imgW="619085" imgH="4010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0277" y="404664"/>
                        <a:ext cx="946179" cy="6128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6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253652" y="548680"/>
            <a:ext cx="864096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PLANTEAR LAS HIPÓTESIS ESTADÍSTICAS</a:t>
            </a:r>
            <a:endParaRPr lang="es-ES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82708" y="2780928"/>
            <a:ext cx="43204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MUESTRA SI ES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MUESTRA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ES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ALEATORIA.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7782" y="1198348"/>
            <a:ext cx="862737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 ELEMENTOS QUE FORMAN PARTE DE LA MUESTRA FUERON SELECCIONADOS DE MANERA ALEATORIA.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2200" baseline="-2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LOS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ELEMENTOS QUE FORMAN PARTE DE LA MUESTRA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FUERON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SELECCIONADOS DE MANERA ALEATORIA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3652" y="3669046"/>
            <a:ext cx="8660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IDENTIFICAR FÓRMULA PARA EL ESTADÍGRAFO DE LA PRUEBA.</a:t>
            </a:r>
            <a:endParaRPr lang="es-MX" sz="2200" b="1" dirty="0">
              <a:solidFill>
                <a:schemeClr val="tx1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2699792" y="4335946"/>
                <a:ext cx="3126445" cy="1109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335946"/>
                <a:ext cx="3126445" cy="11092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307782" y="4510281"/>
            <a:ext cx="22060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n = n</a:t>
            </a:r>
            <a:r>
              <a:rPr lang="es-ES" sz="2200" kern="15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n</a:t>
            </a:r>
            <a:r>
              <a:rPr lang="es-ES" sz="2200" kern="15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 50</a:t>
            </a:r>
            <a:endParaRPr lang="es-ES" sz="2200" dirty="0"/>
          </a:p>
        </p:txBody>
      </p:sp>
      <p:sp>
        <p:nvSpPr>
          <p:cNvPr id="8" name="Rectángulo 7"/>
          <p:cNvSpPr/>
          <p:nvPr/>
        </p:nvSpPr>
        <p:spPr>
          <a:xfrm>
            <a:off x="307782" y="5644465"/>
            <a:ext cx="21916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n = n</a:t>
            </a:r>
            <a:r>
              <a:rPr lang="es-ES" sz="2200" kern="15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n</a:t>
            </a:r>
            <a:r>
              <a:rPr lang="es-ES" sz="2200" kern="15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200" kern="1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&lt; </a:t>
            </a:r>
            <a:r>
              <a:rPr lang="es-ES" sz="22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50</a:t>
            </a:r>
            <a:endParaRPr lang="es-E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678535" y="5520713"/>
                <a:ext cx="3293823" cy="1109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r>
                                <a:rPr lang="pt-BR" sz="14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BR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35" y="5520713"/>
                <a:ext cx="3293823" cy="11092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315" y="5251469"/>
            <a:ext cx="2680459" cy="13785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 bwMode="auto">
          <a:xfrm>
            <a:off x="2513835" y="5445224"/>
            <a:ext cx="3458523" cy="11847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7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utoUpdateAnimBg="0"/>
      <p:bldP spid="10" grpId="0" autoUpdateAnimBg="0"/>
      <p:bldP spid="11" grpId="0"/>
      <p:bldP spid="17" grpId="0"/>
      <p:bldP spid="2" grpId="0"/>
      <p:bldP spid="8" grpId="0"/>
      <p:bldP spid="9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23528" y="4653136"/>
            <a:ext cx="561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VÍAS PARA INTRODUCIR LOS DATOS EN LA TABLA 1:</a:t>
            </a:r>
          </a:p>
          <a:p>
            <a:pPr algn="just"/>
            <a:endParaRPr lang="es-ES" sz="2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52425" indent="-352425" algn="just">
              <a:buFont typeface="Wingdings" panose="05000000000000000000" pitchFamily="2" charset="2"/>
              <a:buChar char="ü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TECLEANDO LOS VALORES EN LA TABLA.</a:t>
            </a:r>
          </a:p>
          <a:p>
            <a:pPr marL="352425" indent="-352425" algn="just">
              <a:buFont typeface="Wingdings" panose="05000000000000000000" pitchFamily="2" charset="2"/>
              <a:buChar char="ü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COPIANDO Y PEGANDO LOS DATOS QUE SE ENCUENTRAN EN UN FICHERO EXCEL.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3528" y="1424970"/>
            <a:ext cx="5616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ACTIVANDO LA CELDA O2, INTRODUZA EN LAS CELDAS CON FONDO EN AZUL, EL NOMBRE DE LA VARIABLE, SUS VALORES Y EL TIPO DE VARIABLE.</a:t>
            </a:r>
            <a:endParaRPr lang="es-ES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6156176" y="1604505"/>
          <a:ext cx="2664296" cy="499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Hoja de cálculo" r:id="rId4" imgW="2343246" imgH="4391167" progId="Excel.Sheet.12">
                  <p:embed/>
                </p:oleObj>
              </mc:Choice>
              <mc:Fallback>
                <p:oleObj name="Hoja de cálculo" r:id="rId4" imgW="2343246" imgH="43911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6176" y="1604505"/>
                        <a:ext cx="2664296" cy="4992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683568" y="2924944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Hoja de cálculo" r:id="rId6" imgW="5067236" imgH="1533454" progId="Excel.Sheet.12">
                  <p:embed/>
                </p:oleObj>
              </mc:Choice>
              <mc:Fallback>
                <p:oleObj name="Hoja de cálculo" r:id="rId6" imgW="5067236" imgH="1533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2924944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3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7" y="1424970"/>
            <a:ext cx="85883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ACTIVANDO EN LA TABLA 3 LA CELDA O3, LA TABLA 2 MUESTRA EL PUNTO DE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CORTE Y SU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VALOR, CON AYUDA DEL CUAL PODEMOS CONFORMAR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 LOS DOS GRUPOS.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6300192" y="2488526"/>
          <a:ext cx="22574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Hoja de cálculo" r:id="rId4" imgW="2257569" imgH="3819625" progId="Excel.Sheet.12">
                  <p:embed/>
                </p:oleObj>
              </mc:Choice>
              <mc:Fallback>
                <p:oleObj name="Hoja de cálculo" r:id="rId4" imgW="2257569" imgH="3819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0192" y="2488526"/>
                        <a:ext cx="22574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450687" y="3356992"/>
          <a:ext cx="5523531" cy="167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Hoja de cálculo" r:id="rId6" imgW="5067236" imgH="1533454" progId="Excel.Sheet.12">
                  <p:embed/>
                </p:oleObj>
              </mc:Choice>
              <mc:Fallback>
                <p:oleObj name="Hoja de cálculo" r:id="rId6" imgW="5067236" imgH="1533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687" y="3356992"/>
                        <a:ext cx="5523531" cy="167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0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7" y="1424970"/>
            <a:ext cx="49571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EN LA TABLA 3 LA CELDA O4, EN LA TABLA 1 SE MUESTRA LOS VALORES DE LA VARIABLE QUE PER-TENECEN AL GRUPO 1, ES DECIR, A-QUELLOS CUYOS VALORES ESTÁN POR DEBAJO DEL PUNTO DE CORTE.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467544" y="3712637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Hoja de cálculo" r:id="rId4" imgW="5067236" imgH="1533454" progId="Excel.Sheet.12">
                  <p:embed/>
                </p:oleObj>
              </mc:Choice>
              <mc:Fallback>
                <p:oleObj name="Hoja de cálculo" r:id="rId4" imgW="5067236" imgH="1533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712637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6156325" y="1352550"/>
          <a:ext cx="2822575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Hoja de cálculo" r:id="rId6" imgW="2514513" imgH="4391089" progId="Excel.Sheet.12">
                  <p:embed/>
                </p:oleObj>
              </mc:Choice>
              <mc:Fallback>
                <p:oleObj name="Hoja de cálculo" r:id="rId6" imgW="2514513" imgH="43910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325" y="1352550"/>
                        <a:ext cx="2822575" cy="493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7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7" y="1424970"/>
            <a:ext cx="49571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AL ACTIVAR EN LA TABLA 3 LA CELDA O5, EN LA TABLA 1 SE MUESTRA LOS VALORES DE LA VARIABLE QUE PER-TENECEN AL GRUPO 2, ES DECIR, A-QUELLOS CUYOS VALORES COINCIDEN O ESTÁN POR ENCIMA DEL PUNTO DE CORTE.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467544" y="4072350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Hoja de cálculo" r:id="rId4" imgW="5067236" imgH="1533454" progId="Excel.Sheet.12">
                  <p:embed/>
                </p:oleObj>
              </mc:Choice>
              <mc:Fallback>
                <p:oleObj name="Hoja de cálculo" r:id="rId4" imgW="5067236" imgH="1533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4072350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6084888" y="1422400"/>
          <a:ext cx="2790825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Hoja de cálculo" r:id="rId6" imgW="2486058" imgH="4391089" progId="Excel.Sheet.12">
                  <p:embed/>
                </p:oleObj>
              </mc:Choice>
              <mc:Fallback>
                <p:oleObj name="Hoja de cálculo" r:id="rId6" imgW="2486058" imgH="43910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4888" y="1422400"/>
                        <a:ext cx="2790825" cy="493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2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1932" y="1404214"/>
            <a:ext cx="85883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PARA DETERMINAR EL NÚMERO DE ELEMENTOS QUE PERTENECEN AL GRUPO 1, GRUPO 2 Y EL  TOTAL, SERÁ NECESARIO EN LA TABLA 3 ACTIVAR LA CELDA O6.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467544" y="3356992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Hoja de cálculo" r:id="rId4" imgW="5067236" imgH="1533454" progId="Excel.Sheet.12">
                  <p:embed/>
                </p:oleObj>
              </mc:Choice>
              <mc:Fallback>
                <p:oleObj name="Hoja de cálculo" r:id="rId4" imgW="5067236" imgH="15334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356992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6084168" y="2294073"/>
          <a:ext cx="2473449" cy="418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Hoja de cálculo" r:id="rId6" imgW="2257569" imgH="3819625" progId="Excel.Sheet.12">
                  <p:embed/>
                </p:oleObj>
              </mc:Choice>
              <mc:Fallback>
                <p:oleObj name="Hoja de cálculo" r:id="rId6" imgW="2257569" imgH="3819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4168" y="2294073"/>
                        <a:ext cx="2473449" cy="4185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5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22630" y="3079629"/>
            <a:ext cx="35292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A CONTINUACIÓN ACTIVE LA CELDA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O7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 EN LA TABLA 3 Y DETERMINE CON AYUDA DE LA TABLA 1, EL NÚMERO DE RACHA E INSERTE DICHO VALOR EN LA TABLA 2.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491041" y="1221326"/>
          <a:ext cx="244792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Hoja de cálculo" r:id="rId4" imgW="2447885" imgH="4581538" progId="Excel.Sheet.12">
                  <p:embed/>
                </p:oleObj>
              </mc:Choice>
              <mc:Fallback>
                <p:oleObj name="Hoja de cálculo" r:id="rId4" imgW="2447885" imgH="4581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1041" y="1221326"/>
                        <a:ext cx="2447925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03648" y="1299380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Hoja de cálculo" r:id="rId6" imgW="5067199" imgH="1533667" progId="Excel.Sheet.12">
                  <p:embed/>
                </p:oleObj>
              </mc:Choice>
              <mc:Fallback>
                <p:oleObj name="Hoja de cálculo" r:id="rId6" imgW="5067199" imgH="15336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648" y="1299380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139952" y="2924944"/>
          <a:ext cx="22574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Hoja de cálculo" r:id="rId8" imgW="2257371" imgH="3819396" progId="Excel.Sheet.12">
                  <p:embed/>
                </p:oleObj>
              </mc:Choice>
              <mc:Fallback>
                <p:oleObj name="Hoja de cálculo" r:id="rId8" imgW="2257371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39952" y="2924944"/>
                        <a:ext cx="22574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4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59660" y="1412776"/>
            <a:ext cx="85883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POR ÚLTIMO ACTIVANDO LA CELDA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</a:rPr>
              <a:t>O8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, EN LA TABLA 3, OBTENEMOS EN LA TABLA 2 EL RESULTADO DE LA PRUEBA DE RACHA, ES DECIR, EL VALOR DEL ESTADÍGRAFO Y EL P-VALOR.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61932" y="476672"/>
            <a:ext cx="8649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MX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EXPLICAR CON AYUDA DEL SOFTWARE DISEÑADO EN EXCEL LA ESENCIA DE LA PRUEBA DE RACHA.</a:t>
            </a:r>
            <a:endParaRPr lang="es-MX" sz="2200" b="1" dirty="0">
              <a:solidFill>
                <a:srgbClr val="002060"/>
              </a:solidFill>
              <a:latin typeface="Calibri" pitchFamily="34" charset="0"/>
              <a:cs typeface="Arial" charset="0"/>
              <a:sym typeface="Symbol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539552" y="2687435"/>
          <a:ext cx="50673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Hoja de cálculo" r:id="rId4" imgW="5067199" imgH="1533667" progId="Excel.Sheet.12">
                  <p:embed/>
                </p:oleObj>
              </mc:Choice>
              <mc:Fallback>
                <p:oleObj name="Hoja de cálculo" r:id="rId4" imgW="5067199" imgH="15336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687435"/>
                        <a:ext cx="50673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6300192" y="2420888"/>
          <a:ext cx="22574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Hoja de cálculo" r:id="rId6" imgW="2257371" imgH="3819396" progId="Excel.Sheet.12">
                  <p:embed/>
                </p:oleObj>
              </mc:Choice>
              <mc:Fallback>
                <p:oleObj name="Hoja de cálculo" r:id="rId6" imgW="2257371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0192" y="2420888"/>
                        <a:ext cx="22574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123728" y="6048118"/>
                <a:ext cx="2010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800" b="1" dirty="0" smtClean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𝐕𝐀𝐋𝐎𝐑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𝟖𝟏𝟖</m:t>
                    </m:r>
                  </m:oMath>
                </a14:m>
                <a:endParaRPr lang="es-E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048118"/>
                <a:ext cx="201016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970" t="-28261" r="-3636" b="-5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155690" y="4497936"/>
                <a:ext cx="3776350" cy="1254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s-E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r>
                                <a:rPr lang="pt-BR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s-E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den>
                              </m:f>
                              <m:r>
                                <a:rPr lang="es-E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b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E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s-E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e>
                                    <m:sup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s-E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𝟐𝟑𝟎</m:t>
                      </m:r>
                    </m:oMath>
                  </m:oMathPara>
                </a14:m>
                <a:endParaRPr lang="es-E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" y="4497936"/>
                <a:ext cx="3776350" cy="125470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5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1520" y="548680"/>
            <a:ext cx="8649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s-ES" sz="2200" b="1" dirty="0" smtClean="0">
                <a:solidFill>
                  <a:srgbClr val="002060"/>
                </a:solidFill>
                <a:latin typeface="Calibri" pitchFamily="34" charset="0"/>
              </a:rPr>
              <a:t>REGLA DE DECISIÓN: 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FINALMENTE INTRODUCIENDO </a:t>
            </a:r>
            <a:r>
              <a:rPr lang="es-ES" sz="2200" b="1" dirty="0">
                <a:solidFill>
                  <a:srgbClr val="000000"/>
                </a:solidFill>
                <a:latin typeface="Calibri" pitchFamily="34" charset="0"/>
              </a:rPr>
              <a:t>EN LA TABLA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s-ES" sz="22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s-ES" sz="2200" b="1" dirty="0">
                <a:solidFill>
                  <a:srgbClr val="000000"/>
                </a:solidFill>
                <a:latin typeface="Calibri" pitchFamily="34" charset="0"/>
              </a:rPr>
              <a:t>EL NIVEL DE SIGNIFICACIÓN DE LA PRUEBA, EL SOFTWARE  NOS INDICA SI SE RECHAZA O NO LA Ho.</a:t>
            </a:r>
            <a:endParaRPr lang="es-ES" sz="2200" dirty="0"/>
          </a:p>
        </p:txBody>
      </p:sp>
      <p:sp>
        <p:nvSpPr>
          <p:cNvPr id="13" name="Rectángulo 12"/>
          <p:cNvSpPr/>
          <p:nvPr/>
        </p:nvSpPr>
        <p:spPr>
          <a:xfrm>
            <a:off x="3073285" y="4257670"/>
            <a:ext cx="58118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INTERPRETACIÓN: SE PUEDE PLANTEAR CON UN NIVEL DE SIGNIFICACIÓN DEL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TIEMPOS DE VISITA  REGISTRADOS ES </a:t>
            </a:r>
            <a:r>
              <a:rPr lang="es-ES" sz="2200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HECHO AL AZAR, ES DECIR, </a:t>
            </a:r>
            <a:r>
              <a:rPr lang="es-ES" sz="22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ELE-MENTOS DE LA MUESTRA FUERON SELEC-CIONADOS DE FORMA ALEATORIA.</a:t>
            </a:r>
            <a:endParaRPr lang="es-ES" sz="2200" kern="15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2561127" y="1718773"/>
            <a:ext cx="3595049" cy="2480795"/>
            <a:chOff x="6367213" y="1422526"/>
            <a:chExt cx="3595049" cy="2480795"/>
          </a:xfrm>
        </p:grpSpPr>
        <p:grpSp>
          <p:nvGrpSpPr>
            <p:cNvPr id="17" name="Grupo 16"/>
            <p:cNvGrpSpPr/>
            <p:nvPr/>
          </p:nvGrpSpPr>
          <p:grpSpPr>
            <a:xfrm>
              <a:off x="6367213" y="1422526"/>
              <a:ext cx="2381251" cy="2480795"/>
              <a:chOff x="6367213" y="1422526"/>
              <a:chExt cx="2381251" cy="2480795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7214" y="1522071"/>
                <a:ext cx="2381250" cy="238125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 bwMode="auto">
              <a:xfrm>
                <a:off x="6660079" y="3517942"/>
                <a:ext cx="2088385" cy="2805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7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9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 bwMode="auto">
              <a:xfrm>
                <a:off x="6367213" y="1708359"/>
                <a:ext cx="373493" cy="19038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7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9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ángulo 13"/>
              <p:cNvSpPr/>
              <p:nvPr/>
            </p:nvSpPr>
            <p:spPr bwMode="auto">
              <a:xfrm>
                <a:off x="7020273" y="1422526"/>
                <a:ext cx="1152128" cy="2858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7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9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9" name="Conector recto 18"/>
            <p:cNvCxnSpPr/>
            <p:nvPr/>
          </p:nvCxnSpPr>
          <p:spPr bwMode="auto">
            <a:xfrm>
              <a:off x="8278276" y="1708359"/>
              <a:ext cx="0" cy="1803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ector recto de flecha 21"/>
            <p:cNvCxnSpPr/>
            <p:nvPr/>
          </p:nvCxnSpPr>
          <p:spPr bwMode="auto">
            <a:xfrm flipV="1">
              <a:off x="8460432" y="3234112"/>
              <a:ext cx="458524" cy="1948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CuadroTexto 23"/>
            <p:cNvSpPr txBox="1"/>
            <p:nvPr/>
          </p:nvSpPr>
          <p:spPr>
            <a:xfrm>
              <a:off x="8925316" y="2948764"/>
              <a:ext cx="1036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 de rechazo Ho</a:t>
              </a:r>
              <a:endParaRPr lang="es-E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258352" y="2751595"/>
              <a:ext cx="9893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 de no rechazo Ho</a:t>
              </a:r>
              <a:endParaRPr lang="es-E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Conector recto de flecha 26"/>
            <p:cNvCxnSpPr/>
            <p:nvPr/>
          </p:nvCxnSpPr>
          <p:spPr bwMode="auto">
            <a:xfrm flipH="1">
              <a:off x="6553959" y="3511823"/>
              <a:ext cx="2122497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CuadroTexto 27"/>
            <p:cNvSpPr txBox="1"/>
            <p:nvPr/>
          </p:nvSpPr>
          <p:spPr>
            <a:xfrm>
              <a:off x="6516216" y="3573016"/>
              <a:ext cx="2276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                                            </a:t>
              </a:r>
              <a:r>
                <a:rPr lang="es-MX" sz="12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        0</a:t>
              </a:r>
              <a:endParaRPr lang="es-E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5436096" y="2322729"/>
                <a:ext cx="3290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2000" dirty="0" smtClean="0">
                    <a:solidFill>
                      <a:schemeClr val="tx1"/>
                    </a:solidFill>
                  </a:rPr>
                  <a:t>p</a:t>
                </a:r>
                <a:r>
                  <a:rPr lang="pt-BR" sz="2000" b="1" dirty="0" smtClean="0">
                    <a:solidFill>
                      <a:schemeClr val="tx1"/>
                    </a:solidFill>
                  </a:rPr>
                  <a:t>-valor </a:t>
                </a:r>
                <a14:m>
                  <m:oMath xmlns:m="http://schemas.openxmlformats.org/officeDocument/2006/math"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𝟖𝟏𝟖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𝟎𝟏</m:t>
                    </m:r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322729"/>
                <a:ext cx="329026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824" t="-23529" r="-1855" b="-5098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23528" y="1985739"/>
          <a:ext cx="22574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Hoja de cálculo" r:id="rId6" imgW="2257371" imgH="3819396" progId="Excel.Sheet.12">
                  <p:embed/>
                </p:oleObj>
              </mc:Choice>
              <mc:Fallback>
                <p:oleObj name="Hoja de cálculo" r:id="rId6" imgW="2257371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1985739"/>
                        <a:ext cx="22574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4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/>
          <p:cNvSpPr/>
          <p:nvPr/>
        </p:nvSpPr>
        <p:spPr>
          <a:xfrm>
            <a:off x="251520" y="548680"/>
            <a:ext cx="8646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¿A TRAVÉS DE QUE MÉTODOS ESTADÍSTICOS PODEMOS LLEVAR A CABO EL ANÁLISIS DE LOS DATOS?</a:t>
            </a:r>
          </a:p>
        </p:txBody>
      </p:sp>
      <p:sp>
        <p:nvSpPr>
          <p:cNvPr id="12" name="5 Rectángulo"/>
          <p:cNvSpPr/>
          <p:nvPr/>
        </p:nvSpPr>
        <p:spPr>
          <a:xfrm>
            <a:off x="251520" y="1652870"/>
            <a:ext cx="86466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MÉTODOS PARAMÉTRICOS: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ÚTILES EN EL ANÁLISIS DE DATOS (CON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OBSERVACIONES INDEPENDIENTES ENTRE SÍ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DE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VARIABLES CUANTITA-TIVAS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REPRESENTADAS EN </a:t>
            </a:r>
            <a:r>
              <a:rPr lang="es-ES" sz="2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ESCALAS DE INTERVALO O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RAZÓN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QUE </a:t>
            </a:r>
            <a:r>
              <a:rPr lang="es-ES" sz="2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BASAN </a:t>
            </a:r>
            <a:r>
              <a:rPr lang="es-ES" sz="2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LAS LEYES DE LA DISTRIBUCIÓN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A PARTIR DE UNA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MUESTRA ALEATORIA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CUYO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TAMAÑO MUESTRAL SEA MAYOR QUE 30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5 Rectángulo"/>
          <p:cNvSpPr/>
          <p:nvPr/>
        </p:nvSpPr>
        <p:spPr>
          <a:xfrm>
            <a:off x="1475656" y="3578083"/>
            <a:ext cx="14401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VENTAJAS: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51519" y="4149080"/>
            <a:ext cx="4320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 MÁS EFICIENTES.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POCA PROBABILIDADES DE ERRO-RES.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SUS ESTIMACIONES SON EXACTAS.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MUESTRAS GRANDES.</a:t>
            </a:r>
            <a:endParaRPr lang="es-ES" sz="2000" dirty="0"/>
          </a:p>
        </p:txBody>
      </p:sp>
      <p:sp>
        <p:nvSpPr>
          <p:cNvPr id="14" name="5 Rectángulo"/>
          <p:cNvSpPr/>
          <p:nvPr/>
        </p:nvSpPr>
        <p:spPr>
          <a:xfrm>
            <a:off x="5868144" y="3573016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DESVENTAJAS: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220072" y="4144013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COMPLEJOS DE CALCULAR.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PRESENTAN LIMITACIÓN EN LOS DATOS.</a:t>
            </a:r>
          </a:p>
        </p:txBody>
      </p:sp>
    </p:spTree>
    <p:extLst>
      <p:ext uri="{BB962C8B-B14F-4D97-AF65-F5344CB8AC3E}">
        <p14:creationId xmlns:p14="http://schemas.microsoft.com/office/powerpoint/2010/main" val="26305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91880" y="2564904"/>
            <a:ext cx="25843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 action="ppaction://hlinksldjump"/>
              </a:rPr>
              <a:t>REGRESAR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60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/>
          <p:cNvSpPr/>
          <p:nvPr/>
        </p:nvSpPr>
        <p:spPr>
          <a:xfrm>
            <a:off x="251520" y="548680"/>
            <a:ext cx="8646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¿A TRAVÉS DE QUE MÉTODOS ESTADÍSTICOS PODEMOS LLEVAR A CABO EL ANÁLISIS DE LOS DATOS?</a:t>
            </a:r>
          </a:p>
        </p:txBody>
      </p:sp>
      <p:sp>
        <p:nvSpPr>
          <p:cNvPr id="13" name="5 Rectángulo"/>
          <p:cNvSpPr/>
          <p:nvPr/>
        </p:nvSpPr>
        <p:spPr>
          <a:xfrm>
            <a:off x="251520" y="1628800"/>
            <a:ext cx="86466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MÉTODOS NO PARAMÉTRICOS: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ÚTILES</a:t>
            </a: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EL ANÁLISIS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DATOS DE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VARIABLES </a:t>
            </a:r>
            <a:r>
              <a:rPr lang="es-ES" sz="2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CUALITATIVAS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REPRESENTADAS EN </a:t>
            </a:r>
            <a:r>
              <a:rPr lang="es-ES" sz="2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ESCALAS NOMINALES U ORDINALES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QUE </a:t>
            </a:r>
            <a:r>
              <a:rPr lang="es-ES" sz="2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SE BASAN EN LAS LEYES DE LA DISTRIBUCIÓN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A PARTIR DE UNA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MUESTRA ALEATORIA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CUYO </a:t>
            </a:r>
            <a:r>
              <a:rPr lang="es-ES" sz="22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TAMAÑO MUESTRAL ES MENOR O IGUAL A 30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5 Rectángulo"/>
          <p:cNvSpPr/>
          <p:nvPr/>
        </p:nvSpPr>
        <p:spPr>
          <a:xfrm>
            <a:off x="1475656" y="3578083"/>
            <a:ext cx="14401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VENTAJAS: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1519" y="4149080"/>
            <a:ext cx="4608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EMPLEDAS EN DIFERENTES SITUA-CIONES, PORQUE NO CUMPLE CON PARÁMETROS ESTRICTOS.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SUS MÉTODOS SON MÁS AFABLES.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 APLICAN EN DATOS CATEGÓRICOS.</a:t>
            </a:r>
            <a:endParaRPr lang="es-E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MUESTRAS PEQUEÑAS.</a:t>
            </a:r>
            <a:endParaRPr lang="es-ES" sz="2000" dirty="0"/>
          </a:p>
        </p:txBody>
      </p:sp>
      <p:sp>
        <p:nvSpPr>
          <p:cNvPr id="7" name="5 Rectángulo"/>
          <p:cNvSpPr/>
          <p:nvPr/>
        </p:nvSpPr>
        <p:spPr>
          <a:xfrm>
            <a:off x="5868144" y="3573016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dirty="0" smtClean="0">
                <a:solidFill>
                  <a:srgbClr val="00007D"/>
                </a:solidFill>
                <a:latin typeface="Calibri" pitchFamily="34" charset="0"/>
                <a:cs typeface="Calibri" pitchFamily="34" charset="0"/>
              </a:rPr>
              <a:t>DESVENTAJAS: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292080" y="4144013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SON SISTEMÁTICAS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COMPLICA SELECCIONAR LA OPCIÓN CORRECTA.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PROVOCA CONFUSIÓN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PROBABILIDADES DE ERROR.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HAY EXACTITUD.</a:t>
            </a:r>
          </a:p>
        </p:txBody>
      </p:sp>
    </p:spTree>
    <p:extLst>
      <p:ext uri="{BB962C8B-B14F-4D97-AF65-F5344CB8AC3E}">
        <p14:creationId xmlns:p14="http://schemas.microsoft.com/office/powerpoint/2010/main" val="16270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Rectángulo"/>
          <p:cNvSpPr/>
          <p:nvPr/>
        </p:nvSpPr>
        <p:spPr>
          <a:xfrm>
            <a:off x="253652" y="548680"/>
            <a:ext cx="8640960" cy="144655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DE LAS DEFINICIONES DE MÉTODO </a:t>
            </a:r>
            <a:r>
              <a:rPr lang="es-ES" sz="22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ESTADÍSTICO PARAMÉTRICO O NO PARAMÉTRICO SE INFIERE EN PRIMER LUGAR QUE LA MUESTRA CALCULADA, SEA REPRESENTATIVA DE LA POBLACIÓN DE ESTUDIO Y QUE SUS 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ELEMENTOS HAYAN SIDO SELECCIONADOS DE FORMA ALEATORIA.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2492896"/>
            <a:ext cx="8640960" cy="38164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SABEMOS QUE SI LOS ELEMENTOS QUE CONFORMAN LA MUESTRA PREVIAMENTE CALCULADA DE TAMAÑO “n”, FUERON SELECCIONADOS  UTILIZANDO </a:t>
            </a:r>
            <a:r>
              <a:rPr lang="es-ES" sz="2200" u="sng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ALGUNAS DE LAS TÉCNICAS DEL MUESTREO ALEATORIO (MSA, MRS, MRF, MEA, 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ETC), ENTONCES, LA MUESTRA SELECCIONADA SERÁ ALEATORIA.</a:t>
            </a:r>
          </a:p>
          <a:p>
            <a:pPr algn="just"/>
            <a:endParaRPr lang="es-ES" sz="2200" dirty="0">
              <a:solidFill>
                <a:schemeClr val="tx1"/>
              </a:solidFill>
              <a:latin typeface="Calibri" pitchFamily="34" charset="0"/>
              <a:cs typeface="Tahoma" pitchFamily="34" charset="0"/>
            </a:endParaRPr>
          </a:p>
          <a:p>
            <a:pPr algn="just"/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EN CASO CONTRARIO DEBEMOS </a:t>
            </a:r>
            <a:r>
              <a:rPr lang="es-ES" sz="2200" dirty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PROBAR CON AYUDA </a:t>
            </a:r>
            <a:r>
              <a:rPr lang="es-E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UNA </a:t>
            </a:r>
            <a:r>
              <a:rPr lang="es-E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DETER-MINADA MÉTODO ESTADÍSTICO NO PARAMÉTRICO DENOMINADO </a:t>
            </a:r>
            <a:r>
              <a:rPr lang="es-ES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CONTRASTE DE </a:t>
            </a:r>
            <a:r>
              <a:rPr lang="es-ES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HIPÓTESIS O </a:t>
            </a:r>
            <a:r>
              <a:rPr lang="es-ES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TEST DE HIPÓTESIS O PRUEBA DE </a:t>
            </a:r>
            <a:r>
              <a:rPr lang="es-ES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SIGNIFICACIÓN, 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SIGUIENTE 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HIPÓTESIS O CONJETURA:  </a:t>
            </a:r>
            <a:r>
              <a:rPr lang="es-ES" sz="2200" u="sng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LA MUESTRA SELECCIONADA ES ALEATORIA. </a:t>
            </a:r>
          </a:p>
        </p:txBody>
      </p:sp>
    </p:spTree>
    <p:extLst>
      <p:ext uri="{BB962C8B-B14F-4D97-AF65-F5344CB8AC3E}">
        <p14:creationId xmlns:p14="http://schemas.microsoft.com/office/powerpoint/2010/main" val="27311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9153" y="52526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3200" dirty="0" smtClean="0">
                <a:solidFill>
                  <a:srgbClr val="00007D"/>
                </a:solidFill>
                <a:latin typeface="Calibri" pitchFamily="34" charset="0"/>
              </a:rPr>
              <a:t>¿QUÉ ES UNA HIPÓTESIS O CONJETURA?</a:t>
            </a:r>
            <a:endParaRPr lang="es-MX" sz="3200" dirty="0">
              <a:solidFill>
                <a:srgbClr val="00007D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35403" y="1439091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</a:rPr>
              <a:t>SITUACIÓN 1: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</a:rPr>
              <a:t> CONTAMOS CON UNA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CESTA CON FRUTAS COMO SE MUESTRA EN LA FIGURA Y DESEA-MOS COMER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ELLAS.</a:t>
            </a:r>
          </a:p>
        </p:txBody>
      </p:sp>
      <p:pic>
        <p:nvPicPr>
          <p:cNvPr id="10" name="Picture 7" descr="FD0081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65" y="2801065"/>
            <a:ext cx="15523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61541" y="1268760"/>
            <a:ext cx="435081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¿QUÉ CRITERIOS USTED SEGUIRÍA A LA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HORA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ELEGIR UNA  FRUTA DE LA CESTA O UNA CARRERA A LA CUAL SE VA DEDICAR EL RESTO DE SU VIDA PRODUCTIVA? </a:t>
            </a:r>
            <a:endParaRPr lang="es-E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0" y="3088716"/>
            <a:ext cx="43104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¿LA DECISIÓN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ACERCA DE LA FRUTA O LA CARRERA ELEGIDA SERÁ SIEMPRE  LA CORRECTA?</a:t>
            </a:r>
            <a:endParaRPr lang="es-E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53811" y="400506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7D"/>
                </a:solidFill>
                <a:latin typeface="Calibri" pitchFamily="34" charset="0"/>
              </a:rPr>
              <a:t>SITUACIÓN 2: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</a:rPr>
              <a:t> AL CULMINAR LOS ESTU-DIOS DE PREUNIVERSITARIO, DEBE-MOS ELEGIR UNA CARRERA.</a:t>
            </a:r>
            <a:endParaRPr lang="es-E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6" descr="J03211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71" y="5241444"/>
            <a:ext cx="936104" cy="12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582458" y="4238207"/>
            <a:ext cx="43298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s-MX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QUÉ PODEMOS DECIR SOBRE LA DECISIÓN  TOMADA?</a:t>
            </a:r>
            <a:endParaRPr lang="es-MX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716016" y="5796553"/>
            <a:ext cx="4176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 ESTARÁ ASOCIADA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 DETERMINADO 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RIESGO.</a:t>
            </a:r>
          </a:p>
        </p:txBody>
      </p:sp>
      <p:pic>
        <p:nvPicPr>
          <p:cNvPr id="26" name="Picture 5" descr="AG00092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0620" y="5045591"/>
            <a:ext cx="41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7" grpId="0"/>
      <p:bldP spid="13" grpId="0"/>
      <p:bldP spid="14" grpId="0" autoUpdateAnimBg="0"/>
      <p:bldP spid="17" grpId="0"/>
      <p:bldP spid="24" grpId="0" autoUpdateAnimBg="0"/>
      <p:bldP spid="25" grpId="0"/>
    </p:bldLst>
  </p:timing>
</p:sld>
</file>

<file path=ppt/theme/theme1.xml><?xml version="1.0" encoding="utf-8"?>
<a:theme xmlns:a="http://schemas.openxmlformats.org/drawingml/2006/main" name="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742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s-ES" sz="33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742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s-ES" sz="33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14313</TotalTime>
  <Words>5287</Words>
  <Application>Microsoft Office PowerPoint</Application>
  <PresentationFormat>Presentación en pantalla (4:3)</PresentationFormat>
  <Paragraphs>508</Paragraphs>
  <Slides>60</Slides>
  <Notes>18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72" baseType="lpstr">
      <vt:lpstr>Arial</vt:lpstr>
      <vt:lpstr>Arial Black</vt:lpstr>
      <vt:lpstr>Calibri</vt:lpstr>
      <vt:lpstr>Cambria Math</vt:lpstr>
      <vt:lpstr>Symbol</vt:lpstr>
      <vt:lpstr>Tahoma</vt:lpstr>
      <vt:lpstr>Times New Roman</vt:lpstr>
      <vt:lpstr>Wingdings</vt:lpstr>
      <vt:lpstr>Píxel</vt:lpstr>
      <vt:lpstr>1_Píxel</vt:lpstr>
      <vt:lpstr>3_Píxel</vt:lpstr>
      <vt:lpstr>Hoja de cálculo</vt:lpstr>
      <vt:lpstr>BIOESTADÍSTICA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TECUN</dc:creator>
  <cp:lastModifiedBy>CONSUE</cp:lastModifiedBy>
  <cp:revision>799</cp:revision>
  <dcterms:created xsi:type="dcterms:W3CDTF">2003-05-12T01:26:47Z</dcterms:created>
  <dcterms:modified xsi:type="dcterms:W3CDTF">2024-02-02T13:50:51Z</dcterms:modified>
</cp:coreProperties>
</file>